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76" r:id="rId3"/>
    <p:sldId id="368" r:id="rId4"/>
    <p:sldId id="377" r:id="rId5"/>
    <p:sldId id="381" r:id="rId6"/>
    <p:sldId id="379" r:id="rId7"/>
    <p:sldId id="386" r:id="rId8"/>
    <p:sldId id="387" r:id="rId9"/>
    <p:sldId id="378" r:id="rId10"/>
    <p:sldId id="380" r:id="rId11"/>
    <p:sldId id="382" r:id="rId12"/>
    <p:sldId id="394" r:id="rId13"/>
    <p:sldId id="383" r:id="rId14"/>
    <p:sldId id="384" r:id="rId15"/>
    <p:sldId id="385" r:id="rId16"/>
    <p:sldId id="388" r:id="rId17"/>
    <p:sldId id="390" r:id="rId18"/>
    <p:sldId id="395" r:id="rId19"/>
    <p:sldId id="39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llemlayou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5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04-02-2025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4"/>
            <a:ext cx="9144000" cy="3976777"/>
          </a:xfrm>
        </p:spPr>
        <p:txBody>
          <a:bodyPr>
            <a:normAutofit/>
          </a:bodyPr>
          <a:lstStyle/>
          <a:p>
            <a:r>
              <a:rPr lang="da-DK" sz="9600" b="1"/>
              <a:t>Databases</a:t>
            </a:r>
            <a:br>
              <a:rPr lang="da-DK" sz="9600" b="1"/>
            </a:br>
            <a:br>
              <a:rPr lang="da-DK" sz="9600"/>
            </a:br>
            <a:r>
              <a:rPr lang="da-DK"/>
              <a:t>Introduction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 Management System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182971" cy="4561728"/>
          </a:xfrm>
        </p:spPr>
        <p:txBody>
          <a:bodyPr/>
          <a:lstStyle/>
          <a:p>
            <a:pPr lvl="0"/>
            <a:r>
              <a:rPr lang="da-DK" sz="3200"/>
              <a:t>Software that enables users to </a:t>
            </a:r>
            <a:r>
              <a:rPr lang="da-DK" sz="3200" b="1"/>
              <a:t>define</a:t>
            </a:r>
            <a:r>
              <a:rPr lang="da-DK" sz="3200"/>
              <a:t>, </a:t>
            </a:r>
            <a:r>
              <a:rPr lang="da-DK" sz="3200" b="1"/>
              <a:t>create</a:t>
            </a:r>
            <a:r>
              <a:rPr lang="da-DK" sz="3200"/>
              <a:t> and </a:t>
            </a:r>
            <a:r>
              <a:rPr lang="da-DK" sz="3200" b="1"/>
              <a:t>maintain</a:t>
            </a:r>
            <a:r>
              <a:rPr lang="da-DK" sz="3200"/>
              <a:t> data</a:t>
            </a:r>
          </a:p>
          <a:p>
            <a:pPr lvl="0"/>
            <a:r>
              <a:rPr lang="da-DK" sz="3200"/>
              <a:t>Create, Read ,Update and Delete = </a:t>
            </a:r>
            <a:r>
              <a:rPr lang="da-DK" sz="3200" b="1">
                <a:solidFill>
                  <a:srgbClr val="FF0000"/>
                </a:solidFill>
              </a:rPr>
              <a:t>CRUD</a:t>
            </a:r>
          </a:p>
          <a:p>
            <a:pPr lvl="0"/>
            <a:r>
              <a:rPr lang="da-DK" sz="3200"/>
              <a:t>Also able to </a:t>
            </a:r>
            <a:r>
              <a:rPr lang="da-DK" sz="3200" b="1"/>
              <a:t>control access</a:t>
            </a:r>
            <a:r>
              <a:rPr lang="da-DK" sz="3200"/>
              <a:t> to data</a:t>
            </a:r>
          </a:p>
          <a:p>
            <a:pPr lvl="0"/>
            <a:r>
              <a:rPr lang="da-DK" sz="3200"/>
              <a:t>Other useful services:</a:t>
            </a:r>
          </a:p>
          <a:p>
            <a:pPr lvl="1"/>
            <a:r>
              <a:rPr lang="da-DK" sz="2800"/>
              <a:t>Handle concurrent access</a:t>
            </a:r>
          </a:p>
          <a:p>
            <a:pPr lvl="1"/>
            <a:r>
              <a:rPr lang="da-DK" sz="2800"/>
              <a:t>Backup/Recovery</a:t>
            </a:r>
          </a:p>
          <a:p>
            <a:pPr lvl="1"/>
            <a:r>
              <a:rPr lang="da-DK" sz="2800"/>
              <a:t>Authorization</a:t>
            </a:r>
          </a:p>
          <a:p>
            <a:pPr lvl="1"/>
            <a:r>
              <a:rPr lang="da-DK" sz="2800"/>
              <a:t>Data integrity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706971" y="2098986"/>
            <a:ext cx="3159061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DBMS</a:t>
            </a:r>
          </a:p>
        </p:txBody>
      </p:sp>
      <p:sp>
        <p:nvSpPr>
          <p:cNvPr id="5" name="Magnetpladelager 4"/>
          <p:cNvSpPr/>
          <p:nvPr/>
        </p:nvSpPr>
        <p:spPr>
          <a:xfrm>
            <a:off x="9270142" y="3373572"/>
            <a:ext cx="2083658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4096576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4514906"/>
          </a:xfrm>
        </p:spPr>
        <p:txBody>
          <a:bodyPr>
            <a:norm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Database Management System</a:t>
            </a:r>
            <a:r>
              <a:rPr lang="da-DK" sz="9600" b="1"/>
              <a:t> = </a:t>
            </a:r>
            <a:r>
              <a:rPr lang="da-DK" sz="9600" b="1">
                <a:solidFill>
                  <a:srgbClr val="FF0000"/>
                </a:solidFill>
              </a:rPr>
              <a:t>DBMS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938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3582" y="785005"/>
            <a:ext cx="11436724" cy="4514906"/>
          </a:xfrm>
        </p:spPr>
        <p:txBody>
          <a:bodyPr>
            <a:norm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Relational </a:t>
            </a:r>
            <a:r>
              <a:rPr lang="da-DK" sz="9600">
                <a:solidFill>
                  <a:srgbClr val="FF0000"/>
                </a:solidFill>
              </a:rPr>
              <a:t>Database Management System</a:t>
            </a:r>
            <a:r>
              <a:rPr lang="da-DK" sz="9600"/>
              <a:t> </a:t>
            </a:r>
            <a:r>
              <a:rPr lang="da-DK" sz="9600" b="1"/>
              <a:t>= </a:t>
            </a:r>
            <a:r>
              <a:rPr lang="da-DK" sz="9600" b="1">
                <a:solidFill>
                  <a:srgbClr val="FF0000"/>
                </a:solidFill>
              </a:rPr>
              <a:t>R</a:t>
            </a:r>
            <a:r>
              <a:rPr lang="da-DK" sz="9600">
                <a:solidFill>
                  <a:srgbClr val="FF0000"/>
                </a:solidFill>
              </a:rPr>
              <a:t>DBMS</a:t>
            </a:r>
          </a:p>
        </p:txBody>
      </p:sp>
    </p:spTree>
    <p:extLst>
      <p:ext uri="{BB962C8B-B14F-4D97-AF65-F5344CB8AC3E}">
        <p14:creationId xmlns:p14="http://schemas.microsoft.com/office/powerpoint/2010/main" val="4196970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/>
              <a:t>What is a </a:t>
            </a:r>
            <a:r>
              <a:rPr lang="da-DK" sz="9600" b="1">
                <a:solidFill>
                  <a:srgbClr val="FF0000"/>
                </a:solidFill>
              </a:rPr>
              <a:t>Database Application Program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193217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 Application Program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7186864" cy="4351338"/>
          </a:xfrm>
        </p:spPr>
        <p:txBody>
          <a:bodyPr/>
          <a:lstStyle/>
          <a:p>
            <a:pPr lvl="0"/>
            <a:r>
              <a:rPr lang="da-DK" sz="3200"/>
              <a:t>Any software interacting with a database (usually through a DBMS)</a:t>
            </a:r>
          </a:p>
          <a:p>
            <a:pPr lvl="0"/>
            <a:r>
              <a:rPr lang="da-DK" sz="3200" b="1"/>
              <a:t>How</a:t>
            </a:r>
            <a:r>
              <a:rPr lang="da-DK" sz="3200"/>
              <a:t> do you interact with a database?</a:t>
            </a:r>
          </a:p>
          <a:p>
            <a:pPr lvl="0"/>
            <a:r>
              <a:rPr lang="da-DK" sz="3200"/>
              <a:t>Using a </a:t>
            </a:r>
            <a:r>
              <a:rPr lang="da-DK" sz="3200" b="1"/>
              <a:t>query language</a:t>
            </a:r>
          </a:p>
          <a:p>
            <a:pPr lvl="0"/>
            <a:r>
              <a:rPr lang="da-DK" sz="3200"/>
              <a:t>De facto standard for query languages is </a:t>
            </a:r>
            <a:r>
              <a:rPr lang="da-DK" sz="3200" b="1"/>
              <a:t>SQL </a:t>
            </a:r>
            <a:r>
              <a:rPr lang="da-DK" sz="3200"/>
              <a:t>(</a:t>
            </a:r>
            <a:r>
              <a:rPr lang="da-DK" sz="3200" b="1"/>
              <a:t>S</a:t>
            </a:r>
            <a:r>
              <a:rPr lang="da-DK" sz="3200"/>
              <a:t>tructured </a:t>
            </a:r>
            <a:r>
              <a:rPr lang="da-DK" sz="3200" b="1"/>
              <a:t>Q</a:t>
            </a:r>
            <a:r>
              <a:rPr lang="da-DK" sz="3200"/>
              <a:t>uery </a:t>
            </a:r>
            <a:r>
              <a:rPr lang="da-DK" sz="3200" b="1"/>
              <a:t>L</a:t>
            </a:r>
            <a:r>
              <a:rPr lang="da-DK" sz="3200"/>
              <a:t>anguage)</a:t>
            </a:r>
          </a:p>
          <a:p>
            <a:pPr lvl="0"/>
            <a:r>
              <a:rPr lang="da-DK" sz="3200"/>
              <a:t>A program interacting with a database is often called a </a:t>
            </a:r>
            <a:r>
              <a:rPr lang="da-DK" sz="3200" b="1"/>
              <a:t>client program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9002806" y="3906370"/>
            <a:ext cx="2802714" cy="219854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DBMS</a:t>
            </a:r>
          </a:p>
        </p:txBody>
      </p:sp>
      <p:sp>
        <p:nvSpPr>
          <p:cNvPr id="5" name="Magnetpladelager 4"/>
          <p:cNvSpPr/>
          <p:nvPr/>
        </p:nvSpPr>
        <p:spPr>
          <a:xfrm>
            <a:off x="9598460" y="4847664"/>
            <a:ext cx="1611406" cy="1077757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9002806" y="2123748"/>
            <a:ext cx="2802714" cy="92233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Client</a:t>
            </a:r>
          </a:p>
        </p:txBody>
      </p:sp>
      <p:cxnSp>
        <p:nvCxnSpPr>
          <p:cNvPr id="7" name="Lige pilforbindelse 6"/>
          <p:cNvCxnSpPr/>
          <p:nvPr/>
        </p:nvCxnSpPr>
        <p:spPr>
          <a:xfrm flipH="1">
            <a:off x="10404163" y="3091585"/>
            <a:ext cx="6724" cy="783053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2845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583679" y="1998133"/>
            <a:ext cx="4253653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800"/>
              <a:t>DBMS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Architecture (two-tier)</a:t>
            </a:r>
          </a:p>
        </p:txBody>
      </p:sp>
      <p:sp>
        <p:nvSpPr>
          <p:cNvPr id="4" name="Magnetpladelager 3"/>
          <p:cNvSpPr/>
          <p:nvPr/>
        </p:nvSpPr>
        <p:spPr>
          <a:xfrm>
            <a:off x="7361141" y="3019347"/>
            <a:ext cx="2805631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736427" y="199813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A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2143760" y="3358793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4030134" y="4757486"/>
            <a:ext cx="1645920" cy="114469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C</a:t>
            </a:r>
          </a:p>
        </p:txBody>
      </p:sp>
      <p:cxnSp>
        <p:nvCxnSpPr>
          <p:cNvPr id="10" name="Lige pilforbindelse 9"/>
          <p:cNvCxnSpPr/>
          <p:nvPr/>
        </p:nvCxnSpPr>
        <p:spPr>
          <a:xfrm>
            <a:off x="4434840" y="2570480"/>
            <a:ext cx="2060787" cy="44886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>
            <a:off x="3899120" y="3894800"/>
            <a:ext cx="2596507" cy="363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5750560" y="5249333"/>
            <a:ext cx="833119" cy="14224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frundet rektangel 16"/>
          <p:cNvSpPr/>
          <p:nvPr/>
        </p:nvSpPr>
        <p:spPr>
          <a:xfrm>
            <a:off x="786653" y="1573306"/>
            <a:ext cx="5338482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UI + Biz Logic</a:t>
            </a:r>
          </a:p>
        </p:txBody>
      </p:sp>
    </p:spTree>
    <p:extLst>
      <p:ext uri="{BB962C8B-B14F-4D97-AF65-F5344CB8AC3E}">
        <p14:creationId xmlns:p14="http://schemas.microsoft.com/office/powerpoint/2010/main" val="363415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8942294" y="1998133"/>
            <a:ext cx="2943908" cy="348149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/>
              <a:t>DBMS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Architecture (three-tier)</a:t>
            </a:r>
          </a:p>
        </p:txBody>
      </p:sp>
      <p:sp>
        <p:nvSpPr>
          <p:cNvPr id="4" name="Magnetpladelager 3"/>
          <p:cNvSpPr/>
          <p:nvPr/>
        </p:nvSpPr>
        <p:spPr>
          <a:xfrm>
            <a:off x="9378426" y="3019347"/>
            <a:ext cx="2199389" cy="182358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Database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764890" y="2085130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A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764890" y="3581903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64890" y="5078676"/>
            <a:ext cx="1645920" cy="62579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Client C</a:t>
            </a:r>
          </a:p>
        </p:txBody>
      </p:sp>
      <p:cxnSp>
        <p:nvCxnSpPr>
          <p:cNvPr id="10" name="Lige pilforbindelse 9"/>
          <p:cNvCxnSpPr/>
          <p:nvPr/>
        </p:nvCxnSpPr>
        <p:spPr>
          <a:xfrm>
            <a:off x="2558975" y="2391302"/>
            <a:ext cx="1165860" cy="62804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Lige pilforbindelse 11"/>
          <p:cNvCxnSpPr/>
          <p:nvPr/>
        </p:nvCxnSpPr>
        <p:spPr>
          <a:xfrm flipV="1">
            <a:off x="2558975" y="3894799"/>
            <a:ext cx="981284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/>
          <p:cNvCxnSpPr/>
          <p:nvPr/>
        </p:nvCxnSpPr>
        <p:spPr>
          <a:xfrm flipV="1">
            <a:off x="2558975" y="4988859"/>
            <a:ext cx="981284" cy="429528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ky 16"/>
          <p:cNvSpPr/>
          <p:nvPr/>
        </p:nvSpPr>
        <p:spPr>
          <a:xfrm>
            <a:off x="3540259" y="2085130"/>
            <a:ext cx="2134400" cy="38181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Web</a:t>
            </a:r>
          </a:p>
        </p:txBody>
      </p:sp>
      <p:sp>
        <p:nvSpPr>
          <p:cNvPr id="21" name="Afrundet rektangel 20"/>
          <p:cNvSpPr/>
          <p:nvPr/>
        </p:nvSpPr>
        <p:spPr>
          <a:xfrm>
            <a:off x="6422539" y="2900617"/>
            <a:ext cx="1645920" cy="1942316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Server</a:t>
            </a:r>
          </a:p>
        </p:txBody>
      </p:sp>
      <p:cxnSp>
        <p:nvCxnSpPr>
          <p:cNvPr id="22" name="Lige pilforbindelse 21"/>
          <p:cNvCxnSpPr/>
          <p:nvPr/>
        </p:nvCxnSpPr>
        <p:spPr>
          <a:xfrm>
            <a:off x="5703730" y="3894799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Lige pilforbindelse 25"/>
          <p:cNvCxnSpPr/>
          <p:nvPr/>
        </p:nvCxnSpPr>
        <p:spPr>
          <a:xfrm>
            <a:off x="8173650" y="385832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frundet rektangel 26"/>
          <p:cNvSpPr/>
          <p:nvPr/>
        </p:nvSpPr>
        <p:spPr>
          <a:xfrm>
            <a:off x="424575" y="1573306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8" name="Afrundet rektangel 27"/>
          <p:cNvSpPr/>
          <p:nvPr/>
        </p:nvSpPr>
        <p:spPr>
          <a:xfrm>
            <a:off x="6088284" y="1567000"/>
            <a:ext cx="2305178" cy="4854388"/>
          </a:xfrm>
          <a:prstGeom prst="roundRect">
            <a:avLst/>
          </a:prstGeom>
          <a:solidFill>
            <a:schemeClr val="dk1">
              <a:alpha val="3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a-DK" sz="3600" b="1">
                <a:solidFill>
                  <a:schemeClr val="tx1"/>
                </a:solidFill>
              </a:rPr>
              <a:t>Biz Logic</a:t>
            </a:r>
          </a:p>
        </p:txBody>
      </p:sp>
    </p:spTree>
    <p:extLst>
      <p:ext uri="{BB962C8B-B14F-4D97-AF65-F5344CB8AC3E}">
        <p14:creationId xmlns:p14="http://schemas.microsoft.com/office/powerpoint/2010/main" val="407364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How </a:t>
            </a:r>
            <a:r>
              <a:rPr lang="da-DK" b="1" dirty="0" err="1"/>
              <a:t>does</a:t>
            </a:r>
            <a:r>
              <a:rPr lang="da-DK" b="1" dirty="0"/>
              <a:t> this fit with </a:t>
            </a:r>
            <a:r>
              <a:rPr lang="da-DK" b="1" dirty="0">
                <a:solidFill>
                  <a:srgbClr val="FF0000"/>
                </a:solidFill>
              </a:rPr>
              <a:t>Razor Pages</a:t>
            </a:r>
            <a:r>
              <a:rPr lang="da-DK" b="1" dirty="0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8" y="1825625"/>
            <a:ext cx="9883589" cy="4351338"/>
          </a:xfrm>
        </p:spPr>
        <p:txBody>
          <a:bodyPr/>
          <a:lstStyle/>
          <a:p>
            <a:pPr lvl="0"/>
            <a:r>
              <a:rPr lang="da-DK" sz="3200" dirty="0"/>
              <a:t>A Database is a </a:t>
            </a:r>
            <a:r>
              <a:rPr lang="da-DK" sz="3200" b="1" dirty="0"/>
              <a:t>data </a:t>
            </a:r>
            <a:r>
              <a:rPr lang="da-DK" sz="3200" b="1" dirty="0" err="1"/>
              <a:t>provider</a:t>
            </a:r>
            <a:r>
              <a:rPr lang="da-DK" sz="3200" dirty="0"/>
              <a:t>, in </a:t>
            </a:r>
            <a:r>
              <a:rPr lang="da-DK" sz="3200" dirty="0" err="1"/>
              <a:t>principle</a:t>
            </a:r>
            <a:r>
              <a:rPr lang="da-DK" sz="3200" dirty="0"/>
              <a:t> just as a </a:t>
            </a:r>
            <a:r>
              <a:rPr lang="da-DK" sz="3200" dirty="0" err="1"/>
              <a:t>text</a:t>
            </a:r>
            <a:r>
              <a:rPr lang="da-DK" sz="3200" dirty="0"/>
              <a:t> file with JSON data</a:t>
            </a:r>
          </a:p>
          <a:p>
            <a:pPr lvl="0"/>
            <a:r>
              <a:rPr lang="da-DK" sz="3200" dirty="0"/>
              <a:t>A data </a:t>
            </a:r>
            <a:r>
              <a:rPr lang="da-DK" sz="3200" dirty="0" err="1"/>
              <a:t>provider</a:t>
            </a:r>
            <a:r>
              <a:rPr lang="da-DK" sz="3200" dirty="0"/>
              <a:t> </a:t>
            </a:r>
            <a:r>
              <a:rPr lang="da-DK" sz="3200" dirty="0" err="1"/>
              <a:t>can</a:t>
            </a:r>
            <a:r>
              <a:rPr lang="da-DK" sz="3200" dirty="0"/>
              <a:t> provide data for </a:t>
            </a:r>
            <a:r>
              <a:rPr lang="da-DK" sz="3200" dirty="0" err="1"/>
              <a:t>e.g</a:t>
            </a:r>
            <a:r>
              <a:rPr lang="da-DK" sz="3200" dirty="0"/>
              <a:t>. a repository-like service</a:t>
            </a:r>
          </a:p>
          <a:p>
            <a:pPr lvl="0"/>
            <a:r>
              <a:rPr lang="da-DK" sz="3200" dirty="0" err="1"/>
              <a:t>Interaction</a:t>
            </a:r>
            <a:r>
              <a:rPr lang="da-DK" sz="3200" dirty="0"/>
              <a:t> </a:t>
            </a:r>
            <a:r>
              <a:rPr lang="da-DK" sz="3200" dirty="0" err="1"/>
              <a:t>between</a:t>
            </a:r>
            <a:r>
              <a:rPr lang="da-DK" sz="3200" dirty="0"/>
              <a:t> the data </a:t>
            </a:r>
            <a:r>
              <a:rPr lang="da-DK" sz="3200" dirty="0" err="1"/>
              <a:t>provider</a:t>
            </a:r>
            <a:r>
              <a:rPr lang="da-DK" sz="3200" dirty="0"/>
              <a:t> and a repository-like service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</a:t>
            </a:r>
            <a:r>
              <a:rPr lang="da-DK" sz="3200" dirty="0" err="1"/>
              <a:t>confined</a:t>
            </a:r>
            <a:r>
              <a:rPr lang="da-DK" sz="3200" dirty="0"/>
              <a:t> to the service </a:t>
            </a:r>
            <a:r>
              <a:rPr lang="da-DK" sz="3200" dirty="0" err="1"/>
              <a:t>layer</a:t>
            </a:r>
            <a:r>
              <a:rPr lang="da-DK" sz="3200" dirty="0"/>
              <a:t> (</a:t>
            </a:r>
            <a:r>
              <a:rPr lang="da-DK" sz="3200" dirty="0" err="1"/>
              <a:t>a.k.a</a:t>
            </a:r>
            <a:r>
              <a:rPr lang="da-DK" sz="3200" dirty="0"/>
              <a:t>. the ”model” </a:t>
            </a:r>
            <a:r>
              <a:rPr lang="da-DK" sz="3200" dirty="0" err="1"/>
              <a:t>layer</a:t>
            </a:r>
            <a:r>
              <a:rPr lang="da-DK" sz="3200" dirty="0"/>
              <a:t>) in Razor Pages apps.</a:t>
            </a:r>
          </a:p>
          <a:p>
            <a:pPr lvl="0"/>
            <a:r>
              <a:rPr lang="da-DK" sz="3200" dirty="0"/>
              <a:t>This </a:t>
            </a:r>
            <a:r>
              <a:rPr lang="da-DK" sz="3200" dirty="0" err="1"/>
              <a:t>can</a:t>
            </a:r>
            <a:r>
              <a:rPr lang="da-DK" sz="3200" dirty="0"/>
              <a:t> </a:t>
            </a:r>
            <a:r>
              <a:rPr lang="da-DK" sz="3200" dirty="0" err="1"/>
              <a:t>also</a:t>
            </a:r>
            <a:r>
              <a:rPr lang="da-DK" sz="3200" dirty="0"/>
              <a:t> </a:t>
            </a:r>
            <a:r>
              <a:rPr lang="da-DK" sz="3200" dirty="0" err="1"/>
              <a:t>be</a:t>
            </a:r>
            <a:r>
              <a:rPr lang="da-DK" sz="3200" dirty="0"/>
              <a:t> ”</a:t>
            </a:r>
            <a:r>
              <a:rPr lang="da-DK" sz="3200" dirty="0" err="1"/>
              <a:t>simulated</a:t>
            </a:r>
            <a:r>
              <a:rPr lang="da-DK" sz="3200" dirty="0"/>
              <a:t>” in </a:t>
            </a:r>
            <a:r>
              <a:rPr lang="da-DK" sz="3200" dirty="0" err="1"/>
              <a:t>console</a:t>
            </a:r>
            <a:r>
              <a:rPr lang="da-DK" sz="3200" dirty="0"/>
              <a:t> apps.</a:t>
            </a:r>
          </a:p>
        </p:txBody>
      </p:sp>
    </p:spTree>
    <p:extLst>
      <p:ext uri="{BB962C8B-B14F-4D97-AF65-F5344CB8AC3E}">
        <p14:creationId xmlns:p14="http://schemas.microsoft.com/office/powerpoint/2010/main" val="207226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Architecture (</a:t>
            </a:r>
            <a:r>
              <a:rPr lang="da-DK" b="1" dirty="0" err="1"/>
              <a:t>three</a:t>
            </a:r>
            <a:r>
              <a:rPr lang="da-DK" b="1" dirty="0"/>
              <a:t>-tier Razor Pages App)</a:t>
            </a:r>
          </a:p>
        </p:txBody>
      </p:sp>
      <p:sp>
        <p:nvSpPr>
          <p:cNvPr id="14" name="Sky 13"/>
          <p:cNvSpPr/>
          <p:nvPr/>
        </p:nvSpPr>
        <p:spPr>
          <a:xfrm>
            <a:off x="3414161" y="1738476"/>
            <a:ext cx="2134400" cy="3381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Web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5653753" y="3392226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cxnSpLocks/>
          </p:cNvCxnSpPr>
          <p:nvPr/>
        </p:nvCxnSpPr>
        <p:spPr>
          <a:xfrm>
            <a:off x="2487818" y="3324923"/>
            <a:ext cx="8128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15">
            <a:extLst>
              <a:ext uri="{FF2B5EF4-FFF2-40B4-BE49-F238E27FC236}">
                <a16:creationId xmlns:a16="http://schemas.microsoft.com/office/drawing/2014/main" id="{BDCF5383-AE67-4069-9258-063742C18513}"/>
              </a:ext>
            </a:extLst>
          </p:cNvPr>
          <p:cNvSpPr/>
          <p:nvPr/>
        </p:nvSpPr>
        <p:spPr>
          <a:xfrm>
            <a:off x="191733" y="1627676"/>
            <a:ext cx="2161614" cy="3394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rgbClr val="FFFF00"/>
                </a:solidFill>
              </a:rPr>
              <a:t>Browser</a:t>
            </a:r>
          </a:p>
        </p:txBody>
      </p:sp>
      <p:sp>
        <p:nvSpPr>
          <p:cNvPr id="23" name="Afrundet rektangel 15">
            <a:extLst>
              <a:ext uri="{FF2B5EF4-FFF2-40B4-BE49-F238E27FC236}">
                <a16:creationId xmlns:a16="http://schemas.microsoft.com/office/drawing/2014/main" id="{4C6C7E14-9B5E-4D37-8C20-A17F3BCEBA7C}"/>
              </a:ext>
            </a:extLst>
          </p:cNvPr>
          <p:cNvSpPr/>
          <p:nvPr/>
        </p:nvSpPr>
        <p:spPr>
          <a:xfrm>
            <a:off x="6430079" y="1738475"/>
            <a:ext cx="2161614" cy="4377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chemeClr val="tx1"/>
                </a:solidFill>
              </a:rPr>
              <a:t>RP App</a:t>
            </a:r>
          </a:p>
        </p:txBody>
      </p:sp>
      <p:sp>
        <p:nvSpPr>
          <p:cNvPr id="24" name="Afrundet rektangel 10">
            <a:extLst>
              <a:ext uri="{FF2B5EF4-FFF2-40B4-BE49-F238E27FC236}">
                <a16:creationId xmlns:a16="http://schemas.microsoft.com/office/drawing/2014/main" id="{E027F7F9-26B0-4A0A-8D64-41AE82C5F5D9}"/>
              </a:ext>
            </a:extLst>
          </p:cNvPr>
          <p:cNvSpPr/>
          <p:nvPr/>
        </p:nvSpPr>
        <p:spPr>
          <a:xfrm>
            <a:off x="6609375" y="4976441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Repository</a:t>
            </a:r>
          </a:p>
        </p:txBody>
      </p:sp>
      <p:sp>
        <p:nvSpPr>
          <p:cNvPr id="25" name="Afrundet rektangel 10">
            <a:extLst>
              <a:ext uri="{FF2B5EF4-FFF2-40B4-BE49-F238E27FC236}">
                <a16:creationId xmlns:a16="http://schemas.microsoft.com/office/drawing/2014/main" id="{C773D479-604A-4DD9-9EEB-965FEB98D485}"/>
              </a:ext>
            </a:extLst>
          </p:cNvPr>
          <p:cNvSpPr/>
          <p:nvPr/>
        </p:nvSpPr>
        <p:spPr>
          <a:xfrm>
            <a:off x="6561187" y="250376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26" name="Afrundet rektangel 10">
            <a:extLst>
              <a:ext uri="{FF2B5EF4-FFF2-40B4-BE49-F238E27FC236}">
                <a16:creationId xmlns:a16="http://schemas.microsoft.com/office/drawing/2014/main" id="{90111518-EF06-47E2-8ADB-88A4DE6E698D}"/>
              </a:ext>
            </a:extLst>
          </p:cNvPr>
          <p:cNvSpPr/>
          <p:nvPr/>
        </p:nvSpPr>
        <p:spPr>
          <a:xfrm>
            <a:off x="6561187" y="376640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 err="1">
                <a:solidFill>
                  <a:srgbClr val="FFFF00"/>
                </a:solidFill>
              </a:rPr>
              <a:t>PageModel</a:t>
            </a:r>
            <a:endParaRPr lang="da-DK" sz="2400" dirty="0">
              <a:solidFill>
                <a:srgbClr val="FFFF00"/>
              </a:solidFill>
            </a:endParaRP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A45F8ED3-C379-479B-A421-2FF2291C6140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438608" y="3091593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40E7F1A6-D007-48BC-8E77-B975494EA63C}"/>
              </a:ext>
            </a:extLst>
          </p:cNvPr>
          <p:cNvCxnSpPr>
            <a:cxnSpLocks/>
          </p:cNvCxnSpPr>
          <p:nvPr/>
        </p:nvCxnSpPr>
        <p:spPr>
          <a:xfrm flipV="1">
            <a:off x="7438608" y="4347355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5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Architecture (</a:t>
            </a:r>
            <a:r>
              <a:rPr lang="da-DK" b="1" dirty="0" err="1"/>
              <a:t>three</a:t>
            </a:r>
            <a:r>
              <a:rPr lang="da-DK" b="1" dirty="0"/>
              <a:t>-tier Razor Pages App)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9395011" y="3550013"/>
            <a:ext cx="2554087" cy="256610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4000"/>
              <a:t>DBMS</a:t>
            </a:r>
          </a:p>
        </p:txBody>
      </p:sp>
      <p:sp>
        <p:nvSpPr>
          <p:cNvPr id="13" name="Magnetpladelager 12"/>
          <p:cNvSpPr/>
          <p:nvPr/>
        </p:nvSpPr>
        <p:spPr>
          <a:xfrm>
            <a:off x="9816353" y="4531791"/>
            <a:ext cx="1851253" cy="1477129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 dirty="0"/>
              <a:t>Database</a:t>
            </a:r>
          </a:p>
        </p:txBody>
      </p:sp>
      <p:sp>
        <p:nvSpPr>
          <p:cNvPr id="14" name="Sky 13"/>
          <p:cNvSpPr/>
          <p:nvPr/>
        </p:nvSpPr>
        <p:spPr>
          <a:xfrm>
            <a:off x="3414161" y="1738476"/>
            <a:ext cx="2134400" cy="3381048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Web</a:t>
            </a:r>
          </a:p>
        </p:txBody>
      </p:sp>
      <p:cxnSp>
        <p:nvCxnSpPr>
          <p:cNvPr id="17" name="Lige pilforbindelse 16"/>
          <p:cNvCxnSpPr/>
          <p:nvPr/>
        </p:nvCxnSpPr>
        <p:spPr>
          <a:xfrm>
            <a:off x="5653753" y="3392226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/>
          <p:nvPr/>
        </p:nvCxnSpPr>
        <p:spPr>
          <a:xfrm>
            <a:off x="8661626" y="5292898"/>
            <a:ext cx="663452" cy="1344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Lige pilforbindelse 19"/>
          <p:cNvCxnSpPr>
            <a:cxnSpLocks/>
          </p:cNvCxnSpPr>
          <p:nvPr/>
        </p:nvCxnSpPr>
        <p:spPr>
          <a:xfrm>
            <a:off x="2487818" y="3324923"/>
            <a:ext cx="81289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Afrundet rektangel 15">
            <a:extLst>
              <a:ext uri="{FF2B5EF4-FFF2-40B4-BE49-F238E27FC236}">
                <a16:creationId xmlns:a16="http://schemas.microsoft.com/office/drawing/2014/main" id="{BDCF5383-AE67-4069-9258-063742C18513}"/>
              </a:ext>
            </a:extLst>
          </p:cNvPr>
          <p:cNvSpPr/>
          <p:nvPr/>
        </p:nvSpPr>
        <p:spPr>
          <a:xfrm>
            <a:off x="191733" y="1627676"/>
            <a:ext cx="2161614" cy="339449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rgbClr val="FFFF00"/>
                </a:solidFill>
              </a:rPr>
              <a:t>Browser</a:t>
            </a:r>
          </a:p>
        </p:txBody>
      </p:sp>
      <p:sp>
        <p:nvSpPr>
          <p:cNvPr id="23" name="Afrundet rektangel 15">
            <a:extLst>
              <a:ext uri="{FF2B5EF4-FFF2-40B4-BE49-F238E27FC236}">
                <a16:creationId xmlns:a16="http://schemas.microsoft.com/office/drawing/2014/main" id="{4C6C7E14-9B5E-4D37-8C20-A17F3BCEBA7C}"/>
              </a:ext>
            </a:extLst>
          </p:cNvPr>
          <p:cNvSpPr/>
          <p:nvPr/>
        </p:nvSpPr>
        <p:spPr>
          <a:xfrm>
            <a:off x="6430079" y="1738475"/>
            <a:ext cx="2161614" cy="437764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 dirty="0">
                <a:solidFill>
                  <a:schemeClr val="tx1"/>
                </a:solidFill>
              </a:rPr>
              <a:t>RP App</a:t>
            </a:r>
          </a:p>
        </p:txBody>
      </p:sp>
      <p:sp>
        <p:nvSpPr>
          <p:cNvPr id="24" name="Afrundet rektangel 10">
            <a:extLst>
              <a:ext uri="{FF2B5EF4-FFF2-40B4-BE49-F238E27FC236}">
                <a16:creationId xmlns:a16="http://schemas.microsoft.com/office/drawing/2014/main" id="{E027F7F9-26B0-4A0A-8D64-41AE82C5F5D9}"/>
              </a:ext>
            </a:extLst>
          </p:cNvPr>
          <p:cNvSpPr/>
          <p:nvPr/>
        </p:nvSpPr>
        <p:spPr>
          <a:xfrm>
            <a:off x="6609375" y="4976441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Repository</a:t>
            </a:r>
          </a:p>
        </p:txBody>
      </p:sp>
      <p:sp>
        <p:nvSpPr>
          <p:cNvPr id="25" name="Afrundet rektangel 10">
            <a:extLst>
              <a:ext uri="{FF2B5EF4-FFF2-40B4-BE49-F238E27FC236}">
                <a16:creationId xmlns:a16="http://schemas.microsoft.com/office/drawing/2014/main" id="{C773D479-604A-4DD9-9EEB-965FEB98D485}"/>
              </a:ext>
            </a:extLst>
          </p:cNvPr>
          <p:cNvSpPr/>
          <p:nvPr/>
        </p:nvSpPr>
        <p:spPr>
          <a:xfrm>
            <a:off x="6561187" y="2503766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>
                <a:solidFill>
                  <a:srgbClr val="FFFF00"/>
                </a:solidFill>
              </a:rPr>
              <a:t>Page</a:t>
            </a:r>
          </a:p>
        </p:txBody>
      </p:sp>
      <p:sp>
        <p:nvSpPr>
          <p:cNvPr id="26" name="Afrundet rektangel 10">
            <a:extLst>
              <a:ext uri="{FF2B5EF4-FFF2-40B4-BE49-F238E27FC236}">
                <a16:creationId xmlns:a16="http://schemas.microsoft.com/office/drawing/2014/main" id="{90111518-EF06-47E2-8ADB-88A4DE6E698D}"/>
              </a:ext>
            </a:extLst>
          </p:cNvPr>
          <p:cNvSpPr/>
          <p:nvPr/>
        </p:nvSpPr>
        <p:spPr>
          <a:xfrm>
            <a:off x="6561187" y="3766408"/>
            <a:ext cx="1754842" cy="587827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400" dirty="0" err="1">
                <a:solidFill>
                  <a:srgbClr val="FFFF00"/>
                </a:solidFill>
              </a:rPr>
              <a:t>PageModel</a:t>
            </a:r>
            <a:endParaRPr lang="da-DK" sz="2400" dirty="0">
              <a:solidFill>
                <a:srgbClr val="FFFF00"/>
              </a:solidFill>
            </a:endParaRPr>
          </a:p>
        </p:txBody>
      </p: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A45F8ED3-C379-479B-A421-2FF2291C6140}"/>
              </a:ext>
            </a:extLst>
          </p:cNvPr>
          <p:cNvCxnSpPr>
            <a:cxnSpLocks/>
            <a:stCxn id="26" idx="0"/>
            <a:endCxn id="25" idx="2"/>
          </p:cNvCxnSpPr>
          <p:nvPr/>
        </p:nvCxnSpPr>
        <p:spPr>
          <a:xfrm flipV="1">
            <a:off x="7438608" y="3091593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Lige pilforbindelse 27">
            <a:extLst>
              <a:ext uri="{FF2B5EF4-FFF2-40B4-BE49-F238E27FC236}">
                <a16:creationId xmlns:a16="http://schemas.microsoft.com/office/drawing/2014/main" id="{40E7F1A6-D007-48BC-8E77-B975494EA63C}"/>
              </a:ext>
            </a:extLst>
          </p:cNvPr>
          <p:cNvCxnSpPr>
            <a:cxnSpLocks/>
          </p:cNvCxnSpPr>
          <p:nvPr/>
        </p:nvCxnSpPr>
        <p:spPr>
          <a:xfrm flipV="1">
            <a:off x="7438608" y="4347355"/>
            <a:ext cx="0" cy="674815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40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752490"/>
          </a:xfrm>
        </p:spPr>
        <p:txBody>
          <a:bodyPr>
            <a:normAutofit/>
          </a:bodyPr>
          <a:lstStyle/>
          <a:p>
            <a:r>
              <a:rPr lang="da-DK" sz="9600" b="1"/>
              <a:t>What is a </a:t>
            </a:r>
            <a:r>
              <a:rPr lang="da-DK" sz="9600" b="1">
                <a:solidFill>
                  <a:srgbClr val="FF0000"/>
                </a:solidFill>
              </a:rPr>
              <a:t>Database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1662284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/>
              <a:t>A collection of </a:t>
            </a:r>
            <a:r>
              <a:rPr lang="da-DK" sz="3200" b="1"/>
              <a:t>data</a:t>
            </a:r>
          </a:p>
          <a:p>
            <a:pPr lvl="0"/>
            <a:r>
              <a:rPr lang="da-DK" sz="3200"/>
              <a:t>Data is </a:t>
            </a:r>
            <a:r>
              <a:rPr lang="da-DK" sz="3200" b="1"/>
              <a:t>related</a:t>
            </a:r>
            <a:r>
              <a:rPr lang="da-DK" sz="3200"/>
              <a:t>, i.e. some data elements are directly related to other data elements </a:t>
            </a:r>
          </a:p>
        </p:txBody>
      </p:sp>
    </p:spTree>
    <p:extLst>
      <p:ext uri="{BB962C8B-B14F-4D97-AF65-F5344CB8AC3E}">
        <p14:creationId xmlns:p14="http://schemas.microsoft.com/office/powerpoint/2010/main" val="227724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088732" cy="4351338"/>
          </a:xfrm>
        </p:spPr>
        <p:txBody>
          <a:bodyPr/>
          <a:lstStyle/>
          <a:p>
            <a:pPr lvl="0"/>
            <a:r>
              <a:rPr lang="da-DK" sz="3200"/>
              <a:t>A collection of </a:t>
            </a:r>
            <a:r>
              <a:rPr lang="da-DK" sz="3200" b="1"/>
              <a:t>data</a:t>
            </a:r>
          </a:p>
          <a:p>
            <a:pPr lvl="0"/>
            <a:r>
              <a:rPr lang="da-DK" sz="3200"/>
              <a:t>Data is </a:t>
            </a:r>
            <a:r>
              <a:rPr lang="da-DK" sz="3200" b="1"/>
              <a:t>related</a:t>
            </a:r>
            <a:r>
              <a:rPr lang="da-DK" sz="3200"/>
              <a:t>, i.e. some data elements are directly related to other data elements 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077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Database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4521868" cy="4351338"/>
          </a:xfrm>
        </p:spPr>
        <p:txBody>
          <a:bodyPr/>
          <a:lstStyle/>
          <a:p>
            <a:pPr lvl="0"/>
            <a:r>
              <a:rPr lang="da-DK" sz="3200"/>
              <a:t>Desirable properties</a:t>
            </a:r>
            <a:endParaRPr lang="da-DK" sz="3200" b="1"/>
          </a:p>
          <a:p>
            <a:pPr lvl="1"/>
            <a:r>
              <a:rPr lang="da-DK" sz="2800"/>
              <a:t>Can be used by many users at the same time</a:t>
            </a:r>
          </a:p>
          <a:p>
            <a:pPr lvl="1"/>
            <a:r>
              <a:rPr lang="da-DK" sz="2800"/>
              <a:t>Minimal data duplication</a:t>
            </a:r>
          </a:p>
          <a:p>
            <a:pPr lvl="1"/>
            <a:r>
              <a:rPr lang="da-DK" sz="2800"/>
              <a:t>Self-describing</a:t>
            </a:r>
          </a:p>
          <a:p>
            <a:pPr lvl="1"/>
            <a:r>
              <a:rPr lang="da-DK" sz="2800"/>
              <a:t>Well-defined relations</a:t>
            </a:r>
          </a:p>
          <a:p>
            <a:pPr lvl="1"/>
            <a:r>
              <a:rPr lang="da-DK" sz="2800"/>
              <a:t>Reflects real-world data and relations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/>
        </p:nvGraphicFramePr>
        <p:xfrm>
          <a:off x="5546559" y="1640205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Jonas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Solvej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17-09-1993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5" name="Tabel 4"/>
          <p:cNvGraphicFramePr>
            <a:graphicFrameLocks noGrp="1"/>
          </p:cNvGraphicFramePr>
          <p:nvPr/>
        </p:nvGraphicFramePr>
        <p:xfrm>
          <a:off x="6096000" y="3815874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Algade 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02-03-1995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6" name="Tabel 5"/>
          <p:cNvGraphicFramePr>
            <a:graphicFrameLocks noGrp="1"/>
          </p:cNvGraphicFramePr>
          <p:nvPr/>
        </p:nvGraphicFramePr>
        <p:xfrm>
          <a:off x="5670885" y="4485632"/>
          <a:ext cx="580724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992604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39332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778226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  <a:gridCol w="1445796">
                  <a:extLst>
                    <a:ext uri="{9D8B030D-6E8A-4147-A177-3AD203B41FA5}">
                      <a16:colId xmlns:a16="http://schemas.microsoft.com/office/drawing/2014/main" val="337700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Allan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Egevej 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30-12-1990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7" name="Tabel 6"/>
          <p:cNvGraphicFramePr>
            <a:graphicFrameLocks noGrp="1"/>
          </p:cNvGraphicFramePr>
          <p:nvPr/>
        </p:nvGraphicFramePr>
        <p:xfrm>
          <a:off x="5791200" y="2594928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Søborg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Svinget</a:t>
                      </a:r>
                      <a:r>
                        <a:rPr lang="da-DK" sz="1800" baseline="0"/>
                        <a:t> 33</a:t>
                      </a:r>
                      <a:endParaRPr lang="da-DK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8" name="Tabel 7"/>
          <p:cNvGraphicFramePr>
            <a:graphicFrameLocks noGrp="1"/>
          </p:cNvGraphicFramePr>
          <p:nvPr/>
        </p:nvGraphicFramePr>
        <p:xfrm>
          <a:off x="7134726" y="3160069"/>
          <a:ext cx="4008522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44369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281899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  <a:gridCol w="1353553">
                  <a:extLst>
                    <a:ext uri="{9D8B030D-6E8A-4147-A177-3AD203B41FA5}">
                      <a16:colId xmlns:a16="http://schemas.microsoft.com/office/drawing/2014/main" val="3478971178"/>
                    </a:ext>
                  </a:extLst>
                </a:gridCol>
                <a:gridCol w="1028701">
                  <a:extLst>
                    <a:ext uri="{9D8B030D-6E8A-4147-A177-3AD203B41FA5}">
                      <a16:colId xmlns:a16="http://schemas.microsoft.com/office/drawing/2014/main" val="11501558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Valby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Stien 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9" name="Tabel 8"/>
          <p:cNvGraphicFramePr>
            <a:graphicFrameLocks noGrp="1"/>
          </p:cNvGraphicFramePr>
          <p:nvPr/>
        </p:nvGraphicFramePr>
        <p:xfrm>
          <a:off x="6238373" y="5198444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23411244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0" name="Tabel 9"/>
          <p:cNvGraphicFramePr>
            <a:graphicFrameLocks noGrp="1"/>
          </p:cNvGraphicFramePr>
          <p:nvPr/>
        </p:nvGraphicFramePr>
        <p:xfrm>
          <a:off x="10018295" y="219702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42775426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  <p:graphicFrame>
        <p:nvGraphicFramePr>
          <p:cNvPr id="11" name="Tabel 10"/>
          <p:cNvGraphicFramePr>
            <a:graphicFrameLocks noGrp="1"/>
          </p:cNvGraphicFramePr>
          <p:nvPr/>
        </p:nvGraphicFramePr>
        <p:xfrm>
          <a:off x="7445982" y="973261"/>
          <a:ext cx="1693005" cy="3708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5011">
                  <a:extLst>
                    <a:ext uri="{9D8B030D-6E8A-4147-A177-3AD203B41FA5}">
                      <a16:colId xmlns:a16="http://schemas.microsoft.com/office/drawing/2014/main" val="1422816267"/>
                    </a:ext>
                  </a:extLst>
                </a:gridCol>
                <a:gridCol w="1307994">
                  <a:extLst>
                    <a:ext uri="{9D8B030D-6E8A-4147-A177-3AD203B41FA5}">
                      <a16:colId xmlns:a16="http://schemas.microsoft.com/office/drawing/2014/main" val="37651836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18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/>
                        <a:t>43092174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2335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6541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6074" y="785005"/>
            <a:ext cx="9144000" cy="3329795"/>
          </a:xfrm>
        </p:spPr>
        <p:txBody>
          <a:bodyPr>
            <a:normAutofit/>
          </a:bodyPr>
          <a:lstStyle/>
          <a:p>
            <a:r>
              <a:rPr lang="da-DK" sz="9600" b="1">
                <a:solidFill>
                  <a:srgbClr val="FF0000"/>
                </a:solidFill>
              </a:rPr>
              <a:t>Database</a:t>
            </a:r>
            <a:r>
              <a:rPr lang="da-DK" sz="9600" b="1"/>
              <a:t> = </a:t>
            </a:r>
            <a:r>
              <a:rPr lang="da-DK" sz="9600" b="1">
                <a:solidFill>
                  <a:srgbClr val="FF0000"/>
                </a:solidFill>
              </a:rPr>
              <a:t>DB</a:t>
            </a:r>
            <a:endParaRPr lang="da-DK" sz="96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5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70159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5702967"/>
            <a:ext cx="10515600" cy="47399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/>
              <a:t>By Arnold Reinhold - I took this picture with permission at the EMC Corp. booth at the Massachusetts State Science Fair held at MIT on May 5, 2006.--agr 00:02, 11 May 2006 (UTC), CC BY-SA 2.5, https://commons.wikimedia.org/w/index.php?curid=774136</a:t>
            </a:r>
            <a:endParaRPr lang="da-DK"/>
          </a:p>
        </p:txBody>
      </p:sp>
      <p:pic>
        <p:nvPicPr>
          <p:cNvPr id="1026" name="Picture 2" descr="https://upload.wikimedia.org/wikipedia/commons/3/3c/DysanRemovableDiskPack.agr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3174" y="1248939"/>
            <a:ext cx="4339207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agnetpladelager 4"/>
          <p:cNvSpPr/>
          <p:nvPr/>
        </p:nvSpPr>
        <p:spPr>
          <a:xfrm>
            <a:off x="1231275" y="1725641"/>
            <a:ext cx="3997737" cy="234513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3839372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721" y="785005"/>
            <a:ext cx="11117179" cy="3752490"/>
          </a:xfrm>
        </p:spPr>
        <p:txBody>
          <a:bodyPr>
            <a:normAutofit/>
          </a:bodyPr>
          <a:lstStyle/>
          <a:p>
            <a:r>
              <a:rPr lang="da-DK" sz="9600" b="1"/>
              <a:t>What is a </a:t>
            </a:r>
            <a:r>
              <a:rPr lang="da-DK" sz="9600" b="1">
                <a:solidFill>
                  <a:srgbClr val="FF0000"/>
                </a:solidFill>
              </a:rPr>
              <a:t>Database Management System</a:t>
            </a:r>
            <a:r>
              <a:rPr lang="da-DK" sz="9600" b="1"/>
              <a:t>?</a:t>
            </a:r>
            <a:endParaRPr lang="da-DK" sz="9600"/>
          </a:p>
        </p:txBody>
      </p:sp>
    </p:spTree>
    <p:extLst>
      <p:ext uri="{BB962C8B-B14F-4D97-AF65-F5344CB8AC3E}">
        <p14:creationId xmlns:p14="http://schemas.microsoft.com/office/powerpoint/2010/main" val="53605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505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Databases  Introduction</vt:lpstr>
      <vt:lpstr>What is a Database?</vt:lpstr>
      <vt:lpstr>What is a Database?</vt:lpstr>
      <vt:lpstr>What is a Database?</vt:lpstr>
      <vt:lpstr>What is a Database?</vt:lpstr>
      <vt:lpstr>Database = DB</vt:lpstr>
      <vt:lpstr>PowerPoint-præsentation</vt:lpstr>
      <vt:lpstr>PowerPoint-præsentation</vt:lpstr>
      <vt:lpstr>What is a Database Management System?</vt:lpstr>
      <vt:lpstr>What is a Database Management System?</vt:lpstr>
      <vt:lpstr>Database Management System = DBMS</vt:lpstr>
      <vt:lpstr>Relational Database Management System = RDBMS</vt:lpstr>
      <vt:lpstr>What is a Database Application Program?</vt:lpstr>
      <vt:lpstr>What is a Database Application Program?</vt:lpstr>
      <vt:lpstr>Architecture (two-tier)</vt:lpstr>
      <vt:lpstr>Architecture (three-tier)</vt:lpstr>
      <vt:lpstr>How does this fit with Razor Pages?</vt:lpstr>
      <vt:lpstr>Architecture (three-tier Razor Pages App)</vt:lpstr>
      <vt:lpstr>Architecture (three-tier Razor Pages App)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93</cp:revision>
  <dcterms:created xsi:type="dcterms:W3CDTF">2017-09-05T14:00:27Z</dcterms:created>
  <dcterms:modified xsi:type="dcterms:W3CDTF">2025-02-04T10:29:05Z</dcterms:modified>
</cp:coreProperties>
</file>