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515" r:id="rId3"/>
    <p:sldId id="516" r:id="rId4"/>
    <p:sldId id="517" r:id="rId5"/>
    <p:sldId id="518" r:id="rId6"/>
    <p:sldId id="519" r:id="rId7"/>
    <p:sldId id="520" r:id="rId8"/>
    <p:sldId id="521" r:id="rId9"/>
    <p:sldId id="522" r:id="rId10"/>
    <p:sldId id="523" r:id="rId11"/>
    <p:sldId id="524" r:id="rId12"/>
    <p:sldId id="525" r:id="rId13"/>
    <p:sldId id="526" r:id="rId14"/>
    <p:sldId id="527" r:id="rId15"/>
    <p:sldId id="528" r:id="rId16"/>
    <p:sldId id="529" r:id="rId1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0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llemlayou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2C8C85-51F0-491E-9774-3900AFEF0FD7}" styleName="Lyst layout 2 - Markerin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llemlayout 2 - Marker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yst layout 2 - Markering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yst layou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yst layout 2 - Markering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5"/>
            <a:ext cx="9144000" cy="4659832"/>
          </a:xfrm>
        </p:spPr>
        <p:txBody>
          <a:bodyPr>
            <a:normAutofit/>
          </a:bodyPr>
          <a:lstStyle/>
          <a:p>
            <a:r>
              <a:rPr lang="da-DK" sz="9600" b="1"/>
              <a:t>Databases</a:t>
            </a:r>
            <a:br>
              <a:rPr lang="da-DK" sz="9600" b="1"/>
            </a:br>
            <a:br>
              <a:rPr lang="da-DK" sz="9600"/>
            </a:br>
            <a:r>
              <a:rPr lang="da-DK" sz="5300"/>
              <a:t>Data Maintenance (C</a:t>
            </a:r>
            <a:r>
              <a:rPr lang="da-DK" sz="5300">
                <a:solidFill>
                  <a:schemeClr val="bg1">
                    <a:lumMod val="85000"/>
                  </a:schemeClr>
                </a:solidFill>
              </a:rPr>
              <a:t>R</a:t>
            </a:r>
            <a:r>
              <a:rPr lang="da-DK" sz="5300"/>
              <a:t>UD)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Data Maintenance - Delete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9292388" cy="1446965"/>
          </a:xfrm>
        </p:spPr>
        <p:txBody>
          <a:bodyPr>
            <a:normAutofit/>
          </a:bodyPr>
          <a:lstStyle/>
          <a:p>
            <a:pPr lvl="0"/>
            <a:r>
              <a:rPr lang="da-DK" sz="3200"/>
              <a:t>Deleting selected rows in a table is done using the </a:t>
            </a:r>
            <a:r>
              <a:rPr lang="da-DK" sz="3200" b="1">
                <a:solidFill>
                  <a:srgbClr val="0070C0"/>
                </a:solidFill>
              </a:rPr>
              <a:t>DELETE FROM </a:t>
            </a:r>
            <a:r>
              <a:rPr lang="da-DK" sz="3200"/>
              <a:t>statement:</a:t>
            </a:r>
            <a:endParaRPr lang="da-DK" b="1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200" y="3975745"/>
            <a:ext cx="10194758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>
                <a:solidFill>
                  <a:srgbClr val="0070C0"/>
                </a:solidFill>
              </a:rPr>
              <a:t>DELETE FROM</a:t>
            </a:r>
            <a:r>
              <a:rPr lang="da-DK" sz="3200" b="1"/>
              <a:t>  Movie</a:t>
            </a:r>
          </a:p>
          <a:p>
            <a:pPr marL="0" indent="0">
              <a:buNone/>
            </a:pPr>
            <a:r>
              <a:rPr lang="da-DK" sz="3200" b="1">
                <a:solidFill>
                  <a:srgbClr val="0070C0"/>
                </a:solidFill>
              </a:rPr>
              <a:t>WHERE</a:t>
            </a:r>
            <a:r>
              <a:rPr lang="da-DK" sz="3200" b="1"/>
              <a:t> (Title = ‘Memento’)</a:t>
            </a:r>
          </a:p>
        </p:txBody>
      </p:sp>
    </p:spTree>
    <p:extLst>
      <p:ext uri="{BB962C8B-B14F-4D97-AF65-F5344CB8AC3E}">
        <p14:creationId xmlns:p14="http://schemas.microsoft.com/office/powerpoint/2010/main" val="3356997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Data Maintenance - Delete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9166057" cy="4292434"/>
          </a:xfrm>
        </p:spPr>
        <p:txBody>
          <a:bodyPr>
            <a:normAutofit/>
          </a:bodyPr>
          <a:lstStyle/>
          <a:p>
            <a:pPr lvl="0"/>
            <a:r>
              <a:rPr lang="da-DK" sz="3200"/>
              <a:t>Note that:</a:t>
            </a:r>
          </a:p>
          <a:p>
            <a:pPr lvl="1"/>
            <a:r>
              <a:rPr lang="en-US" sz="2800"/>
              <a:t>The </a:t>
            </a:r>
            <a:r>
              <a:rPr lang="en-US" sz="2800" b="1">
                <a:solidFill>
                  <a:srgbClr val="0070C0"/>
                </a:solidFill>
              </a:rPr>
              <a:t>WHERE</a:t>
            </a:r>
            <a:r>
              <a:rPr lang="en-US" sz="2800"/>
              <a:t> part is optional – if you leave it out, </a:t>
            </a:r>
            <a:r>
              <a:rPr lang="en-US" sz="2800" u="sng"/>
              <a:t>all</a:t>
            </a:r>
            <a:r>
              <a:rPr lang="en-US" sz="2800"/>
              <a:t> rows in the table are deleted!</a:t>
            </a:r>
          </a:p>
          <a:p>
            <a:pPr lvl="1"/>
            <a:r>
              <a:rPr lang="en-US" sz="2800"/>
              <a:t>It is not considered an error if </a:t>
            </a:r>
            <a:r>
              <a:rPr lang="en-US" sz="2800" u="sng"/>
              <a:t>zero</a:t>
            </a:r>
            <a:r>
              <a:rPr lang="en-US" sz="2800"/>
              <a:t> rows are deleted, so pay attention to the condition in the </a:t>
            </a:r>
            <a:r>
              <a:rPr lang="en-US" sz="2800" b="1">
                <a:solidFill>
                  <a:srgbClr val="0070C0"/>
                </a:solidFill>
              </a:rPr>
              <a:t>WHERE</a:t>
            </a:r>
            <a:r>
              <a:rPr lang="en-US" sz="2800"/>
              <a:t> clause</a:t>
            </a:r>
          </a:p>
          <a:p>
            <a:pPr lvl="1"/>
            <a:r>
              <a:rPr lang="en-US" sz="2800" u="sng"/>
              <a:t>Double-check</a:t>
            </a:r>
            <a:r>
              <a:rPr lang="en-US" sz="2800"/>
              <a:t> the condition in the </a:t>
            </a:r>
            <a:r>
              <a:rPr lang="en-US" sz="2800" b="1">
                <a:solidFill>
                  <a:srgbClr val="0070C0"/>
                </a:solidFill>
              </a:rPr>
              <a:t>WHERE</a:t>
            </a:r>
            <a:r>
              <a:rPr lang="en-US" sz="2800"/>
              <a:t> part before executing the statement </a:t>
            </a:r>
            <a:r>
              <a:rPr lang="en-US" sz="2800">
                <a:sym typeface="Wingdings" panose="05000000000000000000" pitchFamily="2" charset="2"/>
              </a:rPr>
              <a:t>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52632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5"/>
            <a:ext cx="9144000" cy="4027628"/>
          </a:xfrm>
        </p:spPr>
        <p:txBody>
          <a:bodyPr>
            <a:normAutofit/>
          </a:bodyPr>
          <a:lstStyle/>
          <a:p>
            <a:r>
              <a:rPr lang="da-DK" sz="9600" b="1"/>
              <a:t>Data Definition</a:t>
            </a:r>
            <a:br>
              <a:rPr lang="da-DK" sz="9600" b="1"/>
            </a:b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4158990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Data Definition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9166057" cy="4292434"/>
          </a:xfrm>
        </p:spPr>
        <p:txBody>
          <a:bodyPr>
            <a:normAutofit/>
          </a:bodyPr>
          <a:lstStyle/>
          <a:p>
            <a:pPr lvl="0"/>
            <a:r>
              <a:rPr lang="da-DK" sz="3200"/>
              <a:t>We can also use SQL to define and create tables (formally the part called </a:t>
            </a:r>
            <a:r>
              <a:rPr lang="da-DK" sz="3200" b="1"/>
              <a:t>DDL – Data Definition Language</a:t>
            </a:r>
            <a:r>
              <a:rPr lang="da-DK" sz="3200"/>
              <a:t>)</a:t>
            </a:r>
          </a:p>
          <a:p>
            <a:pPr lvl="0"/>
            <a:r>
              <a:rPr lang="da-DK" sz="3200"/>
              <a:t>Syntax a bit complicated</a:t>
            </a:r>
          </a:p>
          <a:p>
            <a:pPr lvl="0"/>
            <a:r>
              <a:rPr lang="da-DK" sz="3200"/>
              <a:t>We usually use some sort of GUI/Designer when defining a table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216069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Data Definition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9166057" cy="4292434"/>
          </a:xfrm>
        </p:spPr>
        <p:txBody>
          <a:bodyPr>
            <a:normAutofit/>
          </a:bodyPr>
          <a:lstStyle/>
          <a:p>
            <a:pPr lvl="0"/>
            <a:r>
              <a:rPr lang="da-DK" sz="3200"/>
              <a:t>We can specify all columns in a table, and all relevant properties for each colum</a:t>
            </a:r>
          </a:p>
          <a:p>
            <a:pPr lvl="1"/>
            <a:r>
              <a:rPr lang="da-DK" sz="2800"/>
              <a:t>Name</a:t>
            </a:r>
          </a:p>
          <a:p>
            <a:pPr lvl="1"/>
            <a:r>
              <a:rPr lang="da-DK" sz="2800"/>
              <a:t>Type</a:t>
            </a:r>
          </a:p>
          <a:p>
            <a:pPr lvl="1"/>
            <a:r>
              <a:rPr lang="da-DK" sz="2800"/>
              <a:t>Is </a:t>
            </a:r>
            <a:r>
              <a:rPr lang="da-DK" sz="2800" b="1" i="1"/>
              <a:t>null</a:t>
            </a:r>
            <a:r>
              <a:rPr lang="da-DK" sz="2800"/>
              <a:t> allowed</a:t>
            </a:r>
          </a:p>
          <a:p>
            <a:pPr lvl="1"/>
            <a:r>
              <a:rPr lang="da-DK" sz="2800"/>
              <a:t>Does the column have a default value</a:t>
            </a:r>
          </a:p>
          <a:p>
            <a:pPr lvl="1"/>
            <a:r>
              <a:rPr lang="da-DK" sz="2800"/>
              <a:t>Is the column part of the primary key</a:t>
            </a:r>
          </a:p>
          <a:p>
            <a:pPr lvl="1"/>
            <a:r>
              <a:rPr lang="da-DK" sz="2800"/>
              <a:t>Etc.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82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Data Definition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3"/>
            <a:ext cx="9563099" cy="4667251"/>
          </a:xfrm>
        </p:spPr>
        <p:txBody>
          <a:bodyPr>
            <a:normAutofit/>
          </a:bodyPr>
          <a:lstStyle/>
          <a:p>
            <a:pPr lvl="0"/>
            <a:r>
              <a:rPr lang="da-DK" sz="3200"/>
              <a:t>Also possible to define certain table properties relating to </a:t>
            </a:r>
            <a:r>
              <a:rPr lang="da-DK" sz="3200" b="1"/>
              <a:t>data integrity</a:t>
            </a:r>
          </a:p>
          <a:p>
            <a:pPr lvl="0"/>
            <a:r>
              <a:rPr lang="da-DK" sz="3200"/>
              <a:t>What should happen if you delete a record with a primary key that is also a foreign key in other tables?</a:t>
            </a:r>
          </a:p>
          <a:p>
            <a:pPr lvl="1"/>
            <a:r>
              <a:rPr lang="da-DK" sz="2800" b="1"/>
              <a:t>CASCADE</a:t>
            </a:r>
            <a:r>
              <a:rPr lang="da-DK" sz="2800"/>
              <a:t>: If a row is deleted, also delete rows in related tables matching on primary key</a:t>
            </a:r>
          </a:p>
          <a:p>
            <a:pPr lvl="1"/>
            <a:r>
              <a:rPr lang="da-DK" sz="2800" b="1"/>
              <a:t>SET NULL</a:t>
            </a:r>
            <a:r>
              <a:rPr lang="da-DK" sz="2800"/>
              <a:t>: If a row is deleted, set foreign key values to </a:t>
            </a:r>
            <a:r>
              <a:rPr lang="da-DK" sz="2800" b="1" i="1"/>
              <a:t>null</a:t>
            </a:r>
            <a:r>
              <a:rPr lang="da-DK" sz="2800"/>
              <a:t> in related tables matching on primary key</a:t>
            </a:r>
          </a:p>
          <a:p>
            <a:pPr lvl="1"/>
            <a:r>
              <a:rPr lang="da-DK" sz="2800" b="1"/>
              <a:t>NO ACTION</a:t>
            </a:r>
            <a:r>
              <a:rPr lang="da-DK" sz="2800"/>
              <a:t>: Don’t do anything…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45627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Data Definition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solidFill>
                  <a:srgbClr val="0070C0"/>
                </a:solidFill>
              </a:rPr>
              <a:t>CREATE TABLE </a:t>
            </a:r>
            <a:r>
              <a:rPr lang="en-US" sz="3200"/>
              <a:t>Director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/>
              <a:t>(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/>
              <a:t>	Id			numeric(3)		</a:t>
            </a:r>
            <a:r>
              <a:rPr lang="en-US" sz="3200" b="1">
                <a:solidFill>
                  <a:srgbClr val="0070C0"/>
                </a:solidFill>
              </a:rPr>
              <a:t>NOT NULL</a:t>
            </a:r>
            <a:r>
              <a:rPr lang="en-US" sz="320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/>
              <a:t>	Name		varchar(30)	</a:t>
            </a:r>
            <a:r>
              <a:rPr lang="en-US" sz="3200" b="1">
                <a:solidFill>
                  <a:srgbClr val="0070C0"/>
                </a:solidFill>
              </a:rPr>
              <a:t>NOT NULL</a:t>
            </a:r>
            <a:r>
              <a:rPr lang="en-US" sz="320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/>
              <a:t>	Country		varchar(20)	</a:t>
            </a:r>
            <a:r>
              <a:rPr lang="en-US" sz="3200" b="1">
                <a:solidFill>
                  <a:srgbClr val="0070C0"/>
                </a:solidFill>
              </a:rPr>
              <a:t>NOT NULL</a:t>
            </a:r>
            <a:r>
              <a:rPr lang="en-US" sz="320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/>
              <a:t>	Born			date			</a:t>
            </a:r>
            <a:r>
              <a:rPr lang="en-US" sz="3200" b="1">
                <a:solidFill>
                  <a:srgbClr val="0070C0"/>
                </a:solidFill>
              </a:rPr>
              <a:t>NOT NULL</a:t>
            </a:r>
            <a:r>
              <a:rPr lang="en-US" sz="3200"/>
              <a:t>,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/>
          </a:p>
          <a:p>
            <a:pPr marL="0" indent="0">
              <a:spcBef>
                <a:spcPts val="0"/>
              </a:spcBef>
              <a:buNone/>
            </a:pPr>
            <a:r>
              <a:rPr lang="en-US" sz="3200"/>
              <a:t>	</a:t>
            </a:r>
            <a:r>
              <a:rPr lang="en-US" sz="3200" b="1">
                <a:solidFill>
                  <a:srgbClr val="0070C0"/>
                </a:solidFill>
              </a:rPr>
              <a:t>PRIMARY KEY </a:t>
            </a:r>
            <a:r>
              <a:rPr lang="en-US" sz="3200"/>
              <a:t>(id)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/>
              <a:t>)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6028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Data Maintenance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9160041" cy="4316497"/>
          </a:xfrm>
        </p:spPr>
        <p:txBody>
          <a:bodyPr>
            <a:normAutofit/>
          </a:bodyPr>
          <a:lstStyle/>
          <a:p>
            <a:pPr lvl="0"/>
            <a:r>
              <a:rPr lang="da-DK" sz="3200"/>
              <a:t>In addition to executing queries on data – which can be denoted </a:t>
            </a:r>
            <a:r>
              <a:rPr lang="da-DK" sz="3200" b="1"/>
              <a:t>Read</a:t>
            </a:r>
            <a:r>
              <a:rPr lang="da-DK" sz="3200"/>
              <a:t> operations – we can also maintain data in various ways</a:t>
            </a:r>
          </a:p>
          <a:p>
            <a:pPr lvl="1"/>
            <a:r>
              <a:rPr lang="da-DK" sz="2800" b="1"/>
              <a:t>Create</a:t>
            </a:r>
            <a:r>
              <a:rPr lang="da-DK" sz="2800"/>
              <a:t> – add new rows to tables</a:t>
            </a:r>
          </a:p>
          <a:p>
            <a:pPr lvl="1"/>
            <a:r>
              <a:rPr lang="da-DK" sz="2800" b="1"/>
              <a:t>Update</a:t>
            </a:r>
            <a:r>
              <a:rPr lang="da-DK" sz="2800"/>
              <a:t> – modify existing rows</a:t>
            </a:r>
          </a:p>
          <a:p>
            <a:pPr lvl="1"/>
            <a:r>
              <a:rPr lang="da-DK" sz="2800" b="1"/>
              <a:t>Delete</a:t>
            </a:r>
            <a:r>
              <a:rPr lang="da-DK" sz="2800"/>
              <a:t> – delete rows from tables</a:t>
            </a:r>
          </a:p>
          <a:p>
            <a:pPr lvl="0"/>
            <a:r>
              <a:rPr lang="da-DK" sz="3200"/>
              <a:t>All four operations as one are often called </a:t>
            </a:r>
            <a:r>
              <a:rPr lang="da-DK" sz="3200" b="1"/>
              <a:t>CRUD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1103773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Data Maintenance - Create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8618619" cy="1446965"/>
          </a:xfrm>
        </p:spPr>
        <p:txBody>
          <a:bodyPr>
            <a:normAutofit/>
          </a:bodyPr>
          <a:lstStyle/>
          <a:p>
            <a:pPr lvl="0"/>
            <a:r>
              <a:rPr lang="da-DK" sz="3200"/>
              <a:t>Creation of a new row in a table is done using the </a:t>
            </a:r>
            <a:r>
              <a:rPr lang="da-DK" sz="3200" b="1">
                <a:solidFill>
                  <a:srgbClr val="0070C0"/>
                </a:solidFill>
              </a:rPr>
              <a:t>INSERT INTO </a:t>
            </a:r>
            <a:r>
              <a:rPr lang="da-DK" sz="3200"/>
              <a:t>statement:</a:t>
            </a:r>
            <a:endParaRPr lang="da-DK" b="1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200" y="3975745"/>
            <a:ext cx="10194758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>
                <a:solidFill>
                  <a:srgbClr val="0070C0"/>
                </a:solidFill>
              </a:rPr>
              <a:t>INSERT INTO</a:t>
            </a:r>
            <a:r>
              <a:rPr lang="da-DK" sz="3200" b="1"/>
              <a:t>  [table name]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>
                <a:solidFill>
                  <a:srgbClr val="0070C0"/>
                </a:solidFill>
              </a:rPr>
              <a:t>VALUES</a:t>
            </a:r>
            <a:r>
              <a:rPr lang="da-DK" sz="3200" b="1"/>
              <a:t> [list of specific values]</a:t>
            </a:r>
          </a:p>
        </p:txBody>
      </p:sp>
    </p:spTree>
    <p:extLst>
      <p:ext uri="{BB962C8B-B14F-4D97-AF65-F5344CB8AC3E}">
        <p14:creationId xmlns:p14="http://schemas.microsoft.com/office/powerpoint/2010/main" val="3127099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Data Maintenance - Create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8618619" cy="1446965"/>
          </a:xfrm>
        </p:spPr>
        <p:txBody>
          <a:bodyPr>
            <a:normAutofit/>
          </a:bodyPr>
          <a:lstStyle/>
          <a:p>
            <a:pPr lvl="0"/>
            <a:r>
              <a:rPr lang="da-DK" sz="3200"/>
              <a:t>Creation of a new row in a table is done using the </a:t>
            </a:r>
            <a:r>
              <a:rPr lang="da-DK" sz="3200" b="1">
                <a:solidFill>
                  <a:srgbClr val="0070C0"/>
                </a:solidFill>
              </a:rPr>
              <a:t>INSERT INTO </a:t>
            </a:r>
            <a:r>
              <a:rPr lang="da-DK" sz="3200"/>
              <a:t>statement:</a:t>
            </a:r>
            <a:endParaRPr lang="da-DK" b="1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200" y="3975745"/>
            <a:ext cx="10194758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>
                <a:solidFill>
                  <a:srgbClr val="0070C0"/>
                </a:solidFill>
              </a:rPr>
              <a:t>INSERT INTO</a:t>
            </a:r>
            <a:r>
              <a:rPr lang="da-DK" sz="3200" b="1"/>
              <a:t>  Movie</a:t>
            </a:r>
          </a:p>
          <a:p>
            <a:pPr marL="0" indent="0">
              <a:buNone/>
            </a:pPr>
            <a:r>
              <a:rPr lang="da-DK" sz="3200" b="1">
                <a:solidFill>
                  <a:srgbClr val="0070C0"/>
                </a:solidFill>
              </a:rPr>
              <a:t>VALUES</a:t>
            </a:r>
            <a:r>
              <a:rPr lang="da-DK" sz="3200" b="1"/>
              <a:t> (8, ‘Memento’, ‘ USA’, 2000, ‘ Thriller’, 0)</a:t>
            </a:r>
          </a:p>
        </p:txBody>
      </p:sp>
    </p:spTree>
    <p:extLst>
      <p:ext uri="{BB962C8B-B14F-4D97-AF65-F5344CB8AC3E}">
        <p14:creationId xmlns:p14="http://schemas.microsoft.com/office/powerpoint/2010/main" val="926698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Data Maintenance - Create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9166057" cy="4292434"/>
          </a:xfrm>
        </p:spPr>
        <p:txBody>
          <a:bodyPr>
            <a:normAutofit/>
          </a:bodyPr>
          <a:lstStyle/>
          <a:p>
            <a:pPr lvl="0"/>
            <a:r>
              <a:rPr lang="da-DK" sz="3200"/>
              <a:t>Note that:</a:t>
            </a:r>
          </a:p>
          <a:p>
            <a:pPr lvl="1"/>
            <a:r>
              <a:rPr lang="en-US" sz="2800"/>
              <a:t>The list of values </a:t>
            </a:r>
            <a:r>
              <a:rPr lang="en-US" sz="2800" u="sng"/>
              <a:t>must</a:t>
            </a:r>
            <a:r>
              <a:rPr lang="en-US" sz="2800"/>
              <a:t> match the columns for the table into which the row is inserted</a:t>
            </a:r>
          </a:p>
          <a:p>
            <a:pPr lvl="1"/>
            <a:r>
              <a:rPr lang="en-US" sz="2800"/>
              <a:t>If we try to insert a row with a key that already exists, the DBMS will respond with an error</a:t>
            </a:r>
          </a:p>
          <a:p>
            <a:pPr lvl="1"/>
            <a:r>
              <a:rPr lang="en-US" sz="2800" b="1"/>
              <a:t>Null</a:t>
            </a:r>
            <a:r>
              <a:rPr lang="en-US" sz="2800"/>
              <a:t> values can be inserted </a:t>
            </a:r>
            <a:r>
              <a:rPr lang="en-US" sz="2800" u="sng"/>
              <a:t>if</a:t>
            </a:r>
            <a:r>
              <a:rPr lang="en-US" sz="2800"/>
              <a:t> the table definition allows it</a:t>
            </a:r>
            <a:endParaRPr lang="da-DK" sz="3200"/>
          </a:p>
          <a:p>
            <a:pPr lvl="0"/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1750375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Data Maintenance - Update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9292388" cy="1446965"/>
          </a:xfrm>
        </p:spPr>
        <p:txBody>
          <a:bodyPr>
            <a:normAutofit/>
          </a:bodyPr>
          <a:lstStyle/>
          <a:p>
            <a:pPr lvl="0"/>
            <a:r>
              <a:rPr lang="da-DK" sz="3200"/>
              <a:t>Updating the values of specific colums for selected rows in a table is done using the </a:t>
            </a:r>
            <a:r>
              <a:rPr lang="da-DK" sz="3200" b="1">
                <a:solidFill>
                  <a:srgbClr val="0070C0"/>
                </a:solidFill>
              </a:rPr>
              <a:t>UPDATE </a:t>
            </a:r>
            <a:r>
              <a:rPr lang="da-DK" sz="3200"/>
              <a:t>statement:</a:t>
            </a:r>
            <a:endParaRPr lang="da-DK" b="1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200" y="3975745"/>
            <a:ext cx="10194758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>
                <a:solidFill>
                  <a:srgbClr val="0070C0"/>
                </a:solidFill>
              </a:rPr>
              <a:t>UPDATE</a:t>
            </a:r>
            <a:r>
              <a:rPr lang="da-DK" sz="3200" b="1"/>
              <a:t>  [table name]</a:t>
            </a:r>
          </a:p>
          <a:p>
            <a:pPr marL="0" indent="0">
              <a:buNone/>
            </a:pPr>
            <a:r>
              <a:rPr lang="da-DK" sz="3200" b="1">
                <a:solidFill>
                  <a:srgbClr val="0070C0"/>
                </a:solidFill>
              </a:rPr>
              <a:t>SET</a:t>
            </a:r>
            <a:r>
              <a:rPr lang="da-DK" sz="3200" b="1"/>
              <a:t> [column1 = value1, column2 = value2, …]</a:t>
            </a:r>
          </a:p>
          <a:p>
            <a:pPr marL="0" indent="0">
              <a:buNone/>
            </a:pPr>
            <a:r>
              <a:rPr lang="da-DK" sz="3200" b="1">
                <a:solidFill>
                  <a:srgbClr val="0070C0"/>
                </a:solidFill>
              </a:rPr>
              <a:t>WHERE</a:t>
            </a:r>
            <a:r>
              <a:rPr lang="da-DK" sz="3200" b="1"/>
              <a:t> [condition]</a:t>
            </a:r>
          </a:p>
        </p:txBody>
      </p:sp>
    </p:spTree>
    <p:extLst>
      <p:ext uri="{BB962C8B-B14F-4D97-AF65-F5344CB8AC3E}">
        <p14:creationId xmlns:p14="http://schemas.microsoft.com/office/powerpoint/2010/main" val="2091890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Data Maintenance - Update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9292388" cy="1446965"/>
          </a:xfrm>
        </p:spPr>
        <p:txBody>
          <a:bodyPr>
            <a:normAutofit/>
          </a:bodyPr>
          <a:lstStyle/>
          <a:p>
            <a:pPr lvl="0"/>
            <a:r>
              <a:rPr lang="da-DK" sz="3200"/>
              <a:t>Updating the values of specific colums for selected rows in a table is done using the </a:t>
            </a:r>
            <a:r>
              <a:rPr lang="da-DK" sz="3200" b="1">
                <a:solidFill>
                  <a:srgbClr val="0070C0"/>
                </a:solidFill>
              </a:rPr>
              <a:t>UPDATE </a:t>
            </a:r>
            <a:r>
              <a:rPr lang="da-DK" sz="3200"/>
              <a:t>statement:</a:t>
            </a:r>
            <a:endParaRPr lang="da-DK" b="1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200" y="3975745"/>
            <a:ext cx="10194758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>
                <a:solidFill>
                  <a:srgbClr val="0070C0"/>
                </a:solidFill>
              </a:rPr>
              <a:t>UPDATE</a:t>
            </a:r>
            <a:r>
              <a:rPr lang="da-DK" sz="3200" b="1"/>
              <a:t>  Movie</a:t>
            </a:r>
          </a:p>
          <a:p>
            <a:pPr marL="0" indent="0">
              <a:buNone/>
            </a:pPr>
            <a:r>
              <a:rPr lang="da-DK" sz="3200" b="1">
                <a:solidFill>
                  <a:srgbClr val="0070C0"/>
                </a:solidFill>
              </a:rPr>
              <a:t>SET</a:t>
            </a:r>
            <a:r>
              <a:rPr lang="da-DK" sz="3200" b="1"/>
              <a:t> ProdYear = 2001</a:t>
            </a:r>
          </a:p>
          <a:p>
            <a:pPr marL="0" indent="0">
              <a:buNone/>
            </a:pPr>
            <a:r>
              <a:rPr lang="da-DK" sz="3200" b="1">
                <a:solidFill>
                  <a:srgbClr val="0070C0"/>
                </a:solidFill>
              </a:rPr>
              <a:t>WHERE</a:t>
            </a:r>
            <a:r>
              <a:rPr lang="da-DK" sz="3200" b="1"/>
              <a:t> (Title = ‘Memento’)</a:t>
            </a:r>
          </a:p>
        </p:txBody>
      </p:sp>
    </p:spTree>
    <p:extLst>
      <p:ext uri="{BB962C8B-B14F-4D97-AF65-F5344CB8AC3E}">
        <p14:creationId xmlns:p14="http://schemas.microsoft.com/office/powerpoint/2010/main" val="2609637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Data Maintenance - Update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9166057" cy="4292434"/>
          </a:xfrm>
        </p:spPr>
        <p:txBody>
          <a:bodyPr>
            <a:normAutofit/>
          </a:bodyPr>
          <a:lstStyle/>
          <a:p>
            <a:pPr lvl="0"/>
            <a:r>
              <a:rPr lang="da-DK" sz="3200"/>
              <a:t>Note that:</a:t>
            </a:r>
          </a:p>
          <a:p>
            <a:pPr lvl="1"/>
            <a:r>
              <a:rPr lang="en-US" sz="2800"/>
              <a:t>For each column update, the type of the value must match the type of the column</a:t>
            </a:r>
          </a:p>
          <a:p>
            <a:pPr lvl="1"/>
            <a:r>
              <a:rPr lang="en-US" sz="2800"/>
              <a:t>The </a:t>
            </a:r>
            <a:r>
              <a:rPr lang="en-US" sz="2800" b="1">
                <a:solidFill>
                  <a:srgbClr val="0070C0"/>
                </a:solidFill>
              </a:rPr>
              <a:t>WHERE</a:t>
            </a:r>
            <a:r>
              <a:rPr lang="en-US" sz="2800"/>
              <a:t> part is optional – if you leave it out, </a:t>
            </a:r>
            <a:r>
              <a:rPr lang="en-US" sz="2800" u="sng"/>
              <a:t>all</a:t>
            </a:r>
            <a:r>
              <a:rPr lang="en-US" sz="2800"/>
              <a:t> rows in the table are updated!</a:t>
            </a:r>
          </a:p>
          <a:p>
            <a:pPr lvl="1"/>
            <a:r>
              <a:rPr lang="en-US" sz="2800"/>
              <a:t>It is not considered an error if </a:t>
            </a:r>
            <a:r>
              <a:rPr lang="en-US" sz="2800" u="sng"/>
              <a:t>zero</a:t>
            </a:r>
            <a:r>
              <a:rPr lang="en-US" sz="2800"/>
              <a:t> rows are changed, so pay attention to the condition in the </a:t>
            </a:r>
            <a:r>
              <a:rPr lang="en-US" sz="2800" b="1">
                <a:solidFill>
                  <a:srgbClr val="0070C0"/>
                </a:solidFill>
              </a:rPr>
              <a:t>WHERE</a:t>
            </a:r>
            <a:r>
              <a:rPr lang="en-US" sz="2800"/>
              <a:t> part…</a:t>
            </a:r>
          </a:p>
        </p:txBody>
      </p:sp>
    </p:spTree>
    <p:extLst>
      <p:ext uri="{BB962C8B-B14F-4D97-AF65-F5344CB8AC3E}">
        <p14:creationId xmlns:p14="http://schemas.microsoft.com/office/powerpoint/2010/main" val="995790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Data Maintenance - Delete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9292388" cy="1446965"/>
          </a:xfrm>
        </p:spPr>
        <p:txBody>
          <a:bodyPr>
            <a:normAutofit/>
          </a:bodyPr>
          <a:lstStyle/>
          <a:p>
            <a:pPr lvl="0"/>
            <a:r>
              <a:rPr lang="da-DK" sz="3200"/>
              <a:t>Deleting selected rows in a table is done using the </a:t>
            </a:r>
            <a:r>
              <a:rPr lang="da-DK" sz="3200" b="1">
                <a:solidFill>
                  <a:srgbClr val="0070C0"/>
                </a:solidFill>
              </a:rPr>
              <a:t>DELETE FROM </a:t>
            </a:r>
            <a:r>
              <a:rPr lang="da-DK" sz="3200"/>
              <a:t>statement:</a:t>
            </a:r>
            <a:endParaRPr lang="da-DK" b="1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200" y="3975745"/>
            <a:ext cx="10194758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>
                <a:solidFill>
                  <a:srgbClr val="0070C0"/>
                </a:solidFill>
              </a:rPr>
              <a:t>DELETE FROM</a:t>
            </a:r>
            <a:r>
              <a:rPr lang="da-DK" sz="3200" b="1"/>
              <a:t>  [table name]</a:t>
            </a:r>
          </a:p>
          <a:p>
            <a:pPr marL="0" indent="0">
              <a:buNone/>
            </a:pPr>
            <a:r>
              <a:rPr lang="da-DK" sz="3200" b="1">
                <a:solidFill>
                  <a:srgbClr val="0070C0"/>
                </a:solidFill>
              </a:rPr>
              <a:t>WHERE</a:t>
            </a:r>
            <a:r>
              <a:rPr lang="da-DK" sz="3200" b="1"/>
              <a:t> [condition]</a:t>
            </a:r>
          </a:p>
        </p:txBody>
      </p:sp>
    </p:spTree>
    <p:extLst>
      <p:ext uri="{BB962C8B-B14F-4D97-AF65-F5344CB8AC3E}">
        <p14:creationId xmlns:p14="http://schemas.microsoft.com/office/powerpoint/2010/main" val="3322229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2635</TotalTime>
  <Words>680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Office-tema</vt:lpstr>
      <vt:lpstr>Databases  Data Maintenance (CRUD)</vt:lpstr>
      <vt:lpstr>Data Maintenance</vt:lpstr>
      <vt:lpstr>Data Maintenance - Create</vt:lpstr>
      <vt:lpstr>Data Maintenance - Create</vt:lpstr>
      <vt:lpstr>Data Maintenance - Create</vt:lpstr>
      <vt:lpstr>Data Maintenance - Update</vt:lpstr>
      <vt:lpstr>Data Maintenance - Update</vt:lpstr>
      <vt:lpstr>Data Maintenance - Update</vt:lpstr>
      <vt:lpstr>Data Maintenance - Delete</vt:lpstr>
      <vt:lpstr>Data Maintenance - Delete</vt:lpstr>
      <vt:lpstr>Data Maintenance - Delete</vt:lpstr>
      <vt:lpstr>Data Definition </vt:lpstr>
      <vt:lpstr>Data Definition</vt:lpstr>
      <vt:lpstr>Data Definition</vt:lpstr>
      <vt:lpstr>Data Definition</vt:lpstr>
      <vt:lpstr>Data Definition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162</cp:revision>
  <dcterms:created xsi:type="dcterms:W3CDTF">2017-09-05T14:00:27Z</dcterms:created>
  <dcterms:modified xsi:type="dcterms:W3CDTF">2025-02-06T10:01:15Z</dcterms:modified>
</cp:coreProperties>
</file>