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95" r:id="rId3"/>
    <p:sldId id="396" r:id="rId4"/>
    <p:sldId id="397" r:id="rId5"/>
    <p:sldId id="398" r:id="rId6"/>
    <p:sldId id="399" r:id="rId7"/>
    <p:sldId id="400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10" r:id="rId16"/>
    <p:sldId id="411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2C8C85-51F0-491E-9774-3900AFEF0FD7}" styleName="Lyst layout 2 - Markerin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llemlayout 2 - Marker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yst layout 2 - Markering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yst layou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yst layout 2 - Markering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4659832"/>
          </a:xfrm>
        </p:spPr>
        <p:txBody>
          <a:bodyPr>
            <a:normAutofit/>
          </a:bodyPr>
          <a:lstStyle/>
          <a:p>
            <a:r>
              <a:rPr lang="da-DK" sz="9600" b="1"/>
              <a:t>Databases</a:t>
            </a:r>
            <a:br>
              <a:rPr lang="da-DK" sz="9600" b="1"/>
            </a:br>
            <a:br>
              <a:rPr lang="da-DK" sz="9600"/>
            </a:br>
            <a:r>
              <a:rPr lang="da-DK" sz="4800"/>
              <a:t>SQL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77240" y="437092"/>
            <a:ext cx="10515600" cy="608562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QueryResult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&gt; ExecuteQuery(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&gt; employees)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QueryResult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&gt; qr =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QueryResult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	foreach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e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employees)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(e.DateOfBirth.Year &lt; 1975)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			qr.Add(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QueryResult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(e.Name, e.Income));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qr;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24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Procedural queries - drawbacks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852647" cy="4351338"/>
          </a:xfrm>
        </p:spPr>
        <p:txBody>
          <a:bodyPr/>
          <a:lstStyle/>
          <a:p>
            <a:pPr lvl="0"/>
            <a:r>
              <a:rPr lang="da-DK" sz="3200" b="1"/>
              <a:t>Complexity</a:t>
            </a:r>
            <a:r>
              <a:rPr lang="da-DK" sz="3200"/>
              <a:t> – queries can easily become rather complicated</a:t>
            </a:r>
          </a:p>
          <a:p>
            <a:pPr lvl="0"/>
            <a:r>
              <a:rPr lang="da-DK" sz="3200" b="1"/>
              <a:t>Inefficiency</a:t>
            </a:r>
            <a:r>
              <a:rPr lang="da-DK" sz="3200"/>
              <a:t> – are we using appropriate data structures and algorithms?</a:t>
            </a:r>
          </a:p>
          <a:p>
            <a:pPr lvl="0"/>
            <a:r>
              <a:rPr lang="da-DK" sz="3200" b="1"/>
              <a:t>Code bloat </a:t>
            </a:r>
            <a:r>
              <a:rPr lang="da-DK" sz="3200"/>
              <a:t>– we must in principle define classes for each specific query result</a:t>
            </a:r>
          </a:p>
          <a:p>
            <a:pPr lvl="0"/>
            <a:r>
              <a:rPr lang="da-DK" sz="3200" b="1"/>
              <a:t>NB</a:t>
            </a:r>
            <a:r>
              <a:rPr lang="da-DK" sz="3200"/>
              <a:t>: </a:t>
            </a:r>
            <a:r>
              <a:rPr lang="da-DK" sz="3200" b="1"/>
              <a:t>LINQ</a:t>
            </a:r>
            <a:r>
              <a:rPr lang="da-DK" sz="3200"/>
              <a:t> alleviates some of these concerns in C#</a:t>
            </a:r>
          </a:p>
        </p:txBody>
      </p:sp>
    </p:spTree>
    <p:extLst>
      <p:ext uri="{BB962C8B-B14F-4D97-AF65-F5344CB8AC3E}">
        <p14:creationId xmlns:p14="http://schemas.microsoft.com/office/powerpoint/2010/main" val="2313792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Declarative queries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46432" cy="4351338"/>
          </a:xfrm>
        </p:spPr>
        <p:txBody>
          <a:bodyPr/>
          <a:lstStyle/>
          <a:p>
            <a:pPr lvl="0"/>
            <a:r>
              <a:rPr lang="da-DK" sz="3200" b="1"/>
              <a:t>SQL </a:t>
            </a:r>
            <a:r>
              <a:rPr lang="da-DK" sz="3200"/>
              <a:t>(</a:t>
            </a:r>
            <a:r>
              <a:rPr lang="da-DK" sz="3200" b="1"/>
              <a:t>Structured Query Language</a:t>
            </a:r>
            <a:r>
              <a:rPr lang="da-DK" sz="3200"/>
              <a:t>) enables us to define declarative queries</a:t>
            </a:r>
          </a:p>
          <a:p>
            <a:pPr lvl="0"/>
            <a:r>
              <a:rPr lang="da-DK" sz="3200"/>
              <a:t>Up to DBMS to (efficiently) execute queries</a:t>
            </a:r>
          </a:p>
          <a:p>
            <a:pPr lvl="0"/>
            <a:r>
              <a:rPr lang="da-DK" sz="3200"/>
              <a:t>Is the </a:t>
            </a:r>
            <a:r>
              <a:rPr lang="da-DK" sz="3200" i="1"/>
              <a:t>de facto</a:t>
            </a:r>
            <a:r>
              <a:rPr lang="da-DK" sz="3200"/>
              <a:t> standard for query languages for traditional, relational database</a:t>
            </a:r>
          </a:p>
        </p:txBody>
      </p:sp>
    </p:spTree>
    <p:extLst>
      <p:ext uri="{BB962C8B-B14F-4D97-AF65-F5344CB8AC3E}">
        <p14:creationId xmlns:p14="http://schemas.microsoft.com/office/powerpoint/2010/main" val="644595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overview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46432" cy="4351338"/>
          </a:xfrm>
        </p:spPr>
        <p:txBody>
          <a:bodyPr/>
          <a:lstStyle/>
          <a:p>
            <a:pPr lvl="0"/>
            <a:r>
              <a:rPr lang="da-DK" sz="3200" b="1"/>
              <a:t>Define tables</a:t>
            </a:r>
            <a:r>
              <a:rPr lang="da-DK" sz="3200"/>
              <a:t> in a database</a:t>
            </a:r>
          </a:p>
          <a:p>
            <a:pPr lvl="0"/>
            <a:r>
              <a:rPr lang="da-DK" sz="3200" b="1"/>
              <a:t>Maintain data</a:t>
            </a:r>
            <a:r>
              <a:rPr lang="da-DK" sz="3200"/>
              <a:t> (Create, </a:t>
            </a:r>
            <a:r>
              <a:rPr lang="da-DK" sz="3200">
                <a:solidFill>
                  <a:schemeClr val="bg1">
                    <a:lumMod val="85000"/>
                  </a:schemeClr>
                </a:solidFill>
              </a:rPr>
              <a:t>Read</a:t>
            </a:r>
            <a:r>
              <a:rPr lang="da-DK" sz="3200"/>
              <a:t>, Update, Delete)</a:t>
            </a:r>
          </a:p>
          <a:p>
            <a:pPr lvl="0"/>
            <a:r>
              <a:rPr lang="da-DK" sz="3200" b="1"/>
              <a:t>Define</a:t>
            </a:r>
            <a:r>
              <a:rPr lang="da-DK" sz="3200"/>
              <a:t> declarative </a:t>
            </a:r>
            <a:r>
              <a:rPr lang="da-DK" sz="3200" b="1"/>
              <a:t>queries</a:t>
            </a:r>
            <a:r>
              <a:rPr lang="da-DK" sz="3200"/>
              <a:t> (Read), which will return a subset of the queried data</a:t>
            </a:r>
          </a:p>
          <a:p>
            <a:pPr lvl="0"/>
            <a:r>
              <a:rPr lang="da-DK" sz="3200"/>
              <a:t>Formally, SQL is a </a:t>
            </a:r>
            <a:r>
              <a:rPr lang="da-DK" sz="3200" b="1"/>
              <a:t>transformation language</a:t>
            </a:r>
            <a:r>
              <a:rPr lang="da-DK" sz="3200"/>
              <a:t>; it operates on tables, and returns a table</a:t>
            </a:r>
          </a:p>
        </p:txBody>
      </p:sp>
    </p:spTree>
    <p:extLst>
      <p:ext uri="{BB962C8B-B14F-4D97-AF65-F5344CB8AC3E}">
        <p14:creationId xmlns:p14="http://schemas.microsoft.com/office/powerpoint/2010/main" val="114341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519709"/>
              </p:ext>
            </p:extLst>
          </p:nvPr>
        </p:nvGraphicFramePr>
        <p:xfrm>
          <a:off x="406396" y="2121748"/>
          <a:ext cx="4261856" cy="29616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65464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65464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65464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065464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328295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/>
                        <a:t>People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594908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algn="ctr"/>
                      <a:r>
                        <a:rPr lang="da-DK" sz="12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b="1"/>
                        <a:t>DateOfBirth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b="1"/>
                        <a:t>Occupation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b="1"/>
                        <a:t>Income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12-05-1980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30-01-1956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09-10-1971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$240,000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19-06-1966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03-12-1961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$90,000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Hannah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22-03-1977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$45,000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01-08-1960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875659"/>
              </p:ext>
            </p:extLst>
          </p:nvPr>
        </p:nvGraphicFramePr>
        <p:xfrm>
          <a:off x="9259127" y="2443482"/>
          <a:ext cx="2181016" cy="231817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90508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90508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330482">
                <a:tc gridSpan="2">
                  <a:txBody>
                    <a:bodyPr/>
                    <a:lstStyle/>
                    <a:p>
                      <a:pPr algn="l"/>
                      <a:r>
                        <a:rPr lang="da-DK" sz="1600"/>
                        <a:t>QueryResult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318471"/>
                  </a:ext>
                </a:extLst>
              </a:tr>
              <a:tr h="330482">
                <a:tc>
                  <a:txBody>
                    <a:bodyPr/>
                    <a:lstStyle/>
                    <a:p>
                      <a:pPr algn="ctr"/>
                      <a:r>
                        <a:rPr lang="da-DK" sz="12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b="1"/>
                        <a:t>Income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3304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3304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$240,000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3304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3304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$90,000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3304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6" name="Kløftet højrepil 5"/>
          <p:cNvSpPr/>
          <p:nvPr/>
        </p:nvSpPr>
        <p:spPr>
          <a:xfrm>
            <a:off x="4937749" y="2179322"/>
            <a:ext cx="3847254" cy="251121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2841281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overview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807027" cy="4351338"/>
          </a:xfrm>
        </p:spPr>
        <p:txBody>
          <a:bodyPr/>
          <a:lstStyle/>
          <a:p>
            <a:pPr lvl="0"/>
            <a:r>
              <a:rPr lang="da-DK" sz="3200"/>
              <a:t>The SQL language has – as all programming languages – a number of </a:t>
            </a:r>
            <a:r>
              <a:rPr lang="da-DK" sz="3200" b="1"/>
              <a:t>keywords</a:t>
            </a:r>
          </a:p>
          <a:p>
            <a:pPr lvl="0"/>
            <a:r>
              <a:rPr lang="da-DK" sz="3200"/>
              <a:t>An </a:t>
            </a:r>
            <a:r>
              <a:rPr lang="da-DK" sz="3200" b="1"/>
              <a:t>SQL statement </a:t>
            </a:r>
            <a:r>
              <a:rPr lang="da-DK" sz="3200"/>
              <a:t>is a combination of keywords and names of user-defined tables, columns, etc..</a:t>
            </a:r>
          </a:p>
          <a:p>
            <a:pPr lvl="0"/>
            <a:r>
              <a:rPr lang="da-DK" sz="3200"/>
              <a:t>We define and execute SQL queries in a DBMS, or as part of the application code</a:t>
            </a:r>
          </a:p>
          <a:p>
            <a:pPr lvl="0"/>
            <a:r>
              <a:rPr lang="da-DK" sz="3200"/>
              <a:t>Traditionally, SQL keywords are written in capitals, like </a:t>
            </a:r>
            <a:r>
              <a:rPr lang="da-DK" sz="3200" b="1">
                <a:solidFill>
                  <a:srgbClr val="0070C0"/>
                </a:solidFill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2513810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overview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807027" cy="4351338"/>
          </a:xfrm>
        </p:spPr>
        <p:txBody>
          <a:bodyPr/>
          <a:lstStyle/>
          <a:p>
            <a:pPr lvl="0"/>
            <a:r>
              <a:rPr lang="da-DK" sz="3200"/>
              <a:t>No absolute standard for naming conventions</a:t>
            </a:r>
          </a:p>
          <a:p>
            <a:pPr lvl="0"/>
            <a:r>
              <a:rPr lang="da-DK" sz="3200"/>
              <a:t>I prefer a standard similar to C#</a:t>
            </a:r>
          </a:p>
          <a:p>
            <a:pPr lvl="1"/>
            <a:r>
              <a:rPr lang="da-DK" sz="2800" b="1"/>
              <a:t>Tables</a:t>
            </a:r>
            <a:r>
              <a:rPr lang="da-DK" sz="2800"/>
              <a:t>: named as classes, e.g. </a:t>
            </a:r>
            <a:r>
              <a:rPr lang="da-DK" sz="2800" b="1"/>
              <a:t>Employee</a:t>
            </a:r>
          </a:p>
          <a:p>
            <a:pPr lvl="1"/>
            <a:r>
              <a:rPr lang="da-DK" sz="2800" b="1"/>
              <a:t>Columns</a:t>
            </a:r>
            <a:r>
              <a:rPr lang="da-DK" sz="2800"/>
              <a:t>: named as properties, e.g. </a:t>
            </a:r>
            <a:r>
              <a:rPr lang="da-DK" sz="2800" b="1"/>
              <a:t>Income</a:t>
            </a:r>
          </a:p>
          <a:p>
            <a:pPr lvl="0"/>
            <a:r>
              <a:rPr lang="da-DK" sz="3200"/>
              <a:t>NB: Use </a:t>
            </a:r>
            <a:r>
              <a:rPr lang="da-DK" sz="3200" u="sng"/>
              <a:t>singular</a:t>
            </a:r>
            <a:r>
              <a:rPr lang="da-DK" sz="3200"/>
              <a:t> for table names, </a:t>
            </a:r>
            <a:r>
              <a:rPr lang="da-DK" sz="3200" u="sng"/>
              <a:t>not</a:t>
            </a:r>
            <a:r>
              <a:rPr lang="da-DK" sz="3200"/>
              <a:t> plural.</a:t>
            </a:r>
          </a:p>
          <a:p>
            <a:pPr lvl="1"/>
            <a:r>
              <a:rPr lang="da-DK" sz="2800" b="1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da-DK" sz="2800"/>
              <a:t> // OK</a:t>
            </a:r>
          </a:p>
          <a:p>
            <a:pPr lvl="1"/>
            <a:r>
              <a:rPr lang="da-DK" sz="2800" b="1">
                <a:solidFill>
                  <a:srgbClr val="FF0000"/>
                </a:solidFill>
              </a:rPr>
              <a:t>Employees</a:t>
            </a:r>
            <a:r>
              <a:rPr lang="da-DK" sz="2800"/>
              <a:t> // NOT OK</a:t>
            </a:r>
          </a:p>
        </p:txBody>
      </p:sp>
    </p:spTree>
    <p:extLst>
      <p:ext uri="{BB962C8B-B14F-4D97-AF65-F5344CB8AC3E}">
        <p14:creationId xmlns:p14="http://schemas.microsoft.com/office/powerpoint/2010/main" val="86157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34222"/>
              </p:ext>
            </p:extLst>
          </p:nvPr>
        </p:nvGraphicFramePr>
        <p:xfrm>
          <a:off x="914398" y="467005"/>
          <a:ext cx="10293928" cy="57366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34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637405">
                <a:tc gridSpan="4">
                  <a:txBody>
                    <a:bodyPr/>
                    <a:lstStyle/>
                    <a:p>
                      <a:pPr algn="l"/>
                      <a:r>
                        <a:rPr lang="da-DK" sz="3200"/>
                        <a:t>People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854887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algn="ctr"/>
                      <a:r>
                        <a:rPr lang="da-DK" sz="32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/>
                        <a:t>DateOfBirth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/>
                        <a:t>Occupation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/>
                        <a:t>Income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12-05-1980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30-01-1956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09-10-1971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$240,000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19-06-1966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03-12-1961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$90,000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Hannah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22-03-1977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$45,000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01-08-1960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407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127807"/>
              </p:ext>
            </p:extLst>
          </p:nvPr>
        </p:nvGraphicFramePr>
        <p:xfrm>
          <a:off x="914398" y="467005"/>
          <a:ext cx="10293928" cy="57366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34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637405">
                <a:tc gridSpan="4">
                  <a:txBody>
                    <a:bodyPr/>
                    <a:lstStyle/>
                    <a:p>
                      <a:pPr algn="l"/>
                      <a:r>
                        <a:rPr lang="da-DK" sz="3200"/>
                        <a:t>People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854887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algn="ctr"/>
                      <a:r>
                        <a:rPr lang="da-DK" sz="32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/>
                        <a:t>DateOfBirth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/>
                        <a:t>Occupation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/>
                        <a:t>Income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12-05-1980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30-01-1956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09-10-1971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$240,000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19-06-1966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03-12-1961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$90,000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Hannah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22-03-1977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$45,000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01-08-1960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3" name="Oval 63"/>
          <p:cNvSpPr>
            <a:spLocks noChangeArrowheads="1"/>
          </p:cNvSpPr>
          <p:nvPr/>
        </p:nvSpPr>
        <p:spPr bwMode="auto">
          <a:xfrm>
            <a:off x="5607195" y="4382653"/>
            <a:ext cx="3162732" cy="143625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sz="3200" b="1" i="1">
                <a:latin typeface="+mn-lt"/>
              </a:rPr>
              <a:t>”Born before </a:t>
            </a:r>
          </a:p>
          <a:p>
            <a:pPr algn="ctr" eaLnBrk="1" hangingPunct="1"/>
            <a:r>
              <a:rPr lang="da-DK" altLang="da-DK" sz="3200" b="1" i="1">
                <a:latin typeface="+mn-lt"/>
              </a:rPr>
              <a:t>1975”</a:t>
            </a:r>
          </a:p>
        </p:txBody>
      </p:sp>
    </p:spTree>
    <p:extLst>
      <p:ext uri="{BB962C8B-B14F-4D97-AF65-F5344CB8AC3E}">
        <p14:creationId xmlns:p14="http://schemas.microsoft.com/office/powerpoint/2010/main" val="413128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109152"/>
              </p:ext>
            </p:extLst>
          </p:nvPr>
        </p:nvGraphicFramePr>
        <p:xfrm>
          <a:off x="914398" y="467005"/>
          <a:ext cx="10293928" cy="446183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34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637405">
                <a:tc gridSpan="4">
                  <a:txBody>
                    <a:bodyPr/>
                    <a:lstStyle/>
                    <a:p>
                      <a:pPr algn="l"/>
                      <a:r>
                        <a:rPr lang="da-DK" sz="3200"/>
                        <a:t>People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854887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algn="ctr"/>
                      <a:r>
                        <a:rPr lang="da-DK" sz="32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/>
                        <a:t>DateOfBirth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/>
                        <a:t>Occupation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/>
                        <a:t>Income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30-01-1956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09-10-1971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$240,000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19-06-1966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03-12-1961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$90,000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01-08-1960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5" name="Oval 63">
            <a:extLst>
              <a:ext uri="{FF2B5EF4-FFF2-40B4-BE49-F238E27FC236}">
                <a16:creationId xmlns:a16="http://schemas.microsoft.com/office/drawing/2014/main" id="{65E71130-FD3F-4F9A-AD70-C4252A1E4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95" y="4382653"/>
            <a:ext cx="3162732" cy="143625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sz="3200" b="1" i="1">
                <a:latin typeface="+mn-lt"/>
              </a:rPr>
              <a:t>”Born before </a:t>
            </a:r>
          </a:p>
          <a:p>
            <a:pPr algn="ctr" eaLnBrk="1" hangingPunct="1"/>
            <a:r>
              <a:rPr lang="da-DK" altLang="da-DK" sz="3200" b="1" i="1">
                <a:latin typeface="+mn-lt"/>
              </a:rPr>
              <a:t>1975”</a:t>
            </a:r>
          </a:p>
        </p:txBody>
      </p:sp>
    </p:spTree>
    <p:extLst>
      <p:ext uri="{BB962C8B-B14F-4D97-AF65-F5344CB8AC3E}">
        <p14:creationId xmlns:p14="http://schemas.microsoft.com/office/powerpoint/2010/main" val="1919701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713191"/>
              </p:ext>
            </p:extLst>
          </p:nvPr>
        </p:nvGraphicFramePr>
        <p:xfrm>
          <a:off x="914398" y="467005"/>
          <a:ext cx="10293928" cy="446183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34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637405">
                <a:tc gridSpan="4">
                  <a:txBody>
                    <a:bodyPr/>
                    <a:lstStyle/>
                    <a:p>
                      <a:pPr algn="l"/>
                      <a:r>
                        <a:rPr lang="da-DK" sz="3200"/>
                        <a:t>People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854887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algn="ctr"/>
                      <a:r>
                        <a:rPr lang="da-DK" sz="32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/>
                        <a:t>DateOfBirth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/>
                        <a:t>Occupation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/>
                        <a:t>Income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30-01-1956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09-10-1971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$240,000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19-06-1966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03-12-1961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$90,000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01-08-1960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3" name="Oval 63"/>
          <p:cNvSpPr>
            <a:spLocks noChangeArrowheads="1"/>
          </p:cNvSpPr>
          <p:nvPr/>
        </p:nvSpPr>
        <p:spPr bwMode="auto">
          <a:xfrm>
            <a:off x="8483961" y="4756726"/>
            <a:ext cx="3162732" cy="14362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sz="3200" b="1" i="1">
                <a:latin typeface="+mn-lt"/>
              </a:rPr>
              <a:t>”Name and </a:t>
            </a:r>
          </a:p>
          <a:p>
            <a:pPr algn="ctr" eaLnBrk="1" hangingPunct="1"/>
            <a:r>
              <a:rPr lang="da-DK" altLang="da-DK" sz="3200" b="1" i="1">
                <a:latin typeface="+mn-lt"/>
              </a:rPr>
              <a:t>Income”</a:t>
            </a:r>
          </a:p>
        </p:txBody>
      </p:sp>
      <p:sp>
        <p:nvSpPr>
          <p:cNvPr id="6" name="Oval 63">
            <a:extLst>
              <a:ext uri="{FF2B5EF4-FFF2-40B4-BE49-F238E27FC236}">
                <a16:creationId xmlns:a16="http://schemas.microsoft.com/office/drawing/2014/main" id="{5EE5A121-514D-4158-86FE-CCF158FD6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95" y="4382653"/>
            <a:ext cx="3162732" cy="143625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sz="3200" b="1" i="1">
                <a:latin typeface="+mn-lt"/>
              </a:rPr>
              <a:t>”Born before </a:t>
            </a:r>
          </a:p>
          <a:p>
            <a:pPr algn="ctr" eaLnBrk="1" hangingPunct="1"/>
            <a:r>
              <a:rPr lang="da-DK" altLang="da-DK" sz="3200" b="1" i="1">
                <a:latin typeface="+mn-lt"/>
              </a:rPr>
              <a:t>1975”</a:t>
            </a:r>
          </a:p>
        </p:txBody>
      </p:sp>
    </p:spTree>
    <p:extLst>
      <p:ext uri="{BB962C8B-B14F-4D97-AF65-F5344CB8AC3E}">
        <p14:creationId xmlns:p14="http://schemas.microsoft.com/office/powerpoint/2010/main" val="3513134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028037"/>
              </p:ext>
            </p:extLst>
          </p:nvPr>
        </p:nvGraphicFramePr>
        <p:xfrm>
          <a:off x="914398" y="467005"/>
          <a:ext cx="5146964" cy="446183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34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637405">
                <a:tc gridSpan="2">
                  <a:txBody>
                    <a:bodyPr/>
                    <a:lstStyle/>
                    <a:p>
                      <a:pPr algn="l"/>
                      <a:r>
                        <a:rPr lang="da-DK" sz="3200"/>
                        <a:t>People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854887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algn="ctr"/>
                      <a:r>
                        <a:rPr lang="da-DK" sz="32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/>
                        <a:t>Income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$240,000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$90,000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3" name="Oval 63"/>
          <p:cNvSpPr>
            <a:spLocks noChangeArrowheads="1"/>
          </p:cNvSpPr>
          <p:nvPr/>
        </p:nvSpPr>
        <p:spPr bwMode="auto">
          <a:xfrm>
            <a:off x="8483961" y="4756726"/>
            <a:ext cx="3162732" cy="14362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sz="3200" b="1" i="1">
                <a:latin typeface="+mn-lt"/>
              </a:rPr>
              <a:t>”Name and </a:t>
            </a:r>
          </a:p>
          <a:p>
            <a:pPr algn="ctr" eaLnBrk="1" hangingPunct="1"/>
            <a:r>
              <a:rPr lang="da-DK" altLang="da-DK" sz="3200" b="1" i="1">
                <a:latin typeface="+mn-lt"/>
              </a:rPr>
              <a:t>Income”</a:t>
            </a:r>
          </a:p>
        </p:txBody>
      </p:sp>
      <p:sp>
        <p:nvSpPr>
          <p:cNvPr id="6" name="Oval 63">
            <a:extLst>
              <a:ext uri="{FF2B5EF4-FFF2-40B4-BE49-F238E27FC236}">
                <a16:creationId xmlns:a16="http://schemas.microsoft.com/office/drawing/2014/main" id="{EBCA01C3-7116-492A-875C-9509E2D07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95" y="4382653"/>
            <a:ext cx="3162732" cy="143625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sz="3200" b="1" i="1">
                <a:latin typeface="+mn-lt"/>
              </a:rPr>
              <a:t>”Born before </a:t>
            </a:r>
          </a:p>
          <a:p>
            <a:pPr algn="ctr" eaLnBrk="1" hangingPunct="1"/>
            <a:r>
              <a:rPr lang="da-DK" altLang="da-DK" sz="3200" b="1" i="1">
                <a:latin typeface="+mn-lt"/>
              </a:rPr>
              <a:t>1975”</a:t>
            </a:r>
          </a:p>
        </p:txBody>
      </p:sp>
    </p:spTree>
    <p:extLst>
      <p:ext uri="{BB962C8B-B14F-4D97-AF65-F5344CB8AC3E}">
        <p14:creationId xmlns:p14="http://schemas.microsoft.com/office/powerpoint/2010/main" val="1069501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How do we express such a ”query”?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46432" cy="4351338"/>
          </a:xfrm>
        </p:spPr>
        <p:txBody>
          <a:bodyPr/>
          <a:lstStyle/>
          <a:p>
            <a:pPr lvl="0"/>
            <a:r>
              <a:rPr lang="da-DK" sz="3200"/>
              <a:t>Two general approaches</a:t>
            </a:r>
          </a:p>
          <a:p>
            <a:pPr lvl="0"/>
            <a:r>
              <a:rPr lang="da-DK" sz="3200" b="1"/>
              <a:t>Procedural</a:t>
            </a:r>
            <a:r>
              <a:rPr lang="da-DK" sz="3200"/>
              <a:t>: Describes an explicit algorithm for </a:t>
            </a:r>
            <a:r>
              <a:rPr lang="da-DK" sz="3200" u="sng"/>
              <a:t>how</a:t>
            </a:r>
            <a:r>
              <a:rPr lang="da-DK" sz="3200"/>
              <a:t> to retrieve the resulting data. This could be a piece of C# code</a:t>
            </a:r>
          </a:p>
          <a:p>
            <a:pPr lvl="0"/>
            <a:r>
              <a:rPr lang="da-DK" sz="3200" b="1"/>
              <a:t>Declarative</a:t>
            </a:r>
            <a:r>
              <a:rPr lang="da-DK" sz="3200"/>
              <a:t>: Describes only </a:t>
            </a:r>
            <a:r>
              <a:rPr lang="da-DK" sz="3200" u="sng"/>
              <a:t>what</a:t>
            </a:r>
            <a:r>
              <a:rPr lang="da-DK" sz="3200"/>
              <a:t> data we wish to retrieve. This is what SQL can do for us.</a:t>
            </a:r>
          </a:p>
        </p:txBody>
      </p:sp>
    </p:spTree>
    <p:extLst>
      <p:ext uri="{BB962C8B-B14F-4D97-AF65-F5344CB8AC3E}">
        <p14:creationId xmlns:p14="http://schemas.microsoft.com/office/powerpoint/2010/main" val="4110100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77240" y="437092"/>
            <a:ext cx="10515600" cy="608562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DateOfBirth{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Occupation {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Income {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Employee()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8000"/>
                </a:solidFill>
                <a:latin typeface="Consolas" panose="020B0609020204030204" pitchFamily="49" charset="0"/>
              </a:rPr>
              <a:t>		//... Initialise properties here...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60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77240" y="437092"/>
            <a:ext cx="10515600" cy="608562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2B91AF"/>
                </a:solidFill>
                <a:latin typeface="Consolas" panose="020B0609020204030204" pitchFamily="49" charset="0"/>
              </a:rPr>
              <a:t>QueryResult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Income {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QueryResult(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income)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		Name = 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		Income = income;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440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2645</TotalTime>
  <Words>749</Words>
  <Application>Microsoft Office PowerPoint</Application>
  <PresentationFormat>Widescreen</PresentationFormat>
  <Paragraphs>257</Paragraphs>
  <Slides>16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Office-tema</vt:lpstr>
      <vt:lpstr>Databases  SQL Introduction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How do we express such a ”query”?</vt:lpstr>
      <vt:lpstr>PowerPoint-præsentation</vt:lpstr>
      <vt:lpstr>PowerPoint-præsentation</vt:lpstr>
      <vt:lpstr>PowerPoint-præsentation</vt:lpstr>
      <vt:lpstr>Procedural queries - drawbacks</vt:lpstr>
      <vt:lpstr>Declarative queries</vt:lpstr>
      <vt:lpstr>SQL overview</vt:lpstr>
      <vt:lpstr>PowerPoint-præsentation</vt:lpstr>
      <vt:lpstr>SQL overview</vt:lpstr>
      <vt:lpstr>SQL overview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163</cp:revision>
  <dcterms:created xsi:type="dcterms:W3CDTF">2017-09-05T14:00:27Z</dcterms:created>
  <dcterms:modified xsi:type="dcterms:W3CDTF">2025-02-06T10:02:03Z</dcterms:modified>
</cp:coreProperties>
</file>