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413" r:id="rId3"/>
    <p:sldId id="564" r:id="rId4"/>
    <p:sldId id="493" r:id="rId5"/>
    <p:sldId id="494" r:id="rId6"/>
    <p:sldId id="495" r:id="rId7"/>
    <p:sldId id="496" r:id="rId8"/>
    <p:sldId id="497" r:id="rId9"/>
    <p:sldId id="498" r:id="rId10"/>
    <p:sldId id="499" r:id="rId11"/>
    <p:sldId id="500" r:id="rId12"/>
    <p:sldId id="501" r:id="rId13"/>
    <p:sldId id="502" r:id="rId14"/>
    <p:sldId id="503" r:id="rId15"/>
    <p:sldId id="504" r:id="rId16"/>
    <p:sldId id="505" r:id="rId17"/>
    <p:sldId id="506" r:id="rId18"/>
    <p:sldId id="507" r:id="rId19"/>
    <p:sldId id="508" r:id="rId20"/>
    <p:sldId id="509" r:id="rId21"/>
    <p:sldId id="510" r:id="rId22"/>
    <p:sldId id="511" r:id="rId23"/>
    <p:sldId id="512" r:id="rId24"/>
    <p:sldId id="513" r:id="rId25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00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Ingen typografi, tabelgit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Mellemlayou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912C8C85-51F0-491E-9774-3900AFEF0FD7}" styleName="Lyst layout 2 - Markering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3296810-A885-4BE3-A3E7-6D5BEEA58F35}" styleName="Mellemlayout 2 - Markering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2833802-FEF1-4C79-8D5D-14CF1EAF98D9}" styleName="Lyst layout 2 - Markering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7E9639D4-E3E2-4D34-9284-5A2195B3D0D7}" styleName="Lyst layou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A111915-BE36-4E01-A7E5-04B1672EAD32}" styleName="Lyst layout 2 - Markering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85" d="100"/>
          <a:sy n="85" d="100"/>
        </p:scale>
        <p:origin x="45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06-02-2025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990830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06-02-2025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302158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06-02-2025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263706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06-02-2025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23005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06-02-2025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539660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06-02-2025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229465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06-02-2025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980042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06-02-2025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470170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06-02-2025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175312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06-02-2025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037297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06-02-2025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879327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B7D8E-2A20-4C0E-991C-872DBB7459A8}" type="datetimeFigureOut">
              <a:rPr lang="da-DK" smtClean="0"/>
              <a:t>06-02-2025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3729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06074" y="785005"/>
            <a:ext cx="9144000" cy="4659832"/>
          </a:xfrm>
        </p:spPr>
        <p:txBody>
          <a:bodyPr>
            <a:normAutofit/>
          </a:bodyPr>
          <a:lstStyle/>
          <a:p>
            <a:r>
              <a:rPr lang="da-DK" sz="9600" b="1"/>
              <a:t>Databases</a:t>
            </a:r>
            <a:br>
              <a:rPr lang="da-DK" sz="9600" b="1"/>
            </a:br>
            <a:br>
              <a:rPr lang="da-DK" sz="9600"/>
            </a:br>
            <a:r>
              <a:rPr lang="da-DK" sz="4800"/>
              <a:t>Queries (on multiple tables)</a:t>
            </a:r>
          </a:p>
        </p:txBody>
      </p:sp>
    </p:spTree>
    <p:extLst>
      <p:ext uri="{BB962C8B-B14F-4D97-AF65-F5344CB8AC3E}">
        <p14:creationId xmlns:p14="http://schemas.microsoft.com/office/powerpoint/2010/main" val="12019566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SQL Query - subqueries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9" y="1825625"/>
            <a:ext cx="6470985" cy="4351338"/>
          </a:xfrm>
        </p:spPr>
        <p:txBody>
          <a:bodyPr/>
          <a:lstStyle/>
          <a:p>
            <a:pPr lvl="0"/>
            <a:r>
              <a:rPr lang="da-DK" sz="3200"/>
              <a:t>Query will work even if Marc Duret changes nationality </a:t>
            </a:r>
            <a:r>
              <a:rPr lang="da-DK" sz="3200">
                <a:sym typeface="Wingdings" panose="05000000000000000000" pitchFamily="2" charset="2"/>
              </a:rPr>
              <a:t></a:t>
            </a:r>
          </a:p>
          <a:p>
            <a:pPr lvl="0"/>
            <a:r>
              <a:rPr lang="da-DK" sz="3200">
                <a:sym typeface="Wingdings" panose="05000000000000000000" pitchFamily="2" charset="2"/>
              </a:rPr>
              <a:t>A couple of potential problems</a:t>
            </a:r>
          </a:p>
          <a:p>
            <a:pPr lvl="1"/>
            <a:r>
              <a:rPr lang="da-DK" sz="2800">
                <a:sym typeface="Wingdings" panose="05000000000000000000" pitchFamily="2" charset="2"/>
              </a:rPr>
              <a:t>Name clashes</a:t>
            </a:r>
          </a:p>
          <a:p>
            <a:pPr lvl="1"/>
            <a:r>
              <a:rPr lang="da-DK" sz="2800">
                <a:sym typeface="Wingdings" panose="05000000000000000000" pitchFamily="2" charset="2"/>
              </a:rPr>
              <a:t>Multi-row output from subquery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260744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SQL Query - subqueries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9" y="1825624"/>
            <a:ext cx="7048501" cy="4527049"/>
          </a:xfrm>
        </p:spPr>
        <p:txBody>
          <a:bodyPr/>
          <a:lstStyle/>
          <a:p>
            <a:pPr lvl="0"/>
            <a:r>
              <a:rPr lang="da-DK" sz="3200"/>
              <a:t>When defining multi-table queries, we may need to refer to tables that have columns with identical names</a:t>
            </a:r>
          </a:p>
          <a:p>
            <a:pPr lvl="0"/>
            <a:r>
              <a:rPr lang="da-DK" sz="3200"/>
              <a:t>Column names can be </a:t>
            </a:r>
            <a:r>
              <a:rPr lang="da-DK" sz="3200" u="sng"/>
              <a:t>qualified</a:t>
            </a:r>
            <a:r>
              <a:rPr lang="da-DK" sz="3200"/>
              <a:t> with the table name</a:t>
            </a:r>
          </a:p>
          <a:p>
            <a:pPr lvl="0"/>
            <a:r>
              <a:rPr lang="da-DK" sz="3200"/>
              <a:t>Can also make it easier to understand the query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99822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SQL Query - subquery</a:t>
            </a:r>
          </a:p>
        </p:txBody>
      </p:sp>
      <p:sp>
        <p:nvSpPr>
          <p:cNvPr id="4" name="Pladsholder til indhold 2"/>
          <p:cNvSpPr txBox="1">
            <a:spLocks/>
          </p:cNvSpPr>
          <p:nvPr/>
        </p:nvSpPr>
        <p:spPr>
          <a:xfrm>
            <a:off x="838199" y="1690687"/>
            <a:ext cx="10886575" cy="43251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a-DK" sz="3200" b="1">
                <a:solidFill>
                  <a:srgbClr val="0070C0"/>
                </a:solidFill>
              </a:rPr>
              <a:t>SELECT</a:t>
            </a:r>
            <a:r>
              <a:rPr lang="da-DK" sz="3200" b="1"/>
              <a:t>  </a:t>
            </a:r>
            <a:r>
              <a:rPr lang="da-DK" sz="3200" b="1">
                <a:solidFill>
                  <a:srgbClr val="0070C0"/>
                </a:solidFill>
              </a:rPr>
              <a:t>COUNT</a:t>
            </a:r>
            <a:r>
              <a:rPr lang="da-DK" sz="3200" b="1"/>
              <a:t>(*) </a:t>
            </a:r>
            <a:r>
              <a:rPr lang="da-DK" sz="3200" b="1">
                <a:solidFill>
                  <a:srgbClr val="0070C0"/>
                </a:solidFill>
              </a:rPr>
              <a:t>AS</a:t>
            </a:r>
            <a:r>
              <a:rPr lang="da-DK" sz="3200" b="1"/>
              <a:t> MovieCount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a-DK" sz="3200" b="1">
                <a:solidFill>
                  <a:srgbClr val="0070C0"/>
                </a:solidFill>
              </a:rPr>
              <a:t>FROM</a:t>
            </a:r>
            <a:r>
              <a:rPr lang="da-DK" sz="3200" b="1"/>
              <a:t> Movie</a:t>
            </a:r>
          </a:p>
          <a:p>
            <a:pPr marL="0" indent="0">
              <a:buNone/>
            </a:pPr>
            <a:r>
              <a:rPr lang="da-DK" sz="3200" b="1">
                <a:solidFill>
                  <a:srgbClr val="0070C0"/>
                </a:solidFill>
              </a:rPr>
              <a:t>WHERE </a:t>
            </a:r>
            <a:r>
              <a:rPr lang="da-DK" sz="3200" b="1"/>
              <a:t>Movie.Country = (	</a:t>
            </a:r>
            <a:r>
              <a:rPr lang="da-DK" sz="3200" b="1">
                <a:solidFill>
                  <a:srgbClr val="0070C0"/>
                </a:solidFill>
              </a:rPr>
              <a:t>SELECT</a:t>
            </a:r>
            <a:r>
              <a:rPr lang="da-DK" sz="3200" b="1"/>
              <a:t>  Country</a:t>
            </a:r>
          </a:p>
          <a:p>
            <a:pPr marL="0" indent="0">
              <a:buNone/>
            </a:pPr>
            <a:r>
              <a:rPr lang="da-DK" sz="3200" b="1"/>
              <a:t>					</a:t>
            </a:r>
            <a:r>
              <a:rPr lang="da-DK" sz="3200" b="1">
                <a:solidFill>
                  <a:srgbClr val="0070C0"/>
                </a:solidFill>
              </a:rPr>
              <a:t>FROM</a:t>
            </a:r>
            <a:r>
              <a:rPr lang="da-DK" sz="3200" b="1"/>
              <a:t> Actor</a:t>
            </a:r>
          </a:p>
          <a:p>
            <a:pPr marL="0" indent="0">
              <a:buNone/>
            </a:pPr>
            <a:r>
              <a:rPr lang="da-DK" sz="3200" b="1">
                <a:solidFill>
                  <a:srgbClr val="0070C0"/>
                </a:solidFill>
              </a:rPr>
              <a:t>					WHERE </a:t>
            </a:r>
            <a:r>
              <a:rPr lang="da-DK" sz="3200" b="1"/>
              <a:t>Name = ‘Marc Duret’ )</a:t>
            </a:r>
          </a:p>
        </p:txBody>
      </p:sp>
      <p:sp>
        <p:nvSpPr>
          <p:cNvPr id="6" name="Ellipse 5"/>
          <p:cNvSpPr/>
          <p:nvPr/>
        </p:nvSpPr>
        <p:spPr>
          <a:xfrm>
            <a:off x="2009274" y="2684711"/>
            <a:ext cx="2971799" cy="890337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481253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SQL Query - subquery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9" y="1825625"/>
            <a:ext cx="7932822" cy="2081357"/>
          </a:xfrm>
        </p:spPr>
        <p:txBody>
          <a:bodyPr/>
          <a:lstStyle/>
          <a:p>
            <a:pPr lvl="0"/>
            <a:r>
              <a:rPr lang="da-DK" sz="3200"/>
              <a:t>A subquery may return more than one row!</a:t>
            </a:r>
          </a:p>
          <a:p>
            <a:pPr lvl="0"/>
            <a:r>
              <a:rPr lang="da-DK" sz="3200"/>
              <a:t>We can then use a </a:t>
            </a:r>
            <a:r>
              <a:rPr lang="da-DK" sz="3200" u="sng"/>
              <a:t>set membership</a:t>
            </a:r>
            <a:r>
              <a:rPr lang="da-DK" sz="3200"/>
              <a:t> condition instead</a:t>
            </a:r>
            <a:endParaRPr lang="da-DK" sz="2800"/>
          </a:p>
        </p:txBody>
      </p:sp>
      <p:sp>
        <p:nvSpPr>
          <p:cNvPr id="4" name="Pladsholder til indhold 2"/>
          <p:cNvSpPr txBox="1">
            <a:spLocks/>
          </p:cNvSpPr>
          <p:nvPr/>
        </p:nvSpPr>
        <p:spPr>
          <a:xfrm>
            <a:off x="1177636" y="4041919"/>
            <a:ext cx="4886280" cy="1984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a-DK" sz="3200" b="1">
                <a:solidFill>
                  <a:srgbClr val="0070C0"/>
                </a:solidFill>
              </a:rPr>
              <a:t>SELECT</a:t>
            </a:r>
            <a:r>
              <a:rPr lang="da-DK" sz="3200" b="1"/>
              <a:t>  Country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a-DK" sz="3200" b="1">
                <a:solidFill>
                  <a:srgbClr val="0070C0"/>
                </a:solidFill>
              </a:rPr>
              <a:t>FROM</a:t>
            </a:r>
            <a:r>
              <a:rPr lang="da-DK" sz="3200" b="1"/>
              <a:t> Actor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a-DK" sz="3200" b="1">
                <a:solidFill>
                  <a:srgbClr val="0070C0"/>
                </a:solidFill>
              </a:rPr>
              <a:t>WHERE </a:t>
            </a:r>
            <a:r>
              <a:rPr lang="da-DK" sz="3200" b="1"/>
              <a:t>OscarsWon &gt; 0</a:t>
            </a:r>
          </a:p>
        </p:txBody>
      </p:sp>
    </p:spTree>
    <p:extLst>
      <p:ext uri="{BB962C8B-B14F-4D97-AF65-F5344CB8AC3E}">
        <p14:creationId xmlns:p14="http://schemas.microsoft.com/office/powerpoint/2010/main" val="41083048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SQL Query - subquery</a:t>
            </a:r>
          </a:p>
        </p:txBody>
      </p:sp>
      <p:sp>
        <p:nvSpPr>
          <p:cNvPr id="4" name="Pladsholder til indhold 2"/>
          <p:cNvSpPr txBox="1">
            <a:spLocks/>
          </p:cNvSpPr>
          <p:nvPr/>
        </p:nvSpPr>
        <p:spPr>
          <a:xfrm>
            <a:off x="838199" y="1690687"/>
            <a:ext cx="10886575" cy="43251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a-DK" sz="3200" b="1">
                <a:solidFill>
                  <a:srgbClr val="0070C0"/>
                </a:solidFill>
              </a:rPr>
              <a:t>SELECT</a:t>
            </a:r>
            <a:r>
              <a:rPr lang="da-DK" sz="3200" b="1"/>
              <a:t>  </a:t>
            </a:r>
            <a:r>
              <a:rPr lang="da-DK" sz="3200" b="1">
                <a:solidFill>
                  <a:srgbClr val="0070C0"/>
                </a:solidFill>
              </a:rPr>
              <a:t>COUNT</a:t>
            </a:r>
            <a:r>
              <a:rPr lang="da-DK" sz="3200" b="1"/>
              <a:t>(*) </a:t>
            </a:r>
            <a:r>
              <a:rPr lang="da-DK" sz="3200" b="1">
                <a:solidFill>
                  <a:srgbClr val="0070C0"/>
                </a:solidFill>
              </a:rPr>
              <a:t>AS</a:t>
            </a:r>
            <a:r>
              <a:rPr lang="da-DK" sz="3200" b="1"/>
              <a:t> MovieCount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a-DK" sz="3200" b="1">
                <a:solidFill>
                  <a:srgbClr val="0070C0"/>
                </a:solidFill>
              </a:rPr>
              <a:t>FROM</a:t>
            </a:r>
            <a:r>
              <a:rPr lang="da-DK" sz="3200" b="1"/>
              <a:t> Movie</a:t>
            </a:r>
          </a:p>
          <a:p>
            <a:pPr marL="0" indent="0">
              <a:buNone/>
            </a:pPr>
            <a:r>
              <a:rPr lang="da-DK" sz="3200" b="1">
                <a:solidFill>
                  <a:srgbClr val="0070C0"/>
                </a:solidFill>
              </a:rPr>
              <a:t>WHERE </a:t>
            </a:r>
            <a:r>
              <a:rPr lang="da-DK" sz="3200" b="1"/>
              <a:t>Movie.Country </a:t>
            </a:r>
            <a:r>
              <a:rPr lang="da-DK" sz="3200" b="1">
                <a:solidFill>
                  <a:srgbClr val="0070C0"/>
                </a:solidFill>
              </a:rPr>
              <a:t>IN</a:t>
            </a:r>
            <a:r>
              <a:rPr lang="da-DK" sz="3200" b="1"/>
              <a:t> (	</a:t>
            </a:r>
            <a:r>
              <a:rPr lang="da-DK" sz="3200" b="1">
                <a:solidFill>
                  <a:srgbClr val="0070C0"/>
                </a:solidFill>
              </a:rPr>
              <a:t>SELECT</a:t>
            </a:r>
            <a:r>
              <a:rPr lang="da-DK" sz="3200" b="1"/>
              <a:t>  Country</a:t>
            </a:r>
          </a:p>
          <a:p>
            <a:pPr marL="0" indent="0">
              <a:buNone/>
            </a:pPr>
            <a:r>
              <a:rPr lang="da-DK" sz="3200" b="1"/>
              <a:t>					</a:t>
            </a:r>
            <a:r>
              <a:rPr lang="da-DK" sz="3200" b="1">
                <a:solidFill>
                  <a:srgbClr val="0070C0"/>
                </a:solidFill>
              </a:rPr>
              <a:t>FROM</a:t>
            </a:r>
            <a:r>
              <a:rPr lang="da-DK" sz="3200" b="1"/>
              <a:t> Actor</a:t>
            </a:r>
          </a:p>
          <a:p>
            <a:pPr marL="0" indent="0">
              <a:buNone/>
            </a:pPr>
            <a:r>
              <a:rPr lang="da-DK" sz="3200" b="1">
                <a:solidFill>
                  <a:srgbClr val="0070C0"/>
                </a:solidFill>
              </a:rPr>
              <a:t>					WHERE </a:t>
            </a:r>
            <a:r>
              <a:rPr lang="da-DK" sz="3200" b="1"/>
              <a:t>OscarsWon &gt; 0 )</a:t>
            </a:r>
          </a:p>
        </p:txBody>
      </p:sp>
    </p:spTree>
    <p:extLst>
      <p:ext uri="{BB962C8B-B14F-4D97-AF65-F5344CB8AC3E}">
        <p14:creationId xmlns:p14="http://schemas.microsoft.com/office/powerpoint/2010/main" val="35416473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SQL Query – joining tables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7662111" cy="4351338"/>
          </a:xfrm>
        </p:spPr>
        <p:txBody>
          <a:bodyPr/>
          <a:lstStyle/>
          <a:p>
            <a:pPr lvl="0"/>
            <a:r>
              <a:rPr lang="da-DK" sz="3200"/>
              <a:t>Another approach to multi-table queries is to </a:t>
            </a:r>
            <a:r>
              <a:rPr lang="da-DK" sz="3200" b="1"/>
              <a:t>join</a:t>
            </a:r>
            <a:r>
              <a:rPr lang="da-DK" sz="3200"/>
              <a:t> tables</a:t>
            </a:r>
          </a:p>
          <a:p>
            <a:pPr lvl="0"/>
            <a:r>
              <a:rPr lang="da-DK" sz="3200"/>
              <a:t>Joining two (or more) tables is done by </a:t>
            </a:r>
          </a:p>
          <a:p>
            <a:pPr lvl="1"/>
            <a:r>
              <a:rPr lang="da-DK" sz="2800"/>
              <a:t>Creating a ”supertable” containing all </a:t>
            </a:r>
            <a:r>
              <a:rPr lang="da-DK" sz="2800" u="sng"/>
              <a:t>columns</a:t>
            </a:r>
            <a:r>
              <a:rPr lang="da-DK" sz="2800"/>
              <a:t> from the tables involved in the join</a:t>
            </a:r>
          </a:p>
          <a:p>
            <a:pPr lvl="1"/>
            <a:r>
              <a:rPr lang="da-DK" sz="2800"/>
              <a:t>Inserting all possible combinations of </a:t>
            </a:r>
            <a:r>
              <a:rPr lang="da-DK" sz="2800" u="sng"/>
              <a:t>rows</a:t>
            </a:r>
            <a:r>
              <a:rPr lang="da-DK" sz="2800"/>
              <a:t> from the tables involved in the join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863967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el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0173729"/>
              </p:ext>
            </p:extLst>
          </p:nvPr>
        </p:nvGraphicFramePr>
        <p:xfrm>
          <a:off x="914399" y="719669"/>
          <a:ext cx="2989848" cy="118872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996616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996616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996616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</a:tblGrid>
              <a:tr h="371716">
                <a:tc>
                  <a:txBody>
                    <a:bodyPr/>
                    <a:lstStyle/>
                    <a:p>
                      <a:pPr algn="ctr"/>
                      <a:r>
                        <a:rPr lang="da-DK" sz="2000"/>
                        <a:t>ColA1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000"/>
                        <a:t>ColA2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000"/>
                        <a:t>ColA3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  <a:tr h="371716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RowA1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a-DK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a-DK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970138"/>
                  </a:ext>
                </a:extLst>
              </a:tr>
              <a:tr h="371716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RowA2</a:t>
                      </a:r>
                      <a:endParaRPr kumimoji="0" lang="da-DK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a-DK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a-DK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112253"/>
                  </a:ext>
                </a:extLst>
              </a:tr>
            </a:tbl>
          </a:graphicData>
        </a:graphic>
      </p:graphicFrame>
      <p:graphicFrame>
        <p:nvGraphicFramePr>
          <p:cNvPr id="3" name="Tabel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6331151"/>
              </p:ext>
            </p:extLst>
          </p:nvPr>
        </p:nvGraphicFramePr>
        <p:xfrm>
          <a:off x="1412707" y="3428780"/>
          <a:ext cx="1993232" cy="1981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996616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996616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</a:tblGrid>
              <a:tr h="371716">
                <a:tc>
                  <a:txBody>
                    <a:bodyPr/>
                    <a:lstStyle/>
                    <a:p>
                      <a:pPr algn="ctr"/>
                      <a:r>
                        <a:rPr lang="da-DK" sz="2000"/>
                        <a:t>ColB1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000"/>
                        <a:t>ColB2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  <a:tr h="371716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000" b="1" u="none" strike="noStrike" cap="none" normalizeH="0" baseline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RowB1</a:t>
                      </a:r>
                      <a:endParaRPr kumimoji="0" lang="da-DK" sz="2000" b="1" i="0" u="none" strike="noStrike" cap="none" normalizeH="0" baseline="0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a-DK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970138"/>
                  </a:ext>
                </a:extLst>
              </a:tr>
              <a:tr h="371716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000" b="1" u="none" strike="noStrike" cap="none" normalizeH="0" baseline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RowB2</a:t>
                      </a:r>
                      <a:endParaRPr kumimoji="0" lang="da-DK" sz="2000" b="1" i="0" u="none" strike="noStrike" cap="none" normalizeH="0" baseline="0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8801004"/>
                  </a:ext>
                </a:extLst>
              </a:tr>
              <a:tr h="371716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000" b="1" u="none" strike="noStrike" cap="none" normalizeH="0" baseline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RowB3</a:t>
                      </a:r>
                      <a:endParaRPr kumimoji="0" lang="da-DK" sz="2000" b="1" i="0" u="none" strike="noStrike" cap="none" normalizeH="0" baseline="0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9968205"/>
                  </a:ext>
                </a:extLst>
              </a:tr>
              <a:tr h="371716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000" b="1" u="none" strike="noStrike" cap="none" normalizeH="0" baseline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RowB4</a:t>
                      </a:r>
                      <a:endParaRPr kumimoji="0" lang="da-DK" sz="2000" b="1" i="0" u="none" strike="noStrike" cap="none" normalizeH="0" baseline="0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a-DK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112253"/>
                  </a:ext>
                </a:extLst>
              </a:tr>
            </a:tbl>
          </a:graphicData>
        </a:graphic>
      </p:graphicFrame>
      <p:sp>
        <p:nvSpPr>
          <p:cNvPr id="2" name="Tekstfelt 1"/>
          <p:cNvSpPr txBox="1"/>
          <p:nvPr/>
        </p:nvSpPr>
        <p:spPr>
          <a:xfrm>
            <a:off x="1722276" y="2253086"/>
            <a:ext cx="13740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4800" b="1"/>
              <a:t>JOIN</a:t>
            </a:r>
          </a:p>
        </p:txBody>
      </p:sp>
      <p:sp>
        <p:nvSpPr>
          <p:cNvPr id="5" name="Tekstfelt 4"/>
          <p:cNvSpPr txBox="1"/>
          <p:nvPr/>
        </p:nvSpPr>
        <p:spPr>
          <a:xfrm>
            <a:off x="4884043" y="2253086"/>
            <a:ext cx="4908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4800" b="1"/>
              <a:t>=</a:t>
            </a:r>
          </a:p>
        </p:txBody>
      </p:sp>
      <p:graphicFrame>
        <p:nvGraphicFramePr>
          <p:cNvPr id="7" name="Tabel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8786492"/>
              </p:ext>
            </p:extLst>
          </p:nvPr>
        </p:nvGraphicFramePr>
        <p:xfrm>
          <a:off x="6354678" y="1122727"/>
          <a:ext cx="4762500" cy="356616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952500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539571161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2185874950"/>
                    </a:ext>
                  </a:extLst>
                </a:gridCol>
              </a:tblGrid>
              <a:tr h="371716">
                <a:tc>
                  <a:txBody>
                    <a:bodyPr/>
                    <a:lstStyle/>
                    <a:p>
                      <a:pPr algn="ctr"/>
                      <a:r>
                        <a:rPr lang="da-DK" sz="2000"/>
                        <a:t>ColA1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00D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000"/>
                        <a:t>ColA2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00D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000"/>
                        <a:t>ColA3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00D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000"/>
                        <a:t>ColB1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00D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000"/>
                        <a:t>ColB2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00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  <a:tr h="371716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RowA1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a-DK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a-DK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000" b="1" u="none" strike="noStrike" cap="none" normalizeH="0" baseline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RowB1</a:t>
                      </a:r>
                      <a:endParaRPr kumimoji="0" lang="da-DK" sz="2000" b="1" i="0" u="none" strike="noStrike" cap="none" normalizeH="0" baseline="0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a-DK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970138"/>
                  </a:ext>
                </a:extLst>
              </a:tr>
              <a:tr h="371716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RowA2</a:t>
                      </a:r>
                      <a:endParaRPr kumimoji="0" lang="da-DK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a-DK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a-DK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000" b="1" u="none" strike="noStrike" cap="none" normalizeH="0" baseline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RowB2</a:t>
                      </a:r>
                      <a:endParaRPr kumimoji="0" lang="da-DK" sz="2000" b="0" i="0" u="none" strike="noStrike" cap="none" normalizeH="0" baseline="0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a-DK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112253"/>
                  </a:ext>
                </a:extLst>
              </a:tr>
              <a:tr h="371716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RowA1</a:t>
                      </a:r>
                      <a:endParaRPr kumimoji="0" lang="da-DK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000" b="1" u="none" strike="noStrike" cap="none" normalizeH="0" baseline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RowB1</a:t>
                      </a:r>
                      <a:endParaRPr kumimoji="0" lang="da-DK" sz="2000" b="0" i="0" u="none" strike="noStrike" cap="none" normalizeH="0" baseline="0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a-DK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1100807"/>
                  </a:ext>
                </a:extLst>
              </a:tr>
              <a:tr h="371716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RowA2</a:t>
                      </a:r>
                      <a:endParaRPr kumimoji="0" lang="da-DK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000" b="1" u="none" strike="noStrike" cap="none" normalizeH="0" baseline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RowB2</a:t>
                      </a:r>
                      <a:endParaRPr kumimoji="0" lang="da-DK" sz="2000" b="0" i="0" u="none" strike="noStrike" cap="none" normalizeH="0" baseline="0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a-DK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0365546"/>
                  </a:ext>
                </a:extLst>
              </a:tr>
              <a:tr h="371716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RowA1</a:t>
                      </a:r>
                      <a:endParaRPr kumimoji="0" lang="da-DK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000" b="1" u="none" strike="noStrike" cap="none" normalizeH="0" baseline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RowB1</a:t>
                      </a:r>
                      <a:endParaRPr kumimoji="0" lang="da-DK" sz="2000" b="0" i="0" u="none" strike="noStrike" cap="none" normalizeH="0" baseline="0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a-DK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8855538"/>
                  </a:ext>
                </a:extLst>
              </a:tr>
              <a:tr h="371716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RowA2</a:t>
                      </a:r>
                      <a:endParaRPr kumimoji="0" lang="da-DK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000" b="1" u="none" strike="noStrike" cap="none" normalizeH="0" baseline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RowB2</a:t>
                      </a:r>
                      <a:endParaRPr kumimoji="0" lang="da-DK" sz="2000" b="0" i="0" u="none" strike="noStrike" cap="none" normalizeH="0" baseline="0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a-DK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2901699"/>
                  </a:ext>
                </a:extLst>
              </a:tr>
              <a:tr h="371716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RowA1</a:t>
                      </a:r>
                      <a:endParaRPr kumimoji="0" lang="da-DK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000" b="1" u="none" strike="noStrike" cap="none" normalizeH="0" baseline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RowB1</a:t>
                      </a:r>
                      <a:endParaRPr kumimoji="0" lang="da-DK" sz="2000" b="0" i="0" u="none" strike="noStrike" cap="none" normalizeH="0" baseline="0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a-DK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6957350"/>
                  </a:ext>
                </a:extLst>
              </a:tr>
              <a:tr h="371716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RowA2</a:t>
                      </a:r>
                      <a:endParaRPr kumimoji="0" lang="da-DK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000" b="1" u="none" strike="noStrike" cap="none" normalizeH="0" baseline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RowB2</a:t>
                      </a:r>
                      <a:endParaRPr kumimoji="0" lang="da-DK" sz="2000" b="0" i="0" u="none" strike="noStrike" cap="none" normalizeH="0" baseline="0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a-DK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99376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43818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SQL Query – joining tables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7788442" cy="4351338"/>
          </a:xfrm>
        </p:spPr>
        <p:txBody>
          <a:bodyPr/>
          <a:lstStyle/>
          <a:p>
            <a:pPr lvl="0"/>
            <a:r>
              <a:rPr lang="da-DK" sz="3200"/>
              <a:t>In general: Given two tables A and B, where</a:t>
            </a:r>
          </a:p>
          <a:p>
            <a:pPr lvl="1"/>
            <a:r>
              <a:rPr lang="da-DK" sz="2800"/>
              <a:t>Table </a:t>
            </a:r>
            <a:r>
              <a:rPr lang="da-DK" sz="2800" b="1" i="1"/>
              <a:t>A</a:t>
            </a:r>
            <a:r>
              <a:rPr lang="da-DK" sz="2800"/>
              <a:t> contains </a:t>
            </a:r>
            <a:r>
              <a:rPr lang="da-DK" sz="2800" b="1" i="1"/>
              <a:t>AC</a:t>
            </a:r>
            <a:r>
              <a:rPr lang="da-DK" sz="2800"/>
              <a:t> columns and </a:t>
            </a:r>
            <a:r>
              <a:rPr lang="da-DK" sz="2800" b="1" i="1"/>
              <a:t>AR</a:t>
            </a:r>
            <a:r>
              <a:rPr lang="da-DK" sz="2800"/>
              <a:t> rows</a:t>
            </a:r>
          </a:p>
          <a:p>
            <a:pPr lvl="1"/>
            <a:r>
              <a:rPr lang="da-DK" sz="2800"/>
              <a:t>Table </a:t>
            </a:r>
            <a:r>
              <a:rPr lang="da-DK" sz="2800" b="1" i="1"/>
              <a:t>B</a:t>
            </a:r>
            <a:r>
              <a:rPr lang="da-DK" sz="2800"/>
              <a:t> contains </a:t>
            </a:r>
            <a:r>
              <a:rPr lang="da-DK" sz="2800" b="1" i="1"/>
              <a:t>BC</a:t>
            </a:r>
            <a:r>
              <a:rPr lang="da-DK" sz="2800"/>
              <a:t> columns and </a:t>
            </a:r>
            <a:r>
              <a:rPr lang="da-DK" sz="2800" b="1" i="1"/>
              <a:t>BR</a:t>
            </a:r>
            <a:r>
              <a:rPr lang="da-DK" sz="2800"/>
              <a:t> rows</a:t>
            </a:r>
          </a:p>
          <a:p>
            <a:r>
              <a:rPr lang="da-DK" sz="3200"/>
              <a:t>Joining tables </a:t>
            </a:r>
            <a:r>
              <a:rPr lang="da-DK" sz="3200" b="1" i="1"/>
              <a:t>A</a:t>
            </a:r>
            <a:r>
              <a:rPr lang="da-DK" sz="3200"/>
              <a:t> and </a:t>
            </a:r>
            <a:r>
              <a:rPr lang="da-DK" sz="3200" b="1" i="1"/>
              <a:t>B</a:t>
            </a:r>
            <a:r>
              <a:rPr lang="da-DK" sz="3200"/>
              <a:t> will then produce a ”supertable” with</a:t>
            </a:r>
          </a:p>
          <a:p>
            <a:pPr lvl="1"/>
            <a:r>
              <a:rPr lang="da-DK" sz="2800" b="1" i="1"/>
              <a:t>AC</a:t>
            </a:r>
            <a:r>
              <a:rPr lang="da-DK" sz="2800"/>
              <a:t> + </a:t>
            </a:r>
            <a:r>
              <a:rPr lang="da-DK" sz="2800" b="1" i="1"/>
              <a:t>BC</a:t>
            </a:r>
            <a:r>
              <a:rPr lang="da-DK" sz="2800"/>
              <a:t> columns</a:t>
            </a:r>
          </a:p>
          <a:p>
            <a:pPr lvl="1"/>
            <a:r>
              <a:rPr lang="da-DK" sz="2800" b="1" i="1"/>
              <a:t>AR</a:t>
            </a:r>
            <a:r>
              <a:rPr lang="da-DK" sz="2800"/>
              <a:t> x </a:t>
            </a:r>
            <a:r>
              <a:rPr lang="da-DK" sz="2800" b="1" i="1"/>
              <a:t>BR</a:t>
            </a:r>
            <a:r>
              <a:rPr lang="da-DK" sz="2800"/>
              <a:t> rows</a:t>
            </a:r>
          </a:p>
          <a:p>
            <a:pPr marL="0" lvl="0" indent="0">
              <a:buNone/>
            </a:pPr>
            <a:endParaRPr lang="da-DK"/>
          </a:p>
        </p:txBody>
      </p:sp>
      <p:graphicFrame>
        <p:nvGraphicFramePr>
          <p:cNvPr id="4" name="Tabe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1294551"/>
              </p:ext>
            </p:extLst>
          </p:nvPr>
        </p:nvGraphicFramePr>
        <p:xfrm>
          <a:off x="9667375" y="867728"/>
          <a:ext cx="1419726" cy="6858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473242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473242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473242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</a:tblGrid>
              <a:tr h="137878">
                <a:tc>
                  <a:txBody>
                    <a:bodyPr/>
                    <a:lstStyle/>
                    <a:p>
                      <a:pPr algn="ctr"/>
                      <a:r>
                        <a:rPr lang="da-DK" sz="900"/>
                        <a:t>ColA1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900"/>
                        <a:t>ColA2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900"/>
                        <a:t>ColA3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  <a:tr h="137878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RowA1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a-DK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a-DK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970138"/>
                  </a:ext>
                </a:extLst>
              </a:tr>
              <a:tr h="137878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RowA2</a:t>
                      </a:r>
                      <a:endParaRPr kumimoji="0" lang="da-DK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a-DK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a-DK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112253"/>
                  </a:ext>
                </a:extLst>
              </a:tr>
            </a:tbl>
          </a:graphicData>
        </a:graphic>
      </p:graphicFrame>
      <p:graphicFrame>
        <p:nvGraphicFramePr>
          <p:cNvPr id="5" name="Tabel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4876479"/>
              </p:ext>
            </p:extLst>
          </p:nvPr>
        </p:nvGraphicFramePr>
        <p:xfrm>
          <a:off x="9690934" y="2121102"/>
          <a:ext cx="1396166" cy="11430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698083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698083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da-DK" sz="900"/>
                        <a:t>ColB1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900"/>
                        <a:t>ColB2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900" b="1" u="none" strike="noStrike" cap="none" normalizeH="0" baseline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RowB1</a:t>
                      </a:r>
                      <a:endParaRPr kumimoji="0" lang="da-DK" sz="900" b="1" i="0" u="none" strike="noStrike" cap="none" normalizeH="0" baseline="0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a-DK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970138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900" b="1" u="none" strike="noStrike" cap="none" normalizeH="0" baseline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RowB2</a:t>
                      </a:r>
                      <a:endParaRPr kumimoji="0" lang="da-DK" sz="900" b="1" i="0" u="none" strike="noStrike" cap="none" normalizeH="0" baseline="0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8801004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900" b="1" u="none" strike="noStrike" cap="none" normalizeH="0" baseline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RowB3</a:t>
                      </a:r>
                      <a:endParaRPr kumimoji="0" lang="da-DK" sz="900" b="1" i="0" u="none" strike="noStrike" cap="none" normalizeH="0" baseline="0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9968205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900" b="1" u="none" strike="noStrike" cap="none" normalizeH="0" baseline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RowB4</a:t>
                      </a:r>
                      <a:endParaRPr kumimoji="0" lang="da-DK" sz="900" b="1" i="0" u="none" strike="noStrike" cap="none" normalizeH="0" baseline="0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a-DK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112253"/>
                  </a:ext>
                </a:extLst>
              </a:tr>
            </a:tbl>
          </a:graphicData>
        </a:graphic>
      </p:graphicFrame>
      <p:graphicFrame>
        <p:nvGraphicFramePr>
          <p:cNvPr id="6" name="Tabel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8933007"/>
              </p:ext>
            </p:extLst>
          </p:nvPr>
        </p:nvGraphicFramePr>
        <p:xfrm>
          <a:off x="9132970" y="4058433"/>
          <a:ext cx="2488535" cy="20574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497707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497707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497707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497707">
                  <a:extLst>
                    <a:ext uri="{9D8B030D-6E8A-4147-A177-3AD203B41FA5}">
                      <a16:colId xmlns:a16="http://schemas.microsoft.com/office/drawing/2014/main" val="539571161"/>
                    </a:ext>
                  </a:extLst>
                </a:gridCol>
                <a:gridCol w="497707">
                  <a:extLst>
                    <a:ext uri="{9D8B030D-6E8A-4147-A177-3AD203B41FA5}">
                      <a16:colId xmlns:a16="http://schemas.microsoft.com/office/drawing/2014/main" val="218587495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da-DK" sz="900"/>
                        <a:t>ColA1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00D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900"/>
                        <a:t>ColA2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00D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900"/>
                        <a:t>ColA3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00D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900"/>
                        <a:t>ColB1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00D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900"/>
                        <a:t>ColB2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00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RowA1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a-DK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a-DK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900" b="1" u="none" strike="noStrike" cap="none" normalizeH="0" baseline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RowB1</a:t>
                      </a:r>
                      <a:endParaRPr kumimoji="0" lang="da-DK" sz="900" b="1" i="0" u="none" strike="noStrike" cap="none" normalizeH="0" baseline="0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a-DK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970138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RowA2</a:t>
                      </a:r>
                      <a:endParaRPr kumimoji="0" lang="da-DK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a-DK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a-DK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900" b="1" u="none" strike="noStrike" cap="none" normalizeH="0" baseline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RowB2</a:t>
                      </a:r>
                      <a:endParaRPr kumimoji="0" lang="da-DK" sz="900" b="0" i="0" u="none" strike="noStrike" cap="none" normalizeH="0" baseline="0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a-DK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112253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RowA1</a:t>
                      </a:r>
                      <a:endParaRPr kumimoji="0" lang="da-DK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900" b="1" u="none" strike="noStrike" cap="none" normalizeH="0" baseline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RowB1</a:t>
                      </a:r>
                      <a:endParaRPr kumimoji="0" lang="da-DK" sz="900" b="0" i="0" u="none" strike="noStrike" cap="none" normalizeH="0" baseline="0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a-DK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1100807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RowA2</a:t>
                      </a:r>
                      <a:endParaRPr kumimoji="0" lang="da-DK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900" b="1" u="none" strike="noStrike" cap="none" normalizeH="0" baseline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RowB2</a:t>
                      </a:r>
                      <a:endParaRPr kumimoji="0" lang="da-DK" sz="900" b="0" i="0" u="none" strike="noStrike" cap="none" normalizeH="0" baseline="0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a-DK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0365546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RowA1</a:t>
                      </a:r>
                      <a:endParaRPr kumimoji="0" lang="da-DK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900" b="1" u="none" strike="noStrike" cap="none" normalizeH="0" baseline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RowB1</a:t>
                      </a:r>
                      <a:endParaRPr kumimoji="0" lang="da-DK" sz="900" b="0" i="0" u="none" strike="noStrike" cap="none" normalizeH="0" baseline="0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a-DK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8855538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RowA2</a:t>
                      </a:r>
                      <a:endParaRPr kumimoji="0" lang="da-DK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900" b="1" u="none" strike="noStrike" cap="none" normalizeH="0" baseline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RowB2</a:t>
                      </a:r>
                      <a:endParaRPr kumimoji="0" lang="da-DK" sz="900" b="0" i="0" u="none" strike="noStrike" cap="none" normalizeH="0" baseline="0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a-DK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2901699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RowA1</a:t>
                      </a:r>
                      <a:endParaRPr kumimoji="0" lang="da-DK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900" b="1" u="none" strike="noStrike" cap="none" normalizeH="0" baseline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RowB1</a:t>
                      </a:r>
                      <a:endParaRPr kumimoji="0" lang="da-DK" sz="900" b="0" i="0" u="none" strike="noStrike" cap="none" normalizeH="0" baseline="0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a-DK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6957350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RowA2</a:t>
                      </a:r>
                      <a:endParaRPr kumimoji="0" lang="da-DK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900" b="1" u="none" strike="noStrike" cap="none" normalizeH="0" baseline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RowB2</a:t>
                      </a:r>
                      <a:endParaRPr kumimoji="0" lang="da-DK" sz="900" b="0" i="0" u="none" strike="noStrike" cap="none" normalizeH="0" baseline="0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a-DK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9937601"/>
                  </a:ext>
                </a:extLst>
              </a:tr>
            </a:tbl>
          </a:graphicData>
        </a:graphic>
      </p:graphicFrame>
      <p:sp>
        <p:nvSpPr>
          <p:cNvPr id="7" name="Tekstfelt 6"/>
          <p:cNvSpPr txBox="1"/>
          <p:nvPr/>
        </p:nvSpPr>
        <p:spPr>
          <a:xfrm>
            <a:off x="10062086" y="1640959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/>
              <a:t>JOIN</a:t>
            </a:r>
          </a:p>
        </p:txBody>
      </p:sp>
      <p:sp>
        <p:nvSpPr>
          <p:cNvPr id="8" name="Tekstfelt 7"/>
          <p:cNvSpPr txBox="1"/>
          <p:nvPr/>
        </p:nvSpPr>
        <p:spPr>
          <a:xfrm rot="5400000">
            <a:off x="10227195" y="347660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/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26233155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SQL Query – joining tables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4"/>
            <a:ext cx="6176211" cy="1898149"/>
          </a:xfrm>
        </p:spPr>
        <p:txBody>
          <a:bodyPr/>
          <a:lstStyle/>
          <a:p>
            <a:pPr lvl="0"/>
            <a:r>
              <a:rPr lang="da-DK" sz="3200"/>
              <a:t>The syntax for joining tables is in itself quite simple…</a:t>
            </a:r>
          </a:p>
          <a:p>
            <a:pPr lvl="0"/>
            <a:r>
              <a:rPr lang="da-DK" sz="3200"/>
              <a:t>…but is it </a:t>
            </a:r>
            <a:r>
              <a:rPr lang="da-DK" sz="3200" u="sng"/>
              <a:t>useful</a:t>
            </a:r>
            <a:r>
              <a:rPr lang="da-DK" sz="3200"/>
              <a:t>?</a:t>
            </a:r>
            <a:endParaRPr lang="da-DK"/>
          </a:p>
        </p:txBody>
      </p:sp>
      <p:sp>
        <p:nvSpPr>
          <p:cNvPr id="4" name="Pladsholder til indhold 2"/>
          <p:cNvSpPr txBox="1">
            <a:spLocks/>
          </p:cNvSpPr>
          <p:nvPr/>
        </p:nvSpPr>
        <p:spPr>
          <a:xfrm>
            <a:off x="838200" y="4047935"/>
            <a:ext cx="4886280" cy="1984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a-DK" sz="3200" b="1">
                <a:solidFill>
                  <a:srgbClr val="0070C0"/>
                </a:solidFill>
              </a:rPr>
              <a:t>SELECT</a:t>
            </a:r>
            <a:r>
              <a:rPr lang="da-DK" sz="3200" b="1"/>
              <a:t>  *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a-DK" sz="3200" b="1">
                <a:solidFill>
                  <a:srgbClr val="0070C0"/>
                </a:solidFill>
              </a:rPr>
              <a:t>FROM</a:t>
            </a:r>
            <a:r>
              <a:rPr lang="da-DK" sz="3200" b="1"/>
              <a:t> Movie, Actor</a:t>
            </a:r>
          </a:p>
        </p:txBody>
      </p:sp>
    </p:spTree>
    <p:extLst>
      <p:ext uri="{BB962C8B-B14F-4D97-AF65-F5344CB8AC3E}">
        <p14:creationId xmlns:p14="http://schemas.microsoft.com/office/powerpoint/2010/main" val="1124313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SQL Query – joining tables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9" y="1825624"/>
            <a:ext cx="7583906" cy="4208213"/>
          </a:xfrm>
        </p:spPr>
        <p:txBody>
          <a:bodyPr>
            <a:normAutofit/>
          </a:bodyPr>
          <a:lstStyle/>
          <a:p>
            <a:pPr lvl="0"/>
            <a:r>
              <a:rPr lang="da-DK" sz="3200"/>
              <a:t>We usually need to require that certain column values from the tables are equal</a:t>
            </a:r>
          </a:p>
          <a:p>
            <a:pPr lvl="0"/>
            <a:r>
              <a:rPr lang="da-DK" sz="3200"/>
              <a:t>This is often columns that act as primary/foreign keys</a:t>
            </a:r>
          </a:p>
          <a:p>
            <a:pPr lvl="0"/>
            <a:r>
              <a:rPr lang="da-DK" sz="3200"/>
              <a:t>No such columns for </a:t>
            </a:r>
            <a:r>
              <a:rPr lang="da-DK" sz="3200" b="1"/>
              <a:t>Movie</a:t>
            </a:r>
            <a:r>
              <a:rPr lang="da-DK" sz="3200"/>
              <a:t> and </a:t>
            </a:r>
            <a:r>
              <a:rPr lang="da-DK" sz="3200" b="1"/>
              <a:t>Actor</a:t>
            </a:r>
            <a:r>
              <a:rPr lang="da-DK" sz="3200"/>
              <a:t> tables, since relation is expressed through rows in the </a:t>
            </a:r>
            <a:r>
              <a:rPr lang="da-DK" sz="3200" b="1"/>
              <a:t>Casting</a:t>
            </a:r>
            <a:r>
              <a:rPr lang="da-DK" sz="3200"/>
              <a:t> table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345554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frundet rektangel 8"/>
          <p:cNvSpPr/>
          <p:nvPr/>
        </p:nvSpPr>
        <p:spPr>
          <a:xfrm>
            <a:off x="912813" y="1666240"/>
            <a:ext cx="2255520" cy="282448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>
                <a:solidFill>
                  <a:srgbClr val="FFFF00"/>
                </a:solidFill>
              </a:rPr>
              <a:t>Movie</a:t>
            </a:r>
          </a:p>
          <a:p>
            <a:r>
              <a:rPr lang="da-DK"/>
              <a:t>  Id</a:t>
            </a:r>
          </a:p>
          <a:p>
            <a:r>
              <a:rPr lang="da-DK"/>
              <a:t>  Title</a:t>
            </a:r>
          </a:p>
          <a:p>
            <a:r>
              <a:rPr lang="da-DK"/>
              <a:t>  Country</a:t>
            </a:r>
          </a:p>
          <a:p>
            <a:r>
              <a:rPr lang="da-DK"/>
              <a:t>  ProdYear</a:t>
            </a:r>
          </a:p>
          <a:p>
            <a:r>
              <a:rPr lang="da-DK"/>
              <a:t>  Genre</a:t>
            </a:r>
          </a:p>
          <a:p>
            <a:r>
              <a:rPr lang="da-DK"/>
              <a:t>  OscarsWon</a:t>
            </a:r>
          </a:p>
        </p:txBody>
      </p:sp>
      <p:sp>
        <p:nvSpPr>
          <p:cNvPr id="10" name="Afrundet rektangel 9"/>
          <p:cNvSpPr/>
          <p:nvPr/>
        </p:nvSpPr>
        <p:spPr>
          <a:xfrm>
            <a:off x="7751129" y="1673013"/>
            <a:ext cx="2255520" cy="282448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>
                <a:solidFill>
                  <a:srgbClr val="FFFF00"/>
                </a:solidFill>
              </a:rPr>
              <a:t>Actor</a:t>
            </a:r>
          </a:p>
          <a:p>
            <a:r>
              <a:rPr lang="da-DK"/>
              <a:t>  Id</a:t>
            </a:r>
          </a:p>
          <a:p>
            <a:r>
              <a:rPr lang="da-DK"/>
              <a:t>  Name</a:t>
            </a:r>
          </a:p>
          <a:p>
            <a:r>
              <a:rPr lang="da-DK"/>
              <a:t>  Country</a:t>
            </a:r>
          </a:p>
          <a:p>
            <a:r>
              <a:rPr lang="da-DK"/>
              <a:t>  BirthYear</a:t>
            </a:r>
          </a:p>
          <a:p>
            <a:r>
              <a:rPr lang="da-DK"/>
              <a:t>  Alive</a:t>
            </a:r>
          </a:p>
          <a:p>
            <a:r>
              <a:rPr lang="da-DK"/>
              <a:t>  OscarsWon</a:t>
            </a:r>
          </a:p>
        </p:txBody>
      </p:sp>
      <p:sp>
        <p:nvSpPr>
          <p:cNvPr id="11" name="Afrundet rektangel 10"/>
          <p:cNvSpPr/>
          <p:nvPr/>
        </p:nvSpPr>
        <p:spPr>
          <a:xfrm>
            <a:off x="4331971" y="1666240"/>
            <a:ext cx="2255520" cy="282448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>
                <a:solidFill>
                  <a:srgbClr val="FFFF00"/>
                </a:solidFill>
              </a:rPr>
              <a:t>Casting</a:t>
            </a:r>
          </a:p>
          <a:p>
            <a:r>
              <a:rPr lang="da-DK"/>
              <a:t>  ActorId</a:t>
            </a:r>
          </a:p>
          <a:p>
            <a:r>
              <a:rPr lang="da-DK"/>
              <a:t>  MovieId</a:t>
            </a:r>
          </a:p>
        </p:txBody>
      </p:sp>
    </p:spTree>
    <p:extLst>
      <p:ext uri="{BB962C8B-B14F-4D97-AF65-F5344CB8AC3E}">
        <p14:creationId xmlns:p14="http://schemas.microsoft.com/office/powerpoint/2010/main" val="19839385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SQL Query – joining tables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9" y="1825624"/>
            <a:ext cx="7583906" cy="4208213"/>
          </a:xfrm>
        </p:spPr>
        <p:txBody>
          <a:bodyPr>
            <a:normAutofit/>
          </a:bodyPr>
          <a:lstStyle/>
          <a:p>
            <a:pPr lvl="0"/>
            <a:r>
              <a:rPr lang="da-DK" sz="3200"/>
              <a:t>Example: </a:t>
            </a:r>
            <a:r>
              <a:rPr lang="da-DK" sz="3200" i="1"/>
              <a:t>For each movie, find the title of the movie, and the names of the actors in the movie</a:t>
            </a:r>
          </a:p>
          <a:p>
            <a:pPr lvl="0"/>
            <a:r>
              <a:rPr lang="da-DK" sz="3200"/>
              <a:t>This information is already in the </a:t>
            </a:r>
            <a:r>
              <a:rPr lang="da-DK" sz="3200" b="1"/>
              <a:t>Casting</a:t>
            </a:r>
            <a:r>
              <a:rPr lang="da-DK" sz="3200"/>
              <a:t> table, but only as foreign keys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464865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SQL Query – joining tables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4"/>
            <a:ext cx="10092489" cy="1898149"/>
          </a:xfrm>
        </p:spPr>
        <p:txBody>
          <a:bodyPr/>
          <a:lstStyle/>
          <a:p>
            <a:pPr lvl="0"/>
            <a:r>
              <a:rPr lang="da-DK" sz="3200"/>
              <a:t>First attempt; </a:t>
            </a:r>
            <a:r>
              <a:rPr lang="da-DK" sz="3200" i="1"/>
              <a:t>join all three tables unconditionally, and select all columns</a:t>
            </a:r>
          </a:p>
          <a:p>
            <a:pPr lvl="0"/>
            <a:r>
              <a:rPr lang="da-DK" sz="3200"/>
              <a:t>Will produce 7 x 7 x 20 = 980 rows in the supertable</a:t>
            </a:r>
            <a:endParaRPr lang="da-DK"/>
          </a:p>
        </p:txBody>
      </p:sp>
      <p:sp>
        <p:nvSpPr>
          <p:cNvPr id="4" name="Pladsholder til indhold 2"/>
          <p:cNvSpPr txBox="1">
            <a:spLocks/>
          </p:cNvSpPr>
          <p:nvPr/>
        </p:nvSpPr>
        <p:spPr>
          <a:xfrm>
            <a:off x="838199" y="4047935"/>
            <a:ext cx="6158163" cy="1984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a-DK" sz="3200" b="1">
                <a:solidFill>
                  <a:srgbClr val="0070C0"/>
                </a:solidFill>
              </a:rPr>
              <a:t>SELECT</a:t>
            </a:r>
            <a:r>
              <a:rPr lang="da-DK" sz="3200" b="1"/>
              <a:t>  *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a-DK" sz="3200" b="1">
                <a:solidFill>
                  <a:srgbClr val="0070C0"/>
                </a:solidFill>
              </a:rPr>
              <a:t>FROM</a:t>
            </a:r>
            <a:r>
              <a:rPr lang="da-DK" sz="3200" b="1"/>
              <a:t> Movie, Actor, Casting</a:t>
            </a:r>
          </a:p>
        </p:txBody>
      </p:sp>
    </p:spTree>
    <p:extLst>
      <p:ext uri="{BB962C8B-B14F-4D97-AF65-F5344CB8AC3E}">
        <p14:creationId xmlns:p14="http://schemas.microsoft.com/office/powerpoint/2010/main" val="21407694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SQL Query – joining tables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4"/>
            <a:ext cx="10092489" cy="1783850"/>
          </a:xfrm>
        </p:spPr>
        <p:txBody>
          <a:bodyPr/>
          <a:lstStyle/>
          <a:p>
            <a:pPr lvl="0"/>
            <a:r>
              <a:rPr lang="da-DK" sz="3200"/>
              <a:t>Second attempt; </a:t>
            </a:r>
            <a:r>
              <a:rPr lang="da-DK" sz="3200" i="1"/>
              <a:t>join all three tables unconditionally, and only select the relevant columns</a:t>
            </a:r>
          </a:p>
          <a:p>
            <a:pPr lvl="0"/>
            <a:r>
              <a:rPr lang="da-DK" sz="3200"/>
              <a:t>Will (still) produce 7 x 7 x 20 = 980 rows in the supertable</a:t>
            </a:r>
            <a:endParaRPr lang="da-DK"/>
          </a:p>
        </p:txBody>
      </p:sp>
      <p:sp>
        <p:nvSpPr>
          <p:cNvPr id="4" name="Pladsholder til indhold 2"/>
          <p:cNvSpPr txBox="1">
            <a:spLocks/>
          </p:cNvSpPr>
          <p:nvPr/>
        </p:nvSpPr>
        <p:spPr>
          <a:xfrm>
            <a:off x="838199" y="4047935"/>
            <a:ext cx="6158163" cy="1984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a-DK" sz="3200" b="1">
                <a:solidFill>
                  <a:srgbClr val="0070C0"/>
                </a:solidFill>
              </a:rPr>
              <a:t>SELECT</a:t>
            </a:r>
            <a:r>
              <a:rPr lang="da-DK" sz="3200" b="1"/>
              <a:t>  Movie.Title, Actor.Name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a-DK" sz="3200" b="1">
                <a:solidFill>
                  <a:srgbClr val="0070C0"/>
                </a:solidFill>
              </a:rPr>
              <a:t>FROM</a:t>
            </a:r>
            <a:r>
              <a:rPr lang="da-DK" sz="3200" b="1"/>
              <a:t> Movie, Actor, Casting</a:t>
            </a:r>
          </a:p>
        </p:txBody>
      </p:sp>
    </p:spTree>
    <p:extLst>
      <p:ext uri="{BB962C8B-B14F-4D97-AF65-F5344CB8AC3E}">
        <p14:creationId xmlns:p14="http://schemas.microsoft.com/office/powerpoint/2010/main" val="451624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SQL Query – joining tables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4"/>
            <a:ext cx="10092489" cy="1874087"/>
          </a:xfrm>
        </p:spPr>
        <p:txBody>
          <a:bodyPr/>
          <a:lstStyle/>
          <a:p>
            <a:pPr lvl="0"/>
            <a:r>
              <a:rPr lang="da-DK" sz="3200"/>
              <a:t>Third attempt; </a:t>
            </a:r>
            <a:r>
              <a:rPr lang="da-DK" sz="3200" i="1"/>
              <a:t>only select the rows where the relevant key values are equal!</a:t>
            </a:r>
          </a:p>
          <a:p>
            <a:pPr lvl="0"/>
            <a:r>
              <a:rPr lang="da-DK" sz="3200"/>
              <a:t>Will produce the correct 20 rows in the supertable</a:t>
            </a:r>
            <a:endParaRPr lang="da-DK"/>
          </a:p>
        </p:txBody>
      </p:sp>
      <p:sp>
        <p:nvSpPr>
          <p:cNvPr id="4" name="Pladsholder til indhold 2"/>
          <p:cNvSpPr txBox="1">
            <a:spLocks/>
          </p:cNvSpPr>
          <p:nvPr/>
        </p:nvSpPr>
        <p:spPr>
          <a:xfrm>
            <a:off x="838198" y="4047935"/>
            <a:ext cx="11085097" cy="1984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a-DK" b="1">
                <a:solidFill>
                  <a:srgbClr val="0070C0"/>
                </a:solidFill>
              </a:rPr>
              <a:t>SELECT</a:t>
            </a:r>
            <a:r>
              <a:rPr lang="da-DK" b="1"/>
              <a:t>  Movie.Title, Actor.Name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a-DK" b="1">
                <a:solidFill>
                  <a:srgbClr val="0070C0"/>
                </a:solidFill>
              </a:rPr>
              <a:t>FROM</a:t>
            </a:r>
            <a:r>
              <a:rPr lang="da-DK" b="1"/>
              <a:t> Movie, Actor, Casting</a:t>
            </a:r>
          </a:p>
          <a:p>
            <a:pPr marL="0" indent="0">
              <a:buNone/>
            </a:pPr>
            <a:r>
              <a:rPr lang="da-DK" b="1">
                <a:solidFill>
                  <a:srgbClr val="0070C0"/>
                </a:solidFill>
              </a:rPr>
              <a:t>WHERE</a:t>
            </a:r>
            <a:r>
              <a:rPr lang="da-DK" b="1"/>
              <a:t> (</a:t>
            </a:r>
            <a:r>
              <a:rPr lang="da-DK" b="1">
                <a:solidFill>
                  <a:srgbClr val="FF0000"/>
                </a:solidFill>
              </a:rPr>
              <a:t>Movie.Id = Casting.MovieId</a:t>
            </a:r>
            <a:r>
              <a:rPr lang="da-DK" b="1"/>
              <a:t>) </a:t>
            </a:r>
            <a:r>
              <a:rPr lang="da-DK" b="1">
                <a:solidFill>
                  <a:srgbClr val="0070C0"/>
                </a:solidFill>
              </a:rPr>
              <a:t>AND</a:t>
            </a:r>
            <a:r>
              <a:rPr lang="da-DK" b="1"/>
              <a:t> (</a:t>
            </a:r>
            <a:r>
              <a:rPr lang="da-DK" b="1">
                <a:solidFill>
                  <a:srgbClr val="FF0000"/>
                </a:solidFill>
              </a:rPr>
              <a:t>Actor.Id = Casting.ActorId</a:t>
            </a:r>
            <a:r>
              <a:rPr lang="da-DK" b="1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399590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SQL Query – joining tables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1" y="1825624"/>
            <a:ext cx="9160041" cy="4316497"/>
          </a:xfrm>
        </p:spPr>
        <p:txBody>
          <a:bodyPr>
            <a:normAutofit/>
          </a:bodyPr>
          <a:lstStyle/>
          <a:p>
            <a:pPr lvl="0"/>
            <a:r>
              <a:rPr lang="da-DK" sz="3200"/>
              <a:t>Recurring ”pattern” for retrieving data across multiple tables</a:t>
            </a:r>
          </a:p>
          <a:p>
            <a:pPr lvl="1"/>
            <a:r>
              <a:rPr lang="da-DK" sz="2800" b="1"/>
              <a:t>Relations</a:t>
            </a:r>
            <a:r>
              <a:rPr lang="da-DK" sz="2800"/>
              <a:t> between tables are represented by </a:t>
            </a:r>
            <a:r>
              <a:rPr lang="da-DK" sz="2800" b="1"/>
              <a:t>keys</a:t>
            </a:r>
            <a:r>
              <a:rPr lang="da-DK" sz="2800"/>
              <a:t> (primary/foreign), and perhaps even separate </a:t>
            </a:r>
            <a:r>
              <a:rPr lang="da-DK" sz="2800" b="1"/>
              <a:t>tables</a:t>
            </a:r>
          </a:p>
          <a:p>
            <a:pPr lvl="1"/>
            <a:r>
              <a:rPr lang="da-DK" sz="2800" b="1"/>
              <a:t>Actual data </a:t>
            </a:r>
            <a:r>
              <a:rPr lang="da-DK" sz="2800"/>
              <a:t>is contained in tables representing </a:t>
            </a:r>
            <a:r>
              <a:rPr lang="da-DK" sz="2800" b="1"/>
              <a:t>entities</a:t>
            </a:r>
          </a:p>
          <a:p>
            <a:pPr lvl="1"/>
            <a:r>
              <a:rPr lang="da-DK" sz="2800"/>
              <a:t>Obtaining </a:t>
            </a:r>
            <a:r>
              <a:rPr lang="da-DK" sz="2800" b="1"/>
              <a:t>real data about entities</a:t>
            </a:r>
            <a:r>
              <a:rPr lang="da-DK" sz="2800"/>
              <a:t> across multiple tables then requires </a:t>
            </a:r>
            <a:r>
              <a:rPr lang="da-DK" sz="2800" b="1"/>
              <a:t>joining and matching on key columns</a:t>
            </a:r>
            <a:endParaRPr lang="da-DK" b="1"/>
          </a:p>
        </p:txBody>
      </p:sp>
    </p:spTree>
    <p:extLst>
      <p:ext uri="{BB962C8B-B14F-4D97-AF65-F5344CB8AC3E}">
        <p14:creationId xmlns:p14="http://schemas.microsoft.com/office/powerpoint/2010/main" val="30612586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el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5156056"/>
              </p:ext>
            </p:extLst>
          </p:nvPr>
        </p:nvGraphicFramePr>
        <p:xfrm>
          <a:off x="914398" y="473021"/>
          <a:ext cx="10293930" cy="33832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715655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063441231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4175138127"/>
                    </a:ext>
                  </a:extLst>
                </a:gridCol>
              </a:tblGrid>
              <a:tr h="270958">
                <a:tc gridSpan="6">
                  <a:txBody>
                    <a:bodyPr/>
                    <a:lstStyle/>
                    <a:p>
                      <a:pPr algn="l"/>
                      <a:r>
                        <a:rPr lang="da-DK" sz="2400"/>
                        <a:t>Movie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800" b="1"/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/>
                        <a:t>Title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/>
                        <a:t>Country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/>
                        <a:t>ProdYear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/>
                        <a:t>Genre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/>
                        <a:t>OscarsWon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E.T.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USA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Sci-Fi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970138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Taxi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France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Comedy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112253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Hunger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Denmark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1966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Drama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00789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Leon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France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Thriller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638631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Hard Boiled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773368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Sci-Fi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9371673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Seven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USA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Thriller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73526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8354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el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5706834"/>
              </p:ext>
            </p:extLst>
          </p:nvPr>
        </p:nvGraphicFramePr>
        <p:xfrm>
          <a:off x="884319" y="485053"/>
          <a:ext cx="10293930" cy="338328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479886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2448427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552073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756611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  <a:gridCol w="1341278">
                  <a:extLst>
                    <a:ext uri="{9D8B030D-6E8A-4147-A177-3AD203B41FA5}">
                      <a16:colId xmlns:a16="http://schemas.microsoft.com/office/drawing/2014/main" val="1063441231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4175138127"/>
                    </a:ext>
                  </a:extLst>
                </a:gridCol>
              </a:tblGrid>
              <a:tr h="287532">
                <a:tc gridSpan="6">
                  <a:txBody>
                    <a:bodyPr/>
                    <a:lstStyle/>
                    <a:p>
                      <a:pPr algn="l"/>
                      <a:r>
                        <a:rPr lang="da-DK" sz="2400"/>
                        <a:t>Actor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6336838"/>
                  </a:ext>
                </a:extLst>
              </a:tr>
              <a:tr h="287532">
                <a:tc>
                  <a:txBody>
                    <a:bodyPr/>
                    <a:lstStyle/>
                    <a:p>
                      <a:pPr algn="ctr"/>
                      <a:r>
                        <a:rPr lang="da-DK" sz="1800" b="1"/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/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/>
                        <a:t>Country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/>
                        <a:t>BirthYear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/>
                        <a:t>Alive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/>
                        <a:t>OscarsWon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  <a:tr h="2875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John Wayne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USA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04-06-1911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970138"/>
                  </a:ext>
                </a:extLst>
              </a:tr>
              <a:tr h="2875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Chow-Yun Fat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12-11-1959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112253"/>
                  </a:ext>
                </a:extLst>
              </a:tr>
              <a:tr h="2875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Karl Stegger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Denmark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30-01-1922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00789"/>
                  </a:ext>
                </a:extLst>
              </a:tr>
              <a:tr h="2875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Jean Reno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France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10-10-1949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6386311"/>
                  </a:ext>
                </a:extLst>
              </a:tr>
              <a:tr h="2875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Julia Roberts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USA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28-09-1964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773368"/>
                  </a:ext>
                </a:extLst>
              </a:tr>
              <a:tr h="2875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Natalie Portman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Israel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02-07-1980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9371673"/>
                  </a:ext>
                </a:extLst>
              </a:tr>
              <a:tr h="2875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Marc Duret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France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01-08-1966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73526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12427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el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9994667"/>
              </p:ext>
            </p:extLst>
          </p:nvPr>
        </p:nvGraphicFramePr>
        <p:xfrm>
          <a:off x="914399" y="719668"/>
          <a:ext cx="2917660" cy="448056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458830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458830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</a:tblGrid>
              <a:tr h="173984">
                <a:tc gridSpan="2">
                  <a:txBody>
                    <a:bodyPr/>
                    <a:lstStyle/>
                    <a:p>
                      <a:pPr algn="l"/>
                      <a:r>
                        <a:rPr lang="da-DK" sz="2400"/>
                        <a:t>Casting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2210507"/>
                  </a:ext>
                </a:extLst>
              </a:tr>
              <a:tr h="173984">
                <a:tc>
                  <a:txBody>
                    <a:bodyPr/>
                    <a:lstStyle/>
                    <a:p>
                      <a:pPr algn="ctr"/>
                      <a:r>
                        <a:rPr lang="da-DK" sz="1800" b="1"/>
                        <a:t>MovieId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/>
                        <a:t>ActorId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  <a:tr h="1739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970138"/>
                  </a:ext>
                </a:extLst>
              </a:tr>
              <a:tr h="1739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112253"/>
                  </a:ext>
                </a:extLst>
              </a:tr>
              <a:tr h="1739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00789"/>
                  </a:ext>
                </a:extLst>
              </a:tr>
              <a:tr h="1739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6386311"/>
                  </a:ext>
                </a:extLst>
              </a:tr>
              <a:tr h="1739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773368"/>
                  </a:ext>
                </a:extLst>
              </a:tr>
              <a:tr h="1739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9371673"/>
                  </a:ext>
                </a:extLst>
              </a:tr>
              <a:tr h="1739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7352652"/>
                  </a:ext>
                </a:extLst>
              </a:tr>
              <a:tr h="1739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8631852"/>
                  </a:ext>
                </a:extLst>
              </a:tr>
              <a:tr h="1739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7102614"/>
                  </a:ext>
                </a:extLst>
              </a:tr>
              <a:tr h="1739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1098304"/>
                  </a:ext>
                </a:extLst>
              </a:tr>
            </a:tbl>
          </a:graphicData>
        </a:graphic>
      </p:graphicFrame>
      <p:graphicFrame>
        <p:nvGraphicFramePr>
          <p:cNvPr id="3" name="Tabel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0905201"/>
              </p:ext>
            </p:extLst>
          </p:nvPr>
        </p:nvGraphicFramePr>
        <p:xfrm>
          <a:off x="4580020" y="719668"/>
          <a:ext cx="2917660" cy="448056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458830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458830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</a:tblGrid>
              <a:tr h="173984">
                <a:tc gridSpan="2">
                  <a:txBody>
                    <a:bodyPr/>
                    <a:lstStyle/>
                    <a:p>
                      <a:pPr algn="l"/>
                      <a:r>
                        <a:rPr lang="da-DK" sz="2400"/>
                        <a:t>Casting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054599"/>
                  </a:ext>
                </a:extLst>
              </a:tr>
              <a:tr h="173984">
                <a:tc>
                  <a:txBody>
                    <a:bodyPr/>
                    <a:lstStyle/>
                    <a:p>
                      <a:pPr algn="ctr"/>
                      <a:r>
                        <a:rPr lang="da-DK" sz="1800" b="1"/>
                        <a:t>MovieId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/>
                        <a:t>ActorId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  <a:tr h="1739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970138"/>
                  </a:ext>
                </a:extLst>
              </a:tr>
              <a:tr h="1739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112253"/>
                  </a:ext>
                </a:extLst>
              </a:tr>
              <a:tr h="1739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00789"/>
                  </a:ext>
                </a:extLst>
              </a:tr>
              <a:tr h="1739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6386311"/>
                  </a:ext>
                </a:extLst>
              </a:tr>
              <a:tr h="1739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773368"/>
                  </a:ext>
                </a:extLst>
              </a:tr>
              <a:tr h="1739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9371673"/>
                  </a:ext>
                </a:extLst>
              </a:tr>
              <a:tr h="1739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7352652"/>
                  </a:ext>
                </a:extLst>
              </a:tr>
              <a:tr h="1739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8631852"/>
                  </a:ext>
                </a:extLst>
              </a:tr>
              <a:tr h="1739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7102614"/>
                  </a:ext>
                </a:extLst>
              </a:tr>
              <a:tr h="1739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10983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0348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SQL Query - subqueries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9" y="1825625"/>
            <a:ext cx="9214185" cy="4351338"/>
          </a:xfrm>
        </p:spPr>
        <p:txBody>
          <a:bodyPr/>
          <a:lstStyle/>
          <a:p>
            <a:pPr lvl="0"/>
            <a:r>
              <a:rPr lang="da-DK" sz="3200"/>
              <a:t>We can easily formulate questions which</a:t>
            </a:r>
          </a:p>
          <a:p>
            <a:pPr lvl="1"/>
            <a:r>
              <a:rPr lang="da-DK" sz="2800"/>
              <a:t>Should be possible to answer with the given data</a:t>
            </a:r>
          </a:p>
          <a:p>
            <a:pPr lvl="1"/>
            <a:r>
              <a:rPr lang="da-DK" sz="2800"/>
              <a:t>Cannot be answered by a single-table query</a:t>
            </a:r>
          </a:p>
          <a:p>
            <a:pPr lvl="0"/>
            <a:r>
              <a:rPr lang="da-DK" sz="3200"/>
              <a:t>Example: </a:t>
            </a:r>
            <a:r>
              <a:rPr lang="da-DK" sz="3200" i="1"/>
              <a:t>How many movies are from the country that the actor Marc Duret is from?</a:t>
            </a:r>
            <a:endParaRPr lang="da-DK" sz="2800" i="1"/>
          </a:p>
        </p:txBody>
      </p:sp>
    </p:spTree>
    <p:extLst>
      <p:ext uri="{BB962C8B-B14F-4D97-AF65-F5344CB8AC3E}">
        <p14:creationId xmlns:p14="http://schemas.microsoft.com/office/powerpoint/2010/main" val="16504877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SQL Query - subquery</a:t>
            </a:r>
          </a:p>
        </p:txBody>
      </p:sp>
      <p:sp>
        <p:nvSpPr>
          <p:cNvPr id="4" name="Pladsholder til indhold 2"/>
          <p:cNvSpPr txBox="1">
            <a:spLocks/>
          </p:cNvSpPr>
          <p:nvPr/>
        </p:nvSpPr>
        <p:spPr>
          <a:xfrm>
            <a:off x="1177636" y="4041919"/>
            <a:ext cx="6318038" cy="1984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a-DK" sz="3200" b="1">
                <a:solidFill>
                  <a:srgbClr val="0070C0"/>
                </a:solidFill>
              </a:rPr>
              <a:t>SELECT</a:t>
            </a:r>
            <a:r>
              <a:rPr lang="da-DK" sz="3200" b="1"/>
              <a:t>  </a:t>
            </a:r>
            <a:r>
              <a:rPr lang="da-DK" sz="3200" b="1">
                <a:solidFill>
                  <a:srgbClr val="0070C0"/>
                </a:solidFill>
              </a:rPr>
              <a:t>COUNT</a:t>
            </a:r>
            <a:r>
              <a:rPr lang="da-DK" sz="3200" b="1"/>
              <a:t>(*) </a:t>
            </a:r>
            <a:r>
              <a:rPr lang="da-DK" sz="3200" b="1">
                <a:solidFill>
                  <a:srgbClr val="0070C0"/>
                </a:solidFill>
              </a:rPr>
              <a:t>AS</a:t>
            </a:r>
            <a:r>
              <a:rPr lang="da-DK" sz="3200" b="1"/>
              <a:t> MovieCount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a-DK" sz="3200" b="1">
                <a:solidFill>
                  <a:srgbClr val="0070C0"/>
                </a:solidFill>
              </a:rPr>
              <a:t>FROM</a:t>
            </a:r>
            <a:r>
              <a:rPr lang="da-DK" sz="3200" b="1"/>
              <a:t> Movie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a-DK" sz="3200" b="1">
                <a:solidFill>
                  <a:srgbClr val="0070C0"/>
                </a:solidFill>
              </a:rPr>
              <a:t>WHERE </a:t>
            </a:r>
            <a:r>
              <a:rPr lang="da-DK" sz="3200" b="1"/>
              <a:t>Country = ‘France’</a:t>
            </a:r>
          </a:p>
        </p:txBody>
      </p:sp>
      <p:sp>
        <p:nvSpPr>
          <p:cNvPr id="6" name="Pladsholder til indhold 2"/>
          <p:cNvSpPr txBox="1">
            <a:spLocks/>
          </p:cNvSpPr>
          <p:nvPr/>
        </p:nvSpPr>
        <p:spPr>
          <a:xfrm>
            <a:off x="1177636" y="1751908"/>
            <a:ext cx="6095453" cy="1984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a-DK" sz="3200" b="1">
                <a:solidFill>
                  <a:srgbClr val="0070C0"/>
                </a:solidFill>
              </a:rPr>
              <a:t>SELECT</a:t>
            </a:r>
            <a:r>
              <a:rPr lang="da-DK" sz="3200" b="1"/>
              <a:t>  Country</a:t>
            </a:r>
          </a:p>
          <a:p>
            <a:pPr marL="0" indent="0">
              <a:buNone/>
            </a:pPr>
            <a:r>
              <a:rPr lang="da-DK" sz="3200" b="1">
                <a:solidFill>
                  <a:srgbClr val="0070C0"/>
                </a:solidFill>
              </a:rPr>
              <a:t>FROM</a:t>
            </a:r>
            <a:r>
              <a:rPr lang="da-DK" sz="3200" b="1"/>
              <a:t> Actor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a-DK" sz="3200" b="1">
                <a:solidFill>
                  <a:srgbClr val="0070C0"/>
                </a:solidFill>
              </a:rPr>
              <a:t>WHERE </a:t>
            </a:r>
            <a:r>
              <a:rPr lang="da-DK" sz="3200" b="1"/>
              <a:t>Name = ‘Marc Duret’</a:t>
            </a:r>
          </a:p>
        </p:txBody>
      </p:sp>
      <p:sp>
        <p:nvSpPr>
          <p:cNvPr id="7" name="Afrundet rektangulær billedforklaring 6"/>
          <p:cNvSpPr/>
          <p:nvPr/>
        </p:nvSpPr>
        <p:spPr>
          <a:xfrm>
            <a:off x="7188869" y="1798626"/>
            <a:ext cx="2135606" cy="980669"/>
          </a:xfrm>
          <a:prstGeom prst="wedgeRoundRectCallout">
            <a:avLst>
              <a:gd name="adj1" fmla="val -100610"/>
              <a:gd name="adj2" fmla="val 3651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800"/>
              <a:t>Will return ‘France’</a:t>
            </a:r>
          </a:p>
        </p:txBody>
      </p:sp>
      <p:sp>
        <p:nvSpPr>
          <p:cNvPr id="8" name="Afrundet rektangulær billedforklaring 7"/>
          <p:cNvSpPr/>
          <p:nvPr/>
        </p:nvSpPr>
        <p:spPr>
          <a:xfrm>
            <a:off x="7372352" y="4916810"/>
            <a:ext cx="3542296" cy="942569"/>
          </a:xfrm>
          <a:prstGeom prst="wedgeRoundRectCallout">
            <a:avLst>
              <a:gd name="adj1" fmla="val -83706"/>
              <a:gd name="adj2" fmla="val -1902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800"/>
              <a:t>‘France’ used as input ”parameter” here</a:t>
            </a:r>
          </a:p>
        </p:txBody>
      </p:sp>
    </p:spTree>
    <p:extLst>
      <p:ext uri="{BB962C8B-B14F-4D97-AF65-F5344CB8AC3E}">
        <p14:creationId xmlns:p14="http://schemas.microsoft.com/office/powerpoint/2010/main" val="18937285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SQL Query - subqueries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6862012" cy="4351338"/>
          </a:xfrm>
        </p:spPr>
        <p:txBody>
          <a:bodyPr/>
          <a:lstStyle/>
          <a:p>
            <a:pPr lvl="0"/>
            <a:r>
              <a:rPr lang="da-DK" sz="3200"/>
              <a:t>Previous solution works, but requires us to manually enter one query result into another query</a:t>
            </a:r>
          </a:p>
          <a:p>
            <a:pPr lvl="0"/>
            <a:r>
              <a:rPr lang="da-DK" sz="3200"/>
              <a:t>Better solution: formulate a single query, where the first query is a ”subquery” to the second query!</a:t>
            </a:r>
            <a:endParaRPr lang="da-DK" sz="2800"/>
          </a:p>
        </p:txBody>
      </p:sp>
      <p:pic>
        <p:nvPicPr>
          <p:cNvPr id="1026" name="Picture 2" descr="Billedresultat for buckle u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2737" y="1986046"/>
            <a:ext cx="2954922" cy="2954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95760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SQL Query - subquery</a:t>
            </a:r>
          </a:p>
        </p:txBody>
      </p:sp>
      <p:sp>
        <p:nvSpPr>
          <p:cNvPr id="4" name="Pladsholder til indhold 2"/>
          <p:cNvSpPr txBox="1">
            <a:spLocks/>
          </p:cNvSpPr>
          <p:nvPr/>
        </p:nvSpPr>
        <p:spPr>
          <a:xfrm>
            <a:off x="838199" y="1690687"/>
            <a:ext cx="8985585" cy="43251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a-DK" sz="3200" b="1">
                <a:solidFill>
                  <a:srgbClr val="0070C0"/>
                </a:solidFill>
              </a:rPr>
              <a:t>SELECT</a:t>
            </a:r>
            <a:r>
              <a:rPr lang="da-DK" sz="3200" b="1"/>
              <a:t>  </a:t>
            </a:r>
            <a:r>
              <a:rPr lang="da-DK" sz="3200" b="1">
                <a:solidFill>
                  <a:srgbClr val="0070C0"/>
                </a:solidFill>
              </a:rPr>
              <a:t>COUNT</a:t>
            </a:r>
            <a:r>
              <a:rPr lang="da-DK" sz="3200" b="1"/>
              <a:t>(*) </a:t>
            </a:r>
            <a:r>
              <a:rPr lang="da-DK" sz="3200" b="1">
                <a:solidFill>
                  <a:srgbClr val="0070C0"/>
                </a:solidFill>
              </a:rPr>
              <a:t>AS</a:t>
            </a:r>
            <a:r>
              <a:rPr lang="da-DK" sz="3200" b="1"/>
              <a:t> MovieCount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a-DK" sz="3200" b="1">
                <a:solidFill>
                  <a:srgbClr val="0070C0"/>
                </a:solidFill>
              </a:rPr>
              <a:t>FROM</a:t>
            </a:r>
            <a:r>
              <a:rPr lang="da-DK" sz="3200" b="1"/>
              <a:t> Movie</a:t>
            </a:r>
          </a:p>
          <a:p>
            <a:pPr marL="0" indent="0">
              <a:buNone/>
            </a:pPr>
            <a:r>
              <a:rPr lang="da-DK" sz="3200" b="1">
                <a:solidFill>
                  <a:srgbClr val="0070C0"/>
                </a:solidFill>
              </a:rPr>
              <a:t>WHERE </a:t>
            </a:r>
            <a:r>
              <a:rPr lang="da-DK" sz="3200" b="1"/>
              <a:t>Country = (	</a:t>
            </a:r>
            <a:r>
              <a:rPr lang="da-DK" sz="3200" b="1">
                <a:solidFill>
                  <a:srgbClr val="0070C0"/>
                </a:solidFill>
              </a:rPr>
              <a:t>SELECT</a:t>
            </a:r>
            <a:r>
              <a:rPr lang="da-DK" sz="3200" b="1"/>
              <a:t>  Country</a:t>
            </a:r>
          </a:p>
          <a:p>
            <a:pPr marL="0" indent="0">
              <a:buNone/>
            </a:pPr>
            <a:r>
              <a:rPr lang="da-DK" sz="3200" b="1"/>
              <a:t>				</a:t>
            </a:r>
            <a:r>
              <a:rPr lang="da-DK" sz="3200" b="1">
                <a:solidFill>
                  <a:srgbClr val="0070C0"/>
                </a:solidFill>
              </a:rPr>
              <a:t>FROM</a:t>
            </a:r>
            <a:r>
              <a:rPr lang="da-DK" sz="3200" b="1"/>
              <a:t> Actor</a:t>
            </a:r>
          </a:p>
          <a:p>
            <a:pPr marL="0" indent="0">
              <a:buNone/>
            </a:pPr>
            <a:r>
              <a:rPr lang="da-DK" sz="3200" b="1">
                <a:solidFill>
                  <a:srgbClr val="0070C0"/>
                </a:solidFill>
              </a:rPr>
              <a:t>				WHERE </a:t>
            </a:r>
            <a:r>
              <a:rPr lang="da-DK" sz="3200" b="1"/>
              <a:t>Name = ‘Marc Duret’ )</a:t>
            </a:r>
          </a:p>
        </p:txBody>
      </p:sp>
      <p:sp>
        <p:nvSpPr>
          <p:cNvPr id="9" name="Afrundet rektangulær billedforklaring 8"/>
          <p:cNvSpPr/>
          <p:nvPr/>
        </p:nvSpPr>
        <p:spPr>
          <a:xfrm>
            <a:off x="1024687" y="3756985"/>
            <a:ext cx="2135606" cy="625737"/>
          </a:xfrm>
          <a:prstGeom prst="wedgeRoundRectCallout">
            <a:avLst>
              <a:gd name="adj1" fmla="val -32441"/>
              <a:gd name="adj2" fmla="val -13365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800"/>
              <a:t>Main query</a:t>
            </a:r>
          </a:p>
        </p:txBody>
      </p:sp>
      <p:sp>
        <p:nvSpPr>
          <p:cNvPr id="10" name="Afrundet rektangulær billedforklaring 9"/>
          <p:cNvSpPr/>
          <p:nvPr/>
        </p:nvSpPr>
        <p:spPr>
          <a:xfrm>
            <a:off x="6386761" y="5077183"/>
            <a:ext cx="2135606" cy="625737"/>
          </a:xfrm>
          <a:prstGeom prst="wedgeRoundRectCallout">
            <a:avLst>
              <a:gd name="adj1" fmla="val -32441"/>
              <a:gd name="adj2" fmla="val -13365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800"/>
              <a:t>Subquery</a:t>
            </a:r>
          </a:p>
        </p:txBody>
      </p:sp>
    </p:spTree>
    <p:extLst>
      <p:ext uri="{BB962C8B-B14F-4D97-AF65-F5344CB8AC3E}">
        <p14:creationId xmlns:p14="http://schemas.microsoft.com/office/powerpoint/2010/main" val="3005244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2658</TotalTime>
  <Words>1033</Words>
  <Application>Microsoft Office PowerPoint</Application>
  <PresentationFormat>Widescreen</PresentationFormat>
  <Paragraphs>327</Paragraphs>
  <Slides>24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Wingdings</vt:lpstr>
      <vt:lpstr>Office-tema</vt:lpstr>
      <vt:lpstr>Databases  Queries (on multiple tables)</vt:lpstr>
      <vt:lpstr>PowerPoint-præsentation</vt:lpstr>
      <vt:lpstr>PowerPoint-præsentation</vt:lpstr>
      <vt:lpstr>PowerPoint-præsentation</vt:lpstr>
      <vt:lpstr>PowerPoint-præsentation</vt:lpstr>
      <vt:lpstr>SQL Query - subqueries</vt:lpstr>
      <vt:lpstr>SQL Query - subquery</vt:lpstr>
      <vt:lpstr>SQL Query - subqueries</vt:lpstr>
      <vt:lpstr>SQL Query - subquery</vt:lpstr>
      <vt:lpstr>SQL Query - subqueries</vt:lpstr>
      <vt:lpstr>SQL Query - subqueries</vt:lpstr>
      <vt:lpstr>SQL Query - subquery</vt:lpstr>
      <vt:lpstr>SQL Query - subquery</vt:lpstr>
      <vt:lpstr>SQL Query - subquery</vt:lpstr>
      <vt:lpstr>SQL Query – joining tables</vt:lpstr>
      <vt:lpstr>PowerPoint-præsentation</vt:lpstr>
      <vt:lpstr>SQL Query – joining tables</vt:lpstr>
      <vt:lpstr>SQL Query – joining tables</vt:lpstr>
      <vt:lpstr>SQL Query – joining tables</vt:lpstr>
      <vt:lpstr>SQL Query – joining tables</vt:lpstr>
      <vt:lpstr>SQL Query – joining tables</vt:lpstr>
      <vt:lpstr>SQL Query – joining tables</vt:lpstr>
      <vt:lpstr>SQL Query – joining tables</vt:lpstr>
      <vt:lpstr>SQL Query – joining tables</vt:lpstr>
    </vt:vector>
  </TitlesOfParts>
  <Company>Køge Handelsskole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Per Laursen</dc:creator>
  <cp:lastModifiedBy>Per Storgård Laursen</cp:lastModifiedBy>
  <cp:revision>163</cp:revision>
  <dcterms:created xsi:type="dcterms:W3CDTF">2017-09-05T14:00:27Z</dcterms:created>
  <dcterms:modified xsi:type="dcterms:W3CDTF">2025-02-06T10:06:46Z</dcterms:modified>
</cp:coreProperties>
</file>