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414" r:id="rId4"/>
    <p:sldId id="415" r:id="rId5"/>
    <p:sldId id="418" r:id="rId6"/>
    <p:sldId id="416" r:id="rId7"/>
    <p:sldId id="530" r:id="rId8"/>
    <p:sldId id="531" r:id="rId9"/>
    <p:sldId id="532" r:id="rId10"/>
    <p:sldId id="533" r:id="rId11"/>
    <p:sldId id="422" r:id="rId12"/>
    <p:sldId id="425" r:id="rId13"/>
    <p:sldId id="426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439" r:id="rId28"/>
    <p:sldId id="440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450" r:id="rId38"/>
    <p:sldId id="555" r:id="rId39"/>
    <p:sldId id="452" r:id="rId40"/>
    <p:sldId id="453" r:id="rId41"/>
    <p:sldId id="556" r:id="rId42"/>
    <p:sldId id="454" r:id="rId43"/>
    <p:sldId id="457" r:id="rId44"/>
    <p:sldId id="458" r:id="rId45"/>
    <p:sldId id="557" r:id="rId46"/>
    <p:sldId id="558" r:id="rId47"/>
    <p:sldId id="559" r:id="rId48"/>
    <p:sldId id="464" r:id="rId49"/>
    <p:sldId id="465" r:id="rId50"/>
    <p:sldId id="560" r:id="rId51"/>
    <p:sldId id="561" r:id="rId52"/>
    <p:sldId id="562" r:id="rId53"/>
    <p:sldId id="469" r:id="rId54"/>
    <p:sldId id="563" r:id="rId55"/>
    <p:sldId id="471" r:id="rId5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 sz="4800"/>
              <a:t>Queries (on single table)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96989"/>
              </p:ext>
            </p:extLst>
          </p:nvPr>
        </p:nvGraphicFramePr>
        <p:xfrm>
          <a:off x="914398" y="47302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[column list]</a:t>
            </a:r>
          </a:p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[table name]</a:t>
            </a:r>
          </a:p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[condition]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Which </a:t>
            </a:r>
            <a:r>
              <a:rPr lang="da-DK" sz="3200" b="1"/>
              <a:t>columns</a:t>
            </a:r>
            <a:r>
              <a:rPr lang="da-DK" sz="3200"/>
              <a:t> do I want…</a:t>
            </a: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7521206" y="2140838"/>
            <a:ext cx="3346027" cy="1354667"/>
          </a:xfrm>
          <a:prstGeom prst="wedgeRoundRectCallout">
            <a:avLst>
              <a:gd name="adj1" fmla="val -92054"/>
              <a:gd name="adj2" fmla="val 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…from this </a:t>
            </a:r>
            <a:r>
              <a:rPr lang="da-DK" sz="3200" b="1"/>
              <a:t>table</a:t>
            </a:r>
            <a:r>
              <a:rPr lang="da-DK" sz="3200"/>
              <a:t>…</a:t>
            </a:r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7432974" y="3875391"/>
            <a:ext cx="3346027" cy="1354667"/>
          </a:xfrm>
          <a:prstGeom prst="wedgeRoundRectCallout">
            <a:avLst>
              <a:gd name="adj1" fmla="val -99246"/>
              <a:gd name="adj2" fmla="val -51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…that fulfill this </a:t>
            </a:r>
            <a:r>
              <a:rPr lang="da-DK" sz="3200" b="1"/>
              <a:t>condition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281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/>
              <a:t>The condition is a </a:t>
            </a:r>
            <a:r>
              <a:rPr lang="da-DK" sz="3200" b="1"/>
              <a:t>logical condition</a:t>
            </a:r>
            <a:r>
              <a:rPr lang="da-DK" sz="3200"/>
              <a:t>, which can be either </a:t>
            </a:r>
            <a:r>
              <a:rPr lang="da-DK" sz="3200" b="1"/>
              <a:t>true</a:t>
            </a:r>
            <a:r>
              <a:rPr lang="da-DK" sz="3200"/>
              <a:t> or </a:t>
            </a:r>
            <a:r>
              <a:rPr lang="da-DK" sz="3200" b="1"/>
              <a:t>false</a:t>
            </a:r>
          </a:p>
          <a:p>
            <a:pPr lvl="0"/>
            <a:r>
              <a:rPr lang="da-DK" sz="3200"/>
              <a:t>Is a condition relating to the </a:t>
            </a:r>
            <a:r>
              <a:rPr lang="da-DK" sz="3200" u="sng"/>
              <a:t>rows</a:t>
            </a:r>
            <a:r>
              <a:rPr lang="da-DK" sz="3200"/>
              <a:t> in the tables</a:t>
            </a:r>
          </a:p>
          <a:p>
            <a:pPr lvl="0"/>
            <a:r>
              <a:rPr lang="da-DK" sz="3200"/>
              <a:t>Condition is expressed as constraints on the </a:t>
            </a:r>
            <a:r>
              <a:rPr lang="da-DK" sz="3200" u="sng"/>
              <a:t>columns</a:t>
            </a:r>
            <a:r>
              <a:rPr lang="da-DK" sz="3200"/>
              <a:t> of the table</a:t>
            </a:r>
          </a:p>
          <a:p>
            <a:pPr lvl="0"/>
            <a:r>
              <a:rPr lang="da-DK" sz="3200"/>
              <a:t>Will ”filter out” some of the rows in the table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1151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712" cy="4351338"/>
          </a:xfrm>
        </p:spPr>
        <p:txBody>
          <a:bodyPr/>
          <a:lstStyle/>
          <a:p>
            <a:pPr lvl="0"/>
            <a:r>
              <a:rPr lang="da-DK" sz="3200"/>
              <a:t>Types of conditions</a:t>
            </a:r>
          </a:p>
          <a:p>
            <a:pPr lvl="1"/>
            <a:r>
              <a:rPr lang="da-DK" sz="2800" b="1"/>
              <a:t>Comparison</a:t>
            </a:r>
            <a:r>
              <a:rPr lang="da-DK" sz="2800"/>
              <a:t> (&lt;, &gt;, =). </a:t>
            </a:r>
            <a:r>
              <a:rPr lang="da-DK" sz="2800">
                <a:solidFill>
                  <a:srgbClr val="FF0000"/>
                </a:solidFill>
              </a:rPr>
              <a:t>NB</a:t>
            </a:r>
            <a:r>
              <a:rPr lang="da-DK" sz="2800"/>
              <a:t>: Here we </a:t>
            </a:r>
            <a:r>
              <a:rPr lang="da-DK" sz="2800" u="sng"/>
              <a:t>do</a:t>
            </a:r>
            <a:r>
              <a:rPr lang="da-DK" sz="2800"/>
              <a:t> use single-equal (=)</a:t>
            </a:r>
          </a:p>
          <a:p>
            <a:pPr lvl="1"/>
            <a:r>
              <a:rPr lang="da-DK" sz="2800" b="1"/>
              <a:t>Range</a:t>
            </a:r>
            <a:r>
              <a:rPr lang="da-DK" sz="2800"/>
              <a:t> (&lt; </a:t>
            </a:r>
            <a:r>
              <a:rPr lang="da-DK" sz="2800" b="1">
                <a:solidFill>
                  <a:srgbClr val="0070C0"/>
                </a:solidFill>
              </a:rPr>
              <a:t>AND</a:t>
            </a:r>
            <a:r>
              <a:rPr lang="da-DK" sz="2800"/>
              <a:t> &gt;, </a:t>
            </a:r>
            <a:r>
              <a:rPr lang="da-DK" sz="2800" b="1">
                <a:solidFill>
                  <a:srgbClr val="0070C0"/>
                </a:solidFill>
              </a:rPr>
              <a:t>BETWEEN</a:t>
            </a:r>
            <a:r>
              <a:rPr lang="da-DK" sz="2800"/>
              <a:t>)</a:t>
            </a:r>
          </a:p>
          <a:p>
            <a:pPr lvl="1"/>
            <a:r>
              <a:rPr lang="da-DK" sz="2800" b="1"/>
              <a:t>Set membership </a:t>
            </a:r>
            <a:r>
              <a:rPr lang="da-DK" sz="2800"/>
              <a:t>(</a:t>
            </a:r>
            <a:r>
              <a:rPr lang="da-DK" sz="2800" b="1">
                <a:solidFill>
                  <a:srgbClr val="0070C0"/>
                </a:solidFill>
              </a:rPr>
              <a:t>IN</a:t>
            </a:r>
            <a:r>
              <a:rPr lang="da-DK" sz="2800"/>
              <a:t>)</a:t>
            </a:r>
          </a:p>
          <a:p>
            <a:pPr lvl="1"/>
            <a:r>
              <a:rPr lang="da-DK" sz="2800" b="1"/>
              <a:t>Pattern matching </a:t>
            </a:r>
            <a:r>
              <a:rPr lang="da-DK" sz="2800"/>
              <a:t>(</a:t>
            </a:r>
            <a:r>
              <a:rPr lang="da-DK" sz="2800" b="1">
                <a:solidFill>
                  <a:srgbClr val="0070C0"/>
                </a:solidFill>
              </a:rPr>
              <a:t>LIKE</a:t>
            </a:r>
            <a:r>
              <a:rPr lang="da-DK" sz="2800"/>
              <a:t>), for strings</a:t>
            </a:r>
          </a:p>
          <a:p>
            <a:pPr lvl="1"/>
            <a:r>
              <a:rPr lang="da-DK" sz="2800" b="1"/>
              <a:t>Null check </a:t>
            </a:r>
            <a:r>
              <a:rPr lang="da-DK" sz="2800"/>
              <a:t>(</a:t>
            </a:r>
            <a:r>
              <a:rPr lang="da-DK" sz="2800" b="1">
                <a:solidFill>
                  <a:srgbClr val="0070C0"/>
                </a:solidFill>
              </a:rPr>
              <a:t>IS NULL</a:t>
            </a:r>
            <a:r>
              <a:rPr lang="da-DK" sz="2800"/>
              <a:t>)</a:t>
            </a:r>
          </a:p>
          <a:p>
            <a:r>
              <a:rPr lang="da-DK" sz="3200"/>
              <a:t>Can prefix many of these with </a:t>
            </a:r>
            <a:r>
              <a:rPr lang="da-DK" sz="3200" b="1">
                <a:solidFill>
                  <a:srgbClr val="0070C0"/>
                </a:solidFill>
              </a:rPr>
              <a:t>NOT</a:t>
            </a:r>
            <a:endParaRPr lang="da-DK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5332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7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54212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9702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93672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403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2159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9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5551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4265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03454"/>
              </p:ext>
            </p:extLst>
          </p:nvPr>
        </p:nvGraphicFramePr>
        <p:xfrm>
          <a:off x="914398" y="473021"/>
          <a:ext cx="5146965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</a:tblGrid>
              <a:tr h="270958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7725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236379" y="1058333"/>
            <a:ext cx="3608387" cy="405384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Movie</a:t>
            </a:r>
          </a:p>
          <a:p>
            <a:r>
              <a:rPr lang="da-DK"/>
              <a:t>  Id</a:t>
            </a:r>
          </a:p>
          <a:p>
            <a:r>
              <a:rPr lang="da-DK"/>
              <a:t>  Title</a:t>
            </a:r>
          </a:p>
          <a:p>
            <a:r>
              <a:rPr lang="da-DK"/>
              <a:t>  Country</a:t>
            </a:r>
          </a:p>
          <a:p>
            <a:r>
              <a:rPr lang="da-DK"/>
              <a:t>  ProdYear</a:t>
            </a:r>
          </a:p>
          <a:p>
            <a:r>
              <a:rPr lang="da-DK"/>
              <a:t>  Genre</a:t>
            </a:r>
          </a:p>
          <a:p>
            <a:r>
              <a:rPr lang="da-DK"/>
              <a:t>  OscarsWon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Actor</a:t>
            </a:r>
          </a:p>
          <a:p>
            <a:r>
              <a:rPr lang="da-DK"/>
              <a:t>  Id</a:t>
            </a:r>
          </a:p>
          <a:p>
            <a:r>
              <a:rPr lang="da-DK"/>
              <a:t>  Name</a:t>
            </a:r>
          </a:p>
          <a:p>
            <a:r>
              <a:rPr lang="da-DK"/>
              <a:t>  Country</a:t>
            </a:r>
          </a:p>
          <a:p>
            <a:r>
              <a:rPr lang="da-DK"/>
              <a:t>  BirthYear</a:t>
            </a:r>
          </a:p>
          <a:p>
            <a:r>
              <a:rPr lang="da-DK"/>
              <a:t>  Alive</a:t>
            </a:r>
          </a:p>
          <a:p>
            <a:r>
              <a:rPr lang="da-DK"/>
              <a:t>  OscarsWon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Casting</a:t>
            </a:r>
          </a:p>
          <a:p>
            <a:r>
              <a:rPr lang="da-DK"/>
              <a:t>  ActorId</a:t>
            </a:r>
          </a:p>
          <a:p>
            <a:r>
              <a:rPr lang="da-DK"/>
              <a:t>  MovieId</a:t>
            </a:r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0362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31053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398053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18954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88293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4036595"/>
            <a:ext cx="10952747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ProdYear </a:t>
            </a:r>
            <a:r>
              <a:rPr lang="da-DK" sz="4000" b="1">
                <a:solidFill>
                  <a:srgbClr val="0070C0"/>
                </a:solidFill>
              </a:rPr>
              <a:t>NOT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26239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49538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Range</a:t>
            </a:r>
          </a:p>
        </p:txBody>
      </p:sp>
      <p:sp>
        <p:nvSpPr>
          <p:cNvPr id="7" name="Ellipse 6"/>
          <p:cNvSpPr/>
          <p:nvPr/>
        </p:nvSpPr>
        <p:spPr>
          <a:xfrm>
            <a:off x="4536141" y="5163671"/>
            <a:ext cx="1156447" cy="8658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9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5964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0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15153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Set membership</a:t>
            </a:r>
          </a:p>
        </p:txBody>
      </p:sp>
    </p:spTree>
    <p:extLst>
      <p:ext uri="{BB962C8B-B14F-4D97-AF65-F5344CB8AC3E}">
        <p14:creationId xmlns:p14="http://schemas.microsoft.com/office/powerpoint/2010/main" val="86293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18201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Set membership</a:t>
            </a:r>
          </a:p>
        </p:txBody>
      </p:sp>
    </p:spTree>
    <p:extLst>
      <p:ext uri="{BB962C8B-B14F-4D97-AF65-F5344CB8AC3E}">
        <p14:creationId xmlns:p14="http://schemas.microsoft.com/office/powerpoint/2010/main" val="34789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99096" cy="4351338"/>
          </a:xfrm>
        </p:spPr>
        <p:txBody>
          <a:bodyPr/>
          <a:lstStyle/>
          <a:p>
            <a:pPr lvl="0"/>
            <a:r>
              <a:rPr lang="da-DK" sz="3200"/>
              <a:t>For colums containing string values, we can define queries using pattern matching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name </a:t>
            </a:r>
            <a:r>
              <a:rPr lang="da-DK" sz="3200" b="1">
                <a:solidFill>
                  <a:srgbClr val="0070C0"/>
                </a:solidFill>
              </a:rPr>
              <a:t>LIKE</a:t>
            </a:r>
            <a:r>
              <a:rPr lang="da-DK" sz="3200"/>
              <a:t> [pattern] </a:t>
            </a:r>
          </a:p>
          <a:p>
            <a:pPr lvl="0"/>
            <a:r>
              <a:rPr lang="da-DK" sz="3200"/>
              <a:t>Patterns can be defined using</a:t>
            </a:r>
          </a:p>
          <a:p>
            <a:pPr lvl="1"/>
            <a:r>
              <a:rPr lang="da-DK" sz="2800" b="1"/>
              <a:t>% (wildcard)</a:t>
            </a:r>
            <a:r>
              <a:rPr lang="da-DK" sz="2800"/>
              <a:t>: any sequence of characters, including the empty string</a:t>
            </a:r>
          </a:p>
          <a:p>
            <a:pPr lvl="1"/>
            <a:r>
              <a:rPr lang="da-DK" sz="2800" b="1"/>
              <a:t>_</a:t>
            </a:r>
            <a:r>
              <a:rPr lang="da-DK" sz="2800"/>
              <a:t>: any single character</a:t>
            </a:r>
          </a:p>
          <a:p>
            <a:pPr lvl="1"/>
            <a:r>
              <a:rPr lang="da-DK" sz="280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1697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pattern matching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155"/>
              </p:ext>
            </p:extLst>
          </p:nvPr>
        </p:nvGraphicFramePr>
        <p:xfrm>
          <a:off x="838200" y="1690688"/>
          <a:ext cx="8128000" cy="3877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826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6289174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200"/>
                        <a:t>Pattern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320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(‘super’, ‘s’, ‘s123’, ‘s   123’)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‘s_ _ _’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length exactly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(‘such’, ‘s123’, ‘ssss’, ‘s  1’)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ending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‘123s’, ‘   s’, ‘1 2s’)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containing an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‘basin’, ‘   s  ’, ‘12s34’)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‘%s_ _ _%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 tell me…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1447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479"/>
              </p:ext>
            </p:extLst>
          </p:nvPr>
        </p:nvGraphicFramePr>
        <p:xfrm>
          <a:off x="914398" y="473020"/>
          <a:ext cx="10293930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6">
                  <a:txBody>
                    <a:bodyPr/>
                    <a:lstStyle/>
                    <a:p>
                      <a:pPr algn="l"/>
                      <a:r>
                        <a:rPr lang="da-DK" sz="32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2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2650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100150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83965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08464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2067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5438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15572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356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96539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91310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1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8536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Null check</a:t>
            </a:r>
          </a:p>
        </p:txBody>
      </p:sp>
    </p:spTree>
    <p:extLst>
      <p:ext uri="{BB962C8B-B14F-4D97-AF65-F5344CB8AC3E}">
        <p14:creationId xmlns:p14="http://schemas.microsoft.com/office/powerpoint/2010/main" val="152556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37450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262220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calculation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/>
              <a:t>Recall that SQL is (formally) a transformation language</a:t>
            </a:r>
          </a:p>
          <a:p>
            <a:pPr lvl="0"/>
            <a:r>
              <a:rPr lang="da-DK" sz="3200"/>
              <a:t>Transformation can be done at single-column level, or for a collection of column values</a:t>
            </a:r>
          </a:p>
          <a:p>
            <a:pPr lvl="0"/>
            <a:r>
              <a:rPr lang="da-DK" sz="3200"/>
              <a:t>A number of built-in </a:t>
            </a:r>
            <a:r>
              <a:rPr lang="da-DK" sz="3200" b="1"/>
              <a:t>aggregate functions</a:t>
            </a:r>
            <a:r>
              <a:rPr lang="da-DK" sz="3200"/>
              <a:t> are available in SQL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840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0309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(ProdYear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ShortYear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1844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[column list]</a:t>
            </a:r>
          </a:p>
          <a:p>
            <a:pPr marL="0" indent="0"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[table name]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Which </a:t>
            </a:r>
            <a:r>
              <a:rPr lang="da-DK" sz="3200" b="1"/>
              <a:t>columns</a:t>
            </a:r>
            <a:r>
              <a:rPr lang="da-DK" sz="3200"/>
              <a:t> do I want…</a:t>
            </a: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817359" y="3356028"/>
            <a:ext cx="3346027" cy="1354667"/>
          </a:xfrm>
          <a:prstGeom prst="wedgeRoundRectCallout">
            <a:avLst>
              <a:gd name="adj1" fmla="val -77311"/>
              <a:gd name="adj2" fmla="val -7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…from this </a:t>
            </a:r>
            <a:r>
              <a:rPr lang="da-DK" sz="3200" b="1"/>
              <a:t>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2152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(ProdYear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ShortYear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43644"/>
              </p:ext>
            </p:extLst>
          </p:nvPr>
        </p:nvGraphicFramePr>
        <p:xfrm>
          <a:off x="838200" y="47957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/>
                        <a:t>ShortYear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2425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YearOldestMovie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1122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Calculation</a:t>
            </a: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YearOldestMovie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87902"/>
              </p:ext>
            </p:extLst>
          </p:nvPr>
        </p:nvGraphicFramePr>
        <p:xfrm>
          <a:off x="838200" y="567268"/>
          <a:ext cx="343131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31310">
                  <a:extLst>
                    <a:ext uri="{9D8B030D-6E8A-4147-A177-3AD203B41FA5}">
                      <a16:colId xmlns:a16="http://schemas.microsoft.com/office/drawing/2014/main" val="2048461182"/>
                    </a:ext>
                  </a:extLst>
                </a:gridCol>
              </a:tblGrid>
              <a:tr h="270958">
                <a:tc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328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b="1"/>
                        <a:t>YearOldestMovie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46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/>
                        <a:t>1966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2644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5681667" y="437727"/>
            <a:ext cx="3498428" cy="1354667"/>
          </a:xfrm>
          <a:prstGeom prst="wedgeRoundRectCallout">
            <a:avLst>
              <a:gd name="adj1" fmla="val -93068"/>
              <a:gd name="adj2" fmla="val -34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This is also a (very small) table </a:t>
            </a:r>
            <a:r>
              <a:rPr lang="da-DK" sz="320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17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aggregate functions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6363"/>
              </p:ext>
            </p:extLst>
          </p:nvPr>
        </p:nvGraphicFramePr>
        <p:xfrm>
          <a:off x="838199" y="1690688"/>
          <a:ext cx="10291012" cy="3657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3447047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846559023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386431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/>
                        <a:t>Returned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/>
                        <a:t>Works for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/>
                        <a:t>Works for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AVG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3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ordering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/>
              <a:t>A query result is by default not ordered in any particular order</a:t>
            </a:r>
          </a:p>
          <a:p>
            <a:pPr lvl="0"/>
            <a:r>
              <a:rPr lang="da-DK" sz="3200"/>
              <a:t>You can specify an ordering by adding an </a:t>
            </a:r>
            <a:r>
              <a:rPr lang="da-DK" sz="3200" b="1">
                <a:solidFill>
                  <a:srgbClr val="0070C0"/>
                </a:solidFill>
              </a:rPr>
              <a:t>ORDER BY </a:t>
            </a:r>
            <a:r>
              <a:rPr lang="da-DK" sz="3200"/>
              <a:t>section to a query</a:t>
            </a:r>
          </a:p>
          <a:p>
            <a:pPr lvl="0"/>
            <a:r>
              <a:rPr lang="da-DK" sz="3200"/>
              <a:t>You can order by</a:t>
            </a:r>
          </a:p>
          <a:p>
            <a:pPr lvl="1"/>
            <a:r>
              <a:rPr lang="da-DK" sz="2800"/>
              <a:t>One or several columns</a:t>
            </a:r>
          </a:p>
          <a:p>
            <a:pPr lvl="1"/>
            <a:r>
              <a:rPr lang="da-DK" sz="2800"/>
              <a:t>In ascending or descending order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27178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9155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39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2515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778408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3166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4193005"/>
            <a:ext cx="10515600" cy="235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Ordering</a:t>
            </a:r>
          </a:p>
        </p:txBody>
      </p:sp>
    </p:spTree>
    <p:extLst>
      <p:ext uri="{BB962C8B-B14F-4D97-AF65-F5344CB8AC3E}">
        <p14:creationId xmlns:p14="http://schemas.microsoft.com/office/powerpoint/2010/main" val="287656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89474" cy="2081357"/>
          </a:xfrm>
        </p:spPr>
        <p:txBody>
          <a:bodyPr/>
          <a:lstStyle/>
          <a:p>
            <a:pPr lvl="0"/>
            <a:r>
              <a:rPr lang="da-DK" sz="3200"/>
              <a:t>It can be useful to be able to evaluate e.g. an aggregate function for a specific ”group” of rows</a:t>
            </a:r>
          </a:p>
          <a:p>
            <a:pPr lvl="0"/>
            <a:r>
              <a:rPr lang="da-DK" sz="3200"/>
              <a:t>In principle possible – but clumsy – just by using the </a:t>
            </a:r>
            <a:r>
              <a:rPr lang="da-DK" sz="3200" b="1"/>
              <a:t>WHERE</a:t>
            </a:r>
            <a:r>
              <a:rPr lang="da-DK" sz="3200"/>
              <a:t> part of the query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Country = ‘USA’</a:t>
            </a:r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705598" y="5122140"/>
            <a:ext cx="3325091" cy="1136073"/>
          </a:xfrm>
          <a:prstGeom prst="wedgeRoundRectCallout">
            <a:avLst>
              <a:gd name="adj1" fmla="val -88750"/>
              <a:gd name="adj2" fmla="val -20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What if we have 100+ countries…?</a:t>
            </a:r>
          </a:p>
        </p:txBody>
      </p:sp>
    </p:spTree>
    <p:extLst>
      <p:ext uri="{BB962C8B-B14F-4D97-AF65-F5344CB8AC3E}">
        <p14:creationId xmlns:p14="http://schemas.microsoft.com/office/powerpoint/2010/main" val="345058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/>
              <a:t>A better alternative is to use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/>
              <a:t>functionality</a:t>
            </a:r>
          </a:p>
          <a:p>
            <a:pPr lvl="0"/>
            <a:r>
              <a:rPr lang="da-DK" sz="3200"/>
              <a:t>Evaluates the function for each ”group” specified in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/>
              <a:t>part: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Country,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b="1"/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415482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72081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1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6228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2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70810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423432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4"/>
            <a:ext cx="10515600" cy="24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44293"/>
              </p:ext>
            </p:extLst>
          </p:nvPr>
        </p:nvGraphicFramePr>
        <p:xfrm>
          <a:off x="838200" y="479571"/>
          <a:ext cx="343131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/>
                        <a:t>MovieCount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38379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/>
              <a:t>You can filter out specific groups by adding a filtering criterion in a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part of the query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can </a:t>
            </a:r>
            <a:r>
              <a:rPr lang="da-DK" sz="3200" u="sng"/>
              <a:t>only</a:t>
            </a:r>
            <a:r>
              <a:rPr lang="da-DK" sz="3200"/>
              <a:t> be used with a </a:t>
            </a:r>
            <a:r>
              <a:rPr lang="da-DK" sz="3200" b="1">
                <a:solidFill>
                  <a:srgbClr val="0070C0"/>
                </a:solidFill>
              </a:rPr>
              <a:t>GROUP BY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SELECT</a:t>
            </a:r>
            <a:r>
              <a:rPr lang="da-DK" b="1"/>
              <a:t>  Country, 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>
                <a:solidFill>
                  <a:srgbClr val="0070C0"/>
                </a:solidFill>
              </a:rPr>
              <a:t>FROM</a:t>
            </a:r>
            <a:r>
              <a:rPr lang="da-DK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>
                <a:solidFill>
                  <a:srgbClr val="0070C0"/>
                </a:solidFill>
              </a:rPr>
              <a:t>GROUP BY </a:t>
            </a:r>
            <a:r>
              <a:rPr lang="da-DK" b="1"/>
              <a:t>Country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HAVING </a:t>
            </a:r>
            <a:r>
              <a:rPr lang="da-DK" b="1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&gt; 1)</a:t>
            </a:r>
          </a:p>
        </p:txBody>
      </p:sp>
    </p:spTree>
    <p:extLst>
      <p:ext uri="{BB962C8B-B14F-4D97-AF65-F5344CB8AC3E}">
        <p14:creationId xmlns:p14="http://schemas.microsoft.com/office/powerpoint/2010/main" val="24088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4841"/>
              </p:ext>
            </p:extLst>
          </p:nvPr>
        </p:nvGraphicFramePr>
        <p:xfrm>
          <a:off x="838200" y="479571"/>
          <a:ext cx="343131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/>
                        <a:t>MovieCount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Grouping</a:t>
            </a:r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SELECT</a:t>
            </a:r>
            <a:r>
              <a:rPr lang="da-DK" b="1"/>
              <a:t>  Country, 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/>
              <a:t> MovieCount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FROM</a:t>
            </a:r>
            <a:r>
              <a:rPr lang="da-DK" b="1"/>
              <a:t> Movie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GROUP BY </a:t>
            </a:r>
            <a:r>
              <a:rPr lang="da-DK" b="1"/>
              <a:t>Country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HAVING </a:t>
            </a:r>
            <a:r>
              <a:rPr lang="da-DK" b="1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&gt; 1)</a:t>
            </a:r>
          </a:p>
        </p:txBody>
      </p:sp>
    </p:spTree>
    <p:extLst>
      <p:ext uri="{BB962C8B-B14F-4D97-AF65-F5344CB8AC3E}">
        <p14:creationId xmlns:p14="http://schemas.microsoft.com/office/powerpoint/2010/main" val="193406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grouping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704264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may seem identical, but…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/>
              <a:t>selects </a:t>
            </a:r>
            <a:r>
              <a:rPr lang="da-DK" sz="3200" u="sng"/>
              <a:t>rows</a:t>
            </a:r>
            <a:r>
              <a:rPr lang="da-DK" sz="3200"/>
              <a:t> that fulfill a criterion</a:t>
            </a:r>
          </a:p>
          <a:p>
            <a:r>
              <a:rPr lang="da-DK" sz="3200" b="1">
                <a:solidFill>
                  <a:srgbClr val="0070C0"/>
                </a:solidFill>
              </a:rPr>
              <a:t>HAVING </a:t>
            </a:r>
            <a:r>
              <a:rPr lang="da-DK" sz="3200"/>
              <a:t>selects </a:t>
            </a:r>
            <a:r>
              <a:rPr lang="da-DK" sz="3200" u="sng"/>
              <a:t>groups</a:t>
            </a:r>
            <a:r>
              <a:rPr lang="da-DK" sz="3200"/>
              <a:t> that fulfill a criterion</a:t>
            </a:r>
          </a:p>
          <a:p>
            <a:r>
              <a:rPr lang="da-DK" sz="3200"/>
              <a:t>You can use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in the same query</a:t>
            </a:r>
          </a:p>
          <a:p>
            <a:pPr lvl="0"/>
            <a:endParaRPr lang="da-DK" sz="3200" b="1">
              <a:solidFill>
                <a:srgbClr val="0070C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355432"/>
            <a:ext cx="10176164" cy="19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>
                <a:solidFill>
                  <a:srgbClr val="0070C0"/>
                </a:solidFill>
              </a:rPr>
              <a:t>SELECT</a:t>
            </a:r>
            <a:r>
              <a:rPr lang="da-DK" sz="1800" b="1"/>
              <a:t>  Country, 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</a:t>
            </a:r>
            <a:r>
              <a:rPr lang="da-DK" sz="1800" b="1">
                <a:solidFill>
                  <a:srgbClr val="0070C0"/>
                </a:solidFill>
              </a:rPr>
              <a:t>AS</a:t>
            </a:r>
            <a:r>
              <a:rPr lang="da-DK" sz="18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>
                <a:solidFill>
                  <a:srgbClr val="0070C0"/>
                </a:solidFill>
              </a:rPr>
              <a:t>FROM</a:t>
            </a:r>
            <a:r>
              <a:rPr lang="da-DK" sz="1800" b="1"/>
              <a:t> Movie</a:t>
            </a:r>
          </a:p>
          <a:p>
            <a:pPr marL="0" indent="0">
              <a:buNone/>
            </a:pPr>
            <a:r>
              <a:rPr lang="da-DK" sz="1800" b="1">
                <a:solidFill>
                  <a:srgbClr val="0070C0"/>
                </a:solidFill>
              </a:rPr>
              <a:t>WHERE </a:t>
            </a:r>
            <a:r>
              <a:rPr lang="da-DK" sz="1800" b="1"/>
              <a:t>ProdYear &gt; 1990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>
                <a:solidFill>
                  <a:srgbClr val="0070C0"/>
                </a:solidFill>
              </a:rPr>
              <a:t>GROUP BY </a:t>
            </a:r>
            <a:r>
              <a:rPr lang="da-DK" sz="1800" b="1"/>
              <a:t>Country</a:t>
            </a:r>
          </a:p>
          <a:p>
            <a:pPr marL="0" indent="0">
              <a:buNone/>
            </a:pPr>
            <a:r>
              <a:rPr lang="da-DK" sz="1800" b="1">
                <a:solidFill>
                  <a:srgbClr val="0070C0"/>
                </a:solidFill>
              </a:rPr>
              <a:t>HAVING </a:t>
            </a:r>
            <a:r>
              <a:rPr lang="da-DK" sz="1800" b="1"/>
              <a:t>(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&gt; 1)</a:t>
            </a:r>
          </a:p>
        </p:txBody>
      </p:sp>
    </p:spTree>
    <p:extLst>
      <p:ext uri="{BB962C8B-B14F-4D97-AF65-F5344CB8AC3E}">
        <p14:creationId xmlns:p14="http://schemas.microsoft.com/office/powerpoint/2010/main" val="356320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602527" y="4422586"/>
            <a:ext cx="3346027" cy="1354667"/>
          </a:xfrm>
          <a:prstGeom prst="wedgeRoundRectCallout">
            <a:avLst>
              <a:gd name="adj1" fmla="val -74072"/>
              <a:gd name="adj2" fmla="val -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Select </a:t>
            </a:r>
            <a:r>
              <a:rPr lang="da-DK" sz="3200" u="sng"/>
              <a:t>everything</a:t>
            </a:r>
            <a:r>
              <a:rPr lang="da-DK" sz="3200"/>
              <a:t> from </a:t>
            </a:r>
            <a:r>
              <a:rPr lang="da-DK" sz="3200" b="1"/>
              <a:t>Movie</a:t>
            </a:r>
            <a:r>
              <a:rPr lang="da-DK" sz="3200"/>
              <a:t> table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44007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4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66893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QueryResult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77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4986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4856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Afrundet rektangulær billedforklaring 5"/>
          <p:cNvSpPr/>
          <p:nvPr/>
        </p:nvSpPr>
        <p:spPr>
          <a:xfrm>
            <a:off x="7513320" y="4734426"/>
            <a:ext cx="3840480" cy="1565086"/>
          </a:xfrm>
          <a:prstGeom prst="wedgeRoundRectCallout">
            <a:avLst>
              <a:gd name="adj1" fmla="val -86823"/>
              <a:gd name="adj2" fmla="val -4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Select </a:t>
            </a:r>
            <a:r>
              <a:rPr lang="da-DK" sz="3200" u="sng"/>
              <a:t>two specific columns</a:t>
            </a:r>
            <a:r>
              <a:rPr lang="da-DK" sz="3200"/>
              <a:t> from </a:t>
            </a:r>
            <a:r>
              <a:rPr lang="da-DK" sz="3200" b="1"/>
              <a:t>Movie</a:t>
            </a:r>
            <a:r>
              <a:rPr lang="da-DK" sz="320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400810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2771</Words>
  <Application>Microsoft Office PowerPoint</Application>
  <PresentationFormat>Widescreen</PresentationFormat>
  <Paragraphs>1804</Paragraphs>
  <Slides>55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Office-tema</vt:lpstr>
      <vt:lpstr>Databases  Queries (on single table)</vt:lpstr>
      <vt:lpstr>PowerPoint-præsentation</vt:lpstr>
      <vt:lpstr>PowerPoint-præsentation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 – pattern matching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- calculation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– aggregate functions</vt:lpstr>
      <vt:lpstr>SQL Query - ordering</vt:lpstr>
      <vt:lpstr>PowerPoint-præsentation</vt:lpstr>
      <vt:lpstr>PowerPoint-præsentation</vt:lpstr>
      <vt:lpstr>PowerPoint-præsentation</vt:lpstr>
      <vt:lpstr>SQL Query - grouping</vt:lpstr>
      <vt:lpstr>SQL Query - grouping</vt:lpstr>
      <vt:lpstr>PowerPoint-præsentation</vt:lpstr>
      <vt:lpstr>PowerPoint-præsentation</vt:lpstr>
      <vt:lpstr>PowerPoint-præsentation</vt:lpstr>
      <vt:lpstr>SQL Query - grouping</vt:lpstr>
      <vt:lpstr>PowerPoint-præsentation</vt:lpstr>
      <vt:lpstr>SQL Query - grouping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164</cp:revision>
  <dcterms:created xsi:type="dcterms:W3CDTF">2017-09-05T14:00:27Z</dcterms:created>
  <dcterms:modified xsi:type="dcterms:W3CDTF">2025-02-06T10:05:42Z</dcterms:modified>
</cp:coreProperties>
</file>