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368" r:id="rId3"/>
    <p:sldId id="455" r:id="rId4"/>
    <p:sldId id="386" r:id="rId5"/>
    <p:sldId id="456" r:id="rId6"/>
    <p:sldId id="457" r:id="rId7"/>
    <p:sldId id="458" r:id="rId8"/>
    <p:sldId id="459" r:id="rId9"/>
    <p:sldId id="399" r:id="rId10"/>
    <p:sldId id="400" r:id="rId11"/>
    <p:sldId id="401" r:id="rId12"/>
    <p:sldId id="402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06-02-2025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791042"/>
          </a:xfrm>
        </p:spPr>
        <p:txBody>
          <a:bodyPr>
            <a:normAutofit fontScale="90000"/>
          </a:bodyPr>
          <a:lstStyle/>
          <a:p>
            <a:r>
              <a:rPr lang="da-DK" sz="9600" b="1"/>
              <a:t>Databases and Visual Studio</a:t>
            </a:r>
            <a:br>
              <a:rPr lang="da-DK" sz="9600" b="1"/>
            </a:br>
            <a:br>
              <a:rPr lang="da-DK" sz="9600" b="1"/>
            </a:br>
            <a:r>
              <a:rPr lang="da-DK"/>
              <a:t>Creating a Database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2745787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4DAFE9E-10C7-4C6A-880B-5D0BCB36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11" y="797859"/>
            <a:ext cx="9416356" cy="4823012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169459" y="3720353"/>
            <a:ext cx="1945339" cy="57979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66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3F3E9C3-E1AE-48E6-A425-F7E32EB1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900" y="393461"/>
            <a:ext cx="5984907" cy="6096986"/>
          </a:xfrm>
          <a:prstGeom prst="rect">
            <a:avLst/>
          </a:prstGeom>
        </p:spPr>
      </p:pic>
      <p:sp>
        <p:nvSpPr>
          <p:cNvPr id="4" name="Afrundet rektangel 3">
            <a:extLst>
              <a:ext uri="{FF2B5EF4-FFF2-40B4-BE49-F238E27FC236}">
                <a16:creationId xmlns:a16="http://schemas.microsoft.com/office/drawing/2014/main" id="{ADAD396B-0C30-4C6F-A3F0-D6438DBB2683}"/>
              </a:ext>
            </a:extLst>
          </p:cNvPr>
          <p:cNvSpPr/>
          <p:nvPr/>
        </p:nvSpPr>
        <p:spPr>
          <a:xfrm>
            <a:off x="3381647" y="904607"/>
            <a:ext cx="2579882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829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a database in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645942" cy="4351338"/>
          </a:xfrm>
        </p:spPr>
        <p:txBody>
          <a:bodyPr/>
          <a:lstStyle/>
          <a:p>
            <a:pPr lvl="0"/>
            <a:r>
              <a:rPr lang="da-DK" sz="3200"/>
              <a:t>We have created a (local) database called </a:t>
            </a:r>
            <a:r>
              <a:rPr lang="da-DK" sz="3200" b="1"/>
              <a:t>FirstDB</a:t>
            </a:r>
          </a:p>
          <a:p>
            <a:pPr lvl="0"/>
            <a:r>
              <a:rPr lang="da-DK" sz="3200"/>
              <a:t>The database does not contain any (user-defined) tables yet</a:t>
            </a:r>
          </a:p>
          <a:p>
            <a:pPr lvl="0"/>
            <a:r>
              <a:rPr lang="da-DK" sz="3200"/>
              <a:t>Table definitions can be created manually or by running a </a:t>
            </a:r>
            <a:r>
              <a:rPr lang="da-DK" sz="3200" b="1"/>
              <a:t>database script</a:t>
            </a:r>
          </a:p>
          <a:p>
            <a:pPr lvl="0"/>
            <a:r>
              <a:rPr lang="da-DK" sz="3200"/>
              <a:t>A script generally just contains SQL code, which may e.g.</a:t>
            </a:r>
          </a:p>
          <a:p>
            <a:pPr lvl="1"/>
            <a:r>
              <a:rPr lang="da-DK" sz="2800"/>
              <a:t>Create a number of tables</a:t>
            </a:r>
          </a:p>
          <a:p>
            <a:pPr lvl="1"/>
            <a:r>
              <a:rPr lang="da-DK" sz="2800"/>
              <a:t>Enter a number of rows into the tables</a:t>
            </a:r>
          </a:p>
        </p:txBody>
      </p:sp>
    </p:spTree>
    <p:extLst>
      <p:ext uri="{BB962C8B-B14F-4D97-AF65-F5344CB8AC3E}">
        <p14:creationId xmlns:p14="http://schemas.microsoft.com/office/powerpoint/2010/main" val="14522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a database in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318813" cy="4351338"/>
          </a:xfrm>
        </p:spPr>
        <p:txBody>
          <a:bodyPr/>
          <a:lstStyle/>
          <a:p>
            <a:pPr lvl="0"/>
            <a:r>
              <a:rPr lang="da-DK" sz="3200"/>
              <a:t>We can use Visual Studio as a lightweight RDBMS</a:t>
            </a:r>
          </a:p>
          <a:p>
            <a:pPr lvl="0"/>
            <a:r>
              <a:rPr lang="da-DK" sz="3200"/>
              <a:t>First steps:</a:t>
            </a:r>
          </a:p>
          <a:p>
            <a:pPr lvl="1"/>
            <a:r>
              <a:rPr lang="da-DK" sz="2800"/>
              <a:t>Create a </a:t>
            </a:r>
            <a:r>
              <a:rPr lang="da-DK" sz="2800" b="1"/>
              <a:t>local</a:t>
            </a:r>
            <a:r>
              <a:rPr lang="da-DK" sz="2800"/>
              <a:t> database (is physically located on your PC)</a:t>
            </a:r>
          </a:p>
          <a:p>
            <a:pPr lvl="1"/>
            <a:r>
              <a:rPr lang="da-DK" sz="2800"/>
              <a:t>Create tables, rows, etc, either by </a:t>
            </a:r>
          </a:p>
          <a:p>
            <a:pPr lvl="2"/>
            <a:r>
              <a:rPr lang="da-DK" sz="2800"/>
              <a:t>Entering information manually, or</a:t>
            </a:r>
          </a:p>
          <a:p>
            <a:pPr lvl="2"/>
            <a:r>
              <a:rPr lang="da-DK" sz="2800"/>
              <a:t>Using a given database </a:t>
            </a:r>
            <a:r>
              <a:rPr lang="da-DK" sz="2800" b="1"/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7FEAC-2ED2-462B-84EA-01DF9DDA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Creating a database in Visual Studio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014A15-60AD-4C7D-B86B-5BE8AE953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24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/>
              <a:t>Under the </a:t>
            </a:r>
            <a:r>
              <a:rPr lang="da-DK" b="1"/>
              <a:t>View</a:t>
            </a:r>
            <a:r>
              <a:rPr lang="da-DK"/>
              <a:t> menu, choose </a:t>
            </a:r>
            <a:r>
              <a:rPr lang="da-DK" b="1"/>
              <a:t>SQL Server Object Explorer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Expand the </a:t>
            </a:r>
            <a:r>
              <a:rPr lang="da-DK" b="1"/>
              <a:t>SQL Server</a:t>
            </a:r>
            <a:r>
              <a:rPr lang="da-DK"/>
              <a:t> section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Expand the </a:t>
            </a:r>
            <a:r>
              <a:rPr lang="da-DK" b="1"/>
              <a:t>(localdb)\…</a:t>
            </a:r>
            <a:r>
              <a:rPr lang="da-DK"/>
              <a:t> section 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Expand the </a:t>
            </a:r>
            <a:r>
              <a:rPr lang="da-DK" b="1"/>
              <a:t>Databases</a:t>
            </a:r>
            <a:r>
              <a:rPr lang="da-DK"/>
              <a:t> section 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Right-click on the </a:t>
            </a:r>
            <a:r>
              <a:rPr lang="da-DK" b="1"/>
              <a:t>Databases</a:t>
            </a:r>
            <a:r>
              <a:rPr lang="da-DK"/>
              <a:t> section, and choose </a:t>
            </a:r>
            <a:r>
              <a:rPr lang="da-DK" b="1"/>
              <a:t>Add New Database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Enter a name for the database, and click </a:t>
            </a:r>
            <a:r>
              <a:rPr lang="da-DK" b="1"/>
              <a:t>OK</a:t>
            </a:r>
          </a:p>
          <a:p>
            <a:pPr marL="514350" indent="-514350">
              <a:buFont typeface="+mj-lt"/>
              <a:buAutoNum type="arabicPeriod"/>
            </a:pPr>
            <a:r>
              <a:rPr lang="da-DK"/>
              <a:t>The new database should now show up in the list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03923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BBEA09B7-AFF1-4B2B-BF32-0D4868D3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2" y="313764"/>
            <a:ext cx="10009229" cy="4007223"/>
          </a:xfrm>
          <a:prstGeom prst="rect">
            <a:avLst/>
          </a:prstGeom>
        </p:spPr>
      </p:pic>
      <p:sp>
        <p:nvSpPr>
          <p:cNvPr id="4" name="Taleboble: rektangel med afrundede hjørner 3">
            <a:extLst>
              <a:ext uri="{FF2B5EF4-FFF2-40B4-BE49-F238E27FC236}">
                <a16:creationId xmlns:a16="http://schemas.microsoft.com/office/drawing/2014/main" id="{00D7DF6E-D91D-4680-94C4-8B441EE832BA}"/>
              </a:ext>
            </a:extLst>
          </p:cNvPr>
          <p:cNvSpPr/>
          <p:nvPr/>
        </p:nvSpPr>
        <p:spPr>
          <a:xfrm>
            <a:off x="5764306" y="4814047"/>
            <a:ext cx="3299012" cy="815788"/>
          </a:xfrm>
          <a:prstGeom prst="wedgeRoundRectCallout">
            <a:avLst>
              <a:gd name="adj1" fmla="val -118660"/>
              <a:gd name="adj2" fmla="val -196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Choose this option</a:t>
            </a:r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7191E96-3BD6-43A2-99F5-F917832E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95" y="795797"/>
            <a:ext cx="8476226" cy="2633203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0DC4BB20-0F2B-4C5D-8253-377D1C6635DD}"/>
              </a:ext>
            </a:extLst>
          </p:cNvPr>
          <p:cNvSpPr/>
          <p:nvPr/>
        </p:nvSpPr>
        <p:spPr>
          <a:xfrm>
            <a:off x="5307105" y="4168587"/>
            <a:ext cx="5038165" cy="1272988"/>
          </a:xfrm>
          <a:prstGeom prst="wedgeRoundRectCallout">
            <a:avLst>
              <a:gd name="adj1" fmla="val -69372"/>
              <a:gd name="adj2" fmla="val -196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A database runs on a </a:t>
            </a:r>
            <a:r>
              <a:rPr lang="da-DK" sz="2800" b="1"/>
              <a:t>database server </a:t>
            </a:r>
            <a:r>
              <a:rPr lang="da-DK" sz="2800"/>
              <a:t>(found under </a:t>
            </a:r>
            <a:r>
              <a:rPr lang="da-DK" sz="2800" b="1"/>
              <a:t>SQL Server</a:t>
            </a:r>
            <a:r>
              <a:rPr lang="da-DK" sz="2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87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B0371B2-1789-40CA-BEB9-6EF83B486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073" y="936616"/>
            <a:ext cx="8474104" cy="2492384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DF017699-B6CB-4E63-97A1-A2844C4882A3}"/>
              </a:ext>
            </a:extLst>
          </p:cNvPr>
          <p:cNvSpPr/>
          <p:nvPr/>
        </p:nvSpPr>
        <p:spPr>
          <a:xfrm>
            <a:off x="5307105" y="4168587"/>
            <a:ext cx="5342966" cy="1272988"/>
          </a:xfrm>
          <a:prstGeom prst="wedgeRoundRectCallout">
            <a:avLst>
              <a:gd name="adj1" fmla="val -59941"/>
              <a:gd name="adj2" fmla="val -1919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This is a built-in database server, named </a:t>
            </a:r>
            <a:r>
              <a:rPr lang="da-DK" sz="2800" b="1"/>
              <a:t>(localdb)\MSSQLLocalDB</a:t>
            </a:r>
          </a:p>
        </p:txBody>
      </p:sp>
    </p:spTree>
    <p:extLst>
      <p:ext uri="{BB962C8B-B14F-4D97-AF65-F5344CB8AC3E}">
        <p14:creationId xmlns:p14="http://schemas.microsoft.com/office/powerpoint/2010/main" val="118352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BDFC7990-A950-4B78-A119-E415DD239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88" y="914400"/>
            <a:ext cx="6419141" cy="3008651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0A859E1E-1314-4627-BDEF-3602DE6CD506}"/>
              </a:ext>
            </a:extLst>
          </p:cNvPr>
          <p:cNvSpPr/>
          <p:nvPr/>
        </p:nvSpPr>
        <p:spPr>
          <a:xfrm>
            <a:off x="4354829" y="4787152"/>
            <a:ext cx="5342966" cy="1272988"/>
          </a:xfrm>
          <a:prstGeom prst="wedgeRoundRectCallout">
            <a:avLst>
              <a:gd name="adj1" fmla="val -65981"/>
              <a:gd name="adj2" fmla="val -184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You probably don’t have all these databases… </a:t>
            </a:r>
            <a:r>
              <a:rPr lang="da-DK" sz="2800">
                <a:sym typeface="Wingdings" panose="05000000000000000000" pitchFamily="2" charset="2"/>
              </a:rPr>
              <a:t>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406347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8B27558-E9CB-4B73-9060-C763E31C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17" y="1004047"/>
            <a:ext cx="7122025" cy="3325906"/>
          </a:xfrm>
          <a:prstGeom prst="rect">
            <a:avLst/>
          </a:prstGeom>
        </p:spPr>
      </p:pic>
      <p:sp>
        <p:nvSpPr>
          <p:cNvPr id="5" name="Taleboble: rektangel med afrundede hjørner 4">
            <a:extLst>
              <a:ext uri="{FF2B5EF4-FFF2-40B4-BE49-F238E27FC236}">
                <a16:creationId xmlns:a16="http://schemas.microsoft.com/office/drawing/2014/main" id="{82ABCC62-2330-4521-BC7C-3F8628E42397}"/>
              </a:ext>
            </a:extLst>
          </p:cNvPr>
          <p:cNvSpPr/>
          <p:nvPr/>
        </p:nvSpPr>
        <p:spPr>
          <a:xfrm>
            <a:off x="4354829" y="4787152"/>
            <a:ext cx="5342966" cy="1272988"/>
          </a:xfrm>
          <a:prstGeom prst="wedgeRoundRectCallout">
            <a:avLst>
              <a:gd name="adj1" fmla="val -68666"/>
              <a:gd name="adj2" fmla="val -1651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Right-click on </a:t>
            </a:r>
            <a:r>
              <a:rPr lang="da-DK" sz="2800" b="1"/>
              <a:t>Databases</a:t>
            </a:r>
            <a:r>
              <a:rPr lang="da-DK" sz="2800"/>
              <a:t>, and choose </a:t>
            </a:r>
            <a:r>
              <a:rPr lang="da-DK" sz="2800" b="1"/>
              <a:t>Add New Database</a:t>
            </a:r>
          </a:p>
        </p:txBody>
      </p:sp>
    </p:spTree>
    <p:extLst>
      <p:ext uri="{BB962C8B-B14F-4D97-AF65-F5344CB8AC3E}">
        <p14:creationId xmlns:p14="http://schemas.microsoft.com/office/powerpoint/2010/main" val="421017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80A7A29-5544-4797-8897-7A8FA378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7" y="2178424"/>
            <a:ext cx="11413691" cy="2492188"/>
          </a:xfrm>
          <a:prstGeom prst="rect">
            <a:avLst/>
          </a:prstGeom>
        </p:spPr>
      </p:pic>
      <p:sp>
        <p:nvSpPr>
          <p:cNvPr id="4" name="Afrundet rektangel 3"/>
          <p:cNvSpPr/>
          <p:nvPr/>
        </p:nvSpPr>
        <p:spPr>
          <a:xfrm>
            <a:off x="2234166" y="2760302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3">
            <a:extLst>
              <a:ext uri="{FF2B5EF4-FFF2-40B4-BE49-F238E27FC236}">
                <a16:creationId xmlns:a16="http://schemas.microsoft.com/office/drawing/2014/main" id="{69295FC2-D875-482D-AC3F-503B26067075}"/>
              </a:ext>
            </a:extLst>
          </p:cNvPr>
          <p:cNvSpPr/>
          <p:nvPr/>
        </p:nvSpPr>
        <p:spPr>
          <a:xfrm>
            <a:off x="8894942" y="4006396"/>
            <a:ext cx="1368675" cy="5125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178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234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Office-tema</vt:lpstr>
      <vt:lpstr>Databases and Visual Studio  Creating a Database</vt:lpstr>
      <vt:lpstr>Creating a database in Visual Studio</vt:lpstr>
      <vt:lpstr>Creating a database in Visual Studio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Creating a database in Visual Studio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134</cp:revision>
  <dcterms:created xsi:type="dcterms:W3CDTF">2017-09-05T14:00:27Z</dcterms:created>
  <dcterms:modified xsi:type="dcterms:W3CDTF">2025-02-06T09:19:33Z</dcterms:modified>
</cp:coreProperties>
</file>