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16" r:id="rId3"/>
    <p:sldId id="334" r:id="rId4"/>
    <p:sldId id="339" r:id="rId5"/>
    <p:sldId id="317" r:id="rId6"/>
    <p:sldId id="337" r:id="rId7"/>
    <p:sldId id="336" r:id="rId8"/>
    <p:sldId id="338" r:id="rId9"/>
    <p:sldId id="342" r:id="rId10"/>
    <p:sldId id="359" r:id="rId11"/>
    <p:sldId id="361" r:id="rId12"/>
    <p:sldId id="362" r:id="rId13"/>
    <p:sldId id="363" r:id="rId14"/>
    <p:sldId id="364" r:id="rId15"/>
    <p:sldId id="343" r:id="rId16"/>
    <p:sldId id="344" r:id="rId17"/>
    <p:sldId id="345" r:id="rId18"/>
    <p:sldId id="365" r:id="rId19"/>
    <p:sldId id="347" r:id="rId20"/>
    <p:sldId id="348" r:id="rId21"/>
    <p:sldId id="349" r:id="rId22"/>
    <p:sldId id="351" r:id="rId23"/>
    <p:sldId id="352" r:id="rId24"/>
    <p:sldId id="353" r:id="rId25"/>
    <p:sldId id="354" r:id="rId26"/>
    <p:sldId id="350" r:id="rId27"/>
    <p:sldId id="355" r:id="rId28"/>
    <p:sldId id="356" r:id="rId29"/>
    <p:sldId id="358" r:id="rId30"/>
    <p:sldId id="340" r:id="rId31"/>
    <p:sldId id="367" r:id="rId32"/>
    <p:sldId id="368" r:id="rId33"/>
    <p:sldId id="369" r:id="rId34"/>
    <p:sldId id="370" r:id="rId35"/>
    <p:sldId id="371" r:id="rId36"/>
    <p:sldId id="333" r:id="rId3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10-04-2023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10-04-2023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10-04-2023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10-04-2023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10-04-2023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10-04-2023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10-04-2023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10-04-2023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10-04-2023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10-04-2023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10-04-2023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10-04-2023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place.visualstudio.com/items?itemName=ErikEJ.EFCorePowerTool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ef/cor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099" y="1122362"/>
            <a:ext cx="11954786" cy="3449637"/>
          </a:xfrm>
        </p:spPr>
        <p:txBody>
          <a:bodyPr>
            <a:normAutofit/>
          </a:bodyPr>
          <a:lstStyle/>
          <a:p>
            <a:r>
              <a:rPr lang="da-DK" sz="9600" b="1" dirty="0" err="1"/>
              <a:t>Entity</a:t>
            </a:r>
            <a:r>
              <a:rPr lang="da-DK" sz="9600" b="1" dirty="0"/>
              <a:t> Framework Core </a:t>
            </a:r>
            <a:br>
              <a:rPr lang="da-DK" sz="9600" dirty="0"/>
            </a:br>
            <a:r>
              <a:rPr lang="da-DK" sz="9600" dirty="0"/>
              <a:t>Essentials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953F5-4E7C-B178-5192-3FF92ABF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Domain </a:t>
            </a:r>
            <a:r>
              <a:rPr lang="da-DK" dirty="0" err="1"/>
              <a:t>classes</a:t>
            </a:r>
            <a:r>
              <a:rPr lang="da-DK" dirty="0"/>
              <a:t> and </a:t>
            </a:r>
            <a:r>
              <a:rPr lang="da-DK" i="1" dirty="0"/>
              <a:t>EFC Power Tools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1021974-05AC-1B5A-F140-C074FA5BB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29407" cy="4351338"/>
          </a:xfrm>
        </p:spPr>
        <p:txBody>
          <a:bodyPr/>
          <a:lstStyle/>
          <a:p>
            <a:r>
              <a:rPr lang="da-DK" dirty="0" err="1"/>
              <a:t>Tables</a:t>
            </a:r>
            <a:r>
              <a:rPr lang="da-DK" dirty="0"/>
              <a:t> with relations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transformed</a:t>
            </a:r>
            <a:r>
              <a:rPr lang="da-DK" dirty="0"/>
              <a:t> (by </a:t>
            </a:r>
            <a:r>
              <a:rPr lang="da-DK" i="1" dirty="0"/>
              <a:t>EFC PT</a:t>
            </a:r>
            <a:r>
              <a:rPr lang="da-DK" dirty="0"/>
              <a:t>) to domain </a:t>
            </a:r>
            <a:r>
              <a:rPr lang="da-DK" dirty="0" err="1"/>
              <a:t>classes</a:t>
            </a:r>
            <a:r>
              <a:rPr lang="da-DK" dirty="0"/>
              <a:t> with </a:t>
            </a:r>
            <a:r>
              <a:rPr lang="da-DK" dirty="0" err="1"/>
              <a:t>object</a:t>
            </a:r>
            <a:r>
              <a:rPr lang="da-DK" dirty="0"/>
              <a:t> references</a:t>
            </a:r>
          </a:p>
          <a:p>
            <a:r>
              <a:rPr lang="da-DK" dirty="0"/>
              <a:t>Domain </a:t>
            </a:r>
            <a:r>
              <a:rPr lang="da-DK" dirty="0" err="1"/>
              <a:t>classes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contain</a:t>
            </a:r>
            <a:r>
              <a:rPr lang="da-DK" dirty="0"/>
              <a:t> </a:t>
            </a:r>
            <a:r>
              <a:rPr lang="da-DK" dirty="0" err="1"/>
              <a:t>two</a:t>
            </a:r>
            <a:r>
              <a:rPr lang="da-DK" dirty="0"/>
              <a:t> ”versions” of </a:t>
            </a:r>
            <a:r>
              <a:rPr lang="da-DK" dirty="0" err="1"/>
              <a:t>object</a:t>
            </a:r>
            <a:r>
              <a:rPr lang="da-DK" dirty="0"/>
              <a:t> references:</a:t>
            </a:r>
          </a:p>
          <a:p>
            <a:pPr lvl="1"/>
            <a:r>
              <a:rPr lang="da-DK" dirty="0"/>
              <a:t>By </a:t>
            </a:r>
            <a:r>
              <a:rPr lang="da-DK" u="sng" dirty="0" err="1"/>
              <a:t>identifier</a:t>
            </a:r>
            <a:r>
              <a:rPr lang="da-DK" dirty="0"/>
              <a:t> (</a:t>
            </a:r>
            <a:r>
              <a:rPr lang="da-DK" dirty="0" err="1"/>
              <a:t>typically</a:t>
            </a:r>
            <a:r>
              <a:rPr lang="da-DK" dirty="0"/>
              <a:t> of type </a:t>
            </a:r>
            <a:r>
              <a:rPr lang="da-DK" b="1" dirty="0"/>
              <a:t>int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By </a:t>
            </a:r>
            <a:r>
              <a:rPr lang="da-DK" u="sng" dirty="0"/>
              <a:t>navigation </a:t>
            </a:r>
            <a:r>
              <a:rPr lang="da-DK" u="sng" dirty="0" err="1"/>
              <a:t>property</a:t>
            </a:r>
            <a:r>
              <a:rPr lang="da-DK" dirty="0"/>
              <a:t> (</a:t>
            </a:r>
            <a:r>
              <a:rPr lang="da-DK" dirty="0" err="1"/>
              <a:t>typically</a:t>
            </a:r>
            <a:r>
              <a:rPr lang="da-DK" dirty="0"/>
              <a:t> of the type of the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being</a:t>
            </a:r>
            <a:r>
              <a:rPr lang="da-DK" dirty="0"/>
              <a:t> referred to)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51129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CEE9D-7221-1EF0-1775-4A31AF8C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Domain </a:t>
            </a:r>
            <a:r>
              <a:rPr lang="da-DK" dirty="0" err="1"/>
              <a:t>classes</a:t>
            </a:r>
            <a:r>
              <a:rPr lang="da-DK" dirty="0"/>
              <a:t> and </a:t>
            </a:r>
            <a:r>
              <a:rPr lang="da-DK" i="1" dirty="0"/>
              <a:t>EFC Power Tools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5971714-EB7C-EFC1-DE1A-DE11297508C5}"/>
              </a:ext>
            </a:extLst>
          </p:cNvPr>
          <p:cNvSpPr txBox="1"/>
          <p:nvPr/>
        </p:nvSpPr>
        <p:spPr>
          <a:xfrm>
            <a:off x="329316" y="1690688"/>
            <a:ext cx="52578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a-DK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Table</a:t>
            </a:r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"Drink"</a:t>
            </a:r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da-DK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Drink </a:t>
            </a:r>
            <a:r>
              <a:rPr lang="da-DK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auto-</a:t>
            </a:r>
            <a:r>
              <a:rPr lang="da-DK" sz="11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generated</a:t>
            </a:r>
            <a:endParaRPr lang="da-DK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…</a:t>
            </a:r>
          </a:p>
          <a:p>
            <a:endParaRPr lang="da-DK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AlcoholicPartId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? NonAlcoholicPartId {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da-DK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a-DK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ForeignKey</a:t>
            </a:r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1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AlcoholicPartId</a:t>
            </a:r>
            <a:r>
              <a:rPr lang="da-DK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a-DK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InverseProperty</a:t>
            </a:r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1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DrinkAlcoholicParts</a:t>
            </a:r>
            <a:r>
              <a:rPr lang="da-DK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Ingredient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AlcoholicPart {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a-DK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ForeignKey</a:t>
            </a:r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"NonAlcoholicPartId"</a:t>
            </a:r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a-DK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InverseProperty</a:t>
            </a:r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1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DrinkNonAlcoholicParts</a:t>
            </a:r>
            <a:r>
              <a:rPr lang="da-DK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Ingredient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NonAlcoholicPart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a-DK" sz="1100" dirty="0"/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E62B982D-B2F0-46C7-8C21-23C39C7F6B53}"/>
              </a:ext>
            </a:extLst>
          </p:cNvPr>
          <p:cNvSpPr txBox="1"/>
          <p:nvPr/>
        </p:nvSpPr>
        <p:spPr>
          <a:xfrm>
            <a:off x="5907820" y="1690688"/>
            <a:ext cx="60787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CREATE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TABLE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[dbo]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.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[Drink]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(</a:t>
            </a:r>
            <a:endParaRPr lang="da-DK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[Id]                 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IDENTITY 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1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1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NOT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NULL,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[Name]               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NVARCHAR 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50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NOT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NULL,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AlcoholicPartId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       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NULL,</a:t>
            </a:r>
            <a:endParaRPr lang="da-DK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AlcoholicPartAmount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   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NULL,</a:t>
            </a:r>
            <a:endParaRPr lang="da-DK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[NonAlcoholicPartId]    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NULL,</a:t>
            </a:r>
            <a:endParaRPr lang="da-DK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NonAlcoholicPartAmount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NULL,</a:t>
            </a:r>
            <a:endParaRPr lang="da-DK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PRIMARY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KEY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CLUSTERED 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[Id]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ASC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),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CONSTRAINT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[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FK_Drink_Ingredient_Alc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FOREIGN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KEY 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(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AlcoholicPartId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)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REFERENCES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[dbo]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.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Ingredient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(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[Id]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),</a:t>
            </a:r>
            <a:endParaRPr lang="da-DK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CONSTRAINT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[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FK_Drink_Ingredient_NonAlc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FOREIGN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KEY 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(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[NonAlcoholicPartId]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REFERENCES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[dbo]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.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Ingredient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(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[Id]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)</a:t>
            </a:r>
            <a:endParaRPr lang="da-DK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);</a:t>
            </a:r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val="387009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953F5-4E7C-B178-5192-3FF92ABF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Domain </a:t>
            </a:r>
            <a:r>
              <a:rPr lang="da-DK" dirty="0" err="1"/>
              <a:t>classes</a:t>
            </a:r>
            <a:r>
              <a:rPr lang="da-DK" dirty="0"/>
              <a:t> and </a:t>
            </a:r>
            <a:r>
              <a:rPr lang="da-DK" i="1" dirty="0"/>
              <a:t>EFC Power Tools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1021974-05AC-1B5A-F140-C074FA5BB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884134" cy="4351338"/>
          </a:xfrm>
        </p:spPr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two</a:t>
            </a:r>
            <a:r>
              <a:rPr lang="da-DK" dirty="0"/>
              <a:t> ”versions” of </a:t>
            </a:r>
            <a:r>
              <a:rPr lang="da-DK" dirty="0" err="1"/>
              <a:t>object</a:t>
            </a:r>
            <a:r>
              <a:rPr lang="da-DK" dirty="0"/>
              <a:t> references…?</a:t>
            </a:r>
          </a:p>
          <a:p>
            <a:r>
              <a:rPr lang="da-DK" dirty="0" err="1"/>
              <a:t>Identifiers</a:t>
            </a:r>
            <a:r>
              <a:rPr lang="da-DK" dirty="0"/>
              <a:t> </a:t>
            </a:r>
            <a:r>
              <a:rPr lang="da-DK" dirty="0" err="1"/>
              <a:t>always</a:t>
            </a:r>
            <a:r>
              <a:rPr lang="da-DK" dirty="0"/>
              <a:t> set, navigation properties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b="1" dirty="0" err="1"/>
              <a:t>Include</a:t>
            </a:r>
            <a:r>
              <a:rPr lang="da-DK" dirty="0"/>
              <a:t> is </a:t>
            </a:r>
            <a:r>
              <a:rPr lang="da-DK" dirty="0" err="1"/>
              <a:t>used</a:t>
            </a:r>
            <a:r>
              <a:rPr lang="da-DK" dirty="0"/>
              <a:t> in </a:t>
            </a:r>
            <a:r>
              <a:rPr lang="da-DK" dirty="0" err="1"/>
              <a:t>query</a:t>
            </a:r>
            <a:r>
              <a:rPr lang="da-DK" dirty="0"/>
              <a:t> (</a:t>
            </a:r>
            <a:r>
              <a:rPr lang="da-DK" dirty="0" err="1"/>
              <a:t>see</a:t>
            </a:r>
            <a:r>
              <a:rPr lang="da-DK" dirty="0"/>
              <a:t> </a:t>
            </a:r>
            <a:r>
              <a:rPr lang="da-DK" dirty="0" err="1"/>
              <a:t>later</a:t>
            </a:r>
            <a:r>
              <a:rPr lang="da-DK" dirty="0"/>
              <a:t>)</a:t>
            </a:r>
          </a:p>
          <a:p>
            <a:r>
              <a:rPr lang="da-DK" b="1" dirty="0">
                <a:solidFill>
                  <a:srgbClr val="FF0000"/>
                </a:solidFill>
              </a:rPr>
              <a:t>NB</a:t>
            </a:r>
            <a:r>
              <a:rPr lang="da-DK" dirty="0"/>
              <a:t>: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creating</a:t>
            </a:r>
            <a:r>
              <a:rPr lang="da-DK" dirty="0"/>
              <a:t> a </a:t>
            </a:r>
            <a:r>
              <a:rPr lang="da-DK" u="sng" dirty="0"/>
              <a:t>new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refers</a:t>
            </a:r>
            <a:r>
              <a:rPr lang="da-DK" dirty="0"/>
              <a:t> to </a:t>
            </a:r>
            <a:r>
              <a:rPr lang="da-DK" u="sng" dirty="0" err="1"/>
              <a:t>existing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, do </a:t>
            </a:r>
            <a:r>
              <a:rPr lang="da-DK" u="sng" dirty="0"/>
              <a:t>not</a:t>
            </a:r>
            <a:r>
              <a:rPr lang="da-DK" dirty="0"/>
              <a:t> set navigation properties </a:t>
            </a:r>
            <a:r>
              <a:rPr lang="da-DK" dirty="0" err="1"/>
              <a:t>yourself</a:t>
            </a:r>
            <a:r>
              <a:rPr lang="da-DK" dirty="0"/>
              <a:t>! </a:t>
            </a:r>
            <a:r>
              <a:rPr lang="da-DK" dirty="0" err="1"/>
              <a:t>Only</a:t>
            </a:r>
            <a:r>
              <a:rPr lang="da-DK" dirty="0"/>
              <a:t> set </a:t>
            </a:r>
            <a:r>
              <a:rPr lang="da-DK" dirty="0" err="1"/>
              <a:t>identifiers</a:t>
            </a:r>
            <a:r>
              <a:rPr lang="da-DK" dirty="0"/>
              <a:t>!</a:t>
            </a:r>
          </a:p>
          <a:p>
            <a:r>
              <a:rPr lang="da-DK" dirty="0"/>
              <a:t>If navigation properties </a:t>
            </a:r>
            <a:r>
              <a:rPr lang="da-DK" dirty="0" err="1"/>
              <a:t>are</a:t>
            </a:r>
            <a:r>
              <a:rPr lang="da-DK" dirty="0"/>
              <a:t> set </a:t>
            </a:r>
            <a:r>
              <a:rPr lang="da-DK" dirty="0" err="1"/>
              <a:t>directly</a:t>
            </a:r>
            <a:r>
              <a:rPr lang="da-DK" dirty="0"/>
              <a:t>,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perceived</a:t>
            </a:r>
            <a:r>
              <a:rPr lang="da-DK" dirty="0"/>
              <a:t> as </a:t>
            </a:r>
            <a:r>
              <a:rPr lang="da-DK" u="sng" dirty="0"/>
              <a:t>new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, and </a:t>
            </a:r>
            <a:r>
              <a:rPr lang="da-DK" b="1" dirty="0"/>
              <a:t>EFCore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try</a:t>
            </a:r>
            <a:r>
              <a:rPr lang="da-DK" dirty="0"/>
              <a:t> to save </a:t>
            </a:r>
            <a:r>
              <a:rPr lang="da-DK" dirty="0" err="1"/>
              <a:t>them</a:t>
            </a:r>
            <a:r>
              <a:rPr lang="da-DK" dirty="0"/>
              <a:t>…</a:t>
            </a:r>
          </a:p>
          <a:p>
            <a:r>
              <a:rPr lang="da-DK" dirty="0" err="1"/>
              <a:t>Consider</a:t>
            </a:r>
            <a:r>
              <a:rPr lang="da-DK" dirty="0"/>
              <a:t> </a:t>
            </a:r>
            <a:r>
              <a:rPr lang="da-DK" dirty="0" err="1"/>
              <a:t>creating</a:t>
            </a:r>
            <a:r>
              <a:rPr lang="da-DK" dirty="0"/>
              <a:t> a </a:t>
            </a:r>
            <a:r>
              <a:rPr lang="da-DK" dirty="0" err="1"/>
              <a:t>constructor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supports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setting</a:t>
            </a:r>
            <a:r>
              <a:rPr lang="da-DK" dirty="0"/>
              <a:t> the </a:t>
            </a:r>
            <a:r>
              <a:rPr lang="da-DK" dirty="0" err="1"/>
              <a:t>identifiers</a:t>
            </a:r>
            <a:r>
              <a:rPr lang="da-DK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72566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CEE9D-7221-1EF0-1775-4A31AF8C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Domain </a:t>
            </a:r>
            <a:r>
              <a:rPr lang="da-DK" dirty="0" err="1"/>
              <a:t>classes</a:t>
            </a:r>
            <a:r>
              <a:rPr lang="da-DK" dirty="0"/>
              <a:t> and </a:t>
            </a:r>
            <a:r>
              <a:rPr lang="da-DK" i="1" dirty="0"/>
              <a:t>EFC Power Tools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5971714-EB7C-EFC1-DE1A-DE11297508C5}"/>
              </a:ext>
            </a:extLst>
          </p:cNvPr>
          <p:cNvSpPr txBox="1"/>
          <p:nvPr/>
        </p:nvSpPr>
        <p:spPr>
          <a:xfrm>
            <a:off x="838200" y="1690688"/>
            <a:ext cx="87265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alcoholicPartId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alcoholicPartAmount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nonAlcoholicPartId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nonAlcoholicPartAmount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AlcoholicPartId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alcoholicPartId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AlcoholicPartAmount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alcoholicPartAmount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NonAlcoholicPartId =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nonAlcoholicPartId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NonAlcoholicPartAmount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nonAlcoholicPartAmount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1255159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CEE9D-7221-1EF0-1775-4A31AF8C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Domain </a:t>
            </a:r>
            <a:r>
              <a:rPr lang="da-DK" dirty="0" err="1"/>
              <a:t>classes</a:t>
            </a:r>
            <a:r>
              <a:rPr lang="da-DK" dirty="0"/>
              <a:t> and </a:t>
            </a:r>
            <a:r>
              <a:rPr lang="da-DK" i="1" dirty="0"/>
              <a:t>EFC Power Tools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5971714-EB7C-EFC1-DE1A-DE11297508C5}"/>
              </a:ext>
            </a:extLst>
          </p:cNvPr>
          <p:cNvSpPr txBox="1"/>
          <p:nvPr/>
        </p:nvSpPr>
        <p:spPr>
          <a:xfrm>
            <a:off x="838200" y="1690688"/>
            <a:ext cx="1043277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Ingredient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…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Navigation properties for ”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many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”-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relationship</a:t>
            </a:r>
            <a:endParaRPr lang="da-DK" sz="16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   // Auto-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generated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, but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we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might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never load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them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…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a-DK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InverseProperty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"AlcoholicPart"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ICollection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DrinkAlcoholicParts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a-DK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InverseProperty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NonAlcoholicPart</a:t>
            </a:r>
            <a:r>
              <a:rPr lang="da-DK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ICollection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DrinkNonAlcoholicParts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2479802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F8742-C7A3-7B0C-CCD9-56CDAC7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DbSet&lt;…&gt; </a:t>
            </a:r>
            <a:r>
              <a:rPr lang="da-DK" dirty="0"/>
              <a:t>properties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B829EC2-BD6E-A501-82B6-3AAC9CC13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For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table</a:t>
            </a:r>
            <a:r>
              <a:rPr lang="da-DK" dirty="0"/>
              <a:t> </a:t>
            </a:r>
            <a:r>
              <a:rPr lang="da-DK" dirty="0" err="1"/>
              <a:t>chosen</a:t>
            </a:r>
            <a:r>
              <a:rPr lang="da-DK" dirty="0"/>
              <a:t> for auto-generation,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get</a:t>
            </a:r>
            <a:endParaRPr lang="da-DK" dirty="0"/>
          </a:p>
          <a:p>
            <a:pPr lvl="1"/>
            <a:r>
              <a:rPr lang="da-DK" dirty="0"/>
              <a:t>An auto-</a:t>
            </a:r>
            <a:r>
              <a:rPr lang="da-DK" dirty="0" err="1"/>
              <a:t>generated</a:t>
            </a:r>
            <a:r>
              <a:rPr lang="da-DK" dirty="0"/>
              <a:t> domain class</a:t>
            </a:r>
          </a:p>
          <a:p>
            <a:pPr lvl="1"/>
            <a:r>
              <a:rPr lang="da-DK" dirty="0"/>
              <a:t>A </a:t>
            </a:r>
            <a:r>
              <a:rPr lang="da-DK" b="1" dirty="0"/>
              <a:t>DbSet&lt;…&gt; </a:t>
            </a:r>
            <a:r>
              <a:rPr lang="da-DK" dirty="0" err="1"/>
              <a:t>property</a:t>
            </a:r>
            <a:r>
              <a:rPr lang="da-DK" dirty="0"/>
              <a:t> in the </a:t>
            </a:r>
            <a:r>
              <a:rPr lang="da-DK" dirty="0" err="1"/>
              <a:t>context</a:t>
            </a:r>
            <a:r>
              <a:rPr lang="da-DK" dirty="0"/>
              <a:t> class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3DDCB3D4-563D-E140-6119-527CF4A7E823}"/>
              </a:ext>
            </a:extLst>
          </p:cNvPr>
          <p:cNvSpPr txBox="1"/>
          <p:nvPr/>
        </p:nvSpPr>
        <p:spPr>
          <a:xfrm>
            <a:off x="838200" y="3629771"/>
            <a:ext cx="87265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DbContext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…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DbSet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&gt; Drinks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DbSet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Ingredient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&gt; Ingredients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da-DK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D802B7B8-57EC-BE21-33D8-648E1E899ED8}"/>
              </a:ext>
            </a:extLst>
          </p:cNvPr>
          <p:cNvSpPr/>
          <p:nvPr/>
        </p:nvSpPr>
        <p:spPr>
          <a:xfrm>
            <a:off x="1243715" y="4587902"/>
            <a:ext cx="8321040" cy="9740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2895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F8742-C7A3-7B0C-CCD9-56CDAC7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DbSet&lt;…&gt; </a:t>
            </a:r>
            <a:r>
              <a:rPr lang="da-DK" dirty="0"/>
              <a:t>properties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B829EC2-BD6E-A501-82B6-3AAC9CC1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96023" cy="4351338"/>
          </a:xfrm>
        </p:spPr>
        <p:txBody>
          <a:bodyPr/>
          <a:lstStyle/>
          <a:p>
            <a:r>
              <a:rPr lang="da-DK" dirty="0"/>
              <a:t>A </a:t>
            </a:r>
            <a:r>
              <a:rPr lang="da-DK" b="1" dirty="0"/>
              <a:t>DbSet&lt;…&gt;</a:t>
            </a:r>
            <a:r>
              <a:rPr lang="da-DK" dirty="0"/>
              <a:t> mirrors a </a:t>
            </a:r>
            <a:r>
              <a:rPr lang="da-DK" dirty="0" err="1"/>
              <a:t>table</a:t>
            </a:r>
            <a:r>
              <a:rPr lang="da-DK" dirty="0"/>
              <a:t> in the database</a:t>
            </a:r>
          </a:p>
          <a:p>
            <a:r>
              <a:rPr lang="da-DK" dirty="0"/>
              <a:t>Can do </a:t>
            </a:r>
            <a:r>
              <a:rPr lang="da-DK" i="1" dirty="0"/>
              <a:t>CRUD</a:t>
            </a:r>
            <a:r>
              <a:rPr lang="da-DK" dirty="0"/>
              <a:t>-operations </a:t>
            </a:r>
            <a:r>
              <a:rPr lang="da-DK" dirty="0" err="1"/>
              <a:t>directly</a:t>
            </a:r>
            <a:r>
              <a:rPr lang="da-DK" dirty="0"/>
              <a:t> on </a:t>
            </a:r>
            <a:r>
              <a:rPr lang="da-DK" dirty="0" err="1"/>
              <a:t>property</a:t>
            </a:r>
            <a:r>
              <a:rPr lang="da-DK" dirty="0"/>
              <a:t>!</a:t>
            </a:r>
          </a:p>
          <a:p>
            <a:r>
              <a:rPr lang="da-DK" b="1" dirty="0">
                <a:solidFill>
                  <a:srgbClr val="FF0000"/>
                </a:solidFill>
              </a:rPr>
              <a:t>NB</a:t>
            </a:r>
            <a:r>
              <a:rPr lang="da-DK" dirty="0"/>
              <a:t>: Changes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u="sng" dirty="0"/>
              <a:t>not</a:t>
            </a:r>
            <a:r>
              <a:rPr lang="da-DK" dirty="0"/>
              <a:t> </a:t>
            </a:r>
            <a:r>
              <a:rPr lang="da-DK" dirty="0" err="1"/>
              <a:t>persisted</a:t>
            </a:r>
            <a:r>
              <a:rPr lang="da-DK" dirty="0"/>
              <a:t> to database, </a:t>
            </a:r>
            <a:r>
              <a:rPr lang="da-DK" dirty="0" err="1"/>
              <a:t>until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b="1" dirty="0"/>
              <a:t>SaveChanges</a:t>
            </a:r>
            <a:r>
              <a:rPr lang="da-DK" dirty="0"/>
              <a:t> on the </a:t>
            </a:r>
            <a:r>
              <a:rPr lang="da-DK" dirty="0" err="1"/>
              <a:t>context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3168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CEE9D-7221-1EF0-1775-4A31AF8C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access</a:t>
            </a:r>
            <a:r>
              <a:rPr lang="da-DK" dirty="0"/>
              <a:t> with DbSet&lt;…&gt; properties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5971714-EB7C-EFC1-DE1A-DE11297508C5}"/>
              </a:ext>
            </a:extLst>
          </p:cNvPr>
          <p:cNvSpPr txBox="1"/>
          <p:nvPr/>
        </p:nvSpPr>
        <p:spPr>
          <a:xfrm>
            <a:off x="838200" y="1690688"/>
            <a:ext cx="872655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Get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All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List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allDrinks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</a:t>
            </a:r>
            <a:r>
              <a:rPr lang="da-DK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Drinks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.ToList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Create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d = </a:t>
            </a:r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 { … };</a:t>
            </a:r>
          </a:p>
          <a:p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</a:t>
            </a:r>
            <a:r>
              <a:rPr lang="da-DK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Drinks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.Add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(d);</a:t>
            </a:r>
          </a:p>
          <a:p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context.SaveChanges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3771107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CEE9D-7221-1EF0-1775-4A31AF8C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access</a:t>
            </a:r>
            <a:r>
              <a:rPr lang="da-DK" dirty="0"/>
              <a:t> with Set&lt;…&gt;() </a:t>
            </a:r>
            <a:r>
              <a:rPr lang="da-DK" dirty="0" err="1"/>
              <a:t>method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5971714-EB7C-EFC1-DE1A-DE11297508C5}"/>
              </a:ext>
            </a:extLst>
          </p:cNvPr>
          <p:cNvSpPr txBox="1"/>
          <p:nvPr/>
        </p:nvSpPr>
        <p:spPr>
          <a:xfrm>
            <a:off x="838200" y="1690688"/>
            <a:ext cx="87265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Read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dRead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</a:t>
            </a:r>
            <a:r>
              <a:rPr lang="da-DK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Drinks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.Find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d.Id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Update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dRead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!= </a:t>
            </a:r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dRead.Name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"New </a:t>
            </a:r>
            <a:r>
              <a:rPr lang="da-DK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Name</a:t>
            </a:r>
            <a:r>
              <a:rPr lang="da-DK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</a:t>
            </a:r>
            <a:r>
              <a:rPr lang="da-DK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Drinks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.Update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dRead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NB: Not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saved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yet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!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Delete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dRead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!= </a:t>
            </a:r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</a:t>
            </a:r>
            <a:r>
              <a:rPr lang="da-DK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Drinks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.Remove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dRead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NB: Not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saved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yet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!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3718350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F8742-C7A3-7B0C-CCD9-56CDAC7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Set&lt;…&gt;() </a:t>
            </a:r>
            <a:r>
              <a:rPr lang="da-DK" dirty="0" err="1"/>
              <a:t>method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B829EC2-BD6E-A501-82B6-3AAC9CC1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075212" cy="4351338"/>
          </a:xfrm>
        </p:spPr>
        <p:txBody>
          <a:bodyPr/>
          <a:lstStyle/>
          <a:p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work</a:t>
            </a:r>
            <a:r>
              <a:rPr lang="da-DK" dirty="0"/>
              <a:t> with </a:t>
            </a:r>
            <a:r>
              <a:rPr lang="da-DK" b="1" dirty="0"/>
              <a:t>DbSet&lt;…&gt; </a:t>
            </a:r>
            <a:r>
              <a:rPr lang="da-DK" dirty="0"/>
              <a:t>properties.</a:t>
            </a:r>
          </a:p>
          <a:p>
            <a:r>
              <a:rPr lang="da-DK" dirty="0" err="1"/>
              <a:t>Drawback</a:t>
            </a:r>
            <a:r>
              <a:rPr lang="da-DK" dirty="0"/>
              <a:t>: not 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generalize</a:t>
            </a:r>
            <a:r>
              <a:rPr lang="da-DK" dirty="0"/>
              <a:t> </a:t>
            </a:r>
            <a:r>
              <a:rPr lang="da-DK" i="1" dirty="0"/>
              <a:t>CRUD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…</a:t>
            </a:r>
          </a:p>
          <a:p>
            <a:r>
              <a:rPr lang="da-DK" dirty="0"/>
              <a:t>Alternative: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b="1" dirty="0"/>
              <a:t>Set&lt;…&gt;() </a:t>
            </a:r>
            <a:r>
              <a:rPr lang="da-DK" dirty="0" err="1"/>
              <a:t>method</a:t>
            </a:r>
            <a:r>
              <a:rPr lang="da-DK" dirty="0"/>
              <a:t>.</a:t>
            </a:r>
          </a:p>
          <a:p>
            <a:r>
              <a:rPr lang="da-DK" dirty="0" err="1"/>
              <a:t>Calling</a:t>
            </a:r>
            <a:r>
              <a:rPr lang="da-DK" dirty="0"/>
              <a:t> </a:t>
            </a:r>
            <a:r>
              <a:rPr lang="da-DK" b="1" dirty="0"/>
              <a:t>Set&lt;T&gt;() </a:t>
            </a:r>
            <a:r>
              <a:rPr lang="da-DK" dirty="0"/>
              <a:t>on </a:t>
            </a:r>
            <a:r>
              <a:rPr lang="da-DK" dirty="0" err="1"/>
              <a:t>context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returns all </a:t>
            </a:r>
            <a:r>
              <a:rPr lang="da-DK" dirty="0" err="1"/>
              <a:t>objects</a:t>
            </a:r>
            <a:r>
              <a:rPr lang="da-DK" dirty="0"/>
              <a:t> of type </a:t>
            </a:r>
            <a:r>
              <a:rPr lang="da-DK" b="1" dirty="0"/>
              <a:t>T</a:t>
            </a:r>
          </a:p>
          <a:p>
            <a:r>
              <a:rPr lang="da-DK" dirty="0" err="1"/>
              <a:t>Essentially</a:t>
            </a:r>
            <a:r>
              <a:rPr lang="da-DK" dirty="0"/>
              <a:t>, </a:t>
            </a:r>
            <a:r>
              <a:rPr lang="da-DK" b="1" dirty="0"/>
              <a:t>DbSet&lt;T&gt;</a:t>
            </a:r>
            <a:r>
              <a:rPr lang="da-DK" dirty="0"/>
              <a:t> and </a:t>
            </a:r>
            <a:r>
              <a:rPr lang="da-DK" b="1" dirty="0"/>
              <a:t>Set&lt;T&gt;()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equivalent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7997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105CD1-DFE2-32F3-2BC5-033384C7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Preface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443EBC1-8B45-8C33-C06E-79516727E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Entity</a:t>
            </a:r>
            <a:r>
              <a:rPr lang="da-DK" dirty="0"/>
              <a:t> Framework Core aka </a:t>
            </a:r>
            <a:r>
              <a:rPr lang="da-DK" b="1" dirty="0"/>
              <a:t>EFCore</a:t>
            </a:r>
          </a:p>
          <a:p>
            <a:r>
              <a:rPr lang="da-DK" b="1" dirty="0"/>
              <a:t>EFCore </a:t>
            </a:r>
            <a:r>
              <a:rPr lang="da-DK" dirty="0"/>
              <a:t>version 7</a:t>
            </a:r>
          </a:p>
          <a:p>
            <a:r>
              <a:rPr lang="da-DK" dirty="0"/>
              <a:t>NOT an </a:t>
            </a:r>
            <a:r>
              <a:rPr lang="da-DK" dirty="0" err="1"/>
              <a:t>exhaustive</a:t>
            </a:r>
            <a:r>
              <a:rPr lang="da-DK" dirty="0"/>
              <a:t> </a:t>
            </a:r>
            <a:r>
              <a:rPr lang="da-DK" dirty="0" err="1"/>
              <a:t>presentation</a:t>
            </a:r>
            <a:r>
              <a:rPr lang="da-DK" dirty="0"/>
              <a:t> of </a:t>
            </a:r>
            <a:r>
              <a:rPr lang="da-DK" b="1" dirty="0"/>
              <a:t>EFCore</a:t>
            </a:r>
            <a:r>
              <a:rPr lang="da-DK" dirty="0"/>
              <a:t>!</a:t>
            </a:r>
          </a:p>
          <a:p>
            <a:r>
              <a:rPr lang="da-DK" dirty="0"/>
              <a:t>Focus on</a:t>
            </a:r>
          </a:p>
          <a:p>
            <a:pPr lvl="1"/>
            <a:r>
              <a:rPr lang="da-DK" dirty="0"/>
              <a:t>The </a:t>
            </a:r>
            <a:r>
              <a:rPr lang="da-DK" b="1" dirty="0"/>
              <a:t>DbContext </a:t>
            </a:r>
            <a:r>
              <a:rPr lang="da-DK" dirty="0"/>
              <a:t>base class</a:t>
            </a:r>
          </a:p>
          <a:p>
            <a:pPr lvl="1"/>
            <a:r>
              <a:rPr lang="da-DK" dirty="0"/>
              <a:t>The </a:t>
            </a:r>
            <a:r>
              <a:rPr lang="da-DK" b="1" dirty="0"/>
              <a:t>DbSet</a:t>
            </a:r>
            <a:r>
              <a:rPr lang="da-DK" dirty="0"/>
              <a:t> properties and </a:t>
            </a:r>
            <a:r>
              <a:rPr lang="da-DK" b="1" dirty="0"/>
              <a:t>Set&lt;T&gt;() </a:t>
            </a:r>
            <a:r>
              <a:rPr lang="da-DK" dirty="0" err="1"/>
              <a:t>method</a:t>
            </a:r>
            <a:endParaRPr lang="da-DK" dirty="0"/>
          </a:p>
          <a:p>
            <a:pPr lvl="1"/>
            <a:r>
              <a:rPr lang="da-DK" dirty="0"/>
              <a:t>The </a:t>
            </a:r>
            <a:r>
              <a:rPr lang="da-DK" i="1" dirty="0"/>
              <a:t>EFCore Power Tools </a:t>
            </a:r>
            <a:r>
              <a:rPr lang="da-DK" dirty="0"/>
              <a:t>(aka </a:t>
            </a:r>
            <a:r>
              <a:rPr lang="da-DK" i="1" dirty="0"/>
              <a:t>EFC PT</a:t>
            </a:r>
            <a:r>
              <a:rPr lang="da-DK" dirty="0"/>
              <a:t>)</a:t>
            </a:r>
            <a:r>
              <a:rPr lang="da-DK" i="1" dirty="0"/>
              <a:t> </a:t>
            </a:r>
            <a:r>
              <a:rPr lang="da-DK" dirty="0" err="1"/>
              <a:t>extension</a:t>
            </a:r>
            <a:r>
              <a:rPr lang="da-DK" dirty="0"/>
              <a:t> (</a:t>
            </a:r>
            <a:r>
              <a:rPr lang="da-DK" b="1" dirty="0"/>
              <a:t>NB</a:t>
            </a:r>
            <a:r>
              <a:rPr lang="da-DK" dirty="0"/>
              <a:t>: </a:t>
            </a:r>
            <a:r>
              <a:rPr lang="da-DK" u="sng" dirty="0"/>
              <a:t>not</a:t>
            </a:r>
            <a:r>
              <a:rPr lang="da-DK" dirty="0"/>
              <a:t> part of </a:t>
            </a:r>
            <a:r>
              <a:rPr lang="da-DK" b="1" dirty="0"/>
              <a:t>EFCore</a:t>
            </a:r>
            <a:r>
              <a:rPr lang="da-D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2973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CEE9D-7221-1EF0-1775-4A31AF8C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access</a:t>
            </a:r>
            <a:r>
              <a:rPr lang="da-DK" dirty="0"/>
              <a:t> with Set&lt;…&gt;() </a:t>
            </a:r>
            <a:r>
              <a:rPr lang="da-DK" dirty="0" err="1"/>
              <a:t>method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5971714-EB7C-EFC1-DE1A-DE11297508C5}"/>
              </a:ext>
            </a:extLst>
          </p:cNvPr>
          <p:cNvSpPr txBox="1"/>
          <p:nvPr/>
        </p:nvSpPr>
        <p:spPr>
          <a:xfrm>
            <a:off x="838200" y="1690688"/>
            <a:ext cx="872655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Get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All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List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allDrinks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</a:t>
            </a:r>
            <a:r>
              <a:rPr lang="da-DK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Set</a:t>
            </a:r>
            <a:r>
              <a:rPr lang="da-DK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da-DK" sz="1600" dirty="0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&gt;()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Create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d = </a:t>
            </a:r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 { … };</a:t>
            </a:r>
          </a:p>
          <a:p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</a:t>
            </a:r>
            <a:r>
              <a:rPr lang="da-DK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Set</a:t>
            </a:r>
            <a:r>
              <a:rPr lang="da-DK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da-DK" sz="1600" dirty="0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&gt;()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(d);</a:t>
            </a:r>
          </a:p>
          <a:p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context.SaveChanges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625488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CEE9D-7221-1EF0-1775-4A31AF8C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access</a:t>
            </a:r>
            <a:r>
              <a:rPr lang="da-DK" dirty="0"/>
              <a:t> with Set&lt;…&gt;() </a:t>
            </a:r>
            <a:r>
              <a:rPr lang="da-DK" dirty="0" err="1"/>
              <a:t>method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5971714-EB7C-EFC1-DE1A-DE11297508C5}"/>
              </a:ext>
            </a:extLst>
          </p:cNvPr>
          <p:cNvSpPr txBox="1"/>
          <p:nvPr/>
        </p:nvSpPr>
        <p:spPr>
          <a:xfrm>
            <a:off x="838200" y="1690688"/>
            <a:ext cx="872655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Read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dRead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</a:t>
            </a:r>
            <a:r>
              <a:rPr lang="da-DK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Set</a:t>
            </a:r>
            <a:r>
              <a:rPr lang="da-DK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da-DK" sz="1600" dirty="0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&gt;()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.Find(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d.Id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Update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dRead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!= </a:t>
            </a:r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dRead.Name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"New </a:t>
            </a:r>
            <a:r>
              <a:rPr lang="da-DK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Name</a:t>
            </a:r>
            <a:r>
              <a:rPr lang="da-DK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</a:t>
            </a:r>
            <a:r>
              <a:rPr lang="da-DK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Set</a:t>
            </a:r>
            <a:r>
              <a:rPr lang="da-DK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da-DK" sz="1600" dirty="0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&gt;()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.Update(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dRead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// NB: Not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saved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yet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!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Delete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dRead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!= </a:t>
            </a:r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</a:t>
            </a:r>
            <a:r>
              <a:rPr lang="da-DK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Set</a:t>
            </a:r>
            <a:r>
              <a:rPr lang="da-DK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da-DK" sz="1600" dirty="0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&gt;()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Remove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dRead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// NB: Not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saved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yet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!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1586226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F8742-C7A3-7B0C-CCD9-56CDAC7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sets and LINQ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B829EC2-BD6E-A501-82B6-3AAC9CC1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075212" cy="4351338"/>
          </a:xfrm>
        </p:spPr>
        <p:txBody>
          <a:bodyPr/>
          <a:lstStyle/>
          <a:p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get</a:t>
            </a:r>
            <a:r>
              <a:rPr lang="da-DK" dirty="0"/>
              <a:t> all of </a:t>
            </a:r>
            <a:r>
              <a:rPr lang="da-DK" dirty="0" err="1"/>
              <a:t>objects</a:t>
            </a:r>
            <a:r>
              <a:rPr lang="da-DK" dirty="0"/>
              <a:t> of type </a:t>
            </a:r>
            <a:r>
              <a:rPr lang="da-DK" b="1" dirty="0"/>
              <a:t>T</a:t>
            </a:r>
            <a:r>
              <a:rPr lang="da-DK" dirty="0"/>
              <a:t> (</a:t>
            </a:r>
            <a:r>
              <a:rPr lang="da-DK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context.Set</a:t>
            </a:r>
            <a:r>
              <a:rPr lang="da-DK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da-DK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</a:t>
            </a:r>
            <a:r>
              <a:rPr lang="da-DK" dirty="0"/>
              <a:t>)</a:t>
            </a:r>
          </a:p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 a </a:t>
            </a:r>
            <a:r>
              <a:rPr lang="da-DK" u="sng" dirty="0" err="1"/>
              <a:t>subset</a:t>
            </a:r>
            <a:r>
              <a:rPr lang="da-DK" dirty="0"/>
              <a:t> of </a:t>
            </a:r>
            <a:r>
              <a:rPr lang="da-DK" dirty="0" err="1"/>
              <a:t>objects</a:t>
            </a:r>
            <a:r>
              <a:rPr lang="da-DK" dirty="0"/>
              <a:t>…?</a:t>
            </a:r>
          </a:p>
          <a:p>
            <a:r>
              <a:rPr lang="da-DK" b="1" dirty="0"/>
              <a:t>LINQ</a:t>
            </a:r>
            <a:r>
              <a:rPr lang="da-DK" dirty="0"/>
              <a:t> </a:t>
            </a:r>
            <a:r>
              <a:rPr lang="da-DK" dirty="0" err="1"/>
              <a:t>available</a:t>
            </a:r>
            <a:r>
              <a:rPr lang="da-DK" dirty="0"/>
              <a:t> for more </a:t>
            </a:r>
            <a:r>
              <a:rPr lang="da-DK" dirty="0" err="1"/>
              <a:t>refined</a:t>
            </a:r>
            <a:r>
              <a:rPr lang="da-DK" dirty="0"/>
              <a:t> </a:t>
            </a:r>
            <a:r>
              <a:rPr lang="da-DK" dirty="0" err="1"/>
              <a:t>queries</a:t>
            </a:r>
            <a:r>
              <a:rPr lang="da-DK" dirty="0"/>
              <a:t> </a:t>
            </a:r>
            <a:r>
              <a:rPr lang="da-DK" sz="2400" dirty="0"/>
              <a:t>(</a:t>
            </a:r>
            <a:r>
              <a:rPr lang="da-DK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context.Set</a:t>
            </a:r>
            <a:r>
              <a:rPr lang="da-DK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da-DK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&gt;().</a:t>
            </a:r>
            <a:r>
              <a:rPr lang="da-DK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Where</a:t>
            </a:r>
            <a:r>
              <a:rPr lang="da-DK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(…)</a:t>
            </a:r>
            <a:r>
              <a:rPr lang="da-DK" sz="2400" dirty="0"/>
              <a:t>)</a:t>
            </a:r>
          </a:p>
          <a:p>
            <a:r>
              <a:rPr lang="da-DK" dirty="0"/>
              <a:t>Can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process</a:t>
            </a:r>
            <a:r>
              <a:rPr lang="da-DK" dirty="0"/>
              <a:t> data with loops, etc..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189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F8742-C7A3-7B0C-CCD9-56CDAC7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Essence</a:t>
            </a:r>
            <a:r>
              <a:rPr lang="da-DK" dirty="0"/>
              <a:t> of EF Core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B829EC2-BD6E-A501-82B6-3AAC9CC1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470665" cy="4351338"/>
          </a:xfrm>
        </p:spPr>
        <p:txBody>
          <a:bodyPr/>
          <a:lstStyle/>
          <a:p>
            <a:r>
              <a:rPr lang="da-DK" dirty="0" err="1"/>
              <a:t>Create</a:t>
            </a:r>
            <a:r>
              <a:rPr lang="da-DK" dirty="0"/>
              <a:t> new </a:t>
            </a:r>
            <a:r>
              <a:rPr lang="da-DK" dirty="0" err="1"/>
              <a:t>context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with the </a:t>
            </a:r>
            <a:r>
              <a:rPr lang="da-DK" b="1" dirty="0" err="1"/>
              <a:t>using</a:t>
            </a:r>
            <a:r>
              <a:rPr lang="da-DK" dirty="0"/>
              <a:t> </a:t>
            </a:r>
            <a:r>
              <a:rPr lang="da-DK" dirty="0" err="1"/>
              <a:t>syntax</a:t>
            </a:r>
            <a:endParaRPr lang="da-DK" dirty="0"/>
          </a:p>
          <a:p>
            <a:r>
              <a:rPr lang="da-DK" dirty="0" err="1"/>
              <a:t>Get</a:t>
            </a:r>
            <a:r>
              <a:rPr lang="da-DK" dirty="0"/>
              <a:t> </a:t>
            </a:r>
            <a:r>
              <a:rPr lang="da-DK" dirty="0" err="1"/>
              <a:t>collection</a:t>
            </a:r>
            <a:r>
              <a:rPr lang="da-DK" dirty="0"/>
              <a:t> of </a:t>
            </a:r>
            <a:r>
              <a:rPr lang="da-DK" dirty="0" err="1"/>
              <a:t>objects</a:t>
            </a:r>
            <a:r>
              <a:rPr lang="da-DK" dirty="0"/>
              <a:t> of type </a:t>
            </a:r>
            <a:r>
              <a:rPr lang="da-DK" b="1" dirty="0"/>
              <a:t>T</a:t>
            </a:r>
            <a:r>
              <a:rPr lang="da-DK" dirty="0"/>
              <a:t> from the </a:t>
            </a:r>
            <a:r>
              <a:rPr lang="da-DK" dirty="0" err="1"/>
              <a:t>context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, </a:t>
            </a:r>
            <a:r>
              <a:rPr lang="da-DK" dirty="0" err="1"/>
              <a:t>either</a:t>
            </a:r>
            <a:r>
              <a:rPr lang="da-DK" dirty="0"/>
              <a:t> by </a:t>
            </a:r>
          </a:p>
          <a:p>
            <a:pPr lvl="1"/>
            <a:r>
              <a:rPr lang="da-DK" dirty="0" err="1"/>
              <a:t>Accessing</a:t>
            </a:r>
            <a:r>
              <a:rPr lang="da-DK" dirty="0"/>
              <a:t> a </a:t>
            </a:r>
            <a:r>
              <a:rPr lang="da-DK" dirty="0" err="1"/>
              <a:t>property</a:t>
            </a:r>
            <a:r>
              <a:rPr lang="da-DK" dirty="0"/>
              <a:t> of type </a:t>
            </a:r>
            <a:r>
              <a:rPr lang="da-DK" b="1" dirty="0"/>
              <a:t>DbSet&lt;T&gt;</a:t>
            </a:r>
            <a:r>
              <a:rPr lang="da-DK" dirty="0"/>
              <a:t>, or</a:t>
            </a:r>
          </a:p>
          <a:p>
            <a:pPr lvl="1"/>
            <a:r>
              <a:rPr lang="da-DK" dirty="0" err="1"/>
              <a:t>Calling</a:t>
            </a:r>
            <a:r>
              <a:rPr lang="da-DK" dirty="0"/>
              <a:t> </a:t>
            </a:r>
            <a:r>
              <a:rPr lang="da-DK" b="1" dirty="0"/>
              <a:t>Set&lt;T&gt;()</a:t>
            </a:r>
          </a:p>
          <a:p>
            <a:r>
              <a:rPr lang="da-DK" b="1" dirty="0"/>
              <a:t>Query</a:t>
            </a:r>
            <a:r>
              <a:rPr lang="da-DK" dirty="0"/>
              <a:t> data </a:t>
            </a:r>
            <a:r>
              <a:rPr lang="da-DK" dirty="0" err="1"/>
              <a:t>directly</a:t>
            </a:r>
            <a:r>
              <a:rPr lang="da-DK" dirty="0"/>
              <a:t> on </a:t>
            </a:r>
            <a:r>
              <a:rPr lang="da-DK" dirty="0" err="1"/>
              <a:t>property</a:t>
            </a:r>
            <a:r>
              <a:rPr lang="da-DK" dirty="0"/>
              <a:t> (or </a:t>
            </a:r>
            <a:r>
              <a:rPr lang="da-DK" b="1" dirty="0"/>
              <a:t>Set&lt;T&gt;() </a:t>
            </a:r>
            <a:r>
              <a:rPr lang="da-DK" dirty="0"/>
              <a:t>return </a:t>
            </a:r>
            <a:r>
              <a:rPr lang="da-DK" dirty="0" err="1"/>
              <a:t>value</a:t>
            </a:r>
            <a:r>
              <a:rPr lang="da-DK" dirty="0"/>
              <a:t>)</a:t>
            </a:r>
          </a:p>
          <a:p>
            <a:r>
              <a:rPr lang="da-DK" b="1" dirty="0"/>
              <a:t>Change</a:t>
            </a:r>
            <a:r>
              <a:rPr lang="da-DK" dirty="0"/>
              <a:t> data </a:t>
            </a:r>
            <a:r>
              <a:rPr lang="da-DK" dirty="0" err="1"/>
              <a:t>directly</a:t>
            </a:r>
            <a:r>
              <a:rPr lang="da-DK" dirty="0"/>
              <a:t> on </a:t>
            </a:r>
            <a:r>
              <a:rPr lang="da-DK" dirty="0" err="1"/>
              <a:t>property</a:t>
            </a:r>
            <a:r>
              <a:rPr lang="da-DK" dirty="0"/>
              <a:t> (or </a:t>
            </a:r>
            <a:r>
              <a:rPr lang="da-DK" b="1" dirty="0"/>
              <a:t>Set&lt;T&gt;() </a:t>
            </a:r>
            <a:r>
              <a:rPr lang="da-DK" dirty="0"/>
              <a:t>return </a:t>
            </a:r>
            <a:r>
              <a:rPr lang="da-DK" dirty="0" err="1"/>
              <a:t>value</a:t>
            </a:r>
            <a:r>
              <a:rPr lang="da-DK" dirty="0"/>
              <a:t>)</a:t>
            </a:r>
          </a:p>
          <a:p>
            <a:r>
              <a:rPr lang="da-DK" b="1" dirty="0"/>
              <a:t>Save</a:t>
            </a:r>
            <a:r>
              <a:rPr lang="da-DK" dirty="0"/>
              <a:t> to database by </a:t>
            </a:r>
            <a:r>
              <a:rPr lang="da-DK" dirty="0" err="1"/>
              <a:t>calling</a:t>
            </a:r>
            <a:r>
              <a:rPr lang="da-DK" dirty="0"/>
              <a:t> </a:t>
            </a:r>
            <a:r>
              <a:rPr lang="da-DK" b="1" dirty="0"/>
              <a:t>SaveChanges()</a:t>
            </a:r>
            <a:r>
              <a:rPr lang="da-DK" dirty="0"/>
              <a:t> on </a:t>
            </a:r>
            <a:r>
              <a:rPr lang="da-DK" dirty="0" err="1"/>
              <a:t>context</a:t>
            </a:r>
            <a:r>
              <a:rPr lang="da-DK" dirty="0"/>
              <a:t> </a:t>
            </a:r>
            <a:r>
              <a:rPr lang="da-DK" dirty="0" err="1"/>
              <a:t>object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04436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CEE9D-7221-1EF0-1775-4A31AF8C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Essence</a:t>
            </a:r>
            <a:r>
              <a:rPr lang="da-DK" dirty="0"/>
              <a:t> of EF Core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5971714-EB7C-EFC1-DE1A-DE11297508C5}"/>
              </a:ext>
            </a:extLst>
          </p:cNvPr>
          <p:cNvSpPr txBox="1"/>
          <p:nvPr/>
        </p:nvSpPr>
        <p:spPr>
          <a:xfrm>
            <a:off x="838199" y="1690688"/>
            <a:ext cx="109933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Create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new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context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with the ”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using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”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syntax</a:t>
            </a:r>
            <a:endParaRPr lang="da-DK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Get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collection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of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objects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from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context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, by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calling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Set&lt;..&gt;()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method</a:t>
            </a:r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List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allDrinks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context.Set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&gt;().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// Change data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directly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on Set&lt;..&gt;() return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value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d =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 { … };</a:t>
            </a:r>
          </a:p>
          <a:p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context.Set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&gt;().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(d);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// Save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changes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to database by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calling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SasveChanges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on the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context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</a:t>
            </a:r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context.SaveChanges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46326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CEE9D-7221-1EF0-1775-4A31AF8C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Essence</a:t>
            </a:r>
            <a:r>
              <a:rPr lang="da-DK" dirty="0"/>
              <a:t> of EF Core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5971714-EB7C-EFC1-DE1A-DE11297508C5}"/>
              </a:ext>
            </a:extLst>
          </p:cNvPr>
          <p:cNvSpPr txBox="1"/>
          <p:nvPr/>
        </p:nvSpPr>
        <p:spPr>
          <a:xfrm>
            <a:off x="838199" y="1690688"/>
            <a:ext cx="109933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Create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new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context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with the ”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using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”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syntax</a:t>
            </a:r>
            <a:endParaRPr lang="da-DK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Get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collection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of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objects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from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context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, by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calling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Set&lt;..&gt;()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method</a:t>
            </a:r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List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allDrinks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context.Set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&gt;().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// NB: This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will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NOT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work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!!</a:t>
            </a:r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d =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 { … };</a:t>
            </a:r>
          </a:p>
          <a:p>
            <a:r>
              <a:rPr lang="da-DK" dirty="0" err="1">
                <a:solidFill>
                  <a:srgbClr val="000000"/>
                </a:solidFill>
                <a:highlight>
                  <a:srgbClr val="FF0000"/>
                </a:highlight>
                <a:latin typeface="Cascadia Mono" panose="020B0609020000020004" pitchFamily="49" charset="0"/>
              </a:rPr>
              <a:t>allDrinks.Add</a:t>
            </a:r>
            <a:r>
              <a:rPr lang="da-DK" dirty="0">
                <a:solidFill>
                  <a:srgbClr val="000000"/>
                </a:solidFill>
                <a:highlight>
                  <a:srgbClr val="FF0000"/>
                </a:highlight>
                <a:latin typeface="Cascadia Mono" panose="020B0609020000020004" pitchFamily="49" charset="0"/>
              </a:rPr>
              <a:t>(d);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// Save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changes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to database by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calling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SasveChanges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on the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context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</a:t>
            </a:r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context.SaveChanges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49380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F8742-C7A3-7B0C-CCD9-56CDAC7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Object reference resolution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B829EC2-BD6E-A501-82B6-3AAC9CC1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91761" cy="4351338"/>
          </a:xfrm>
        </p:spPr>
        <p:txBody>
          <a:bodyPr/>
          <a:lstStyle/>
          <a:p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get</a:t>
            </a:r>
            <a:r>
              <a:rPr lang="da-DK" dirty="0"/>
              <a:t> all – or </a:t>
            </a:r>
            <a:r>
              <a:rPr lang="da-DK" dirty="0" err="1"/>
              <a:t>subset</a:t>
            </a:r>
            <a:r>
              <a:rPr lang="da-DK" dirty="0"/>
              <a:t> – of </a:t>
            </a:r>
            <a:r>
              <a:rPr lang="da-DK" dirty="0" err="1"/>
              <a:t>objects</a:t>
            </a:r>
            <a:r>
              <a:rPr lang="da-DK" dirty="0"/>
              <a:t> of type T</a:t>
            </a:r>
          </a:p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the </a:t>
            </a:r>
            <a:r>
              <a:rPr lang="da-DK" dirty="0" err="1"/>
              <a:t>individual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refer</a:t>
            </a:r>
            <a:r>
              <a:rPr lang="da-DK" dirty="0"/>
              <a:t> to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…?</a:t>
            </a:r>
          </a:p>
          <a:p>
            <a:r>
              <a:rPr lang="da-DK" dirty="0"/>
              <a:t>The </a:t>
            </a:r>
            <a:r>
              <a:rPr lang="da-DK" i="1" dirty="0"/>
              <a:t>referred-to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u="sng" dirty="0"/>
              <a:t>not</a:t>
            </a:r>
            <a:r>
              <a:rPr lang="da-DK" dirty="0"/>
              <a:t> ”</a:t>
            </a:r>
            <a:r>
              <a:rPr lang="da-DK" dirty="0" err="1"/>
              <a:t>resolved</a:t>
            </a:r>
            <a:r>
              <a:rPr lang="da-DK" dirty="0"/>
              <a:t>” per default.</a:t>
            </a:r>
          </a:p>
        </p:txBody>
      </p:sp>
    </p:spTree>
    <p:extLst>
      <p:ext uri="{BB962C8B-B14F-4D97-AF65-F5344CB8AC3E}">
        <p14:creationId xmlns:p14="http://schemas.microsoft.com/office/powerpoint/2010/main" val="1891542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CEE9D-7221-1EF0-1775-4A31AF8C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Object reference resolution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5971714-EB7C-EFC1-DE1A-DE11297508C5}"/>
              </a:ext>
            </a:extLst>
          </p:cNvPr>
          <p:cNvSpPr txBox="1"/>
          <p:nvPr/>
        </p:nvSpPr>
        <p:spPr>
          <a:xfrm>
            <a:off x="838199" y="1690688"/>
            <a:ext cx="109933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a-DK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Table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"Drink"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da-DK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Drink </a:t>
            </a:r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auto-</a:t>
            </a:r>
            <a:r>
              <a:rPr lang="da-DK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generated</a:t>
            </a:r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…</a:t>
            </a:r>
          </a:p>
          <a:p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AlcoholicPartId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? NonAlcoholicPartId {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a-DK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ForeignKey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AlcoholicPartId</a:t>
            </a:r>
            <a:r>
              <a:rPr lang="da-DK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a-DK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InverseProperty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DrinkAlcoholicParts</a:t>
            </a:r>
            <a:r>
              <a:rPr lang="da-DK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Ingredient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AlcoholicPart {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a-DK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ForeignKey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"NonAlcoholicPartId"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a-DK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InverseProperty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DrinkNonAlcoholicParts</a:t>
            </a:r>
            <a:r>
              <a:rPr lang="da-DK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Ingredient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NonAlcoholicPart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1653726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CEE9D-7221-1EF0-1775-4A31AF8C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Object reference resolution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5971714-EB7C-EFC1-DE1A-DE11297508C5}"/>
              </a:ext>
            </a:extLst>
          </p:cNvPr>
          <p:cNvSpPr txBox="1"/>
          <p:nvPr/>
        </p:nvSpPr>
        <p:spPr>
          <a:xfrm>
            <a:off x="838200" y="1690688"/>
            <a:ext cx="1099334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da-DK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Get</a:t>
            </a:r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all Drink </a:t>
            </a:r>
            <a:r>
              <a:rPr lang="da-DK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objects</a:t>
            </a:r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, but </a:t>
            </a:r>
            <a:r>
              <a:rPr lang="da-DK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</a:t>
            </a:r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references NOT </a:t>
            </a:r>
            <a:r>
              <a:rPr lang="da-DK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resolved</a:t>
            </a:r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.</a:t>
            </a:r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List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da-DK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allDrinksA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context.Set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</a:t>
            </a: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da-DK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da-DK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Get</a:t>
            </a:r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all Drink </a:t>
            </a:r>
            <a:r>
              <a:rPr lang="da-DK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objects</a:t>
            </a:r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, with </a:t>
            </a:r>
            <a:r>
              <a:rPr lang="da-DK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</a:t>
            </a:r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references </a:t>
            </a:r>
            <a:r>
              <a:rPr lang="da-DK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resolved</a:t>
            </a:r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.</a:t>
            </a:r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List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DrinkFlat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da-DK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allDrinksB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context.Set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DrinkFlat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</a:t>
            </a: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.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Include</a:t>
            </a:r>
            <a:r>
              <a:rPr lang="da-DK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(d =&gt;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d.AlcoholicPart</a:t>
            </a:r>
            <a:r>
              <a:rPr lang="da-DK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.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Include</a:t>
            </a:r>
            <a:r>
              <a:rPr lang="da-DK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(d =&gt;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d.NonAlcoholicPart</a:t>
            </a:r>
            <a:r>
              <a:rPr lang="da-DK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da-DK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37311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CEE9D-7221-1EF0-1775-4A31AF8C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Object reference resolution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5971714-EB7C-EFC1-DE1A-DE11297508C5}"/>
              </a:ext>
            </a:extLst>
          </p:cNvPr>
          <p:cNvSpPr txBox="1"/>
          <p:nvPr/>
        </p:nvSpPr>
        <p:spPr>
          <a:xfrm>
            <a:off x="838200" y="1690688"/>
            <a:ext cx="10993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da-DK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Deeper</a:t>
            </a:r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level</a:t>
            </a:r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of </a:t>
            </a:r>
            <a:r>
              <a:rPr lang="da-DK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</a:t>
            </a:r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reference resolution</a:t>
            </a:r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List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Cocktail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da-DK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allCocktails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context.Set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Cocktail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</a:t>
            </a: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.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Include</a:t>
            </a:r>
            <a:r>
              <a:rPr lang="da-DK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(c =&gt;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c.CocktailIngredients</a:t>
            </a:r>
            <a:r>
              <a:rPr lang="da-DK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.ThenInclude(ci =&gt;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ci.Ingredient</a:t>
            </a:r>
            <a:r>
              <a:rPr lang="da-DK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)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8925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83727-AAA2-0E95-3AF7-3621CAB8F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Purpose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C68A699-CA60-36BA-809B-0DC598B5F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55049" cy="4351338"/>
          </a:xfrm>
        </p:spPr>
        <p:txBody>
          <a:bodyPr/>
          <a:lstStyle/>
          <a:p>
            <a:r>
              <a:rPr lang="da-DK" dirty="0"/>
              <a:t>A</a:t>
            </a:r>
            <a:r>
              <a:rPr lang="en-US" dirty="0"/>
              <a:t>n </a:t>
            </a:r>
            <a:r>
              <a:rPr lang="en-US" b="1" dirty="0"/>
              <a:t>Object-Relational Mapping</a:t>
            </a:r>
            <a:r>
              <a:rPr lang="en-US" dirty="0"/>
              <a:t> (ORM) framework that enables us to work with relational databases using .NET objects</a:t>
            </a:r>
          </a:p>
          <a:p>
            <a:r>
              <a:rPr lang="en-US" dirty="0"/>
              <a:t>Key strength: (almost) automatic resolution of object references.</a:t>
            </a:r>
          </a:p>
          <a:p>
            <a:r>
              <a:rPr lang="en-US" dirty="0"/>
              <a:t>Is as such born as a </a:t>
            </a:r>
            <a:r>
              <a:rPr lang="en-US" i="1" dirty="0"/>
              <a:t>code-first</a:t>
            </a:r>
            <a:r>
              <a:rPr lang="en-US" dirty="0"/>
              <a:t> tool – we will primarily use the </a:t>
            </a:r>
            <a:r>
              <a:rPr lang="en-US" i="1" dirty="0"/>
              <a:t>database-first</a:t>
            </a:r>
            <a:r>
              <a:rPr lang="en-US" dirty="0"/>
              <a:t> approach (</a:t>
            </a:r>
            <a:r>
              <a:rPr lang="en-US" i="1" dirty="0"/>
              <a:t>EFC PT</a:t>
            </a:r>
            <a:r>
              <a:rPr lang="en-US" dirty="0"/>
              <a:t> helps with this)</a:t>
            </a:r>
          </a:p>
          <a:p>
            <a:r>
              <a:rPr lang="en-US" dirty="0"/>
              <a:t>Once the setup/generate phase is done, the database is abstracted away…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86873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1B4E2-2F3C-78C0-AABC-AA4397D9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EFCore Power Tools </a:t>
            </a:r>
            <a:r>
              <a:rPr lang="da-DK" dirty="0" err="1"/>
              <a:t>extension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A0F2877-76F2-F7A8-F06E-21B4DA7ED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Download from: </a:t>
            </a:r>
            <a:r>
              <a:rPr lang="da-DK" sz="1800" dirty="0">
                <a:hlinkClick r:id="rId2"/>
              </a:rPr>
              <a:t>https://marketplace.visualstudio.com/items?itemName=ErikEJ.EFCorePowerTools</a:t>
            </a:r>
            <a:endParaRPr lang="da-DK" sz="1800" dirty="0"/>
          </a:p>
          <a:p>
            <a:r>
              <a:rPr lang="da-DK" dirty="0"/>
              <a:t>Download</a:t>
            </a:r>
          </a:p>
          <a:p>
            <a:r>
              <a:rPr lang="da-DK" dirty="0" err="1"/>
              <a:t>Shut</a:t>
            </a:r>
            <a:r>
              <a:rPr lang="da-DK" dirty="0"/>
              <a:t> </a:t>
            </a:r>
            <a:r>
              <a:rPr lang="da-DK" dirty="0" err="1"/>
              <a:t>down</a:t>
            </a:r>
            <a:r>
              <a:rPr lang="da-DK" dirty="0"/>
              <a:t> all running </a:t>
            </a:r>
            <a:r>
              <a:rPr lang="da-DK" dirty="0" err="1"/>
              <a:t>instances</a:t>
            </a:r>
            <a:r>
              <a:rPr lang="da-DK" dirty="0"/>
              <a:t> of Visual Studio</a:t>
            </a:r>
          </a:p>
          <a:p>
            <a:r>
              <a:rPr lang="da-DK" dirty="0" err="1"/>
              <a:t>Install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9376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1B4E2-2F3C-78C0-AABC-AA4397D9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EFCore Power Tools </a:t>
            </a:r>
            <a:r>
              <a:rPr lang="da-DK" dirty="0" err="1"/>
              <a:t>extension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A0F2877-76F2-F7A8-F06E-21B4DA7ED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21183" cy="4351338"/>
          </a:xfrm>
        </p:spPr>
        <p:txBody>
          <a:bodyPr/>
          <a:lstStyle/>
          <a:p>
            <a:r>
              <a:rPr lang="da-DK" dirty="0"/>
              <a:t>Right-</a:t>
            </a:r>
            <a:r>
              <a:rPr lang="da-DK" dirty="0" err="1"/>
              <a:t>click</a:t>
            </a:r>
            <a:r>
              <a:rPr lang="da-DK" dirty="0"/>
              <a:t> on </a:t>
            </a:r>
            <a:r>
              <a:rPr lang="da-DK" dirty="0" err="1"/>
              <a:t>project</a:t>
            </a:r>
            <a:r>
              <a:rPr lang="da-DK" dirty="0"/>
              <a:t> (</a:t>
            </a:r>
            <a:r>
              <a:rPr lang="da-DK" u="sng" dirty="0"/>
              <a:t>not</a:t>
            </a:r>
            <a:r>
              <a:rPr lang="da-DK" dirty="0"/>
              <a:t> solution)</a:t>
            </a:r>
          </a:p>
          <a:p>
            <a:r>
              <a:rPr lang="da-DK" dirty="0" err="1"/>
              <a:t>Choose</a:t>
            </a:r>
            <a:r>
              <a:rPr lang="da-DK" dirty="0"/>
              <a:t> </a:t>
            </a:r>
            <a:r>
              <a:rPr lang="da-DK" b="1" dirty="0"/>
              <a:t>EF Core Power Tools | </a:t>
            </a:r>
            <a:r>
              <a:rPr lang="da-DK" b="1" dirty="0" err="1"/>
              <a:t>Reverse</a:t>
            </a:r>
            <a:r>
              <a:rPr lang="da-DK" b="1" dirty="0"/>
              <a:t> </a:t>
            </a:r>
            <a:r>
              <a:rPr lang="da-DK" b="1" dirty="0" err="1"/>
              <a:t>Engineer</a:t>
            </a:r>
            <a:r>
              <a:rPr lang="da-DK" dirty="0"/>
              <a:t> in menu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BF23333D-94A9-47E1-5336-A7E954DE0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640" y="1825625"/>
            <a:ext cx="4666418" cy="3722125"/>
          </a:xfrm>
          <a:prstGeom prst="rect">
            <a:avLst/>
          </a:prstGeom>
        </p:spPr>
      </p:pic>
      <p:sp>
        <p:nvSpPr>
          <p:cNvPr id="5" name="Pil: højre 4">
            <a:extLst>
              <a:ext uri="{FF2B5EF4-FFF2-40B4-BE49-F238E27FC236}">
                <a16:creationId xmlns:a16="http://schemas.microsoft.com/office/drawing/2014/main" id="{72D3CD3D-C8B3-C6F0-62B0-EA725FC82BD9}"/>
              </a:ext>
            </a:extLst>
          </p:cNvPr>
          <p:cNvSpPr/>
          <p:nvPr/>
        </p:nvSpPr>
        <p:spPr>
          <a:xfrm>
            <a:off x="4988859" y="2518458"/>
            <a:ext cx="1981200" cy="910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Select </a:t>
            </a:r>
            <a:r>
              <a:rPr lang="da-DK" sz="1400" dirty="0" err="1"/>
              <a:t>project</a:t>
            </a:r>
            <a:r>
              <a:rPr lang="da-DK" sz="1400" dirty="0"/>
              <a:t> and right-</a:t>
            </a:r>
            <a:r>
              <a:rPr lang="da-DK" sz="1400" dirty="0" err="1"/>
              <a:t>click</a:t>
            </a:r>
            <a:endParaRPr lang="da-DK" sz="1400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4C693FB-2964-202A-20CD-AE80DE6334FA}"/>
              </a:ext>
            </a:extLst>
          </p:cNvPr>
          <p:cNvSpPr/>
          <p:nvPr/>
        </p:nvSpPr>
        <p:spPr>
          <a:xfrm>
            <a:off x="7561728" y="3582024"/>
            <a:ext cx="4074459" cy="7275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6928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1B4E2-2F3C-78C0-AABC-AA4397D9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EFCore Power Tools </a:t>
            </a:r>
            <a:r>
              <a:rPr lang="da-DK" dirty="0" err="1"/>
              <a:t>extension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A0F2877-76F2-F7A8-F06E-21B4DA7ED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4930" cy="4351338"/>
          </a:xfrm>
        </p:spPr>
        <p:txBody>
          <a:bodyPr>
            <a:normAutofit/>
          </a:bodyPr>
          <a:lstStyle/>
          <a:p>
            <a:r>
              <a:rPr lang="en-US" dirty="0"/>
              <a:t>Add a reference to a database</a:t>
            </a:r>
          </a:p>
          <a:p>
            <a:r>
              <a:rPr lang="en-US" dirty="0"/>
              <a:t>Local database: </a:t>
            </a:r>
            <a:r>
              <a:rPr lang="en-US" b="1" dirty="0"/>
              <a:t>(localdb)\ </a:t>
            </a:r>
            <a:r>
              <a:rPr lang="en-US" b="1" dirty="0" err="1"/>
              <a:t>MSSQLLocalDB.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</a:rPr>
              <a:t>NameOfDB</a:t>
            </a:r>
            <a:endParaRPr lang="en-US" b="1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If you are not running on a local database, specify your specific database instance instead. </a:t>
            </a:r>
          </a:p>
          <a:p>
            <a:r>
              <a:rPr lang="en-US" dirty="0"/>
              <a:t>Click </a:t>
            </a:r>
            <a:r>
              <a:rPr lang="en-US" b="1" dirty="0"/>
              <a:t>OK</a:t>
            </a:r>
            <a:r>
              <a:rPr lang="en-US" dirty="0"/>
              <a:t> to proceed.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A4395414-7537-77B3-6426-745FC59F9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553" y="2103298"/>
            <a:ext cx="5169354" cy="278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79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1B4E2-2F3C-78C0-AABC-AA4397D9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EFCore Power Tools </a:t>
            </a:r>
            <a:r>
              <a:rPr lang="da-DK" dirty="0" err="1"/>
              <a:t>extension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A0F2877-76F2-F7A8-F06E-21B4DA7ED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4930" cy="4351338"/>
          </a:xfrm>
        </p:spPr>
        <p:txBody>
          <a:bodyPr>
            <a:normAutofit/>
          </a:bodyPr>
          <a:lstStyle/>
          <a:p>
            <a:r>
              <a:rPr lang="en-US" dirty="0"/>
              <a:t>Expand </a:t>
            </a:r>
            <a:r>
              <a:rPr lang="en-US" b="1" dirty="0"/>
              <a:t>Tables/dbo</a:t>
            </a:r>
            <a:r>
              <a:rPr lang="en-US" dirty="0"/>
              <a:t> </a:t>
            </a:r>
          </a:p>
          <a:p>
            <a:r>
              <a:rPr lang="en-US" dirty="0"/>
              <a:t>You should see a list of tables in the chosen database. </a:t>
            </a:r>
          </a:p>
          <a:p>
            <a:r>
              <a:rPr lang="en-US" dirty="0"/>
              <a:t>Check off tables for which to generate classes </a:t>
            </a:r>
          </a:p>
          <a:p>
            <a:r>
              <a:rPr lang="en-US" dirty="0"/>
              <a:t>Click </a:t>
            </a:r>
            <a:r>
              <a:rPr lang="en-US" b="1" dirty="0"/>
              <a:t>OK</a:t>
            </a:r>
            <a:r>
              <a:rPr lang="en-US" dirty="0"/>
              <a:t> to proceed.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4B058887-EA36-B752-69F8-43341F16D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455" y="1759131"/>
            <a:ext cx="3227344" cy="391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91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1B4E2-2F3C-78C0-AABC-AA4397D9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EFCore Power Tools </a:t>
            </a:r>
            <a:r>
              <a:rPr lang="da-DK" dirty="0" err="1"/>
              <a:t>extension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A0F2877-76F2-F7A8-F06E-21B4DA7ED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4930" cy="4351338"/>
          </a:xfrm>
        </p:spPr>
        <p:txBody>
          <a:bodyPr>
            <a:normAutofit/>
          </a:bodyPr>
          <a:lstStyle/>
          <a:p>
            <a:r>
              <a:rPr lang="en-US" dirty="0"/>
              <a:t>Delete text in the </a:t>
            </a:r>
            <a:r>
              <a:rPr lang="en-US" i="1" dirty="0"/>
              <a:t>EntityTypes path</a:t>
            </a:r>
            <a:r>
              <a:rPr lang="en-US" dirty="0"/>
              <a:t> text box</a:t>
            </a:r>
          </a:p>
          <a:p>
            <a:r>
              <a:rPr lang="en-US" dirty="0"/>
              <a:t>Check off</a:t>
            </a:r>
          </a:p>
          <a:p>
            <a:pPr lvl="1"/>
            <a:r>
              <a:rPr lang="en-US" i="1" dirty="0"/>
              <a:t>Pluralize…</a:t>
            </a:r>
          </a:p>
          <a:p>
            <a:pPr lvl="1"/>
            <a:r>
              <a:rPr lang="en-US" i="1" dirty="0"/>
              <a:t>Use DataAnnotation…</a:t>
            </a:r>
          </a:p>
          <a:p>
            <a:pPr lvl="1"/>
            <a:r>
              <a:rPr lang="en-US" i="1" dirty="0"/>
              <a:t>Include connection…</a:t>
            </a:r>
          </a:p>
          <a:p>
            <a:r>
              <a:rPr lang="en-US" dirty="0"/>
              <a:t>Click </a:t>
            </a:r>
            <a:r>
              <a:rPr lang="en-US" b="1" dirty="0"/>
              <a:t>OK</a:t>
            </a:r>
            <a:r>
              <a:rPr lang="en-US" dirty="0"/>
              <a:t> to proceed.</a:t>
            </a:r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F98E69DF-B287-949C-DEAD-9191C20CB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903" y="1715272"/>
            <a:ext cx="3278533" cy="3992880"/>
          </a:xfrm>
          <a:prstGeom prst="rect">
            <a:avLst/>
          </a:prstGeom>
        </p:spPr>
      </p:pic>
      <p:sp>
        <p:nvSpPr>
          <p:cNvPr id="9" name="Pil: højre 8">
            <a:extLst>
              <a:ext uri="{FF2B5EF4-FFF2-40B4-BE49-F238E27FC236}">
                <a16:creationId xmlns:a16="http://schemas.microsoft.com/office/drawing/2014/main" id="{07384AD0-7D86-2DDE-390F-F15BC1F35681}"/>
              </a:ext>
            </a:extLst>
          </p:cNvPr>
          <p:cNvSpPr/>
          <p:nvPr/>
        </p:nvSpPr>
        <p:spPr>
          <a:xfrm>
            <a:off x="6889411" y="2469597"/>
            <a:ext cx="1358016" cy="7133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NB: Delete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9210E4F-926B-A0BD-5891-ECB8F1152768}"/>
              </a:ext>
            </a:extLst>
          </p:cNvPr>
          <p:cNvSpPr/>
          <p:nvPr/>
        </p:nvSpPr>
        <p:spPr>
          <a:xfrm>
            <a:off x="8308449" y="3512656"/>
            <a:ext cx="282388" cy="2959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3BB924C-AD9A-1170-FCD0-5D2E181EABDE}"/>
              </a:ext>
            </a:extLst>
          </p:cNvPr>
          <p:cNvSpPr/>
          <p:nvPr/>
        </p:nvSpPr>
        <p:spPr>
          <a:xfrm>
            <a:off x="8214358" y="4001294"/>
            <a:ext cx="282388" cy="2959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8E8AEDF-2439-6317-797D-87E010871835}"/>
              </a:ext>
            </a:extLst>
          </p:cNvPr>
          <p:cNvSpPr/>
          <p:nvPr/>
        </p:nvSpPr>
        <p:spPr>
          <a:xfrm>
            <a:off x="8247427" y="4498941"/>
            <a:ext cx="282388" cy="2959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6537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997BF8-193F-097E-3226-3664A826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EFCore Power Tools </a:t>
            </a:r>
            <a:r>
              <a:rPr lang="da-DK" dirty="0" err="1"/>
              <a:t>extension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5768567-E60F-AFC1-11F1-5E4A63655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89003" cy="4351338"/>
          </a:xfrm>
        </p:spPr>
        <p:txBody>
          <a:bodyPr/>
          <a:lstStyle/>
          <a:p>
            <a:r>
              <a:rPr lang="da-DK" i="1" dirty="0"/>
              <a:t>EFC Power Tools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now</a:t>
            </a:r>
            <a:r>
              <a:rPr lang="da-DK" dirty="0"/>
              <a:t> auto-</a:t>
            </a:r>
            <a:r>
              <a:rPr lang="da-DK" dirty="0" err="1"/>
              <a:t>generate</a:t>
            </a:r>
            <a:r>
              <a:rPr lang="da-DK" dirty="0"/>
              <a:t>:</a:t>
            </a:r>
          </a:p>
          <a:p>
            <a:pPr lvl="1"/>
            <a:r>
              <a:rPr lang="da-DK" dirty="0"/>
              <a:t>A </a:t>
            </a:r>
            <a:r>
              <a:rPr lang="da-DK" dirty="0" err="1"/>
              <a:t>context</a:t>
            </a:r>
            <a:r>
              <a:rPr lang="da-DK" dirty="0"/>
              <a:t> class </a:t>
            </a:r>
            <a:r>
              <a:rPr lang="da-DK" dirty="0" err="1"/>
              <a:t>derived</a:t>
            </a:r>
            <a:r>
              <a:rPr lang="da-DK" dirty="0"/>
              <a:t> from </a:t>
            </a:r>
            <a:r>
              <a:rPr lang="da-DK" b="1" dirty="0"/>
              <a:t>DbContext</a:t>
            </a:r>
          </a:p>
          <a:p>
            <a:pPr lvl="1"/>
            <a:r>
              <a:rPr lang="da-DK" dirty="0"/>
              <a:t>A class for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chosen</a:t>
            </a:r>
            <a:r>
              <a:rPr lang="da-DK" dirty="0"/>
              <a:t> </a:t>
            </a:r>
            <a:r>
              <a:rPr lang="da-DK" dirty="0" err="1"/>
              <a:t>table</a:t>
            </a:r>
            <a:endParaRPr lang="da-DK" dirty="0"/>
          </a:p>
          <a:p>
            <a:r>
              <a:rPr lang="da-DK" b="1" dirty="0">
                <a:solidFill>
                  <a:srgbClr val="FF0000"/>
                </a:solidFill>
              </a:rPr>
              <a:t>NB</a:t>
            </a:r>
            <a:r>
              <a:rPr lang="da-DK" dirty="0"/>
              <a:t>: All </a:t>
            </a:r>
            <a:r>
              <a:rPr lang="da-DK" dirty="0" err="1"/>
              <a:t>classes</a:t>
            </a:r>
            <a:r>
              <a:rPr lang="da-DK" dirty="0"/>
              <a:t> </a:t>
            </a:r>
            <a:r>
              <a:rPr lang="da-DK" dirty="0" err="1"/>
              <a:t>generated</a:t>
            </a:r>
            <a:r>
              <a:rPr lang="da-DK" dirty="0"/>
              <a:t> in ”old-</a:t>
            </a:r>
            <a:r>
              <a:rPr lang="da-DK" dirty="0" err="1"/>
              <a:t>fashioned</a:t>
            </a:r>
            <a:r>
              <a:rPr lang="da-DK" dirty="0"/>
              <a:t>” style with </a:t>
            </a:r>
            <a:r>
              <a:rPr lang="da-DK" dirty="0" err="1"/>
              <a:t>enclosing</a:t>
            </a:r>
            <a:r>
              <a:rPr lang="da-DK" dirty="0"/>
              <a:t> </a:t>
            </a:r>
            <a:r>
              <a:rPr lang="da-DK" dirty="0" err="1"/>
              <a:t>namespace</a:t>
            </a:r>
            <a:r>
              <a:rPr lang="da-DK" dirty="0"/>
              <a:t>. Feel </a:t>
            </a:r>
            <a:r>
              <a:rPr lang="da-DK" dirty="0" err="1"/>
              <a:t>free</a:t>
            </a:r>
            <a:r>
              <a:rPr lang="da-DK" dirty="0"/>
              <a:t> to strip </a:t>
            </a:r>
            <a:r>
              <a:rPr lang="da-DK" dirty="0" err="1"/>
              <a:t>away</a:t>
            </a:r>
            <a:r>
              <a:rPr lang="da-DK" dirty="0"/>
              <a:t> </a:t>
            </a:r>
            <a:r>
              <a:rPr lang="da-DK" dirty="0" err="1"/>
              <a:t>namespaces</a:t>
            </a:r>
            <a:r>
              <a:rPr lang="da-DK" dirty="0"/>
              <a:t> and/or </a:t>
            </a:r>
            <a:r>
              <a:rPr lang="da-DK" dirty="0" err="1"/>
              <a:t>move</a:t>
            </a:r>
            <a:r>
              <a:rPr lang="da-DK" dirty="0"/>
              <a:t> the </a:t>
            </a:r>
            <a:r>
              <a:rPr lang="da-DK" dirty="0" err="1"/>
              <a:t>lcasses</a:t>
            </a:r>
            <a:r>
              <a:rPr lang="da-DK" dirty="0"/>
              <a:t> to </a:t>
            </a:r>
            <a:r>
              <a:rPr lang="da-DK" dirty="0" err="1"/>
              <a:t>other</a:t>
            </a:r>
            <a:r>
              <a:rPr lang="da-DK" dirty="0"/>
              <a:t> folders.</a:t>
            </a:r>
          </a:p>
          <a:p>
            <a:r>
              <a:rPr lang="da-DK" dirty="0"/>
              <a:t>But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aware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needs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done </a:t>
            </a:r>
            <a:r>
              <a:rPr lang="da-DK" dirty="0" err="1"/>
              <a:t>every</a:t>
            </a:r>
            <a:r>
              <a:rPr lang="da-DK" dirty="0"/>
              <a:t> time </a:t>
            </a:r>
            <a:r>
              <a:rPr lang="da-DK" dirty="0" err="1"/>
              <a:t>classes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regenerated</a:t>
            </a:r>
            <a:r>
              <a:rPr lang="da-DK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358062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02300-918B-04C9-B168-6E170667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Documentation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443BBC5-FA16-7825-8FFF-DE85B9D59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>
                <a:hlinkClick r:id="rId2"/>
              </a:rPr>
              <a:t>https://learn.microsoft.com/en-us/ef/core/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…but exercises </a:t>
            </a:r>
            <a:r>
              <a:rPr lang="da-DK" dirty="0" err="1"/>
              <a:t>should</a:t>
            </a:r>
            <a:r>
              <a:rPr lang="da-DK" dirty="0"/>
              <a:t> provide a </a:t>
            </a:r>
            <a:r>
              <a:rPr lang="da-DK" i="1" dirty="0"/>
              <a:t>learning-by-</a:t>
            </a:r>
            <a:r>
              <a:rPr lang="da-DK" i="1" dirty="0" err="1"/>
              <a:t>example</a:t>
            </a:r>
            <a:r>
              <a:rPr lang="da-DK" dirty="0"/>
              <a:t> </a:t>
            </a:r>
            <a:r>
              <a:rPr lang="da-DK" dirty="0" err="1"/>
              <a:t>experience</a:t>
            </a:r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468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748C39-91BC-359C-D761-34993CD45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EFCore</a:t>
            </a:r>
            <a:r>
              <a:rPr lang="da-DK" dirty="0"/>
              <a:t> is </a:t>
            </a:r>
            <a:r>
              <a:rPr lang="da-DK" dirty="0" err="1"/>
              <a:t>nice</a:t>
            </a:r>
            <a:r>
              <a:rPr lang="da-DK" dirty="0"/>
              <a:t>, but…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DACA930-4C5D-D76B-155E-D5B2AD10F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13751" cy="4351338"/>
          </a:xfrm>
        </p:spPr>
        <p:txBody>
          <a:bodyPr/>
          <a:lstStyle/>
          <a:p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i="1" dirty="0"/>
              <a:t>database-</a:t>
            </a:r>
            <a:r>
              <a:rPr lang="da-DK" i="1" dirty="0" err="1"/>
              <a:t>first</a:t>
            </a:r>
            <a:r>
              <a:rPr lang="da-DK" i="1" dirty="0"/>
              <a:t> </a:t>
            </a:r>
            <a:r>
              <a:rPr lang="da-DK" dirty="0"/>
              <a:t>approach, domain </a:t>
            </a:r>
            <a:r>
              <a:rPr lang="da-DK" dirty="0" err="1"/>
              <a:t>classes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u="sng" dirty="0" err="1"/>
              <a:t>generated</a:t>
            </a:r>
            <a:r>
              <a:rPr lang="da-DK" dirty="0"/>
              <a:t> (by </a:t>
            </a:r>
            <a:r>
              <a:rPr lang="da-DK" i="1" dirty="0"/>
              <a:t>EFC PT</a:t>
            </a:r>
            <a:r>
              <a:rPr lang="da-DK" dirty="0"/>
              <a:t>).</a:t>
            </a:r>
          </a:p>
          <a:p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choose</a:t>
            </a:r>
            <a:r>
              <a:rPr lang="da-DK" dirty="0"/>
              <a:t> </a:t>
            </a:r>
            <a:r>
              <a:rPr lang="da-DK" dirty="0" err="1"/>
              <a:t>property</a:t>
            </a:r>
            <a:r>
              <a:rPr lang="da-DK" dirty="0"/>
              <a:t> </a:t>
            </a:r>
            <a:r>
              <a:rPr lang="da-DK" dirty="0" err="1"/>
              <a:t>names</a:t>
            </a:r>
            <a:r>
              <a:rPr lang="da-DK" dirty="0"/>
              <a:t> </a:t>
            </a:r>
            <a:r>
              <a:rPr lang="da-DK" dirty="0" err="1"/>
              <a:t>freely</a:t>
            </a:r>
            <a:r>
              <a:rPr lang="da-DK" dirty="0"/>
              <a:t>…</a:t>
            </a:r>
          </a:p>
          <a:p>
            <a:r>
              <a:rPr lang="da-DK" dirty="0"/>
              <a:t>Classes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generated</a:t>
            </a:r>
            <a:r>
              <a:rPr lang="da-DK" dirty="0"/>
              <a:t> as </a:t>
            </a:r>
            <a:r>
              <a:rPr lang="da-DK" u="sng" dirty="0" err="1"/>
              <a:t>partial</a:t>
            </a:r>
            <a:r>
              <a:rPr lang="da-DK" dirty="0"/>
              <a:t> </a:t>
            </a:r>
            <a:r>
              <a:rPr lang="da-DK" dirty="0" err="1"/>
              <a:t>classes</a:t>
            </a:r>
            <a:r>
              <a:rPr lang="da-DK" dirty="0"/>
              <a:t>.</a:t>
            </a:r>
          </a:p>
          <a:p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add</a:t>
            </a:r>
            <a:r>
              <a:rPr lang="da-DK" dirty="0"/>
              <a:t> ”</a:t>
            </a:r>
            <a:r>
              <a:rPr lang="da-DK" dirty="0" err="1"/>
              <a:t>custom</a:t>
            </a:r>
            <a:r>
              <a:rPr lang="da-DK" dirty="0"/>
              <a:t>” elements to domain </a:t>
            </a:r>
            <a:r>
              <a:rPr lang="da-DK" dirty="0" err="1"/>
              <a:t>classes</a:t>
            </a:r>
            <a:r>
              <a:rPr lang="da-DK" dirty="0"/>
              <a:t> in separate files.</a:t>
            </a:r>
          </a:p>
          <a:p>
            <a:r>
              <a:rPr lang="da-DK" dirty="0"/>
              <a:t>Content in auto-</a:t>
            </a:r>
            <a:r>
              <a:rPr lang="da-DK" dirty="0" err="1"/>
              <a:t>generated</a:t>
            </a:r>
            <a:r>
              <a:rPr lang="da-DK" dirty="0"/>
              <a:t> files is </a:t>
            </a:r>
            <a:r>
              <a:rPr lang="da-DK" u="sng" dirty="0" err="1"/>
              <a:t>overwritten</a:t>
            </a:r>
            <a:r>
              <a:rPr lang="da-DK" dirty="0"/>
              <a:t> upon </a:t>
            </a:r>
            <a:r>
              <a:rPr lang="da-DK" dirty="0" err="1"/>
              <a:t>re-generation</a:t>
            </a:r>
            <a:r>
              <a:rPr lang="da-DK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6403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C123-60A7-873C-9994-569A82A2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DbContext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B8874AD-34F4-DBDA-252C-D533FF79D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106770" cy="4351338"/>
          </a:xfrm>
        </p:spPr>
        <p:txBody>
          <a:bodyPr>
            <a:normAutofit/>
          </a:bodyPr>
          <a:lstStyle/>
          <a:p>
            <a:r>
              <a:rPr lang="en-US" dirty="0"/>
              <a:t>Main class in </a:t>
            </a:r>
            <a:r>
              <a:rPr lang="en-US" b="1" dirty="0"/>
              <a:t>EFCore</a:t>
            </a:r>
            <a:r>
              <a:rPr lang="en-US" dirty="0"/>
              <a:t>, used to interact with a database. </a:t>
            </a:r>
          </a:p>
          <a:p>
            <a:r>
              <a:rPr lang="en-US" dirty="0"/>
              <a:t>Represents a “session” with the database</a:t>
            </a:r>
          </a:p>
          <a:p>
            <a:r>
              <a:rPr lang="en-US" dirty="0"/>
              <a:t>Provides access to data in database through properties/methods</a:t>
            </a:r>
          </a:p>
          <a:p>
            <a:r>
              <a:rPr lang="en-US" dirty="0"/>
              <a:t>Typically </a:t>
            </a:r>
            <a:r>
              <a:rPr lang="en-US" u="sng" dirty="0"/>
              <a:t>subclassed</a:t>
            </a:r>
            <a:r>
              <a:rPr lang="en-US" dirty="0"/>
              <a:t> to create a custom context for a specific application (</a:t>
            </a:r>
            <a:r>
              <a:rPr lang="en-US" i="1" dirty="0"/>
              <a:t>EFC PT </a:t>
            </a:r>
            <a:r>
              <a:rPr lang="en-US" dirty="0"/>
              <a:t>can generate this class).</a:t>
            </a:r>
          </a:p>
          <a:p>
            <a:r>
              <a:rPr lang="en-US" b="1" dirty="0" err="1"/>
              <a:t>OnModelCreating</a:t>
            </a:r>
            <a:r>
              <a:rPr lang="en-US" dirty="0"/>
              <a:t>:  override to configure the entity classes and their relationships (</a:t>
            </a:r>
            <a:r>
              <a:rPr lang="en-US" i="1" dirty="0"/>
              <a:t>EFC PT </a:t>
            </a:r>
            <a:r>
              <a:rPr lang="en-US" dirty="0"/>
              <a:t>also generates this code).</a:t>
            </a:r>
          </a:p>
          <a:p>
            <a:r>
              <a:rPr lang="en-US" b="1" dirty="0"/>
              <a:t>SaveChanges: </a:t>
            </a:r>
            <a:r>
              <a:rPr lang="en-US" dirty="0"/>
              <a:t>persists changes to the database.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80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C123-60A7-873C-9994-569A82A2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DbContext 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(all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code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generated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by </a:t>
            </a:r>
            <a:r>
              <a:rPr lang="da-DK" i="1" dirty="0">
                <a:solidFill>
                  <a:schemeClr val="bg1">
                    <a:lumMod val="50000"/>
                  </a:schemeClr>
                </a:solidFill>
              </a:rPr>
              <a:t>EFC PT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B3B71149-15D7-F048-29F1-7CCD575024A4}"/>
              </a:ext>
            </a:extLst>
          </p:cNvPr>
          <p:cNvSpPr txBox="1"/>
          <p:nvPr/>
        </p:nvSpPr>
        <p:spPr>
          <a:xfrm>
            <a:off x="803083" y="2051437"/>
            <a:ext cx="87265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DbContext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…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DbSet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&gt; Drinks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DbSet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Ingredient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&gt; Ingredients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9896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C123-60A7-873C-9994-569A82A2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DbContext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(all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code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generated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by </a:t>
            </a:r>
            <a:r>
              <a:rPr lang="da-DK" i="1" dirty="0">
                <a:solidFill>
                  <a:schemeClr val="bg1">
                    <a:lumMod val="50000"/>
                  </a:schemeClr>
                </a:solidFill>
              </a:rPr>
              <a:t>EFC PT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B3B71149-15D7-F048-29F1-7CCD575024A4}"/>
              </a:ext>
            </a:extLst>
          </p:cNvPr>
          <p:cNvSpPr txBox="1"/>
          <p:nvPr/>
        </p:nvSpPr>
        <p:spPr>
          <a:xfrm>
            <a:off x="803083" y="2051437"/>
            <a:ext cx="106746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DbContext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…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OnConfiguring(</a:t>
            </a:r>
            <a:r>
              <a:rPr lang="en-US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DbContextOptionsBuilder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optionsBuilder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(!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optionsBuilder.IsConfigured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optionsBuilder.UseSqlServer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"Data Source=(localdb)</a:t>
            </a:r>
            <a:r>
              <a:rPr lang="da-DK" sz="1600" dirty="0">
                <a:solidFill>
                  <a:srgbClr val="9E5B71"/>
                </a:solidFill>
                <a:latin typeface="Cascadia Mono" panose="020B0609020000020004" pitchFamily="49" charset="0"/>
              </a:rPr>
              <a:t>\\</a:t>
            </a:r>
            <a:r>
              <a:rPr lang="da-DK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MSSQLLocalDB;</a:t>
            </a:r>
          </a:p>
          <a:p>
            <a:r>
              <a:rPr lang="da-DK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                                         Initial </a:t>
            </a:r>
            <a:r>
              <a:rPr lang="da-DK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Catalog</a:t>
            </a:r>
            <a:r>
              <a:rPr lang="da-DK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=EFCDrinkDB"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1327635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C123-60A7-873C-9994-569A82A2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DbContext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(all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code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generated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by </a:t>
            </a:r>
            <a:r>
              <a:rPr lang="da-DK" i="1" dirty="0">
                <a:solidFill>
                  <a:schemeClr val="bg1">
                    <a:lumMod val="50000"/>
                  </a:schemeClr>
                </a:solidFill>
              </a:rPr>
              <a:t>EFC PT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B3B71149-15D7-F048-29F1-7CCD575024A4}"/>
              </a:ext>
            </a:extLst>
          </p:cNvPr>
          <p:cNvSpPr txBox="1"/>
          <p:nvPr/>
        </p:nvSpPr>
        <p:spPr>
          <a:xfrm>
            <a:off x="799108" y="1892411"/>
            <a:ext cx="106746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DbContext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…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OnModelCreating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ModelBuilder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modelBuilder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modelBuilder.Entity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=&gt;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entity.HasOne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(d =&gt;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d.AlcoholicPart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WithMany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(p =&gt;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p.DrinkAlcoholicParts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HasForeignKey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(d =&gt;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d.AlcoholicPartId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HasConstraintName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FK_Drink_Ingredient_Alc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entity.HasOne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(d =&gt;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d.NonAlcoholicPart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WithMany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(p =&gt;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p.DrinkNonAlcoholicParts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HasForeignKey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(d =&gt;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d.NonAlcoholicPartId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HasConstraintName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FK_Drink_Ingredient_NonAlc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OnModelCreatingPartial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modelBuilder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OnModelCreatingPartial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ModelBuilder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modelBuilder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107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C123-60A7-873C-9994-569A82A2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DbContext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B8874AD-34F4-DBDA-252C-D533FF79D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70019" cy="4351338"/>
          </a:xfrm>
        </p:spPr>
        <p:txBody>
          <a:bodyPr>
            <a:normAutofit/>
          </a:bodyPr>
          <a:lstStyle/>
          <a:p>
            <a:r>
              <a:rPr lang="en-US" dirty="0"/>
              <a:t>We will usually not do much with the auto-generated context class</a:t>
            </a:r>
          </a:p>
          <a:p>
            <a:pPr lvl="1"/>
            <a:r>
              <a:rPr lang="en-US" dirty="0"/>
              <a:t>Move to other folder</a:t>
            </a:r>
          </a:p>
          <a:p>
            <a:pPr lvl="1"/>
            <a:r>
              <a:rPr lang="en-US" dirty="0"/>
              <a:t>Strip namespace away</a:t>
            </a:r>
          </a:p>
          <a:p>
            <a:pPr lvl="1"/>
            <a:r>
              <a:rPr lang="en-US" dirty="0"/>
              <a:t>Get database info elsewhere (Razor Pages)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14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2294</Words>
  <Application>Microsoft Office PowerPoint</Application>
  <PresentationFormat>Widescreen</PresentationFormat>
  <Paragraphs>340</Paragraphs>
  <Slides>36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Cascadia Mono</vt:lpstr>
      <vt:lpstr>Office-tema</vt:lpstr>
      <vt:lpstr>Entity Framework Core  Essentials</vt:lpstr>
      <vt:lpstr>Preface</vt:lpstr>
      <vt:lpstr>Purpose</vt:lpstr>
      <vt:lpstr>EFCore is nice, but…</vt:lpstr>
      <vt:lpstr>DbContext</vt:lpstr>
      <vt:lpstr>DbContext (all code generated by EFC PT)</vt:lpstr>
      <vt:lpstr>DbContext (all code generated by EFC PT)</vt:lpstr>
      <vt:lpstr>DbContext (all code generated by EFC PT)</vt:lpstr>
      <vt:lpstr>DbContext</vt:lpstr>
      <vt:lpstr>Domain classes and EFC Power Tools</vt:lpstr>
      <vt:lpstr>Domain classes and EFC Power Tools</vt:lpstr>
      <vt:lpstr>Domain classes and EFC Power Tools</vt:lpstr>
      <vt:lpstr>Domain classes and EFC Power Tools</vt:lpstr>
      <vt:lpstr>Domain classes and EFC Power Tools</vt:lpstr>
      <vt:lpstr>DbSet&lt;…&gt; properties</vt:lpstr>
      <vt:lpstr>DbSet&lt;…&gt; properties</vt:lpstr>
      <vt:lpstr>Data access with DbSet&lt;…&gt; properties</vt:lpstr>
      <vt:lpstr>Data access with Set&lt;…&gt;() method</vt:lpstr>
      <vt:lpstr>Set&lt;…&gt;() method</vt:lpstr>
      <vt:lpstr>Data access with Set&lt;…&gt;() method</vt:lpstr>
      <vt:lpstr>Data access with Set&lt;…&gt;() method</vt:lpstr>
      <vt:lpstr>Data sets and LINQ</vt:lpstr>
      <vt:lpstr>Essence of EF Core</vt:lpstr>
      <vt:lpstr>Essence of EF Core</vt:lpstr>
      <vt:lpstr>Essence of EF Core</vt:lpstr>
      <vt:lpstr>Object reference resolution</vt:lpstr>
      <vt:lpstr>Object reference resolution</vt:lpstr>
      <vt:lpstr>Object reference resolution</vt:lpstr>
      <vt:lpstr>Object reference resolution</vt:lpstr>
      <vt:lpstr>EFCore Power Tools extension</vt:lpstr>
      <vt:lpstr>EFCore Power Tools extension</vt:lpstr>
      <vt:lpstr>EFCore Power Tools extension</vt:lpstr>
      <vt:lpstr>EFCore Power Tools extension</vt:lpstr>
      <vt:lpstr>EFCore Power Tools extension</vt:lpstr>
      <vt:lpstr>EFCore Power Tools extension</vt:lpstr>
      <vt:lpstr>Documentation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</cp:lastModifiedBy>
  <cp:revision>68</cp:revision>
  <dcterms:created xsi:type="dcterms:W3CDTF">2017-09-05T14:00:27Z</dcterms:created>
  <dcterms:modified xsi:type="dcterms:W3CDTF">2023-04-10T11:18:40Z</dcterms:modified>
</cp:coreProperties>
</file>