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7" r:id="rId3"/>
    <p:sldId id="328" r:id="rId4"/>
    <p:sldId id="329" r:id="rId5"/>
    <p:sldId id="331" r:id="rId6"/>
    <p:sldId id="338" r:id="rId7"/>
    <p:sldId id="332" r:id="rId8"/>
    <p:sldId id="333" r:id="rId9"/>
    <p:sldId id="334" r:id="rId10"/>
    <p:sldId id="335" r:id="rId11"/>
    <p:sldId id="336" r:id="rId12"/>
    <p:sldId id="33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Code Organisation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Method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8122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Top to bottom…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solution</a:t>
            </a:r>
            <a:r>
              <a:rPr lang="en-US"/>
              <a:t> contains a number of</a:t>
            </a:r>
            <a:endParaRPr lang="da-DK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projects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namespaces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classes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/>
              <a:t>methods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		</a:t>
            </a:r>
            <a:r>
              <a:rPr lang="en-US" b="1"/>
              <a:t>statements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8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Typical structure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solution</a:t>
            </a:r>
            <a:r>
              <a:rPr lang="en-US"/>
              <a:t> that contains </a:t>
            </a:r>
            <a:r>
              <a:rPr lang="en-US" u="sng"/>
              <a:t>one</a:t>
            </a:r>
            <a:endParaRPr lang="da-DK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project</a:t>
            </a:r>
            <a:r>
              <a:rPr lang="en-US"/>
              <a:t>, that contains </a:t>
            </a:r>
            <a:r>
              <a:rPr lang="en-US" u="sng"/>
              <a:t>one</a:t>
            </a:r>
            <a:endParaRPr lang="da-DK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namespace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classes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/>
              <a:t>methods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		</a:t>
            </a:r>
            <a:r>
              <a:rPr lang="en-US" b="1"/>
              <a:t>statements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2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Load Solution into Visual Studio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141" cy="4351338"/>
          </a:xfrm>
        </p:spPr>
        <p:txBody>
          <a:bodyPr/>
          <a:lstStyle/>
          <a:p>
            <a:pPr lvl="0"/>
            <a:r>
              <a:rPr lang="en-US" dirty="0"/>
              <a:t>Start Visual Studio</a:t>
            </a:r>
            <a:endParaRPr lang="da-DK" dirty="0"/>
          </a:p>
          <a:p>
            <a:pPr lvl="0"/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b="1" dirty="0"/>
              <a:t>Open a </a:t>
            </a:r>
            <a:r>
              <a:rPr lang="da-DK" b="1" dirty="0" err="1"/>
              <a:t>project</a:t>
            </a:r>
            <a:r>
              <a:rPr lang="da-DK" b="1" dirty="0"/>
              <a:t> or solution</a:t>
            </a:r>
          </a:p>
          <a:p>
            <a:pPr lvl="0"/>
            <a:r>
              <a:rPr lang="en-US" dirty="0"/>
              <a:t>Navigate to the folder named </a:t>
            </a:r>
            <a:r>
              <a:rPr lang="en-US" b="1" dirty="0"/>
              <a:t>Sandbox</a:t>
            </a:r>
            <a:r>
              <a:rPr lang="en-US" dirty="0"/>
              <a:t>, and into that folder</a:t>
            </a:r>
            <a:endParaRPr lang="da-DK" dirty="0"/>
          </a:p>
          <a:p>
            <a:pPr lvl="0"/>
            <a:r>
              <a:rPr lang="en-US" dirty="0"/>
              <a:t>Double-click on the file named </a:t>
            </a:r>
            <a:r>
              <a:rPr lang="en-US" b="1" dirty="0"/>
              <a:t>Sandbox.sln</a:t>
            </a:r>
            <a:endParaRPr lang="da-DK" dirty="0"/>
          </a:p>
          <a:p>
            <a:pPr lvl="0"/>
            <a:r>
              <a:rPr lang="en-US" dirty="0"/>
              <a:t>The code should now load – you will see some files in the window with the title </a:t>
            </a:r>
            <a:r>
              <a:rPr lang="en-US" b="1" i="1" dirty="0"/>
              <a:t>Solution Explorer</a:t>
            </a:r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8BBA98A8-FA79-75D5-0581-D2D62CBD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74" y="1825625"/>
            <a:ext cx="5015851" cy="35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E69DB46C-DA77-3508-E355-AD433265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76" y="1825625"/>
            <a:ext cx="4701134" cy="22757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Solution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77303" cy="4351338"/>
          </a:xfrm>
        </p:spPr>
        <p:txBody>
          <a:bodyPr/>
          <a:lstStyle/>
          <a:p>
            <a:r>
              <a:rPr lang="da-DK" dirty="0"/>
              <a:t>Top-</a:t>
            </a:r>
            <a:r>
              <a:rPr lang="da-DK" dirty="0" err="1"/>
              <a:t>level</a:t>
            </a:r>
            <a:r>
              <a:rPr lang="da-DK" dirty="0"/>
              <a:t> unit of organisation</a:t>
            </a:r>
          </a:p>
          <a:p>
            <a:r>
              <a:rPr lang="da-DK" dirty="0"/>
              <a:t>Holds </a:t>
            </a:r>
            <a:r>
              <a:rPr lang="da-DK" dirty="0" err="1"/>
              <a:t>together</a:t>
            </a:r>
            <a:r>
              <a:rPr lang="da-DK" dirty="0"/>
              <a:t> all elements of a </a:t>
            </a:r>
            <a:r>
              <a:rPr lang="da-DK" dirty="0" err="1"/>
              <a:t>complete</a:t>
            </a:r>
            <a:r>
              <a:rPr lang="da-DK" dirty="0"/>
              <a:t> solution</a:t>
            </a:r>
          </a:p>
          <a:p>
            <a:pPr lvl="1"/>
            <a:r>
              <a:rPr lang="da-DK" dirty="0"/>
              <a:t>Clients</a:t>
            </a:r>
          </a:p>
          <a:p>
            <a:pPr lvl="1"/>
            <a:r>
              <a:rPr lang="da-DK" dirty="0"/>
              <a:t>Servers</a:t>
            </a:r>
          </a:p>
          <a:p>
            <a:pPr lvl="1"/>
            <a:r>
              <a:rPr lang="da-DK" dirty="0"/>
              <a:t>Mobile Apps</a:t>
            </a:r>
          </a:p>
          <a:p>
            <a:pPr lvl="1"/>
            <a:r>
              <a:rPr lang="da-DK" dirty="0"/>
              <a:t>…</a:t>
            </a:r>
          </a:p>
          <a:p>
            <a:r>
              <a:rPr lang="da-DK" dirty="0" err="1"/>
              <a:t>Each</a:t>
            </a:r>
            <a:r>
              <a:rPr lang="da-DK" dirty="0"/>
              <a:t> element </a:t>
            </a:r>
            <a:r>
              <a:rPr lang="da-DK" dirty="0" err="1"/>
              <a:t>represented</a:t>
            </a:r>
            <a:r>
              <a:rPr lang="da-DK" dirty="0"/>
              <a:t> by a </a:t>
            </a:r>
            <a:r>
              <a:rPr lang="da-DK" b="1" dirty="0" err="1"/>
              <a:t>project</a:t>
            </a:r>
            <a:endParaRPr lang="da-DK" b="1" dirty="0"/>
          </a:p>
          <a:p>
            <a:r>
              <a:rPr lang="da-DK" dirty="0"/>
              <a:t>Solution </a:t>
            </a:r>
            <a:r>
              <a:rPr lang="da-DK" dirty="0" err="1"/>
              <a:t>defined</a:t>
            </a:r>
            <a:r>
              <a:rPr lang="da-DK" dirty="0"/>
              <a:t> by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dirty="0" err="1">
                <a:solidFill>
                  <a:srgbClr val="FF0000"/>
                </a:solidFill>
              </a:rPr>
              <a:t>sln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/>
              <a:t>file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3AE980D-FA06-703D-0EBE-BC73B2420B4D}"/>
              </a:ext>
            </a:extLst>
          </p:cNvPr>
          <p:cNvSpPr/>
          <p:nvPr/>
        </p:nvSpPr>
        <p:spPr>
          <a:xfrm>
            <a:off x="7194176" y="2840560"/>
            <a:ext cx="3341089" cy="318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120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Project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834317" cy="4351338"/>
          </a:xfrm>
        </p:spPr>
        <p:txBody>
          <a:bodyPr/>
          <a:lstStyle/>
          <a:p>
            <a:r>
              <a:rPr lang="da-DK" dirty="0" err="1"/>
              <a:t>Usually</a:t>
            </a:r>
            <a:r>
              <a:rPr lang="da-DK" dirty="0"/>
              <a:t> a single </a:t>
            </a:r>
            <a:r>
              <a:rPr lang="da-DK" dirty="0" err="1"/>
              <a:t>application</a:t>
            </a:r>
            <a:endParaRPr lang="da-DK" dirty="0"/>
          </a:p>
          <a:p>
            <a:r>
              <a:rPr lang="da-DK" dirty="0"/>
              <a:t>Projects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built</a:t>
            </a:r>
            <a:r>
              <a:rPr lang="da-DK" dirty="0"/>
              <a:t>, </a:t>
            </a:r>
            <a:r>
              <a:rPr lang="da-DK" dirty="0" err="1"/>
              <a:t>tested</a:t>
            </a:r>
            <a:r>
              <a:rPr lang="da-DK" dirty="0"/>
              <a:t> and </a:t>
            </a:r>
            <a:r>
              <a:rPr lang="da-DK" dirty="0" err="1"/>
              <a:t>executed</a:t>
            </a:r>
            <a:r>
              <a:rPr lang="da-DK" dirty="0"/>
              <a:t> </a:t>
            </a:r>
            <a:r>
              <a:rPr lang="da-DK" dirty="0" err="1"/>
              <a:t>independently</a:t>
            </a:r>
            <a:endParaRPr lang="da-DK" dirty="0"/>
          </a:p>
          <a:p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consists</a:t>
            </a:r>
            <a:r>
              <a:rPr lang="da-DK" dirty="0"/>
              <a:t> of a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b="1" dirty="0" err="1"/>
              <a:t>classes</a:t>
            </a:r>
            <a:endParaRPr lang="da-DK" b="1" dirty="0"/>
          </a:p>
          <a:p>
            <a:r>
              <a:rPr lang="da-DK" dirty="0"/>
              <a:t>Project </a:t>
            </a:r>
            <a:r>
              <a:rPr lang="da-DK" dirty="0" err="1"/>
              <a:t>defined</a:t>
            </a:r>
            <a:r>
              <a:rPr lang="da-DK" dirty="0"/>
              <a:t> by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dirty="0" err="1">
                <a:solidFill>
                  <a:srgbClr val="FF0000"/>
                </a:solidFill>
              </a:rPr>
              <a:t>csproj</a:t>
            </a:r>
            <a:r>
              <a:rPr lang="da-DK" dirty="0"/>
              <a:t> file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87888A7-949A-4457-2573-897F4AE7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76" y="1825625"/>
            <a:ext cx="4701134" cy="2275728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D9306273-F352-8744-CF6F-FACA9E6867B4}"/>
              </a:ext>
            </a:extLst>
          </p:cNvPr>
          <p:cNvSpPr/>
          <p:nvPr/>
        </p:nvSpPr>
        <p:spPr>
          <a:xfrm>
            <a:off x="7230034" y="3110948"/>
            <a:ext cx="3341089" cy="318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6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463209" cy="4351338"/>
          </a:xfrm>
        </p:spPr>
        <p:txBody>
          <a:bodyPr/>
          <a:lstStyle/>
          <a:p>
            <a:r>
              <a:rPr lang="da-DK" dirty="0"/>
              <a:t>The central </a:t>
            </a:r>
            <a:r>
              <a:rPr lang="da-DK" dirty="0" err="1"/>
              <a:t>concept</a:t>
            </a:r>
            <a:r>
              <a:rPr lang="da-DK" dirty="0"/>
              <a:t> in 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!</a:t>
            </a:r>
          </a:p>
          <a:p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relating</a:t>
            </a:r>
            <a:r>
              <a:rPr lang="da-DK" dirty="0"/>
              <a:t> to a single ”</a:t>
            </a:r>
            <a:r>
              <a:rPr lang="da-DK" dirty="0" err="1"/>
              <a:t>concept</a:t>
            </a:r>
            <a:r>
              <a:rPr lang="da-DK" dirty="0"/>
              <a:t>” (</a:t>
            </a:r>
            <a:r>
              <a:rPr lang="da-DK" b="1" dirty="0"/>
              <a:t>Student</a:t>
            </a:r>
            <a:r>
              <a:rPr lang="da-DK" dirty="0"/>
              <a:t>, </a:t>
            </a:r>
            <a:r>
              <a:rPr lang="da-DK" b="1" dirty="0" err="1"/>
              <a:t>Classroom</a:t>
            </a:r>
            <a:r>
              <a:rPr lang="da-DK" dirty="0"/>
              <a:t>,…)</a:t>
            </a:r>
          </a:p>
          <a:p>
            <a:r>
              <a:rPr lang="da-DK" dirty="0"/>
              <a:t>Class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err="1">
                <a:solidFill>
                  <a:srgbClr val="FF0000"/>
                </a:solidFill>
              </a:rPr>
              <a:t>cs</a:t>
            </a:r>
            <a:r>
              <a:rPr lang="da-DK"/>
              <a:t> file</a:t>
            </a:r>
          </a:p>
          <a:p>
            <a:r>
              <a:rPr lang="da-DK" b="1">
                <a:solidFill>
                  <a:srgbClr val="FF0000"/>
                </a:solidFill>
              </a:rPr>
              <a:t>NB</a:t>
            </a:r>
            <a:r>
              <a:rPr lang="da-DK"/>
              <a:t>: </a:t>
            </a:r>
            <a:r>
              <a:rPr lang="da-DK" b="1"/>
              <a:t>Program.cs </a:t>
            </a:r>
            <a:r>
              <a:rPr lang="da-DK"/>
              <a:t>is a special file, and does not (explicitly) contain a class definition…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E918E48-063E-AE18-9ED1-1D401381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06" y="1825625"/>
            <a:ext cx="4701134" cy="2275728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C25219A8-F743-747E-8DE7-A1979F0D4F77}"/>
              </a:ext>
            </a:extLst>
          </p:cNvPr>
          <p:cNvSpPr/>
          <p:nvPr/>
        </p:nvSpPr>
        <p:spPr>
          <a:xfrm>
            <a:off x="7212106" y="3630901"/>
            <a:ext cx="3341089" cy="318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65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E0D3-80D2-66F2-A103-B9860625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File structure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EFAA563-FC70-BEE1-12BA-EFA669FA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238375"/>
            <a:ext cx="100298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(Namespace)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387424" cy="4351338"/>
          </a:xfrm>
        </p:spPr>
        <p:txBody>
          <a:bodyPr/>
          <a:lstStyle/>
          <a:p>
            <a:r>
              <a:rPr lang="da-DK" dirty="0" err="1"/>
              <a:t>Organisational</a:t>
            </a:r>
            <a:r>
              <a:rPr lang="da-DK" dirty="0"/>
              <a:t> unit </a:t>
            </a:r>
            <a:r>
              <a:rPr lang="da-DK" dirty="0" err="1"/>
              <a:t>between</a:t>
            </a:r>
            <a:r>
              <a:rPr lang="da-DK" dirty="0"/>
              <a:t> Project and Class</a:t>
            </a:r>
          </a:p>
          <a:p>
            <a:r>
              <a:rPr lang="da-DK" dirty="0"/>
              <a:t>Classes with a </a:t>
            </a:r>
            <a:r>
              <a:rPr lang="da-DK" dirty="0" err="1"/>
              <a:t>natural</a:t>
            </a:r>
            <a:r>
              <a:rPr lang="da-DK" dirty="0"/>
              <a:t> </a:t>
            </a:r>
            <a:r>
              <a:rPr lang="da-DK" dirty="0" err="1"/>
              <a:t>relationship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placed</a:t>
            </a:r>
            <a:r>
              <a:rPr lang="da-DK" dirty="0"/>
              <a:t> in a single </a:t>
            </a:r>
            <a:r>
              <a:rPr lang="da-DK" dirty="0" err="1"/>
              <a:t>namespace</a:t>
            </a:r>
            <a:endParaRPr lang="da-DK" dirty="0"/>
          </a:p>
          <a:p>
            <a:r>
              <a:rPr lang="da-DK" dirty="0" err="1"/>
              <a:t>Also</a:t>
            </a:r>
            <a:r>
              <a:rPr lang="da-DK" dirty="0"/>
              <a:t> a </a:t>
            </a:r>
            <a:r>
              <a:rPr lang="da-DK" dirty="0" err="1"/>
              <a:t>mechanism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conflicts</a:t>
            </a:r>
            <a:endParaRPr lang="da-DK" dirty="0"/>
          </a:p>
          <a:p>
            <a:r>
              <a:rPr lang="da-DK" dirty="0"/>
              <a:t>Is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specific</a:t>
            </a:r>
            <a:r>
              <a:rPr lang="da-DK" dirty="0"/>
              <a:t> file type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really</a:t>
            </a:r>
            <a:r>
              <a:rPr lang="da-DK" dirty="0"/>
              <a:t> </a:t>
            </a:r>
            <a:r>
              <a:rPr lang="da-DK" dirty="0" err="1"/>
              <a:t>worry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namespaces</a:t>
            </a:r>
            <a:r>
              <a:rPr lang="da-DK" dirty="0"/>
              <a:t> </a:t>
            </a:r>
            <a:r>
              <a:rPr lang="da-DK" dirty="0" err="1"/>
              <a:t>initially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0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Project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12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093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322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Code Organisation</vt:lpstr>
      <vt:lpstr>Load Solution into Visual Studio</vt:lpstr>
      <vt:lpstr>Solution</vt:lpstr>
      <vt:lpstr>Project</vt:lpstr>
      <vt:lpstr>Class</vt:lpstr>
      <vt:lpstr>File structure</vt:lpstr>
      <vt:lpstr>(Namespace)</vt:lpstr>
      <vt:lpstr>PowerPoint-præsentation</vt:lpstr>
      <vt:lpstr>PowerPoint-præsentation</vt:lpstr>
      <vt:lpstr>PowerPoint-præsentation</vt:lpstr>
      <vt:lpstr>Top to bottom…</vt:lpstr>
      <vt:lpstr>Typical structure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51</cp:revision>
  <dcterms:created xsi:type="dcterms:W3CDTF">2017-09-05T14:00:27Z</dcterms:created>
  <dcterms:modified xsi:type="dcterms:W3CDTF">2023-08-20T13:23:47Z</dcterms:modified>
</cp:coreProperties>
</file>