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7203-5596-8D0C-9F72-67273161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59C306-3D3D-8E79-F322-251AEE8C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0A3EA2-4FAC-E93A-A02B-202363BB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2F1982-9E11-059C-3544-D522AE62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4902CB-7B68-FB2A-F03E-E361F6E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02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E4524-B43E-4479-D4B5-9D26B056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7173C0-99ED-5B7F-D7F6-7216A805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CDE98F-DB43-10E1-9557-75062CB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7AF0D-68A0-7749-F270-50CCE60D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CD9CE1-EFAA-2EBE-44C5-E132C621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43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3D2539C-3037-1FAD-C24B-26F5EE609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8A0A98F-7DA7-15F2-12C1-3CE25AEA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E04794-736D-38CE-6AD6-D41F4762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B0A1E7-C0BC-6EB1-C965-0D35D7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75DB95-4B08-54ED-D261-9EC986DC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62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11525-220F-B073-7D74-F9DA3CDC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CA991E-E365-DF83-4D38-D6CB513C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45C853-04B6-D7EA-B648-37B98F8F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FD9D72-56C6-65AB-C3D8-ECDE3BE6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220087-E25F-B9BD-4D3D-6BDCA50B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36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94633-8057-467A-2662-CAADCE73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8BED5A-BEC4-CD5C-55F1-26B966EA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C575E5-0B55-812E-86E0-5161F1BD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CF2293-72FD-3769-8C35-2555F92C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3FCBA6-E715-14A4-3116-EC9C496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86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A5D1-D073-B59B-2A88-8E6B179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525E2C-8767-F202-D665-469B03FB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8A6B37-4916-E1DE-996B-01579397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6A9AE11-377C-B13E-3137-D77ECF28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840E152-E44C-CD59-C42D-1818D2C1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1F4023-672C-1C33-6C8E-A3899194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50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29FEA-51C7-B369-D6FA-B49D908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4756FDA-AC91-23B2-95F1-A982365A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8244561-1ACF-8C87-5FCB-D4684BC8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21CF6D6-5C65-C624-2F35-747B19CFD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CB2E035-4EB0-4A7D-6372-FB1F801E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4BF1582-4184-0EEA-2ED4-BD2C4671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7BE2298-2F09-8B4B-029B-2BA8FD04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97E6F6-E2C8-1AAD-82E0-D108E15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9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5AADC-0120-AD9D-C98C-FEF98D10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F9E353-FB07-F6F7-597C-5681675A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995EDA0-1D5E-ECF1-3114-F332FF64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C7A0601-77DC-36F0-8BC6-133BD135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6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20D86F-1E77-48ED-60AB-B0B50667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0621FE3-3A4C-6779-059F-60A7A7CC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E964AF7-129C-5528-AB97-2A5B8905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2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20D0-FEBA-7334-6FED-958CE5CB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C2B620-47F5-913A-AFA8-04F5391E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DBD0EAF-D5FF-505E-3958-4A362399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EB52C3-955E-075E-01D0-6FF90D56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28C7C3-8A31-A631-4BEC-B2C59FA0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730FAE-34E7-47C0-C5A7-7F3CA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18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03604-82D0-D268-7D26-8539D9F1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212009-6FD2-416A-FFE6-C9D30608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1530115-A9C5-74D2-CC45-A83C1F16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E684E2-F34D-407F-3334-91236B18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0E795F-743D-D30A-AFFF-363E2CFC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6EB5879-5A4F-C573-0557-B9EFA8BA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0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EB494D7-6868-4016-F435-8159F291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DC9198-905D-93F3-802D-F6A0C69F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D9BAE0-767F-674E-297F-A858FE05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E48B-4DCD-4B94-8BF7-6FE139A3DDCC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708377-4809-B600-B94C-B7D15980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CDE02D-22E2-7BA6-4BF3-672272A8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B573-B3B5-D8EB-317B-8CB68C37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HW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940ABA-8139-F389-C732-3A710E8C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HW - Hardware</a:t>
            </a:r>
          </a:p>
        </p:txBody>
      </p:sp>
    </p:spTree>
    <p:extLst>
      <p:ext uri="{BB962C8B-B14F-4D97-AF65-F5344CB8AC3E}">
        <p14:creationId xmlns:p14="http://schemas.microsoft.com/office/powerpoint/2010/main" val="9035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DDE89B61-2CC9-B5B0-CEC8-5340D8F1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6" y="152989"/>
            <a:ext cx="6234136" cy="6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ED0BB8-F1D8-6136-A2E0-2DE7CD4E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1ACB9-AEBF-7822-94B4-38C4BE5E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A computer performs calculations using the </a:t>
            </a:r>
            <a:r>
              <a:rPr lang="da-DK" sz="2200" b="1"/>
              <a:t>binary</a:t>
            </a:r>
            <a:r>
              <a:rPr lang="da-DK" sz="2200"/>
              <a:t> number system (aka </a:t>
            </a:r>
            <a:r>
              <a:rPr lang="da-DK" sz="2200" b="1"/>
              <a:t>base-2</a:t>
            </a:r>
            <a:r>
              <a:rPr lang="da-DK" sz="2200"/>
              <a:t>)</a:t>
            </a:r>
          </a:p>
          <a:p>
            <a:r>
              <a:rPr lang="da-DK" sz="2200"/>
              <a:t>Humans (usually) use the </a:t>
            </a:r>
            <a:r>
              <a:rPr lang="da-DK" sz="2200" b="1"/>
              <a:t>decimal</a:t>
            </a:r>
            <a:r>
              <a:rPr lang="da-DK" sz="2200"/>
              <a:t> number system (aka </a:t>
            </a:r>
            <a:r>
              <a:rPr lang="da-DK" sz="2200" b="1"/>
              <a:t>base-10</a:t>
            </a:r>
            <a:r>
              <a:rPr lang="da-DK" sz="2200"/>
              <a:t>)</a:t>
            </a:r>
          </a:p>
          <a:p>
            <a:r>
              <a:rPr lang="da-DK" sz="2200"/>
              <a:t>In </a:t>
            </a:r>
            <a:r>
              <a:rPr lang="da-DK" sz="2200" b="1"/>
              <a:t>base-10</a:t>
            </a:r>
            <a:r>
              <a:rPr lang="da-DK" sz="2200"/>
              <a:t>, 110 means:</a:t>
            </a:r>
          </a:p>
          <a:p>
            <a:pPr lvl="1"/>
            <a:r>
              <a:rPr lang="da-DK" sz="2200"/>
              <a:t>(1 x 10</a:t>
            </a:r>
            <a:r>
              <a:rPr lang="da-DK" sz="2200" baseline="30000"/>
              <a:t>2</a:t>
            </a:r>
            <a:r>
              <a:rPr lang="da-DK" sz="2200"/>
              <a:t>) + (1 x 10</a:t>
            </a:r>
            <a:r>
              <a:rPr lang="da-DK" sz="2200" baseline="30000"/>
              <a:t>1</a:t>
            </a:r>
            <a:r>
              <a:rPr lang="da-DK" sz="2200"/>
              <a:t>) + (0 x 10</a:t>
            </a:r>
            <a:r>
              <a:rPr lang="da-DK" sz="2200" baseline="30000"/>
              <a:t>0</a:t>
            </a:r>
            <a:r>
              <a:rPr lang="da-DK" sz="2200"/>
              <a:t>) = 110 (base-10)</a:t>
            </a:r>
          </a:p>
          <a:p>
            <a:pPr lvl="1"/>
            <a:r>
              <a:rPr lang="da-DK" sz="2200"/>
              <a:t>(1 x 100) + (1 x 10) + (0 x 1) = 110 (base-10)</a:t>
            </a:r>
          </a:p>
          <a:p>
            <a:r>
              <a:rPr lang="da-DK" sz="2200"/>
              <a:t>In </a:t>
            </a:r>
            <a:r>
              <a:rPr lang="da-DK" sz="2200" b="1"/>
              <a:t>base-2,</a:t>
            </a:r>
            <a:r>
              <a:rPr lang="da-DK" sz="2200"/>
              <a:t> 110 means:</a:t>
            </a:r>
          </a:p>
          <a:p>
            <a:pPr lvl="1"/>
            <a:r>
              <a:rPr lang="da-DK" sz="2200"/>
              <a:t>(1 x 2</a:t>
            </a:r>
            <a:r>
              <a:rPr lang="da-DK" sz="2200" baseline="30000"/>
              <a:t>2</a:t>
            </a:r>
            <a:r>
              <a:rPr lang="da-DK" sz="2200"/>
              <a:t>) + (1 x 2</a:t>
            </a:r>
            <a:r>
              <a:rPr lang="da-DK" sz="2200" baseline="30000"/>
              <a:t>1</a:t>
            </a:r>
            <a:r>
              <a:rPr lang="da-DK" sz="2200"/>
              <a:t>) + (0 x 2</a:t>
            </a:r>
            <a:r>
              <a:rPr lang="da-DK" sz="2200" baseline="30000"/>
              <a:t>0</a:t>
            </a:r>
            <a:r>
              <a:rPr lang="da-DK" sz="2200"/>
              <a:t>) = 6 (base-10)</a:t>
            </a:r>
          </a:p>
          <a:p>
            <a:pPr lvl="1"/>
            <a:r>
              <a:rPr lang="da-DK" sz="2200"/>
              <a:t>(1 x 4) + (1 x 2) + (0 x 1) = 6 (base-10)</a:t>
            </a:r>
          </a:p>
          <a:p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38810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9FC4CD-BF4B-DA4F-A4F7-A9BFACBD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919AC-C8C8-308F-43E3-3563F787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Slightly cryptic… but all rules of arithmetic are the same as for base-10</a:t>
            </a:r>
          </a:p>
          <a:p>
            <a:pPr lvl="1"/>
            <a:r>
              <a:rPr lang="da-DK" sz="2200"/>
              <a:t>Base-10: 5 + 7 = 12</a:t>
            </a:r>
          </a:p>
          <a:p>
            <a:pPr lvl="1"/>
            <a:r>
              <a:rPr lang="da-DK" sz="2200"/>
              <a:t>Base-2: 101 + 111 = 1100</a:t>
            </a:r>
          </a:p>
          <a:p>
            <a:r>
              <a:rPr lang="da-DK" sz="2200"/>
              <a:t>Use of ”carry” is also as usual:</a:t>
            </a:r>
          </a:p>
          <a:p>
            <a:pPr lvl="1"/>
            <a:r>
              <a:rPr lang="da-DK" sz="2200"/>
              <a:t>0 + 0 = 0</a:t>
            </a:r>
          </a:p>
          <a:p>
            <a:pPr lvl="1"/>
            <a:r>
              <a:rPr lang="da-DK" sz="2200"/>
              <a:t>1 + 0 = 1</a:t>
            </a:r>
          </a:p>
          <a:p>
            <a:pPr lvl="1"/>
            <a:r>
              <a:rPr lang="da-DK" sz="2200"/>
              <a:t>0 + 1 = 1</a:t>
            </a:r>
          </a:p>
          <a:p>
            <a:pPr lvl="1"/>
            <a:r>
              <a:rPr lang="da-DK" sz="2200"/>
              <a:t>1 + 1 = 0, and 1 to carry</a:t>
            </a:r>
          </a:p>
        </p:txBody>
      </p:sp>
    </p:spTree>
    <p:extLst>
      <p:ext uri="{BB962C8B-B14F-4D97-AF65-F5344CB8AC3E}">
        <p14:creationId xmlns:p14="http://schemas.microsoft.com/office/powerpoint/2010/main" val="6456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DC044DF-1EF9-C956-FFA5-BB83F394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36370"/>
              </p:ext>
            </p:extLst>
          </p:nvPr>
        </p:nvGraphicFramePr>
        <p:xfrm>
          <a:off x="572972" y="274320"/>
          <a:ext cx="10870765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637">
                  <a:extLst>
                    <a:ext uri="{9D8B030D-6E8A-4147-A177-3AD203B41FA5}">
                      <a16:colId xmlns:a16="http://schemas.microsoft.com/office/drawing/2014/main" val="81248298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4154185475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208168542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34640039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17264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54028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1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9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3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8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8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007EFF-2A82-11A6-11C8-C1CAE9E7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a-DK" sz="5400"/>
              <a:t>Making ends meet…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DE4D0B-2CBD-2F50-2D62-C6768994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0621"/>
            <a:ext cx="6894576" cy="23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A4E439-ACE1-4492-417F-CB3372C7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da-DK" sz="2200"/>
              <a:t>The transistor calculates a </a:t>
            </a:r>
            <a:r>
              <a:rPr lang="da-DK" sz="2200" b="1"/>
              <a:t>logical</a:t>
            </a:r>
            <a:r>
              <a:rPr lang="da-DK" sz="2200"/>
              <a:t> function…</a:t>
            </a:r>
          </a:p>
          <a:p>
            <a:r>
              <a:rPr lang="da-DK" sz="2200"/>
              <a:t>…but we would like to calculate an </a:t>
            </a:r>
            <a:r>
              <a:rPr lang="da-DK" sz="2200" b="1"/>
              <a:t>arithmetic</a:t>
            </a:r>
            <a:r>
              <a:rPr lang="da-DK" sz="2200"/>
              <a:t> function</a:t>
            </a:r>
          </a:p>
          <a:p>
            <a:r>
              <a:rPr lang="da-DK" sz="2200"/>
              <a:t>With a bit of ingenuity, we can map one to the other</a:t>
            </a:r>
          </a:p>
        </p:txBody>
      </p:sp>
    </p:spTree>
    <p:extLst>
      <p:ext uri="{BB962C8B-B14F-4D97-AF65-F5344CB8AC3E}">
        <p14:creationId xmlns:p14="http://schemas.microsoft.com/office/powerpoint/2010/main" val="36449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A655A5-747F-AE33-4519-670CBB6C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Building blocks in place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4217EA-2BAA-CCB9-C4E0-F88720BB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Now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do human-</a:t>
            </a:r>
            <a:r>
              <a:rPr lang="da-DK" sz="2200" dirty="0" err="1"/>
              <a:t>friendly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r>
              <a:rPr lang="da-DK" sz="2200" dirty="0"/>
              <a:t> with </a:t>
            </a:r>
            <a:r>
              <a:rPr lang="da-DK" sz="2200" dirty="0" err="1"/>
              <a:t>our</a:t>
            </a:r>
            <a:r>
              <a:rPr lang="da-DK" sz="2200" dirty="0"/>
              <a:t> metal and </a:t>
            </a:r>
            <a:r>
              <a:rPr lang="da-DK" sz="2200" dirty="0" err="1"/>
              <a:t>current</a:t>
            </a:r>
            <a:endParaRPr lang="da-DK" sz="2200" dirty="0"/>
          </a:p>
          <a:p>
            <a:r>
              <a:rPr lang="da-DK" sz="2200" dirty="0" err="1"/>
              <a:t>Other</a:t>
            </a:r>
            <a:r>
              <a:rPr lang="da-DK" sz="2200" dirty="0"/>
              <a:t> types of </a:t>
            </a:r>
            <a:r>
              <a:rPr lang="da-DK" sz="2200" dirty="0" err="1"/>
              <a:t>calculation</a:t>
            </a:r>
            <a:r>
              <a:rPr lang="da-DK" sz="2200" dirty="0"/>
              <a:t> (division, </a:t>
            </a:r>
            <a:r>
              <a:rPr lang="da-DK" sz="2200" dirty="0" err="1"/>
              <a:t>multiplication</a:t>
            </a:r>
            <a:r>
              <a:rPr lang="da-DK" sz="2200" dirty="0"/>
              <a:t>, …)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constructed</a:t>
            </a:r>
            <a:r>
              <a:rPr lang="da-DK" sz="2200" dirty="0"/>
              <a:t> from </a:t>
            </a:r>
            <a:r>
              <a:rPr lang="da-DK" sz="2200" dirty="0" err="1"/>
              <a:t>relatively</a:t>
            </a:r>
            <a:r>
              <a:rPr lang="da-DK" sz="2200" dirty="0"/>
              <a:t> </a:t>
            </a:r>
            <a:r>
              <a:rPr lang="da-DK" sz="2200" dirty="0" err="1"/>
              <a:t>few</a:t>
            </a:r>
            <a:r>
              <a:rPr lang="da-DK" sz="2200" dirty="0"/>
              <a:t> transistors</a:t>
            </a:r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up-and-running!</a:t>
            </a:r>
          </a:p>
        </p:txBody>
      </p:sp>
      <p:pic>
        <p:nvPicPr>
          <p:cNvPr id="4" name="Picture 2" descr="380">
            <a:extLst>
              <a:ext uri="{FF2B5EF4-FFF2-40B4-BE49-F238E27FC236}">
                <a16:creationId xmlns:a16="http://schemas.microsoft.com/office/drawing/2014/main" id="{B3D14102-C154-A4B6-38BE-9BDA67B6099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7"/>
          <a:stretch/>
        </p:blipFill>
        <p:spPr bwMode="auto">
          <a:xfrm>
            <a:off x="8141252" y="0"/>
            <a:ext cx="4050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34E81B-56D7-04EE-5C00-5CEB4AC6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ENIAC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763143-14B9-627F-1954-4C5A05A5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USA, 1945 (WW2)</a:t>
            </a:r>
          </a:p>
          <a:p>
            <a:r>
              <a:rPr lang="da-DK" sz="2200" dirty="0"/>
              <a:t>30 tons</a:t>
            </a:r>
          </a:p>
          <a:p>
            <a:r>
              <a:rPr lang="da-DK" sz="2200" dirty="0" err="1"/>
              <a:t>About</a:t>
            </a:r>
            <a:r>
              <a:rPr lang="da-DK" sz="2200" dirty="0"/>
              <a:t> 18.000 transistors (radio tubes)</a:t>
            </a:r>
          </a:p>
          <a:p>
            <a:r>
              <a:rPr lang="da-DK" sz="2200"/>
              <a:t>Originally for calculation </a:t>
            </a:r>
            <a:r>
              <a:rPr lang="da-DK" sz="2200" dirty="0"/>
              <a:t>of </a:t>
            </a:r>
            <a:r>
              <a:rPr lang="da-DK" sz="2200" err="1"/>
              <a:t>projectile</a:t>
            </a:r>
            <a:r>
              <a:rPr lang="da-DK" sz="2200"/>
              <a:t> trajectories, first actual use was calcu-lations for nuclear weapons </a:t>
            </a:r>
            <a:r>
              <a:rPr lang="da-DK" sz="2200">
                <a:sym typeface="Wingdings" panose="05000000000000000000" pitchFamily="2" charset="2"/>
              </a:rPr>
              <a:t>.</a:t>
            </a:r>
            <a:endParaRPr lang="da-DK" sz="2200" dirty="0"/>
          </a:p>
          <a:p>
            <a:r>
              <a:rPr lang="da-DK" sz="2200" dirty="0" err="1"/>
              <a:t>Similar</a:t>
            </a:r>
            <a:r>
              <a:rPr lang="da-DK" sz="2200" dirty="0"/>
              <a:t> computers </a:t>
            </a:r>
            <a:r>
              <a:rPr lang="da-DK" sz="2200" dirty="0" err="1"/>
              <a:t>being</a:t>
            </a:r>
            <a:r>
              <a:rPr lang="da-DK" sz="2200" dirty="0"/>
              <a:t> </a:t>
            </a:r>
            <a:r>
              <a:rPr lang="da-DK" sz="2200" dirty="0" err="1"/>
              <a:t>built</a:t>
            </a:r>
            <a:r>
              <a:rPr lang="da-DK" sz="2200" dirty="0"/>
              <a:t> in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countries</a:t>
            </a:r>
            <a:endParaRPr lang="da-DK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E6DACD-8B8F-F935-EDDF-04A14005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37754"/>
            <a:ext cx="5458968" cy="41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2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753E15-0FC3-0CC9-1F66-C18B6EA0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Present day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FD5807-C2FE-6A33-F976-25B5B5CC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Integrated </a:t>
            </a:r>
            <a:r>
              <a:rPr lang="da-DK" sz="2200" dirty="0" err="1"/>
              <a:t>circuits</a:t>
            </a:r>
            <a:r>
              <a:rPr lang="da-DK" sz="2200" dirty="0"/>
              <a:t> (aka </a:t>
            </a:r>
            <a:r>
              <a:rPr lang="da-DK" sz="2200" dirty="0" err="1"/>
              <a:t>microchips</a:t>
            </a:r>
            <a:r>
              <a:rPr lang="da-DK" sz="2200" dirty="0"/>
              <a:t>)</a:t>
            </a:r>
          </a:p>
          <a:p>
            <a:r>
              <a:rPr lang="da-DK" sz="2200" dirty="0"/>
              <a:t>An </a:t>
            </a:r>
            <a:r>
              <a:rPr lang="da-DK" sz="2200" dirty="0" err="1"/>
              <a:t>enormous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</a:t>
            </a:r>
            <a:r>
              <a:rPr lang="da-DK" sz="2200" dirty="0" err="1"/>
              <a:t>transitors</a:t>
            </a:r>
            <a:r>
              <a:rPr lang="da-DK" sz="2200" dirty="0"/>
              <a:t> on </a:t>
            </a:r>
            <a:r>
              <a:rPr lang="da-DK" sz="2200" dirty="0" err="1"/>
              <a:t>each</a:t>
            </a:r>
            <a:r>
              <a:rPr lang="da-DK" sz="2200" dirty="0"/>
              <a:t> chip!</a:t>
            </a:r>
          </a:p>
          <a:p>
            <a:r>
              <a:rPr lang="da-DK" sz="2200" dirty="0"/>
              <a:t>State-of-the-art </a:t>
            </a:r>
            <a:r>
              <a:rPr lang="da-DK" sz="2200"/>
              <a:t>(2023)</a:t>
            </a:r>
            <a:endParaRPr lang="da-DK" sz="2200" dirty="0"/>
          </a:p>
          <a:p>
            <a:pPr lvl="1"/>
            <a:r>
              <a:rPr lang="da-DK" sz="2200" dirty="0"/>
              <a:t>CPU/GPU: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11</a:t>
            </a:r>
            <a:r>
              <a:rPr lang="da-DK" sz="2200" dirty="0"/>
              <a:t> (100 billion)</a:t>
            </a:r>
          </a:p>
          <a:p>
            <a:pPr lvl="1"/>
            <a:r>
              <a:rPr lang="da-DK" sz="2200" dirty="0"/>
              <a:t>Storage: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12</a:t>
            </a:r>
            <a:r>
              <a:rPr lang="da-DK" sz="2200" dirty="0"/>
              <a:t> (1 trillion)</a:t>
            </a:r>
          </a:p>
          <a:p>
            <a:r>
              <a:rPr lang="da-DK" sz="2200" dirty="0" err="1"/>
              <a:t>Wiring</a:t>
            </a:r>
            <a:r>
              <a:rPr lang="da-DK" sz="2200" dirty="0"/>
              <a:t> at </a:t>
            </a:r>
            <a:r>
              <a:rPr lang="da-DK" sz="2200" dirty="0" err="1"/>
              <a:t>atomic</a:t>
            </a:r>
            <a:r>
              <a:rPr lang="da-DK" sz="2200" dirty="0"/>
              <a:t> </a:t>
            </a:r>
            <a:r>
              <a:rPr lang="da-DK" sz="2200" dirty="0" err="1"/>
              <a:t>scale</a:t>
            </a:r>
            <a:r>
              <a:rPr lang="da-DK" sz="2200" dirty="0"/>
              <a:t>…</a:t>
            </a:r>
          </a:p>
          <a:p>
            <a:endParaRPr lang="da-DK" sz="22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4F4CD95-9135-9308-CA36-0ADD1427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9" y="640080"/>
            <a:ext cx="117134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89BCF-8156-5817-60AA-95ED1BEA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Data </a:t>
            </a:r>
            <a:r>
              <a:rPr lang="da-DK" sz="5400" dirty="0" err="1"/>
              <a:t>sizes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BF6465-8AA8-1178-E577-E3F7B4C3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size</a:t>
            </a:r>
            <a:r>
              <a:rPr lang="da-DK" sz="2200" dirty="0"/>
              <a:t> of data is </a:t>
            </a:r>
            <a:r>
              <a:rPr lang="da-DK" sz="2200" dirty="0" err="1"/>
              <a:t>usually</a:t>
            </a:r>
            <a:r>
              <a:rPr lang="da-DK" sz="2200" dirty="0"/>
              <a:t> </a:t>
            </a:r>
            <a:r>
              <a:rPr lang="da-DK" sz="2200" dirty="0" err="1"/>
              <a:t>measured</a:t>
            </a:r>
            <a:r>
              <a:rPr lang="da-DK" sz="2200" dirty="0"/>
              <a:t> in </a:t>
            </a:r>
            <a:r>
              <a:rPr lang="da-DK" sz="2200" b="1" dirty="0"/>
              <a:t>bytes</a:t>
            </a:r>
          </a:p>
          <a:p>
            <a:r>
              <a:rPr lang="da-DK" sz="2200" dirty="0"/>
              <a:t>8 </a:t>
            </a:r>
            <a:r>
              <a:rPr lang="da-DK" sz="2200" b="1" dirty="0"/>
              <a:t>bits</a:t>
            </a:r>
            <a:r>
              <a:rPr lang="da-DK" sz="2200" dirty="0"/>
              <a:t> (0/1) to </a:t>
            </a:r>
            <a:r>
              <a:rPr lang="da-DK" sz="2200" dirty="0" err="1"/>
              <a:t>make</a:t>
            </a:r>
            <a:r>
              <a:rPr lang="da-DK" sz="2200" dirty="0"/>
              <a:t> a byte</a:t>
            </a:r>
          </a:p>
          <a:p>
            <a:r>
              <a:rPr lang="da-DK" sz="2200" dirty="0"/>
              <a:t>From the </a:t>
            </a:r>
            <a:r>
              <a:rPr lang="da-DK" sz="2200" dirty="0" err="1"/>
              <a:t>computer’s</a:t>
            </a:r>
            <a:r>
              <a:rPr lang="da-DK" sz="2200" dirty="0"/>
              <a:t> </a:t>
            </a:r>
            <a:r>
              <a:rPr lang="da-DK" sz="2200" dirty="0" err="1"/>
              <a:t>perspective</a:t>
            </a:r>
            <a:r>
              <a:rPr lang="da-DK" sz="2200" dirty="0"/>
              <a:t>, all data is just a stream of bits</a:t>
            </a:r>
          </a:p>
          <a:p>
            <a:r>
              <a:rPr lang="da-DK" sz="2200" dirty="0"/>
              <a:t>A stream of bits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as </a:t>
            </a:r>
            <a:r>
              <a:rPr lang="da-DK" sz="2200" dirty="0" err="1"/>
              <a:t>something</a:t>
            </a:r>
            <a:r>
              <a:rPr lang="da-DK" sz="2200" dirty="0"/>
              <a:t> </a:t>
            </a:r>
            <a:r>
              <a:rPr lang="da-DK" sz="2200" dirty="0" err="1"/>
              <a:t>else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by </a:t>
            </a:r>
            <a:r>
              <a:rPr lang="da-DK" sz="2200" dirty="0" err="1"/>
              <a:t>using</a:t>
            </a:r>
            <a:r>
              <a:rPr lang="da-DK" sz="2200" dirty="0"/>
              <a:t> software</a:t>
            </a:r>
          </a:p>
          <a:p>
            <a:pPr lvl="1"/>
            <a:r>
              <a:rPr lang="da-DK" sz="2200" dirty="0" err="1"/>
              <a:t>Text</a:t>
            </a:r>
            <a:endParaRPr lang="da-DK" sz="2200" dirty="0"/>
          </a:p>
          <a:p>
            <a:pPr lvl="1"/>
            <a:r>
              <a:rPr lang="da-DK" sz="2200" dirty="0"/>
              <a:t>Image</a:t>
            </a:r>
          </a:p>
          <a:p>
            <a:pPr lvl="1"/>
            <a:r>
              <a:rPr lang="da-DK" sz="2200" dirty="0"/>
              <a:t>Sound</a:t>
            </a:r>
          </a:p>
          <a:p>
            <a:pPr lvl="1"/>
            <a:r>
              <a:rPr lang="da-DK" sz="2200" dirty="0"/>
              <a:t>Video</a:t>
            </a:r>
          </a:p>
          <a:p>
            <a:pPr lvl="1"/>
            <a:r>
              <a:rPr lang="da-DK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77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A4E38-8466-2F93-B0ED-F774B9E8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sizes</a:t>
            </a:r>
            <a:endParaRPr lang="da-DK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120A228-F9A4-D431-553D-D303909B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71503"/>
              </p:ext>
            </p:extLst>
          </p:nvPr>
        </p:nvGraphicFramePr>
        <p:xfrm>
          <a:off x="838200" y="1825625"/>
          <a:ext cx="10334747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020">
                  <a:extLst>
                    <a:ext uri="{9D8B030D-6E8A-4147-A177-3AD203B41FA5}">
                      <a16:colId xmlns:a16="http://schemas.microsoft.com/office/drawing/2014/main" val="2984082933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817881819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351081144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13260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 err="1"/>
                        <a:t>Text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6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Kilo-byte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&lt;&lt;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Mega-byte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Novel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Giga-byte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bookshelf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2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Tera-byte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Peta-byte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…?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Millenium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Decade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4622"/>
                  </a:ext>
                </a:extLst>
              </a:tr>
            </a:tbl>
          </a:graphicData>
        </a:graphic>
      </p:graphicFrame>
      <p:pic>
        <p:nvPicPr>
          <p:cNvPr id="6" name="Billede 5">
            <a:extLst>
              <a:ext uri="{FF2B5EF4-FFF2-40B4-BE49-F238E27FC236}">
                <a16:creationId xmlns:a16="http://schemas.microsoft.com/office/drawing/2014/main" id="{A84911BF-ECF2-BD37-445A-4ABCF6FE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40" y="682526"/>
            <a:ext cx="7128440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10F2F9-5918-835E-D986-6BB3F1C5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D8BF0D-95CD-A026-280C-E3281C68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Physical components in an electronic computer</a:t>
            </a:r>
          </a:p>
          <a:p>
            <a:r>
              <a:rPr lang="da-DK" sz="2200"/>
              <a:t>Processor (CPU)</a:t>
            </a:r>
          </a:p>
          <a:p>
            <a:r>
              <a:rPr lang="da-DK" sz="2200"/>
              <a:t>Memory (RAM)</a:t>
            </a:r>
          </a:p>
          <a:p>
            <a:r>
              <a:rPr lang="da-DK" sz="2200"/>
              <a:t>Permanent storage (HDD, SSD, …)</a:t>
            </a:r>
          </a:p>
          <a:p>
            <a:r>
              <a:rPr lang="da-DK" sz="2200"/>
              <a:t>Input/Output devices (Monitor, Keyboard, Mouse, Camera…)</a:t>
            </a:r>
          </a:p>
          <a:p>
            <a:r>
              <a:rPr lang="da-DK" sz="2200"/>
              <a:t>…more exotic devices (3D printers, VR/AR, …)</a:t>
            </a:r>
          </a:p>
        </p:txBody>
      </p:sp>
      <p:pic>
        <p:nvPicPr>
          <p:cNvPr id="4" name="Picture 2" descr="Billedresultat for hardware">
            <a:extLst>
              <a:ext uri="{FF2B5EF4-FFF2-40B4-BE49-F238E27FC236}">
                <a16:creationId xmlns:a16="http://schemas.microsoft.com/office/drawing/2014/main" id="{B558DE07-538B-6528-E898-F486ABA0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95E21-1F49-867C-E939-7A2018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Speed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27BB12-A5AC-685B-5C3F-41DB6D3F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Transistors must work ”in step” in order to do calculations</a:t>
            </a:r>
          </a:p>
          <a:p>
            <a:r>
              <a:rPr lang="da-DK" sz="2200"/>
              <a:t>How many steps can be done each second?</a:t>
            </a:r>
          </a:p>
          <a:p>
            <a:r>
              <a:rPr lang="da-DK" sz="2200"/>
              <a:t>ENIAC: about 10.000 (10 kHz)</a:t>
            </a:r>
          </a:p>
          <a:p>
            <a:r>
              <a:rPr lang="da-DK" sz="2200"/>
              <a:t>Modern PC: about 3-4 GHz</a:t>
            </a:r>
          </a:p>
          <a:p>
            <a:r>
              <a:rPr lang="da-DK" sz="2200"/>
              <a:t>Electrical current moves at lightspeed (3 GHz = 10 cm)</a:t>
            </a:r>
          </a:p>
          <a:p>
            <a:r>
              <a:rPr lang="da-DK" sz="2200"/>
              <a:t>Power consumption and heat generation grows with speed</a:t>
            </a:r>
          </a:p>
          <a:p>
            <a:r>
              <a:rPr lang="da-DK" sz="2200"/>
              <a:t>Processor cooling a major challenge…</a:t>
            </a:r>
          </a:p>
        </p:txBody>
      </p:sp>
    </p:spTree>
    <p:extLst>
      <p:ext uri="{BB962C8B-B14F-4D97-AF65-F5344CB8AC3E}">
        <p14:creationId xmlns:p14="http://schemas.microsoft.com/office/powerpoint/2010/main" val="8421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8F350-28B5-0206-BD93-177CEB5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Computer Architecture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7972A10-6D7B-F45E-5C84-0520BD630BD8}"/>
              </a:ext>
            </a:extLst>
          </p:cNvPr>
          <p:cNvSpPr/>
          <p:nvPr/>
        </p:nvSpPr>
        <p:spPr>
          <a:xfrm>
            <a:off x="1200002" y="1896324"/>
            <a:ext cx="2331598" cy="288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CPU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0ECB332-8ABB-0A45-F1A8-3FDA27123347}"/>
              </a:ext>
            </a:extLst>
          </p:cNvPr>
          <p:cNvSpPr/>
          <p:nvPr/>
        </p:nvSpPr>
        <p:spPr>
          <a:xfrm>
            <a:off x="4523294" y="1896329"/>
            <a:ext cx="2282507" cy="28824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RAM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29818B-FBB4-E1AC-6100-4132B95976D0}"/>
              </a:ext>
            </a:extLst>
          </p:cNvPr>
          <p:cNvSpPr/>
          <p:nvPr/>
        </p:nvSpPr>
        <p:spPr>
          <a:xfrm>
            <a:off x="7797495" y="1896322"/>
            <a:ext cx="2331598" cy="28823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Storage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3532FF31-9D61-1168-1F00-629CA15AD74E}"/>
              </a:ext>
            </a:extLst>
          </p:cNvPr>
          <p:cNvCxnSpPr/>
          <p:nvPr/>
        </p:nvCxnSpPr>
        <p:spPr>
          <a:xfrm>
            <a:off x="3595210" y="3333585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AC52EA2D-4B83-42C7-438C-DDEEAD2EC99D}"/>
              </a:ext>
            </a:extLst>
          </p:cNvPr>
          <p:cNvCxnSpPr/>
          <p:nvPr/>
        </p:nvCxnSpPr>
        <p:spPr>
          <a:xfrm>
            <a:off x="6881716" y="3338909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6F3F28-8FA2-95C8-79F4-FC160FFD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CPU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D57FEB-A53C-2656-FAB9-C1004509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/>
              <a:t>C</a:t>
            </a:r>
            <a:r>
              <a:rPr lang="da-DK" sz="2200" dirty="0"/>
              <a:t>entral </a:t>
            </a:r>
            <a:r>
              <a:rPr lang="da-DK" sz="2200" b="1" dirty="0"/>
              <a:t>P</a:t>
            </a:r>
            <a:r>
              <a:rPr lang="da-DK" sz="2200" dirty="0"/>
              <a:t>rocessing </a:t>
            </a:r>
            <a:r>
              <a:rPr lang="da-DK" sz="2200" b="1" dirty="0"/>
              <a:t>U</a:t>
            </a:r>
            <a:r>
              <a:rPr lang="da-DK" sz="2200" dirty="0"/>
              <a:t>nit</a:t>
            </a:r>
          </a:p>
          <a:p>
            <a:r>
              <a:rPr lang="da-DK" sz="2200" dirty="0"/>
              <a:t>Unit </a:t>
            </a:r>
            <a:r>
              <a:rPr lang="da-DK" sz="2200" dirty="0" err="1"/>
              <a:t>performing</a:t>
            </a:r>
            <a:r>
              <a:rPr lang="da-DK" sz="2200" dirty="0"/>
              <a:t> </a:t>
            </a:r>
            <a:r>
              <a:rPr lang="da-DK" sz="2200" dirty="0" err="1"/>
              <a:t>actual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endParaRPr lang="da-DK" sz="2200" dirty="0"/>
          </a:p>
          <a:p>
            <a:r>
              <a:rPr lang="da-DK" sz="2200" dirty="0" err="1"/>
              <a:t>Typically</a:t>
            </a:r>
            <a:r>
              <a:rPr lang="da-DK" sz="2200" dirty="0"/>
              <a:t> a single </a:t>
            </a:r>
            <a:r>
              <a:rPr lang="da-DK" sz="2200" dirty="0" err="1"/>
              <a:t>physical</a:t>
            </a:r>
            <a:r>
              <a:rPr lang="da-DK" sz="2200" dirty="0"/>
              <a:t> chip (perhaps with multiple </a:t>
            </a:r>
            <a:r>
              <a:rPr lang="da-DK" sz="2200" b="1" dirty="0"/>
              <a:t>cores</a:t>
            </a:r>
            <a:r>
              <a:rPr lang="da-DK" sz="2200" dirty="0"/>
              <a:t>)</a:t>
            </a:r>
          </a:p>
          <a:p>
            <a:r>
              <a:rPr lang="da-DK" sz="2200" dirty="0"/>
              <a:t>CPU performs </a:t>
            </a:r>
            <a:r>
              <a:rPr lang="da-DK" sz="2200" dirty="0" err="1"/>
              <a:t>bitwise</a:t>
            </a:r>
            <a:r>
              <a:rPr lang="da-DK" sz="2200" dirty="0"/>
              <a:t> </a:t>
            </a:r>
            <a:r>
              <a:rPr lang="da-DK" sz="2200" dirty="0" err="1"/>
              <a:t>calculation</a:t>
            </a:r>
            <a:endParaRPr lang="da-DK" sz="2200" dirty="0"/>
          </a:p>
          <a:p>
            <a:r>
              <a:rPr lang="da-DK" sz="2200" dirty="0"/>
              <a:t>Relevant </a:t>
            </a:r>
            <a:r>
              <a:rPr lang="da-DK" sz="2200" dirty="0" err="1"/>
              <a:t>streams</a:t>
            </a:r>
            <a:r>
              <a:rPr lang="da-DK" sz="2200" dirty="0"/>
              <a:t> of bits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fetched</a:t>
            </a:r>
            <a:r>
              <a:rPr lang="da-DK" sz="2200" dirty="0"/>
              <a:t> from </a:t>
            </a:r>
            <a:r>
              <a:rPr lang="da-DK" sz="2200" b="1" dirty="0"/>
              <a:t>RAM</a:t>
            </a:r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b="1" dirty="0"/>
              <a:t>GPU</a:t>
            </a:r>
            <a:r>
              <a:rPr lang="da-DK" sz="2200" dirty="0"/>
              <a:t> (</a:t>
            </a:r>
            <a:r>
              <a:rPr lang="da-DK" sz="2200" dirty="0" err="1"/>
              <a:t>Graphical</a:t>
            </a:r>
            <a:r>
              <a:rPr lang="da-DK" sz="2200" dirty="0"/>
              <a:t> Processing Unit), </a:t>
            </a:r>
            <a:r>
              <a:rPr lang="da-DK" sz="2200" dirty="0" err="1"/>
              <a:t>specialised</a:t>
            </a:r>
            <a:r>
              <a:rPr lang="da-DK" sz="2200" dirty="0"/>
              <a:t> </a:t>
            </a:r>
            <a:r>
              <a:rPr lang="da-DK" sz="2200"/>
              <a:t>for calculations </a:t>
            </a:r>
            <a:r>
              <a:rPr lang="da-DK" sz="2200" dirty="0" err="1"/>
              <a:t>related</a:t>
            </a:r>
            <a:r>
              <a:rPr lang="da-DK" sz="2200" dirty="0"/>
              <a:t> to image </a:t>
            </a:r>
            <a:r>
              <a:rPr lang="da-DK" sz="2200" dirty="0" err="1"/>
              <a:t>rendering</a:t>
            </a:r>
            <a:r>
              <a:rPr lang="da-DK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9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A5BE71-8721-9F7B-F694-BA47FA6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368FCB-854E-CC6F-A3C2-F4486B35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 err="1"/>
              <a:t>R</a:t>
            </a:r>
            <a:r>
              <a:rPr lang="da-DK" sz="2200" dirty="0" err="1"/>
              <a:t>andom</a:t>
            </a:r>
            <a:r>
              <a:rPr lang="da-DK" sz="2200" dirty="0"/>
              <a:t> </a:t>
            </a:r>
            <a:r>
              <a:rPr lang="da-DK" sz="2200" b="1" dirty="0"/>
              <a:t>A</a:t>
            </a:r>
            <a:r>
              <a:rPr lang="da-DK" sz="2200" dirty="0"/>
              <a:t>ccess </a:t>
            </a:r>
            <a:r>
              <a:rPr lang="da-DK" sz="2200" b="1" dirty="0"/>
              <a:t>M</a:t>
            </a:r>
            <a:r>
              <a:rPr lang="da-DK" sz="2200" dirty="0"/>
              <a:t>emory</a:t>
            </a:r>
          </a:p>
          <a:p>
            <a:r>
              <a:rPr lang="da-DK" sz="2200" dirty="0" err="1"/>
              <a:t>Calculations</a:t>
            </a:r>
            <a:r>
              <a:rPr lang="da-DK" sz="2200" dirty="0"/>
              <a:t> </a:t>
            </a:r>
            <a:r>
              <a:rPr lang="da-DK" sz="2200" dirty="0" err="1"/>
              <a:t>involve</a:t>
            </a:r>
            <a:endParaRPr lang="da-DK" sz="2200" dirty="0"/>
          </a:p>
          <a:p>
            <a:pPr lvl="1"/>
            <a:r>
              <a:rPr lang="da-DK" sz="2200" dirty="0" err="1"/>
              <a:t>Fetch</a:t>
            </a:r>
            <a:r>
              <a:rPr lang="da-DK" sz="2200" dirty="0"/>
              <a:t> data from RAM</a:t>
            </a:r>
          </a:p>
          <a:p>
            <a:pPr lvl="1"/>
            <a:r>
              <a:rPr lang="da-DK" sz="2200" dirty="0" err="1"/>
              <a:t>Calculate</a:t>
            </a:r>
            <a:endParaRPr lang="da-DK" sz="2200" dirty="0"/>
          </a:p>
          <a:p>
            <a:pPr lvl="1"/>
            <a:r>
              <a:rPr lang="da-DK" sz="2200" dirty="0"/>
              <a:t>Write data back to RAM</a:t>
            </a:r>
          </a:p>
          <a:p>
            <a:r>
              <a:rPr lang="da-DK" sz="2200" dirty="0"/>
              <a:t>RAM is </a:t>
            </a:r>
            <a:r>
              <a:rPr lang="da-DK" sz="2200" u="sng" dirty="0"/>
              <a:t>passive</a:t>
            </a:r>
            <a:r>
              <a:rPr lang="da-DK" sz="2200" dirty="0"/>
              <a:t>, no </a:t>
            </a:r>
            <a:r>
              <a:rPr lang="da-DK" sz="2200" dirty="0" err="1"/>
              <a:t>calculations</a:t>
            </a:r>
            <a:r>
              <a:rPr lang="da-DK" sz="2200" dirty="0"/>
              <a:t> done </a:t>
            </a:r>
            <a:r>
              <a:rPr lang="da-DK" sz="2200" dirty="0" err="1"/>
              <a:t>here</a:t>
            </a:r>
            <a:endParaRPr lang="da-DK" sz="2200" dirty="0"/>
          </a:p>
          <a:p>
            <a:r>
              <a:rPr lang="da-DK" sz="2200" dirty="0"/>
              <a:t>RAM is </a:t>
            </a:r>
            <a:r>
              <a:rPr lang="da-DK" sz="2200" u="sng" dirty="0"/>
              <a:t>transient</a:t>
            </a:r>
            <a:r>
              <a:rPr lang="da-DK" sz="2200" dirty="0"/>
              <a:t>; </a:t>
            </a:r>
            <a:r>
              <a:rPr lang="da-DK" sz="2200" dirty="0" err="1"/>
              <a:t>when</a:t>
            </a:r>
            <a:r>
              <a:rPr lang="da-DK" sz="2200" dirty="0"/>
              <a:t> power is cut, all data is lost</a:t>
            </a:r>
          </a:p>
          <a:p>
            <a:r>
              <a:rPr lang="da-DK" sz="2200" dirty="0" err="1"/>
              <a:t>Typical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RAM in a PC: 8 </a:t>
            </a:r>
            <a:r>
              <a:rPr lang="da-DK" sz="2200"/>
              <a:t>– 64 </a:t>
            </a:r>
            <a:r>
              <a:rPr lang="da-DK" sz="2200" dirty="0"/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27859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985B42-EE9B-2A1C-11E5-3B3D5149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94B6AE-ECD2-A684-F611-7CCBC73C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2935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Comes</a:t>
            </a:r>
            <a:r>
              <a:rPr lang="da-DK" sz="2200" dirty="0"/>
              <a:t> in </a:t>
            </a:r>
            <a:r>
              <a:rPr lang="da-DK" sz="2200" dirty="0" err="1"/>
              <a:t>several</a:t>
            </a:r>
            <a:r>
              <a:rPr lang="da-DK" sz="2200" dirty="0"/>
              <a:t> forms, but </a:t>
            </a:r>
            <a:r>
              <a:rPr lang="da-DK" sz="2200" dirty="0" err="1"/>
              <a:t>are</a:t>
            </a:r>
            <a:r>
              <a:rPr lang="da-DK" sz="2200" dirty="0"/>
              <a:t> all</a:t>
            </a:r>
          </a:p>
          <a:p>
            <a:pPr lvl="1"/>
            <a:r>
              <a:rPr lang="da-DK" sz="1800" dirty="0"/>
              <a:t>Passive</a:t>
            </a:r>
          </a:p>
          <a:p>
            <a:pPr lvl="1"/>
            <a:r>
              <a:rPr lang="da-DK" sz="1800" dirty="0"/>
              <a:t>Persistent (data </a:t>
            </a:r>
            <a:r>
              <a:rPr lang="da-DK" sz="1800" dirty="0" err="1"/>
              <a:t>remains</a:t>
            </a:r>
            <a:r>
              <a:rPr lang="da-DK" sz="1800" dirty="0"/>
              <a:t> </a:t>
            </a:r>
            <a:r>
              <a:rPr lang="da-DK" sz="1800" dirty="0" err="1"/>
              <a:t>after</a:t>
            </a:r>
            <a:r>
              <a:rPr lang="da-DK" sz="1800" dirty="0"/>
              <a:t> power is cut)</a:t>
            </a:r>
          </a:p>
          <a:p>
            <a:r>
              <a:rPr lang="da-DK" sz="2200" dirty="0" err="1"/>
              <a:t>When</a:t>
            </a:r>
            <a:r>
              <a:rPr lang="da-DK" sz="2200" dirty="0"/>
              <a:t> </a:t>
            </a:r>
            <a:r>
              <a:rPr lang="da-DK" sz="2200" dirty="0" err="1"/>
              <a:t>starting</a:t>
            </a:r>
            <a:r>
              <a:rPr lang="da-DK" sz="2200" dirty="0"/>
              <a:t> an program, data is </a:t>
            </a:r>
            <a:r>
              <a:rPr lang="da-DK" sz="2200" dirty="0" err="1"/>
              <a:t>read</a:t>
            </a:r>
            <a:r>
              <a:rPr lang="da-DK" sz="2200" dirty="0"/>
              <a:t> from </a:t>
            </a:r>
            <a:r>
              <a:rPr lang="da-DK" sz="2200" dirty="0" err="1"/>
              <a:t>storage</a:t>
            </a:r>
            <a:r>
              <a:rPr lang="da-DK" sz="2200" dirty="0"/>
              <a:t> to RAM</a:t>
            </a:r>
          </a:p>
          <a:p>
            <a:pPr lvl="1"/>
            <a:r>
              <a:rPr lang="da-DK" sz="2200" b="1" dirty="0" err="1"/>
              <a:t>Magnetic</a:t>
            </a:r>
            <a:r>
              <a:rPr lang="da-DK" sz="2200" dirty="0"/>
              <a:t> (”</a:t>
            </a:r>
            <a:r>
              <a:rPr lang="da-DK" sz="2200" dirty="0" err="1"/>
              <a:t>classic</a:t>
            </a:r>
            <a:r>
              <a:rPr lang="da-DK" sz="2200" dirty="0"/>
              <a:t>” </a:t>
            </a:r>
            <a:r>
              <a:rPr lang="da-DK" sz="2200" dirty="0" err="1"/>
              <a:t>hard</a:t>
            </a:r>
            <a:r>
              <a:rPr lang="da-DK" sz="2200" dirty="0"/>
              <a:t> drive (HDD), tapes, </a:t>
            </a:r>
            <a:r>
              <a:rPr lang="da-DK" sz="2200" dirty="0" err="1"/>
              <a:t>floppy</a:t>
            </a:r>
            <a:r>
              <a:rPr lang="da-DK" sz="2200" dirty="0"/>
              <a:t> disc (</a:t>
            </a:r>
            <a:r>
              <a:rPr lang="da-DK" sz="2200" dirty="0" err="1"/>
              <a:t>r.i.p</a:t>
            </a:r>
            <a:r>
              <a:rPr lang="da-DK" sz="2200" dirty="0"/>
              <a:t>.))</a:t>
            </a:r>
          </a:p>
          <a:p>
            <a:pPr lvl="1"/>
            <a:r>
              <a:rPr lang="da-DK" sz="2200" b="1" dirty="0" err="1"/>
              <a:t>Optic</a:t>
            </a:r>
            <a:r>
              <a:rPr lang="da-DK" sz="2200" dirty="0"/>
              <a:t> (DVD, </a:t>
            </a:r>
            <a:r>
              <a:rPr lang="da-DK" sz="2200" dirty="0" err="1"/>
              <a:t>Blu-Ray</a:t>
            </a:r>
            <a:r>
              <a:rPr lang="da-DK" sz="2200" dirty="0"/>
              <a:t>, 4K-disc, …)</a:t>
            </a:r>
          </a:p>
          <a:p>
            <a:pPr lvl="1"/>
            <a:r>
              <a:rPr lang="da-DK" sz="2200" b="1" dirty="0"/>
              <a:t>Solid-</a:t>
            </a:r>
            <a:r>
              <a:rPr lang="da-DK" sz="2200" b="1" dirty="0" err="1"/>
              <a:t>state</a:t>
            </a:r>
            <a:r>
              <a:rPr lang="da-DK" sz="2200" dirty="0"/>
              <a:t> (Solid-</a:t>
            </a:r>
            <a:r>
              <a:rPr lang="da-DK" sz="2200" dirty="0" err="1"/>
              <a:t>state</a:t>
            </a:r>
            <a:r>
              <a:rPr lang="da-DK" sz="2200" dirty="0"/>
              <a:t> drive (SSD), SD </a:t>
            </a:r>
            <a:r>
              <a:rPr lang="da-DK" sz="2200" dirty="0" err="1"/>
              <a:t>cards</a:t>
            </a:r>
            <a:r>
              <a:rPr lang="da-DK" sz="2200"/>
              <a:t>, USB sticks, …)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6640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F79474-79D3-F398-F1A1-C0DF3C0B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 vs 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0197BD-5346-4551-F2BF-6EDF3859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Couldn’t the CPU just read/write data from/to storage, without involving the RAM?</a:t>
            </a:r>
          </a:p>
          <a:p>
            <a:r>
              <a:rPr lang="da-DK" sz="2200"/>
              <a:t>In principle possible, but too slow (yet…)</a:t>
            </a:r>
          </a:p>
          <a:p>
            <a:r>
              <a:rPr lang="da-DK" sz="2200"/>
              <a:t>The </a:t>
            </a:r>
            <a:r>
              <a:rPr lang="da-DK" sz="2200" u="sng"/>
              <a:t>faster</a:t>
            </a:r>
            <a:r>
              <a:rPr lang="da-DK" sz="2200"/>
              <a:t> the storage unit is, the </a:t>
            </a:r>
            <a:r>
              <a:rPr lang="da-DK" sz="2200" u="sng"/>
              <a:t>more expensive </a:t>
            </a:r>
            <a:r>
              <a:rPr lang="da-DK" sz="2200"/>
              <a:t>it is</a:t>
            </a:r>
          </a:p>
          <a:p>
            <a:pPr lvl="1"/>
            <a:r>
              <a:rPr lang="da-DK" sz="2200"/>
              <a:t>CPU cache (L0, L1,…)</a:t>
            </a:r>
          </a:p>
          <a:p>
            <a:pPr lvl="1"/>
            <a:r>
              <a:rPr lang="da-DK" sz="2200"/>
              <a:t>RAM</a:t>
            </a:r>
          </a:p>
          <a:p>
            <a:pPr lvl="1"/>
            <a:r>
              <a:rPr lang="da-DK" sz="2200"/>
              <a:t>SSD</a:t>
            </a:r>
          </a:p>
          <a:p>
            <a:pPr lvl="1"/>
            <a:r>
              <a:rPr lang="da-DK" sz="2200"/>
              <a:t>HDD</a:t>
            </a:r>
          </a:p>
          <a:p>
            <a:pPr lvl="1"/>
            <a:r>
              <a:rPr lang="da-DK" sz="220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80553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D98CCA-6F84-F54A-7F68-0DED17B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Motherboard/bus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49D651-D44F-1DC5-B94A-2B89AB7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Ties various components together, enables communication</a:t>
            </a:r>
          </a:p>
          <a:p>
            <a:r>
              <a:rPr lang="da-DK" sz="2200"/>
              <a:t>Components are physically mounted on a motherboard, communicates through </a:t>
            </a:r>
            <a:r>
              <a:rPr lang="da-DK" sz="2200" b="1"/>
              <a:t>ports</a:t>
            </a:r>
          </a:p>
          <a:p>
            <a:r>
              <a:rPr lang="da-DK" sz="2200"/>
              <a:t>Communication follows a </a:t>
            </a:r>
            <a:r>
              <a:rPr lang="da-DK" sz="2200" b="1"/>
              <a:t>bus</a:t>
            </a:r>
            <a:r>
              <a:rPr lang="da-DK" sz="2200"/>
              <a:t> standard, e.g. USB or PCI</a:t>
            </a:r>
          </a:p>
          <a:p>
            <a:endParaRPr lang="da-DK" sz="2200"/>
          </a:p>
        </p:txBody>
      </p:sp>
      <p:pic>
        <p:nvPicPr>
          <p:cNvPr id="3074" name="Picture 2" descr="MSI PRO Z690-P DDR4">
            <a:extLst>
              <a:ext uri="{FF2B5EF4-FFF2-40B4-BE49-F238E27FC236}">
                <a16:creationId xmlns:a16="http://schemas.microsoft.com/office/drawing/2014/main" id="{191A626A-B136-5EF6-20A5-A3397C26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07069"/>
            <a:ext cx="5458968" cy="36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27702-6145-6D0C-B2B7-554B6641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…so now you know</a:t>
            </a:r>
            <a:r>
              <a:rPr lang="da-DK" sz="5400">
                <a:sym typeface="Wingdings" panose="05000000000000000000" pitchFamily="2" charset="2"/>
              </a:rPr>
              <a:t> 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9A91C7-FEDE-B8C5-BAD6-CA40A89E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9" y="552091"/>
            <a:ext cx="5616678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will</a:t>
            </a:r>
            <a:r>
              <a:rPr lang="da-DK" sz="2200" dirty="0"/>
              <a:t> not </a:t>
            </a:r>
            <a:r>
              <a:rPr lang="da-DK" sz="2200" dirty="0" err="1"/>
              <a:t>really</a:t>
            </a:r>
            <a:r>
              <a:rPr lang="da-DK" sz="2200" dirty="0"/>
              <a:t> deal with HW </a:t>
            </a:r>
            <a:r>
              <a:rPr lang="da-DK" sz="2200" dirty="0" err="1"/>
              <a:t>directly</a:t>
            </a:r>
            <a:r>
              <a:rPr lang="da-DK" sz="2200" dirty="0"/>
              <a:t> (at </a:t>
            </a:r>
            <a:r>
              <a:rPr lang="da-DK" sz="2200" dirty="0" err="1"/>
              <a:t>least</a:t>
            </a:r>
            <a:r>
              <a:rPr lang="da-DK" sz="2200" dirty="0"/>
              <a:t> not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)</a:t>
            </a:r>
          </a:p>
          <a:p>
            <a:r>
              <a:rPr lang="da-DK" sz="2200" dirty="0" err="1"/>
              <a:t>Usually</a:t>
            </a:r>
            <a:r>
              <a:rPr lang="da-DK" sz="2200" dirty="0"/>
              <a:t>, hardware is </a:t>
            </a:r>
            <a:r>
              <a:rPr lang="da-DK" sz="2200" b="1" dirty="0" err="1"/>
              <a:t>abstracted</a:t>
            </a:r>
            <a:r>
              <a:rPr lang="da-DK" sz="2200" b="1" dirty="0"/>
              <a:t> </a:t>
            </a:r>
            <a:r>
              <a:rPr lang="da-DK" sz="2200" b="1" dirty="0" err="1"/>
              <a:t>away</a:t>
            </a:r>
            <a:r>
              <a:rPr lang="da-DK" sz="2200" b="1" dirty="0"/>
              <a:t> </a:t>
            </a:r>
            <a:r>
              <a:rPr lang="da-DK" sz="2200" dirty="0" err="1"/>
              <a:t>through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</a:t>
            </a:r>
          </a:p>
          <a:p>
            <a:r>
              <a:rPr lang="da-DK" sz="2200" dirty="0"/>
              <a:t>Bottom </a:t>
            </a:r>
            <a:r>
              <a:rPr lang="da-DK" sz="2200" dirty="0" err="1"/>
              <a:t>layer</a:t>
            </a:r>
            <a:r>
              <a:rPr lang="da-DK" sz="2200" dirty="0"/>
              <a:t> is the </a:t>
            </a:r>
            <a:r>
              <a:rPr lang="da-DK" sz="2200" b="1" dirty="0"/>
              <a:t>operating system </a:t>
            </a:r>
            <a:r>
              <a:rPr lang="da-DK" sz="2200" dirty="0"/>
              <a:t>(and </a:t>
            </a:r>
            <a:r>
              <a:rPr lang="da-DK" sz="2200" dirty="0" err="1"/>
              <a:t>device</a:t>
            </a:r>
            <a:r>
              <a:rPr lang="da-DK" sz="2200" dirty="0"/>
              <a:t> drivers)</a:t>
            </a:r>
          </a:p>
          <a:p>
            <a:r>
              <a:rPr lang="da-DK" sz="2200" dirty="0" err="1"/>
              <a:t>Other</a:t>
            </a:r>
            <a:r>
              <a:rPr lang="da-DK" sz="2200" dirty="0"/>
              <a:t> programs talk to the operating system, </a:t>
            </a:r>
            <a:r>
              <a:rPr lang="da-DK" sz="2200" dirty="0" err="1"/>
              <a:t>instead</a:t>
            </a:r>
            <a:r>
              <a:rPr lang="da-DK" sz="2200" dirty="0"/>
              <a:t> of </a:t>
            </a:r>
            <a:r>
              <a:rPr lang="da-DK" sz="2200" dirty="0" err="1"/>
              <a:t>talking</a:t>
            </a:r>
            <a:r>
              <a:rPr lang="da-DK" sz="2200" dirty="0"/>
              <a:t> </a:t>
            </a:r>
            <a:r>
              <a:rPr lang="da-DK" sz="2200" dirty="0" err="1"/>
              <a:t>directly</a:t>
            </a:r>
            <a:r>
              <a:rPr lang="da-DK" sz="2200" dirty="0"/>
              <a:t> 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39980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2AF6F8-84C7-7BC0-8BE5-9B87B71A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Thinking metal…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704904-C6D1-EB54-38BE-4E958610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A computer is just a lump of thinking metal…</a:t>
            </a:r>
          </a:p>
          <a:p>
            <a:r>
              <a:rPr lang="da-DK" sz="2200"/>
              <a:t>…or more precisely; computing metal</a:t>
            </a:r>
          </a:p>
          <a:p>
            <a:r>
              <a:rPr lang="da-DK" sz="2200"/>
              <a:t>Metal + electrical current</a:t>
            </a:r>
          </a:p>
          <a:p>
            <a:r>
              <a:rPr lang="da-DK" sz="2200"/>
              <a:t>Simplest use of current: on/off</a:t>
            </a:r>
          </a:p>
          <a:p>
            <a:r>
              <a:rPr lang="da-DK" sz="2200"/>
              <a:t>A </a:t>
            </a:r>
            <a:r>
              <a:rPr lang="da-DK" sz="2200" b="1"/>
              <a:t>transistor</a:t>
            </a:r>
            <a:r>
              <a:rPr lang="da-DK" sz="2200"/>
              <a:t> can use this for calculation</a:t>
            </a:r>
          </a:p>
          <a:p>
            <a:endParaRPr lang="da-DK" sz="220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647BA48-00EE-2D7D-B0D3-8B450B71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74" y="630936"/>
            <a:ext cx="273314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91AEF6-A427-ED0B-94C3-D5540C79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Transistor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EDC314-DE6C-8B52-968B-54AF1F60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Very</a:t>
            </a:r>
            <a:r>
              <a:rPr lang="da-DK" sz="2200" dirty="0"/>
              <a:t> simple – but </a:t>
            </a:r>
            <a:r>
              <a:rPr lang="da-DK" sz="2200" dirty="0" err="1"/>
              <a:t>extremely</a:t>
            </a:r>
            <a:r>
              <a:rPr lang="da-DK" sz="2200" dirty="0"/>
              <a:t> </a:t>
            </a:r>
            <a:r>
              <a:rPr lang="da-DK" sz="2200" dirty="0" err="1"/>
              <a:t>useful</a:t>
            </a:r>
            <a:r>
              <a:rPr lang="da-DK" sz="2200" dirty="0"/>
              <a:t> – </a:t>
            </a:r>
            <a:r>
              <a:rPr lang="da-DK" sz="2200" dirty="0" err="1"/>
              <a:t>electronic</a:t>
            </a:r>
            <a:r>
              <a:rPr lang="da-DK" sz="2200" dirty="0"/>
              <a:t> component</a:t>
            </a:r>
          </a:p>
          <a:p>
            <a:r>
              <a:rPr lang="da-DK" sz="2200" dirty="0" err="1"/>
              <a:t>Two</a:t>
            </a:r>
            <a:r>
              <a:rPr lang="da-DK" sz="2200" dirty="0"/>
              <a:t> wires in, </a:t>
            </a:r>
            <a:r>
              <a:rPr lang="da-DK" sz="2200" dirty="0" err="1"/>
              <a:t>one</a:t>
            </a:r>
            <a:r>
              <a:rPr lang="da-DK" sz="2200" dirty="0"/>
              <a:t> wire out</a:t>
            </a:r>
          </a:p>
          <a:p>
            <a:r>
              <a:rPr lang="da-DK" sz="2200" dirty="0"/>
              <a:t>”</a:t>
            </a:r>
            <a:r>
              <a:rPr lang="da-DK" sz="2200" dirty="0" err="1"/>
              <a:t>Calculates</a:t>
            </a:r>
            <a:r>
              <a:rPr lang="da-DK" sz="2200" dirty="0"/>
              <a:t>” a </a:t>
            </a:r>
            <a:r>
              <a:rPr lang="da-DK" sz="2200" dirty="0" err="1"/>
              <a:t>very</a:t>
            </a:r>
            <a:r>
              <a:rPr lang="da-DK" sz="2200" dirty="0"/>
              <a:t> simple </a:t>
            </a:r>
            <a:r>
              <a:rPr lang="da-DK" sz="2200" dirty="0" err="1"/>
              <a:t>function</a:t>
            </a:r>
            <a:endParaRPr lang="da-DK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972B0D-9A74-4E3D-343C-8B671936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672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24CA74-725D-0C69-7545-EB4284A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Logical</a:t>
            </a:r>
            <a:r>
              <a:rPr lang="da-DK" sz="5400" dirty="0"/>
              <a:t> </a:t>
            </a:r>
            <a:r>
              <a:rPr lang="da-DK" sz="5400"/>
              <a:t>function</a:t>
            </a:r>
            <a:endParaRPr lang="da-DK" sz="5400" dirty="0"/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4FE014-D006-B299-BFBF-0A701DAB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This ”</a:t>
            </a:r>
            <a:r>
              <a:rPr lang="da-DK" sz="2200" dirty="0" err="1"/>
              <a:t>calculation</a:t>
            </a:r>
            <a:r>
              <a:rPr lang="da-DK" sz="2200" dirty="0"/>
              <a:t>” is an </a:t>
            </a:r>
            <a:r>
              <a:rPr lang="da-DK" sz="2200" dirty="0" err="1"/>
              <a:t>example</a:t>
            </a:r>
            <a:r>
              <a:rPr lang="da-DK" sz="2200" dirty="0"/>
              <a:t> of a </a:t>
            </a:r>
            <a:r>
              <a:rPr lang="da-DK" sz="2200" b="1" dirty="0" err="1"/>
              <a:t>logical</a:t>
            </a:r>
            <a:r>
              <a:rPr lang="da-DK" sz="2200" b="1" dirty="0"/>
              <a:t> </a:t>
            </a:r>
            <a:r>
              <a:rPr lang="da-DK" sz="2200" b="1" dirty="0" err="1"/>
              <a:t>function</a:t>
            </a:r>
            <a:endParaRPr lang="da-DK" sz="2200" b="1" dirty="0"/>
          </a:p>
          <a:p>
            <a:r>
              <a:rPr lang="da-DK" sz="2200" dirty="0"/>
              <a:t>AKA </a:t>
            </a:r>
            <a:r>
              <a:rPr lang="da-DK" sz="2200" b="1" dirty="0" err="1"/>
              <a:t>Boolean</a:t>
            </a:r>
            <a:r>
              <a:rPr lang="da-DK" sz="2200" b="1" dirty="0"/>
              <a:t> </a:t>
            </a:r>
            <a:r>
              <a:rPr lang="da-DK" sz="2200" b="1" dirty="0" err="1"/>
              <a:t>function</a:t>
            </a:r>
            <a:r>
              <a:rPr lang="da-DK" sz="2200" b="1" dirty="0"/>
              <a:t> </a:t>
            </a:r>
            <a:r>
              <a:rPr lang="da-DK" sz="2200" dirty="0"/>
              <a:t>(</a:t>
            </a:r>
            <a:r>
              <a:rPr lang="da-DK" sz="2200" dirty="0" err="1"/>
              <a:t>after</a:t>
            </a:r>
            <a:r>
              <a:rPr lang="da-DK" sz="2200" dirty="0"/>
              <a:t> George </a:t>
            </a:r>
            <a:r>
              <a:rPr lang="da-DK" sz="2200" dirty="0" err="1"/>
              <a:t>Boole</a:t>
            </a:r>
            <a:r>
              <a:rPr lang="da-DK" sz="2200" dirty="0"/>
              <a:t>)</a:t>
            </a:r>
          </a:p>
          <a:p>
            <a:r>
              <a:rPr lang="da-DK" sz="2200" dirty="0"/>
              <a:t>A </a:t>
            </a:r>
            <a:r>
              <a:rPr lang="da-DK" sz="2200" dirty="0" err="1"/>
              <a:t>logical</a:t>
            </a:r>
            <a:r>
              <a:rPr lang="da-DK" sz="2200" dirty="0"/>
              <a:t> </a:t>
            </a:r>
            <a:r>
              <a:rPr lang="da-DK" sz="2200" dirty="0" err="1"/>
              <a:t>function</a:t>
            </a:r>
            <a:endParaRPr lang="da-DK" sz="2200" dirty="0"/>
          </a:p>
          <a:p>
            <a:pPr lvl="1"/>
            <a:r>
              <a:rPr lang="da-DK" sz="2200" dirty="0"/>
              <a:t>Takes </a:t>
            </a:r>
            <a:r>
              <a:rPr lang="da-DK" sz="2200" dirty="0" err="1"/>
              <a:t>one</a:t>
            </a:r>
            <a:r>
              <a:rPr lang="da-DK" sz="2200" dirty="0"/>
              <a:t> or more </a:t>
            </a:r>
            <a:r>
              <a:rPr lang="da-DK" sz="2200" dirty="0" err="1"/>
              <a:t>boolean</a:t>
            </a:r>
            <a:r>
              <a:rPr lang="da-DK" sz="2200" dirty="0"/>
              <a:t> (on/</a:t>
            </a:r>
            <a:r>
              <a:rPr lang="da-DK" sz="2200" dirty="0" err="1"/>
              <a:t>off</a:t>
            </a:r>
            <a:r>
              <a:rPr lang="da-DK" sz="2200" dirty="0"/>
              <a:t>) </a:t>
            </a:r>
            <a:r>
              <a:rPr lang="da-DK" sz="2200" dirty="0" err="1"/>
              <a:t>values</a:t>
            </a:r>
            <a:r>
              <a:rPr lang="da-DK" sz="2200" dirty="0"/>
              <a:t> as input</a:t>
            </a:r>
          </a:p>
          <a:p>
            <a:pPr lvl="1"/>
            <a:r>
              <a:rPr lang="da-DK" sz="2200" dirty="0"/>
              <a:t>Returns </a:t>
            </a:r>
            <a:r>
              <a:rPr lang="da-DK" sz="2200" dirty="0" err="1"/>
              <a:t>one</a:t>
            </a:r>
            <a:r>
              <a:rPr lang="da-DK" sz="2200" dirty="0"/>
              <a:t> boolean </a:t>
            </a:r>
            <a:r>
              <a:rPr lang="da-DK" sz="2200" dirty="0" err="1"/>
              <a:t>value</a:t>
            </a:r>
            <a:r>
              <a:rPr lang="da-DK" sz="2200" dirty="0"/>
              <a:t> as output</a:t>
            </a:r>
          </a:p>
          <a:p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On</a:t>
            </a:r>
            <a:r>
              <a:rPr lang="da-DK" sz="2200" dirty="0"/>
              <a:t> = </a:t>
            </a:r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da-DK" sz="2200" dirty="0"/>
              <a:t>, </a:t>
            </a:r>
            <a:r>
              <a:rPr lang="da-DK" sz="2200" b="1" dirty="0" err="1">
                <a:solidFill>
                  <a:srgbClr val="FF0000"/>
                </a:solidFill>
              </a:rPr>
              <a:t>Off</a:t>
            </a:r>
            <a:r>
              <a:rPr lang="da-DK" sz="2200" dirty="0"/>
              <a:t> = </a:t>
            </a:r>
            <a:r>
              <a:rPr lang="da-DK" sz="2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7931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/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9933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08473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1104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Office-tema</vt:lpstr>
      <vt:lpstr>Introduction to HW</vt:lpstr>
      <vt:lpstr>Definition</vt:lpstr>
      <vt:lpstr>Thinking metal…</vt:lpstr>
      <vt:lpstr>Transistor</vt:lpstr>
      <vt:lpstr>PowerPoint-præsentation</vt:lpstr>
      <vt:lpstr>Logical function</vt:lpstr>
      <vt:lpstr>PowerPoint-præsentation</vt:lpstr>
      <vt:lpstr>PowerPoint-præsentation</vt:lpstr>
      <vt:lpstr>PowerPoint-præsentation</vt:lpstr>
      <vt:lpstr>PowerPoint-præsentation</vt:lpstr>
      <vt:lpstr>Binary numbers</vt:lpstr>
      <vt:lpstr>Binary numbers</vt:lpstr>
      <vt:lpstr>PowerPoint-præsentation</vt:lpstr>
      <vt:lpstr>Making ends meet…</vt:lpstr>
      <vt:lpstr>Building blocks in place</vt:lpstr>
      <vt:lpstr>ENIAC</vt:lpstr>
      <vt:lpstr>Present day</vt:lpstr>
      <vt:lpstr>Data sizes</vt:lpstr>
      <vt:lpstr>Data sizes</vt:lpstr>
      <vt:lpstr>Speed</vt:lpstr>
      <vt:lpstr>Computer Architecture</vt:lpstr>
      <vt:lpstr>CPU</vt:lpstr>
      <vt:lpstr>RAM</vt:lpstr>
      <vt:lpstr>Storage</vt:lpstr>
      <vt:lpstr>RAM vs Storage</vt:lpstr>
      <vt:lpstr>Motherboard/bus</vt:lpstr>
      <vt:lpstr>…so now you know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HW</dc:title>
  <dc:creator>Per Laursen</dc:creator>
  <cp:lastModifiedBy>Per Laursen</cp:lastModifiedBy>
  <cp:revision>33</cp:revision>
  <dcterms:created xsi:type="dcterms:W3CDTF">2022-08-12T18:56:08Z</dcterms:created>
  <dcterms:modified xsi:type="dcterms:W3CDTF">2023-08-19T09:26:02Z</dcterms:modified>
</cp:coreProperties>
</file>