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33" r:id="rId15"/>
    <p:sldId id="334" r:id="rId16"/>
    <p:sldId id="335" r:id="rId17"/>
    <p:sldId id="336" r:id="rId18"/>
    <p:sldId id="337" r:id="rId19"/>
    <p:sldId id="338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A4561-9AE4-6D61-E55B-122B76CF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031ADAC-113F-72D0-BC61-90BCB55E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32DF34-5C79-3A61-C5DE-32924422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FA077F-8E0D-31C6-9AA3-F19AE8FF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333BB0-EC11-6196-9B9D-F654DE2A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4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A767-2CC9-CB7D-4E77-2F4F645A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46CD00-0FF9-006A-C8B5-49AD1F27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552E23-4896-7608-C068-BC683D6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F04C27-52CC-89BC-E179-815E0F75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BE319B-903D-6C3F-4723-4FE3808D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7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7C5874E-1703-2156-7AF9-31CE93C9D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905B9B-3E18-1C50-0B48-819CA9A7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EB6FF4-61CC-D5C1-A523-DDA0D8F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FC4E25-4A5B-6409-679C-2EDD552B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F5C366-CB6F-E93F-05EF-5675249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4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37D85-372E-A82A-6C11-9C9ABB44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8D7CE2-6878-5F85-4450-66C58AF5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79CFEB-66C7-9FB8-AEE0-688181E9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7D531A-AE66-4B00-C93E-0205A1C7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24BFEE-08C3-E349-0A9F-B52F8E01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2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A9963-F245-3C31-2C93-03646CF7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06845B-CA67-C20C-CF5C-2DDFF97C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F88F25-C563-19F6-2F0C-FC17B26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E86E7E-B97E-0EEB-9109-1A5E2AB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4E1FF5-4D4E-CED7-5736-73EBF731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8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872A-828D-634F-C6A1-BCBB065D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567A94-3EA8-FC0A-0B30-9703B200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7DD77A-795E-FFD5-4895-400E00E8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CD2772F-07B9-215D-6F33-95AF958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B20CFA-12CF-790E-4A44-A8A3A9F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56A6F-85FD-9DED-581A-F7CF10C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4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2EDA8-E3C7-EDA8-0B4B-F25F5DAD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A178EBF-4C24-9AF9-B98A-B7A5E7A8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F60F1C3-5553-9C28-EF85-AB4B455C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ABFB64A-30E7-B39D-C630-BA470B76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7D5892E-8C33-3E97-5860-B5DA5990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A5B731-6C14-E941-8CB2-B4B38884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C2FF1B1-67AB-0ABF-4CB6-D15A8B96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2149A4E-4686-B777-1C6E-4D5414C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1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6E350-9A19-DF65-464A-0619666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C58F05C-BC6A-59F6-B353-C017D648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A4B0A7B-6426-11B9-8DDA-576FBAFD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3ED8BAF-B1B8-CE27-A710-041BE60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7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B54EA4-6EAD-6E61-5192-5B368D96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9EF183E-9F82-B46D-E415-CB11C158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C61D55E-62E0-D721-5974-05F64412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45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58354-1247-038B-91E0-E8D55B9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5DFEF-B75E-CB03-8E32-EFEAE8A4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89E1B-343C-0B0A-A1DD-FDAD71A7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CF50E-7282-2585-179B-FB76DFA9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E2DBF9-AACD-FB85-CFB4-DFCC566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9DE63-4089-ADDB-EC21-286E5D9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1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32E09-9970-CC27-B6A8-04F691D9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5B55F50-3F4E-CB6A-5716-50F35474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A961588-0746-2D80-AF32-BDECE110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BD7A60-4DD4-787C-042F-071EAB6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F9C77-EFC5-9299-7140-F12FB08E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6E6AFA-6649-F826-ACCC-8A91056C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80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1E880D5-D313-F226-E879-11D588D0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6956F5-2243-8472-B0FB-BB01795C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B81538-6D1E-A3EB-D70C-EF443AB1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CA7F-7A44-4B53-A2F1-463947B7E6D2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901220-B426-6E58-130B-A78FB2085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040FB9-D0CC-D3A6-DEFD-BE94A3D9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1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B953-7036-861C-0207-C4558F020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Introduction to IT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C89B82-C359-A827-1DB6-59F8E1BB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3204"/>
            <a:ext cx="9144000" cy="1655762"/>
          </a:xfrm>
        </p:spPr>
        <p:txBody>
          <a:bodyPr/>
          <a:lstStyle/>
          <a:p>
            <a:r>
              <a:rPr lang="da-DK" dirty="0"/>
              <a:t>IT –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964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EC208D-F8E7-3A3C-C50A-BE60096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1940 - 1950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D9C894-16CE-CAE2-4D57-AC458496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First purely electronic computers, based on radio tubes</a:t>
            </a:r>
          </a:p>
          <a:p>
            <a:r>
              <a:rPr lang="da-DK"/>
              <a:t>Definition of computer architecture (von Neumann)</a:t>
            </a:r>
          </a:p>
          <a:p>
            <a:r>
              <a:rPr lang="da-DK"/>
              <a:t>Very expensive, slow and error-prone…</a:t>
            </a:r>
          </a:p>
          <a:p>
            <a:r>
              <a:rPr lang="da-DK"/>
              <a:t>Only military and universities</a:t>
            </a:r>
          </a:p>
        </p:txBody>
      </p:sp>
      <p:pic>
        <p:nvPicPr>
          <p:cNvPr id="5122" name="Picture 2" descr="The Computers Who Brought ENIAC to Life - IEEE Spectrum">
            <a:extLst>
              <a:ext uri="{FF2B5EF4-FFF2-40B4-BE49-F238E27FC236}">
                <a16:creationId xmlns:a16="http://schemas.microsoft.com/office/drawing/2014/main" id="{9836C67D-631D-7FE5-BD0B-DCBF95C8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14691" b="-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4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E3BCBC-3BDD-8A10-5313-0DF76E8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1950 - 1975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B6AA48-4D7F-9416-0912-72799E8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9809" cy="4351338"/>
          </a:xfrm>
        </p:spPr>
        <p:txBody>
          <a:bodyPr>
            <a:normAutofit/>
          </a:bodyPr>
          <a:lstStyle/>
          <a:p>
            <a:r>
              <a:rPr lang="da-DK" sz="2400"/>
              <a:t>Transistors, </a:t>
            </a:r>
            <a:r>
              <a:rPr lang="da-DK" sz="2400" err="1"/>
              <a:t>later</a:t>
            </a:r>
            <a:r>
              <a:rPr lang="da-DK" sz="2400"/>
              <a:t> </a:t>
            </a:r>
            <a:r>
              <a:rPr lang="da-DK" sz="2400" err="1"/>
              <a:t>microchips</a:t>
            </a:r>
            <a:endParaRPr lang="da-DK" sz="2400"/>
          </a:p>
          <a:p>
            <a:r>
              <a:rPr lang="da-DK" sz="2400"/>
              <a:t>Punch </a:t>
            </a:r>
            <a:r>
              <a:rPr lang="da-DK" sz="2400" err="1"/>
              <a:t>cards</a:t>
            </a:r>
            <a:r>
              <a:rPr lang="da-DK" sz="2400"/>
              <a:t>, </a:t>
            </a:r>
            <a:r>
              <a:rPr lang="da-DK" sz="2400" err="1"/>
              <a:t>later</a:t>
            </a:r>
            <a:r>
              <a:rPr lang="da-DK" sz="2400"/>
              <a:t> </a:t>
            </a:r>
            <a:r>
              <a:rPr lang="da-DK" sz="2400" err="1"/>
              <a:t>magnetic</a:t>
            </a:r>
            <a:r>
              <a:rPr lang="da-DK" sz="2400"/>
              <a:t> tape</a:t>
            </a:r>
          </a:p>
          <a:p>
            <a:r>
              <a:rPr lang="da-DK" sz="2400"/>
              <a:t>Programming </a:t>
            </a:r>
            <a:r>
              <a:rPr lang="da-DK" sz="2400" err="1"/>
              <a:t>languages</a:t>
            </a:r>
            <a:endParaRPr lang="da-DK" sz="2400"/>
          </a:p>
          <a:p>
            <a:r>
              <a:rPr lang="da-DK" sz="2400"/>
              <a:t>Operating systems</a:t>
            </a:r>
          </a:p>
          <a:p>
            <a:r>
              <a:rPr lang="da-DK" sz="2400"/>
              <a:t>Prices drop, </a:t>
            </a:r>
            <a:r>
              <a:rPr lang="da-DK" sz="2400" err="1"/>
              <a:t>capacity</a:t>
            </a:r>
            <a:r>
              <a:rPr lang="da-DK" sz="2400"/>
              <a:t> and speed </a:t>
            </a:r>
            <a:r>
              <a:rPr lang="da-DK" sz="2400" err="1"/>
              <a:t>increase</a:t>
            </a:r>
            <a:endParaRPr lang="da-DK" sz="2400"/>
          </a:p>
          <a:p>
            <a:r>
              <a:rPr lang="da-DK" sz="2400"/>
              <a:t>Commercial </a:t>
            </a:r>
            <a:r>
              <a:rPr lang="da-DK" sz="2400" err="1"/>
              <a:t>use</a:t>
            </a:r>
            <a:r>
              <a:rPr lang="da-DK" sz="2400"/>
              <a:t> (banks, </a:t>
            </a:r>
            <a:r>
              <a:rPr lang="da-DK" sz="2400" err="1"/>
              <a:t>insurance</a:t>
            </a:r>
            <a:r>
              <a:rPr lang="da-DK" sz="2400"/>
              <a:t>,…)</a:t>
            </a:r>
          </a:p>
          <a:p>
            <a:r>
              <a:rPr lang="da-DK" sz="2400"/>
              <a:t>Space </a:t>
            </a:r>
            <a:r>
              <a:rPr lang="da-DK" sz="2400" err="1"/>
              <a:t>industry</a:t>
            </a:r>
            <a:endParaRPr lang="da-DK" sz="2400"/>
          </a:p>
          <a:p>
            <a:r>
              <a:rPr lang="da-DK" sz="2400"/>
              <a:t>Pocket </a:t>
            </a:r>
            <a:r>
              <a:rPr lang="da-DK" sz="2400" err="1"/>
              <a:t>calculators</a:t>
            </a:r>
            <a:r>
              <a:rPr lang="da-DK" sz="2400"/>
              <a:t>…</a:t>
            </a:r>
          </a:p>
        </p:txBody>
      </p:sp>
      <p:pic>
        <p:nvPicPr>
          <p:cNvPr id="6146" name="Picture 2" descr="See Apollo Mission Control restored to look like it's 1969 - CNN Video">
            <a:extLst>
              <a:ext uri="{FF2B5EF4-FFF2-40B4-BE49-F238E27FC236}">
                <a16:creationId xmlns:a16="http://schemas.microsoft.com/office/drawing/2014/main" id="{6CE68E4C-EF9A-D0A6-704A-1726C9EA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r="21545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EAED0-0402-79BB-9686-EC6B26C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/>
              <a:t>1975 - 1990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708DBF-0D9E-2337-E7B1-CCE3AFDB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12" y="2194103"/>
            <a:ext cx="5560307" cy="3908586"/>
          </a:xfrm>
        </p:spPr>
        <p:txBody>
          <a:bodyPr>
            <a:normAutofit/>
          </a:bodyPr>
          <a:lstStyle/>
          <a:p>
            <a:r>
              <a:rPr lang="da-DK" sz="2000" dirty="0"/>
              <a:t>Prices still drop (fast), and </a:t>
            </a:r>
            <a:r>
              <a:rPr lang="da-DK" sz="2000" dirty="0" err="1"/>
              <a:t>capacity</a:t>
            </a:r>
            <a:r>
              <a:rPr lang="da-DK" sz="2000" dirty="0"/>
              <a:t>/speed still </a:t>
            </a:r>
            <a:r>
              <a:rPr lang="da-DK" sz="2000" dirty="0" err="1"/>
              <a:t>increases</a:t>
            </a:r>
            <a:r>
              <a:rPr lang="da-DK" sz="2000" dirty="0"/>
              <a:t> (fast)</a:t>
            </a:r>
          </a:p>
          <a:p>
            <a:r>
              <a:rPr lang="da-DK" sz="2000" dirty="0"/>
              <a:t>First products </a:t>
            </a:r>
            <a:r>
              <a:rPr lang="da-DK" sz="2000" dirty="0" err="1"/>
              <a:t>aimed</a:t>
            </a:r>
            <a:r>
              <a:rPr lang="da-DK" sz="2000" dirty="0"/>
              <a:t> at private </a:t>
            </a:r>
            <a:r>
              <a:rPr lang="da-DK" sz="2000" dirty="0" err="1"/>
              <a:t>consumers</a:t>
            </a:r>
            <a:r>
              <a:rPr lang="da-DK" sz="2000" dirty="0"/>
              <a:t> and small </a:t>
            </a:r>
            <a:r>
              <a:rPr lang="da-DK" sz="2000" dirty="0" err="1"/>
              <a:t>businesses</a:t>
            </a:r>
            <a:endParaRPr lang="da-DK" sz="2000" dirty="0"/>
          </a:p>
          <a:p>
            <a:r>
              <a:rPr lang="da-DK" sz="2000" dirty="0"/>
              <a:t>IBM Personal Computer (</a:t>
            </a:r>
            <a:r>
              <a:rPr lang="da-DK" sz="2000" dirty="0" err="1"/>
              <a:t>about</a:t>
            </a:r>
            <a:r>
              <a:rPr lang="da-DK" sz="2000" dirty="0"/>
              <a:t> 50.000 kr.)</a:t>
            </a:r>
          </a:p>
          <a:p>
            <a:r>
              <a:rPr lang="da-DK" sz="2000" dirty="0"/>
              <a:t>ZX </a:t>
            </a:r>
            <a:r>
              <a:rPr lang="da-DK" sz="2000" dirty="0" err="1"/>
              <a:t>Spectrum</a:t>
            </a:r>
            <a:r>
              <a:rPr lang="da-DK" sz="2000" dirty="0"/>
              <a:t>, Commodore 64</a:t>
            </a:r>
          </a:p>
          <a:p>
            <a:r>
              <a:rPr lang="da-DK" sz="2000" dirty="0"/>
              <a:t>PC </a:t>
            </a:r>
            <a:r>
              <a:rPr lang="da-DK" sz="2000" dirty="0" err="1"/>
              <a:t>down</a:t>
            </a:r>
            <a:r>
              <a:rPr lang="da-DK" sz="2000" dirty="0"/>
              <a:t> to 15.000 kr. in </a:t>
            </a:r>
            <a:r>
              <a:rPr lang="da-DK" sz="2000" dirty="0" err="1"/>
              <a:t>late</a:t>
            </a:r>
            <a:r>
              <a:rPr lang="da-DK" sz="2000" dirty="0"/>
              <a:t> 80’s</a:t>
            </a:r>
          </a:p>
          <a:p>
            <a:r>
              <a:rPr lang="da-DK" sz="2000" dirty="0"/>
              <a:t>1989: Tim-Berners Lee (CERN) </a:t>
            </a:r>
            <a:r>
              <a:rPr lang="da-DK" sz="2000" dirty="0" err="1"/>
              <a:t>lay</a:t>
            </a:r>
            <a:r>
              <a:rPr lang="da-DK" sz="2000" dirty="0"/>
              <a:t> </a:t>
            </a:r>
            <a:r>
              <a:rPr lang="da-DK" sz="2000" dirty="0" err="1"/>
              <a:t>foundation</a:t>
            </a:r>
            <a:r>
              <a:rPr lang="da-DK" sz="2000" dirty="0"/>
              <a:t> </a:t>
            </a:r>
            <a:r>
              <a:rPr lang="da-DK" sz="2000"/>
              <a:t>for </a:t>
            </a:r>
            <a:r>
              <a:rPr lang="da-DK" sz="2000" b="1"/>
              <a:t>WWW</a:t>
            </a:r>
            <a:r>
              <a:rPr lang="da-DK" sz="2000"/>
              <a:t> (</a:t>
            </a:r>
            <a:r>
              <a:rPr lang="da-DK" sz="2000" b="1"/>
              <a:t>World Wide Web</a:t>
            </a:r>
            <a:r>
              <a:rPr lang="da-DK" sz="2000"/>
              <a:t>)</a:t>
            </a:r>
            <a:endParaRPr lang="da-DK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IBM PC (model 5150)">
            <a:extLst>
              <a:ext uri="{FF2B5EF4-FFF2-40B4-BE49-F238E27FC236}">
                <a16:creationId xmlns:a16="http://schemas.microsoft.com/office/drawing/2014/main" id="{C025C993-9D69-F534-A7A4-3CDF72C8D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16582"/>
          <a:stretch/>
        </p:blipFill>
        <p:spPr bwMode="auto">
          <a:xfrm>
            <a:off x="6974214" y="755312"/>
            <a:ext cx="4447491" cy="53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84CED-9CB5-5E92-C289-10159B6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/>
              <a:t>1990 - 2000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B4957-BF0F-8BF9-14A2-458AF94C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40" y="2194103"/>
            <a:ext cx="5395480" cy="3908586"/>
          </a:xfrm>
        </p:spPr>
        <p:txBody>
          <a:bodyPr>
            <a:normAutofit/>
          </a:bodyPr>
          <a:lstStyle/>
          <a:p>
            <a:r>
              <a:rPr lang="da-DK"/>
              <a:t>PCs for the masses…</a:t>
            </a:r>
          </a:p>
          <a:p>
            <a:r>
              <a:rPr lang="da-DK"/>
              <a:t>Windows, browsers</a:t>
            </a:r>
          </a:p>
          <a:p>
            <a:r>
              <a:rPr lang="da-DK"/>
              <a:t>Proliferation of digitalisation in public and private sector</a:t>
            </a:r>
          </a:p>
          <a:p>
            <a:r>
              <a:rPr lang="da-DK"/>
              <a:t>Mobile phones (Nokia)</a:t>
            </a:r>
          </a:p>
          <a:p>
            <a:r>
              <a:rPr lang="da-DK" i="1"/>
              <a:t>Internet Bubble</a:t>
            </a:r>
            <a:r>
              <a:rPr lang="da-DK"/>
              <a:t> 1995-2000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Billedresultat for nokia unbreakable phone">
            <a:extLst>
              <a:ext uri="{FF2B5EF4-FFF2-40B4-BE49-F238E27FC236}">
                <a16:creationId xmlns:a16="http://schemas.microsoft.com/office/drawing/2014/main" id="{01C5F411-A3A1-14CB-586C-A3027BBAC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r="8348" b="2"/>
          <a:stretch/>
        </p:blipFill>
        <p:spPr bwMode="auto">
          <a:xfrm>
            <a:off x="6974214" y="755312"/>
            <a:ext cx="4447491" cy="53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50232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F13AE-87C5-84FB-37C6-B3D6E8C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dirty="0"/>
              <a:t>2000 - 2010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6A78B1-EF58-E7EE-BAE7-7380C7EF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400"/>
              <a:t>Rapid increase in homes with PC and internet access</a:t>
            </a:r>
          </a:p>
          <a:p>
            <a:r>
              <a:rPr lang="da-DK" sz="2400"/>
              <a:t>Web 2.0: Users create content (Facebook, YouTube,…)</a:t>
            </a:r>
          </a:p>
          <a:p>
            <a:r>
              <a:rPr lang="da-DK" sz="2400"/>
              <a:t>Internet access through other devices (access more important than device)</a:t>
            </a:r>
          </a:p>
          <a:p>
            <a:r>
              <a:rPr lang="da-DK" sz="2400"/>
              <a:t>iPhone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36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8A415B-55A5-6365-7A19-AC38040B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0637" y="2857501"/>
            <a:ext cx="4296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7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AF74B9-78FB-F256-6481-14B5654A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2010 -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C57836-CECE-5481-DAF3-8A086119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dirty="0" err="1"/>
              <a:t>Everyone</a:t>
            </a:r>
            <a:r>
              <a:rPr lang="da-DK" dirty="0"/>
              <a:t> is online (</a:t>
            </a:r>
            <a:r>
              <a:rPr lang="da-DK" dirty="0" err="1"/>
              <a:t>almost</a:t>
            </a:r>
            <a:r>
              <a:rPr lang="da-DK" dirty="0"/>
              <a:t>…)</a:t>
            </a:r>
          </a:p>
          <a:p>
            <a:r>
              <a:rPr lang="da-DK" dirty="0" err="1"/>
              <a:t>Everything</a:t>
            </a:r>
            <a:r>
              <a:rPr lang="da-DK" dirty="0"/>
              <a:t> is online (</a:t>
            </a:r>
            <a:r>
              <a:rPr lang="da-DK" dirty="0" err="1"/>
              <a:t>well</a:t>
            </a:r>
            <a:r>
              <a:rPr lang="da-DK" dirty="0"/>
              <a:t>…)</a:t>
            </a:r>
          </a:p>
          <a:p>
            <a:r>
              <a:rPr lang="da-DK" dirty="0" err="1"/>
              <a:t>Digitalisation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endParaRPr lang="da-DK" dirty="0"/>
          </a:p>
          <a:p>
            <a:r>
              <a:rPr lang="da-DK" dirty="0" err="1"/>
              <a:t>Renewed</a:t>
            </a:r>
            <a:r>
              <a:rPr lang="da-DK" dirty="0"/>
              <a:t> </a:t>
            </a:r>
            <a:r>
              <a:rPr lang="da-DK" dirty="0" err="1"/>
              <a:t>interest</a:t>
            </a:r>
            <a:r>
              <a:rPr lang="da-DK" dirty="0"/>
              <a:t> in AI and VR</a:t>
            </a:r>
          </a:p>
          <a:p>
            <a:r>
              <a:rPr lang="da-DK" dirty="0" err="1"/>
              <a:t>Robotics</a:t>
            </a:r>
            <a:endParaRPr lang="da-DK" dirty="0"/>
          </a:p>
          <a:p>
            <a:r>
              <a:rPr lang="da-DK" dirty="0"/>
              <a:t>IT </a:t>
            </a:r>
            <a:r>
              <a:rPr lang="da-DK" dirty="0" err="1"/>
              <a:t>permeates</a:t>
            </a:r>
            <a:r>
              <a:rPr lang="da-DK" dirty="0"/>
              <a:t> out lives – for </a:t>
            </a:r>
            <a:r>
              <a:rPr lang="da-DK" dirty="0" err="1"/>
              <a:t>better</a:t>
            </a:r>
            <a:r>
              <a:rPr lang="da-DK" dirty="0"/>
              <a:t> or </a:t>
            </a:r>
            <a:r>
              <a:rPr lang="da-DK" dirty="0" err="1"/>
              <a:t>worse</a:t>
            </a:r>
            <a:r>
              <a:rPr lang="da-DK" dirty="0"/>
              <a:t>…</a:t>
            </a:r>
          </a:p>
          <a:p>
            <a:endParaRPr lang="da-DK" dirty="0"/>
          </a:p>
        </p:txBody>
      </p:sp>
      <p:pic>
        <p:nvPicPr>
          <p:cNvPr id="4" name="Picture 2" descr="Billedresultat for vr">
            <a:extLst>
              <a:ext uri="{FF2B5EF4-FFF2-40B4-BE49-F238E27FC236}">
                <a16:creationId xmlns:a16="http://schemas.microsoft.com/office/drawing/2014/main" id="{F3606EC9-C67A-A291-B522-405673D92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r="24285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9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AI to-do list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Beat humans at</a:t>
            </a:r>
          </a:p>
          <a:p>
            <a:pPr lvl="1"/>
            <a:r>
              <a:rPr lang="da-DK"/>
              <a:t>Chess (1997)</a:t>
            </a:r>
          </a:p>
          <a:p>
            <a:pPr lvl="1"/>
            <a:r>
              <a:rPr lang="da-DK"/>
              <a:t>Jeopardy (2011)</a:t>
            </a:r>
          </a:p>
          <a:p>
            <a:pPr lvl="1"/>
            <a:r>
              <a:rPr lang="da-DK"/>
              <a:t>Go (2016)</a:t>
            </a:r>
          </a:p>
          <a:p>
            <a:pPr lvl="1"/>
            <a:r>
              <a:rPr lang="da-DK"/>
              <a:t>Protein Folding (2021)</a:t>
            </a:r>
          </a:p>
          <a:p>
            <a:pPr lvl="1"/>
            <a:r>
              <a:rPr lang="da-DK"/>
              <a:t>…?</a:t>
            </a:r>
          </a:p>
        </p:txBody>
      </p:sp>
      <p:pic>
        <p:nvPicPr>
          <p:cNvPr id="7170" name="Picture 2" descr="DeepMind's new AI can perform over 600 tasks, from playing games to  controlling robots | TechCrunch">
            <a:extLst>
              <a:ext uri="{FF2B5EF4-FFF2-40B4-BE49-F238E27FC236}">
                <a16:creationId xmlns:a16="http://schemas.microsoft.com/office/drawing/2014/main" id="{40A651E5-F7B2-A717-D3B6-8B254D276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r="18623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3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6" name="Rectangle 820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AI to-do list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Beat humans at</a:t>
            </a:r>
          </a:p>
          <a:p>
            <a:pPr lvl="1"/>
            <a:r>
              <a:rPr lang="da-DK"/>
              <a:t>Chess (1997)</a:t>
            </a:r>
          </a:p>
          <a:p>
            <a:pPr lvl="1"/>
            <a:r>
              <a:rPr lang="da-DK"/>
              <a:t>Jeopardy (2011)</a:t>
            </a:r>
          </a:p>
          <a:p>
            <a:pPr lvl="1"/>
            <a:r>
              <a:rPr lang="da-DK"/>
              <a:t>Go (2016)</a:t>
            </a:r>
          </a:p>
          <a:p>
            <a:pPr lvl="1"/>
            <a:r>
              <a:rPr lang="da-DK"/>
              <a:t>Protein Folding (2021)</a:t>
            </a:r>
          </a:p>
          <a:p>
            <a:pPr lvl="1"/>
            <a:r>
              <a:rPr lang="da-DK"/>
              <a:t>…?</a:t>
            </a:r>
          </a:p>
        </p:txBody>
      </p:sp>
      <p:pic>
        <p:nvPicPr>
          <p:cNvPr id="8194" name="Picture 2" descr="HAL 9000 - Wikipedia, den frie encyklopædi">
            <a:extLst>
              <a:ext uri="{FF2B5EF4-FFF2-40B4-BE49-F238E27FC236}">
                <a16:creationId xmlns:a16="http://schemas.microsoft.com/office/drawing/2014/main" id="{72875E16-4E93-0723-FCF4-AECE5F1C7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1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9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E070465-7BA1-9BE5-28FC-5368143E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72" y="758514"/>
            <a:ext cx="5122238" cy="5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789F57-22CB-0F22-6C03-F89FB94C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rise of LLMs…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D84D83-7FA3-04B6-31FA-5A334482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34496" cy="4351338"/>
          </a:xfrm>
        </p:spPr>
        <p:txBody>
          <a:bodyPr/>
          <a:lstStyle/>
          <a:p>
            <a:r>
              <a:rPr lang="da-DK" b="1"/>
              <a:t>LLM</a:t>
            </a:r>
            <a:r>
              <a:rPr lang="da-DK"/>
              <a:t> (</a:t>
            </a:r>
            <a:r>
              <a:rPr lang="da-DK" b="1"/>
              <a:t>Large Language Model</a:t>
            </a:r>
            <a:r>
              <a:rPr lang="da-DK"/>
              <a:t>)</a:t>
            </a:r>
          </a:p>
          <a:p>
            <a:r>
              <a:rPr lang="da-DK"/>
              <a:t>ChatGPT, PaLM, LLaMa, Claude…</a:t>
            </a:r>
          </a:p>
          <a:p>
            <a:r>
              <a:rPr lang="da-DK"/>
              <a:t>Are – in principle – just ”token predictors”</a:t>
            </a:r>
          </a:p>
          <a:p>
            <a:r>
              <a:rPr lang="da-DK"/>
              <a:t>Outperform humans in a very large spectrum of tasks</a:t>
            </a:r>
          </a:p>
          <a:p>
            <a:r>
              <a:rPr lang="da-DK"/>
              <a:t>A large topic on its own…</a:t>
            </a:r>
          </a:p>
        </p:txBody>
      </p:sp>
    </p:spTree>
    <p:extLst>
      <p:ext uri="{BB962C8B-B14F-4D97-AF65-F5344CB8AC3E}">
        <p14:creationId xmlns:p14="http://schemas.microsoft.com/office/powerpoint/2010/main" val="420539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0923-0676-FEE7-6CD3-4CD589D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b="1" dirty="0"/>
              <a:t>IT - definition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5D6BA7-C3DC-B44F-8422-0B0E583B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Everyone</a:t>
            </a:r>
            <a:r>
              <a:rPr lang="da-DK" sz="2200" dirty="0"/>
              <a:t> </a:t>
            </a:r>
            <a:r>
              <a:rPr lang="da-DK" sz="2200" dirty="0" err="1"/>
              <a:t>knows</a:t>
            </a:r>
            <a:r>
              <a:rPr lang="da-DK" sz="2200" dirty="0"/>
              <a:t>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u="sng" dirty="0"/>
              <a:t>information</a:t>
            </a:r>
            <a:r>
              <a:rPr lang="da-DK" sz="2200" dirty="0"/>
              <a:t> is…</a:t>
            </a:r>
          </a:p>
          <a:p>
            <a:r>
              <a:rPr lang="da-DK" sz="2200" dirty="0"/>
              <a:t>A bit </a:t>
            </a:r>
            <a:r>
              <a:rPr lang="da-DK" sz="2200" dirty="0" err="1"/>
              <a:t>formalized</a:t>
            </a:r>
            <a:r>
              <a:rPr lang="da-DK" sz="2200" dirty="0"/>
              <a:t>:</a:t>
            </a:r>
          </a:p>
          <a:p>
            <a:pPr lvl="1"/>
            <a:r>
              <a:rPr lang="da-DK" sz="2200" b="1" dirty="0"/>
              <a:t>Data</a:t>
            </a:r>
            <a:r>
              <a:rPr lang="da-DK" sz="2200" dirty="0"/>
              <a:t>: a set of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values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</a:t>
            </a:r>
            <a:r>
              <a:rPr lang="da-DK" sz="2200" i="1" dirty="0"/>
              <a:t>0010010011</a:t>
            </a:r>
          </a:p>
          <a:p>
            <a:pPr lvl="1"/>
            <a:r>
              <a:rPr lang="da-DK" sz="2200" b="1" dirty="0"/>
              <a:t>Information</a:t>
            </a:r>
            <a:r>
              <a:rPr lang="da-DK" sz="2200" dirty="0"/>
              <a:t>: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interpret</a:t>
            </a:r>
            <a:r>
              <a:rPr lang="da-DK" sz="2200" dirty="0"/>
              <a:t> data as </a:t>
            </a:r>
            <a:r>
              <a:rPr lang="da-DK" sz="2200" dirty="0" err="1"/>
              <a:t>repre-senting</a:t>
            </a:r>
            <a:r>
              <a:rPr lang="da-DK" sz="2200" dirty="0"/>
              <a:t>, given a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context</a:t>
            </a:r>
            <a:endParaRPr lang="da-DK" sz="2200" dirty="0"/>
          </a:p>
          <a:p>
            <a:r>
              <a:rPr lang="da-DK" sz="2200" dirty="0"/>
              <a:t>A </a:t>
            </a:r>
            <a:r>
              <a:rPr lang="da-DK" sz="2200" dirty="0" err="1"/>
              <a:t>sequence</a:t>
            </a:r>
            <a:r>
              <a:rPr lang="da-DK" sz="2200" dirty="0"/>
              <a:t> of 0 and 1 </a:t>
            </a:r>
            <a:r>
              <a:rPr lang="da-DK" sz="2200" dirty="0" err="1"/>
              <a:t>might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a </a:t>
            </a:r>
            <a:r>
              <a:rPr lang="da-DK" sz="2200" dirty="0" err="1"/>
              <a:t>text</a:t>
            </a:r>
            <a:r>
              <a:rPr lang="da-DK" sz="2200" dirty="0"/>
              <a:t>, an image, </a:t>
            </a:r>
            <a:r>
              <a:rPr lang="da-DK" sz="2200" dirty="0" err="1"/>
              <a:t>music</a:t>
            </a:r>
            <a:r>
              <a:rPr lang="da-DK" sz="2200" dirty="0"/>
              <a:t>, video etc..</a:t>
            </a:r>
          </a:p>
          <a:p>
            <a:r>
              <a:rPr lang="da-DK" sz="2200" dirty="0"/>
              <a:t>A </a:t>
            </a:r>
            <a:r>
              <a:rPr lang="da-DK" sz="2200"/>
              <a:t>computer only </a:t>
            </a:r>
            <a:r>
              <a:rPr lang="da-DK" sz="2200" err="1"/>
              <a:t>works</a:t>
            </a:r>
            <a:r>
              <a:rPr lang="da-DK" sz="2200"/>
              <a:t> with </a:t>
            </a:r>
            <a:r>
              <a:rPr lang="da-DK" sz="2200" u="sng" dirty="0" err="1"/>
              <a:t>binary</a:t>
            </a:r>
            <a:r>
              <a:rPr lang="da-DK" sz="2200" dirty="0"/>
              <a:t> data: 0’s and 1’s.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1CBA226-C51E-0A96-103F-DBF77346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18" y="2857501"/>
            <a:ext cx="4143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produce</a:t>
            </a:r>
            <a:r>
              <a:rPr lang="da-DK"/>
              <a:t> information in </a:t>
            </a:r>
            <a:r>
              <a:rPr lang="da-DK" err="1"/>
              <a:t>order</a:t>
            </a:r>
            <a:r>
              <a:rPr lang="da-DK"/>
              <a:t> to </a:t>
            </a:r>
            <a:r>
              <a:rPr lang="da-DK" b="1" err="1"/>
              <a:t>communicate</a:t>
            </a:r>
            <a:endParaRPr lang="da-DK" b="1"/>
          </a:p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want</a:t>
            </a:r>
            <a:r>
              <a:rPr lang="da-DK"/>
              <a:t> to </a:t>
            </a:r>
            <a:r>
              <a:rPr lang="da-DK" err="1"/>
              <a:t>communicate</a:t>
            </a:r>
            <a:endParaRPr lang="da-DK"/>
          </a:p>
          <a:p>
            <a:pPr lvl="1"/>
            <a:r>
              <a:rPr lang="da-DK" dirty="0"/>
              <a:t>With </a:t>
            </a:r>
            <a:r>
              <a:rPr lang="da-DK" dirty="0" err="1"/>
              <a:t>our</a:t>
            </a:r>
            <a:r>
              <a:rPr lang="da-DK" dirty="0"/>
              <a:t> (future) selves</a:t>
            </a:r>
          </a:p>
          <a:p>
            <a:pPr lvl="1"/>
            <a:r>
              <a:rPr lang="da-DK" dirty="0"/>
              <a:t>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humans</a:t>
            </a:r>
            <a:endParaRPr lang="da-DK" dirty="0"/>
          </a:p>
          <a:p>
            <a:pPr lvl="1"/>
            <a:r>
              <a:rPr lang="da-DK" dirty="0"/>
              <a:t>With computer systems</a:t>
            </a:r>
          </a:p>
          <a:p>
            <a:pPr lvl="1"/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and time</a:t>
            </a:r>
          </a:p>
        </p:txBody>
      </p:sp>
      <p:pic>
        <p:nvPicPr>
          <p:cNvPr id="1026" name="Picture 2" descr="3d model of telegraph">
            <a:extLst>
              <a:ext uri="{FF2B5EF4-FFF2-40B4-BE49-F238E27FC236}">
                <a16:creationId xmlns:a16="http://schemas.microsoft.com/office/drawing/2014/main" id="{80B8890A-4A75-C17C-E5C6-F5ADBC9CC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3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Our</a:t>
            </a:r>
            <a:r>
              <a:rPr lang="da-DK"/>
              <a:t> </a:t>
            </a:r>
            <a:r>
              <a:rPr lang="da-DK" err="1"/>
              <a:t>ability</a:t>
            </a:r>
            <a:r>
              <a:rPr lang="da-DK"/>
              <a:t> to </a:t>
            </a:r>
            <a:r>
              <a:rPr lang="da-DK" err="1"/>
              <a:t>communicate</a:t>
            </a:r>
            <a:r>
              <a:rPr lang="da-DK"/>
              <a:t> </a:t>
            </a:r>
            <a:r>
              <a:rPr lang="da-DK" err="1"/>
              <a:t>complex</a:t>
            </a:r>
            <a:r>
              <a:rPr lang="da-DK"/>
              <a:t> information enables </a:t>
            </a:r>
            <a:r>
              <a:rPr lang="da-DK" err="1"/>
              <a:t>us</a:t>
            </a:r>
            <a:r>
              <a:rPr lang="da-DK"/>
              <a:t> to </a:t>
            </a:r>
            <a:r>
              <a:rPr lang="da-DK" err="1"/>
              <a:t>create</a:t>
            </a:r>
            <a:r>
              <a:rPr lang="da-DK"/>
              <a:t> </a:t>
            </a:r>
            <a:r>
              <a:rPr lang="da-DK" b="1" err="1"/>
              <a:t>culture</a:t>
            </a:r>
            <a:r>
              <a:rPr lang="da-DK"/>
              <a:t>, and </a:t>
            </a:r>
            <a:r>
              <a:rPr lang="da-DK" b="1" err="1"/>
              <a:t>preserve</a:t>
            </a:r>
            <a:r>
              <a:rPr lang="da-DK"/>
              <a:t> </a:t>
            </a:r>
            <a:r>
              <a:rPr lang="da-DK" b="1" err="1"/>
              <a:t>knowledge</a:t>
            </a:r>
            <a:r>
              <a:rPr lang="da-DK"/>
              <a:t> </a:t>
            </a:r>
            <a:r>
              <a:rPr lang="da-DK" err="1"/>
              <a:t>across</a:t>
            </a:r>
            <a:r>
              <a:rPr lang="da-DK"/>
              <a:t> generations</a:t>
            </a:r>
          </a:p>
        </p:txBody>
      </p:sp>
      <p:pic>
        <p:nvPicPr>
          <p:cNvPr id="2050" name="Picture 2" descr="Rock Cave Paintings. Ancient Painting. 2, Digital Arts by Radiy Bohem |  Artmajeur">
            <a:extLst>
              <a:ext uri="{FF2B5EF4-FFF2-40B4-BE49-F238E27FC236}">
                <a16:creationId xmlns:a16="http://schemas.microsoft.com/office/drawing/2014/main" id="{346F241B-FB6B-DC1E-D886-C11BE140C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r="10165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1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44976-4CF8-2564-3520-878CC0DE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Technology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8B04E-864B-24FA-1F0B-ECD03F4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Information and </a:t>
            </a:r>
            <a:r>
              <a:rPr lang="da-DK" b="1" err="1"/>
              <a:t>technology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(of </a:t>
            </a:r>
            <a:r>
              <a:rPr lang="da-DK" err="1"/>
              <a:t>course</a:t>
            </a:r>
            <a:r>
              <a:rPr lang="da-DK"/>
              <a:t>) </a:t>
            </a:r>
            <a:r>
              <a:rPr lang="da-DK" err="1"/>
              <a:t>strongly</a:t>
            </a:r>
            <a:r>
              <a:rPr lang="da-DK"/>
              <a:t> </a:t>
            </a:r>
            <a:r>
              <a:rPr lang="da-DK" err="1"/>
              <a:t>connected</a:t>
            </a:r>
            <a:endParaRPr lang="da-DK"/>
          </a:p>
          <a:p>
            <a:r>
              <a:rPr lang="da-DK"/>
              <a:t>More </a:t>
            </a:r>
            <a:r>
              <a:rPr lang="da-DK" err="1"/>
              <a:t>advanced</a:t>
            </a:r>
            <a:r>
              <a:rPr lang="da-DK"/>
              <a:t> </a:t>
            </a:r>
            <a:r>
              <a:rPr lang="da-DK" err="1"/>
              <a:t>technology</a:t>
            </a:r>
            <a:r>
              <a:rPr lang="da-DK"/>
              <a:t> enables more </a:t>
            </a:r>
            <a:r>
              <a:rPr lang="da-DK" err="1"/>
              <a:t>complex</a:t>
            </a:r>
            <a:r>
              <a:rPr lang="da-DK"/>
              <a:t> and </a:t>
            </a:r>
            <a:r>
              <a:rPr lang="da-DK" err="1"/>
              <a:t>voluminous</a:t>
            </a:r>
            <a:r>
              <a:rPr lang="da-DK"/>
              <a:t> </a:t>
            </a:r>
            <a:r>
              <a:rPr lang="da-DK" err="1"/>
              <a:t>communication</a:t>
            </a:r>
            <a:endParaRPr lang="da-DK"/>
          </a:p>
        </p:txBody>
      </p:sp>
      <p:pic>
        <p:nvPicPr>
          <p:cNvPr id="3074" name="Picture 2" descr="Seven Ways the Printing Press Changed the World – Kapasari">
            <a:extLst>
              <a:ext uri="{FF2B5EF4-FFF2-40B4-BE49-F238E27FC236}">
                <a16:creationId xmlns:a16="http://schemas.microsoft.com/office/drawing/2014/main" id="{AE157E39-779E-E19F-C067-84C27E578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6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C8E35-1FB9-0645-4CE5-D92BCAB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Eras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724DC1-9E7D-409E-0138-0AC15EA9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b="1" err="1"/>
              <a:t>Pre-mechanical</a:t>
            </a:r>
            <a:r>
              <a:rPr lang="da-DK"/>
              <a:t> ( – 1450)</a:t>
            </a:r>
          </a:p>
          <a:p>
            <a:r>
              <a:rPr lang="da-DK" b="1" err="1"/>
              <a:t>Mechanical</a:t>
            </a:r>
            <a:r>
              <a:rPr lang="da-DK"/>
              <a:t> (1450 – 1840)</a:t>
            </a:r>
          </a:p>
          <a:p>
            <a:r>
              <a:rPr lang="da-DK" b="1" err="1"/>
              <a:t>Elektro-mechanical</a:t>
            </a:r>
            <a:r>
              <a:rPr lang="da-DK"/>
              <a:t> (1840 – 1940)</a:t>
            </a:r>
          </a:p>
          <a:p>
            <a:r>
              <a:rPr lang="da-DK" b="1"/>
              <a:t>Electronic</a:t>
            </a:r>
            <a:r>
              <a:rPr lang="da-DK"/>
              <a:t> (1940 - )</a:t>
            </a:r>
          </a:p>
        </p:txBody>
      </p:sp>
      <p:pic>
        <p:nvPicPr>
          <p:cNvPr id="5" name="Picture 4" descr="Close-up of train wheels">
            <a:extLst>
              <a:ext uri="{FF2B5EF4-FFF2-40B4-BE49-F238E27FC236}">
                <a16:creationId xmlns:a16="http://schemas.microsoft.com/office/drawing/2014/main" id="{6D6879A7-85A8-0742-997D-E5F8C803D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0" r="25219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E9B3C0-4C87-404D-C799-3C7E46BA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 b="1" err="1"/>
              <a:t>Pre-mechanical</a:t>
            </a:r>
            <a:r>
              <a:rPr lang="da-DK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33E54C-18A5-D0B5-57FA-F05BD5CC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661330" cy="3908586"/>
          </a:xfrm>
        </p:spPr>
        <p:txBody>
          <a:bodyPr>
            <a:normAutofit/>
          </a:bodyPr>
          <a:lstStyle/>
          <a:p>
            <a:r>
              <a:rPr lang="da-DK"/>
              <a:t>Languages, alphabets</a:t>
            </a:r>
          </a:p>
          <a:p>
            <a:r>
              <a:rPr lang="da-DK"/>
              <a:t>Writing tools</a:t>
            </a:r>
          </a:p>
          <a:p>
            <a:r>
              <a:rPr lang="da-DK"/>
              <a:t>Hand-written permanent media (books, scrolls, stone tablets, etc.)</a:t>
            </a:r>
          </a:p>
          <a:p>
            <a:r>
              <a:rPr lang="da-DK"/>
              <a:t>Number systems</a:t>
            </a:r>
          </a:p>
          <a:p>
            <a:r>
              <a:rPr lang="da-DK"/>
              <a:t>First major cultures</a:t>
            </a:r>
          </a:p>
          <a:p>
            <a:r>
              <a:rPr lang="da-DK"/>
              <a:t>Producing (permanent) information is slow…</a:t>
            </a:r>
          </a:p>
          <a:p>
            <a:endParaRPr lang="da-DK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Billedresultat for scrolls">
            <a:extLst>
              <a:ext uri="{FF2B5EF4-FFF2-40B4-BE49-F238E27FC236}">
                <a16:creationId xmlns:a16="http://schemas.microsoft.com/office/drawing/2014/main" id="{9F3070C2-8A46-100B-6D37-3E73F2143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7" b="1"/>
          <a:stretch/>
        </p:blipFill>
        <p:spPr bwMode="auto">
          <a:xfrm rot="5400000">
            <a:off x="6524271" y="1205254"/>
            <a:ext cx="5347376" cy="44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E47C9-A6D1-D5AE-A1AA-ADA0959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Mechanical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D331FC-626A-B9E1-3FF9-A570EF5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Book-</a:t>
            </a:r>
            <a:r>
              <a:rPr lang="da-DK" err="1"/>
              <a:t>printing</a:t>
            </a:r>
            <a:r>
              <a:rPr lang="da-DK"/>
              <a:t>! (Gutenberg)</a:t>
            </a:r>
          </a:p>
          <a:p>
            <a:r>
              <a:rPr lang="da-DK"/>
              <a:t>Books </a:t>
            </a:r>
            <a:r>
              <a:rPr lang="da-DK" err="1"/>
              <a:t>become</a:t>
            </a:r>
            <a:r>
              <a:rPr lang="da-DK"/>
              <a:t> </a:t>
            </a:r>
            <a:r>
              <a:rPr lang="da-DK" err="1"/>
              <a:t>accessible</a:t>
            </a:r>
            <a:endParaRPr lang="da-DK"/>
          </a:p>
          <a:p>
            <a:r>
              <a:rPr lang="da-DK" err="1"/>
              <a:t>Mechanical</a:t>
            </a:r>
            <a:r>
              <a:rPr lang="da-DK"/>
              <a:t> </a:t>
            </a:r>
            <a:r>
              <a:rPr lang="da-DK" err="1"/>
              <a:t>calculators</a:t>
            </a:r>
            <a:endParaRPr lang="da-DK"/>
          </a:p>
          <a:p>
            <a:r>
              <a:rPr lang="da-DK"/>
              <a:t>First </a:t>
            </a:r>
            <a:r>
              <a:rPr lang="da-DK" err="1"/>
              <a:t>examples</a:t>
            </a:r>
            <a:r>
              <a:rPr lang="da-DK"/>
              <a:t> of ”program-</a:t>
            </a:r>
            <a:r>
              <a:rPr lang="da-DK" err="1"/>
              <a:t>mable</a:t>
            </a:r>
            <a:r>
              <a:rPr lang="da-DK"/>
              <a:t>” units (</a:t>
            </a:r>
            <a:r>
              <a:rPr lang="da-DK" err="1"/>
              <a:t>looms</a:t>
            </a:r>
            <a:r>
              <a:rPr lang="da-DK"/>
              <a:t>)</a:t>
            </a:r>
          </a:p>
          <a:p>
            <a:r>
              <a:rPr lang="da-DK"/>
              <a:t>Long-distance </a:t>
            </a:r>
            <a:r>
              <a:rPr lang="da-DK" err="1"/>
              <a:t>communication</a:t>
            </a:r>
            <a:r>
              <a:rPr lang="da-DK"/>
              <a:t> is </a:t>
            </a:r>
            <a:r>
              <a:rPr lang="da-DK" err="1"/>
              <a:t>slow</a:t>
            </a:r>
            <a:r>
              <a:rPr lang="da-DK"/>
              <a:t> and high-</a:t>
            </a:r>
            <a:r>
              <a:rPr lang="da-DK" err="1"/>
              <a:t>latency</a:t>
            </a:r>
            <a:r>
              <a:rPr lang="da-DK"/>
              <a:t>…</a:t>
            </a:r>
          </a:p>
          <a:p>
            <a:endParaRPr lang="da-DK"/>
          </a:p>
        </p:txBody>
      </p:sp>
      <p:pic>
        <p:nvPicPr>
          <p:cNvPr id="4" name="Picture 2" descr="Difference Engine">
            <a:extLst>
              <a:ext uri="{FF2B5EF4-FFF2-40B4-BE49-F238E27FC236}">
                <a16:creationId xmlns:a16="http://schemas.microsoft.com/office/drawing/2014/main" id="{6DEC1C8B-C465-90E0-CFA1-EF2428241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9" b="1431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598B8E-537C-7B70-223F-5A65544E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Electro-mechanical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74FABB-1F9F-98C1-BD2E-D07FB5B0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Taming</a:t>
            </a:r>
            <a:r>
              <a:rPr lang="da-DK"/>
              <a:t> of </a:t>
            </a:r>
            <a:r>
              <a:rPr lang="da-DK" err="1"/>
              <a:t>electrical</a:t>
            </a:r>
            <a:r>
              <a:rPr lang="da-DK"/>
              <a:t> </a:t>
            </a:r>
            <a:r>
              <a:rPr lang="da-DK" err="1"/>
              <a:t>current</a:t>
            </a:r>
            <a:endParaRPr lang="da-DK"/>
          </a:p>
          <a:p>
            <a:r>
              <a:rPr lang="da-DK"/>
              <a:t>Telegraph, radio, </a:t>
            </a:r>
            <a:r>
              <a:rPr lang="da-DK" err="1"/>
              <a:t>phone</a:t>
            </a:r>
            <a:r>
              <a:rPr lang="da-DK"/>
              <a:t> systems</a:t>
            </a:r>
          </a:p>
          <a:p>
            <a:r>
              <a:rPr lang="da-DK" err="1"/>
              <a:t>Instant</a:t>
            </a:r>
            <a:r>
              <a:rPr lang="da-DK"/>
              <a:t> </a:t>
            </a:r>
            <a:r>
              <a:rPr lang="da-DK" err="1"/>
              <a:t>round</a:t>
            </a:r>
            <a:r>
              <a:rPr lang="da-DK"/>
              <a:t>-the-globe </a:t>
            </a:r>
            <a:r>
              <a:rPr lang="da-DK" err="1"/>
              <a:t>communication</a:t>
            </a:r>
            <a:r>
              <a:rPr lang="da-DK"/>
              <a:t> (</a:t>
            </a:r>
            <a:r>
              <a:rPr lang="da-DK" err="1"/>
              <a:t>almost</a:t>
            </a:r>
            <a:r>
              <a:rPr lang="da-DK"/>
              <a:t>…)</a:t>
            </a:r>
          </a:p>
          <a:p>
            <a:r>
              <a:rPr lang="da-DK"/>
              <a:t>IBM</a:t>
            </a:r>
          </a:p>
        </p:txBody>
      </p:sp>
      <p:pic>
        <p:nvPicPr>
          <p:cNvPr id="4098" name="Picture 2" descr="The Imitation Game tells the true story of a tortured genius [Review] - YP  | South China Morning Post">
            <a:extLst>
              <a:ext uri="{FF2B5EF4-FFF2-40B4-BE49-F238E27FC236}">
                <a16:creationId xmlns:a16="http://schemas.microsoft.com/office/drawing/2014/main" id="{04F82E85-769E-51D1-0D07-274D64262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6" r="-2" b="2312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0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567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Introduction to IT</vt:lpstr>
      <vt:lpstr>IT - definition</vt:lpstr>
      <vt:lpstr>Information</vt:lpstr>
      <vt:lpstr>Information</vt:lpstr>
      <vt:lpstr>Technology</vt:lpstr>
      <vt:lpstr>Eras</vt:lpstr>
      <vt:lpstr>Pre-mechanical </vt:lpstr>
      <vt:lpstr>Mechanical</vt:lpstr>
      <vt:lpstr>Electro-mechanical</vt:lpstr>
      <vt:lpstr>1940 - 1950</vt:lpstr>
      <vt:lpstr>1950 - 1975</vt:lpstr>
      <vt:lpstr>1975 - 1990</vt:lpstr>
      <vt:lpstr>1990 - 2000</vt:lpstr>
      <vt:lpstr>PowerPoint-præsentation</vt:lpstr>
      <vt:lpstr>2000 - 2010</vt:lpstr>
      <vt:lpstr>2010 - </vt:lpstr>
      <vt:lpstr>AI to-do list</vt:lpstr>
      <vt:lpstr>AI to-do list</vt:lpstr>
      <vt:lpstr>The rise of LLMs…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</dc:title>
  <dc:creator>Per Laursen</dc:creator>
  <cp:lastModifiedBy>Per Laursen</cp:lastModifiedBy>
  <cp:revision>19</cp:revision>
  <dcterms:created xsi:type="dcterms:W3CDTF">2022-08-12T17:13:11Z</dcterms:created>
  <dcterms:modified xsi:type="dcterms:W3CDTF">2023-08-19T09:03:44Z</dcterms:modified>
</cp:coreProperties>
</file>