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16" r:id="rId3"/>
    <p:sldId id="334" r:id="rId4"/>
    <p:sldId id="339" r:id="rId5"/>
    <p:sldId id="317" r:id="rId6"/>
    <p:sldId id="337" r:id="rId7"/>
    <p:sldId id="336" r:id="rId8"/>
    <p:sldId id="338" r:id="rId9"/>
    <p:sldId id="342" r:id="rId10"/>
    <p:sldId id="359" r:id="rId11"/>
    <p:sldId id="361" r:id="rId12"/>
    <p:sldId id="362" r:id="rId13"/>
    <p:sldId id="363" r:id="rId14"/>
    <p:sldId id="372" r:id="rId15"/>
    <p:sldId id="373" r:id="rId16"/>
    <p:sldId id="364" r:id="rId17"/>
    <p:sldId id="343" r:id="rId18"/>
    <p:sldId id="344" r:id="rId19"/>
    <p:sldId id="345" r:id="rId20"/>
    <p:sldId id="365" r:id="rId21"/>
    <p:sldId id="347" r:id="rId22"/>
    <p:sldId id="348" r:id="rId23"/>
    <p:sldId id="349" r:id="rId24"/>
    <p:sldId id="351" r:id="rId25"/>
    <p:sldId id="352" r:id="rId26"/>
    <p:sldId id="353" r:id="rId27"/>
    <p:sldId id="354" r:id="rId28"/>
    <p:sldId id="350" r:id="rId29"/>
    <p:sldId id="355" r:id="rId30"/>
    <p:sldId id="356" r:id="rId31"/>
    <p:sldId id="358" r:id="rId32"/>
    <p:sldId id="340" r:id="rId33"/>
    <p:sldId id="367" r:id="rId34"/>
    <p:sldId id="368" r:id="rId35"/>
    <p:sldId id="369" r:id="rId36"/>
    <p:sldId id="370" r:id="rId37"/>
    <p:sldId id="371" r:id="rId38"/>
    <p:sldId id="333" r:id="rId3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32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1,'312'0,"-213"12,26 1,-89-13,53 9,-37-2,82 1,-88-1,-5-1,-17-4,41 8,-45-5,2-2,34 2,69 8,-94-13,1 1,32 6,-1-3,-49-4,1 1,-1 0,19 4,-9-1,-1-2,1 0,0-1,30-3,4 0,465 2,-424-13,871 12,-458 2,-413-13,-61 12,-12 0,0 0,47-8,-39 4,0 1,0 2,42 3,-5-1,427-1,-437-6,2-1,1407 8,-1371-14,-36 14,48-2,-71-5,-26 4,0 0,18-1,267 4,-289-1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38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1,'951'0,"-856"7,-44-1,-7-1,48 2,-59-6,39 6,-63-6,113 12,-83-10,75-3,19 0,-61 12,-50-7,0-2,25 2,251-6,-198 15,13-16,86 3,-155 5,-25-3,29 1,77 8,2190-13,-1256 2,-934 11,1481-12,-1533-6,4-1,893 8,-870-14,-23 7,8 0,-62 5,0 0,33-7,-24 5,0 0,59 5,-24-1,30-7,5-1,97-3,-140 6,31-3,-46 3,0 1,51 5,-16 0,-19-1,67-2,-81-5,-24 3,34-1,-25 4,-10 1,1-1,-1 0,38-8,-34 4,-1 2,1 0,-1 1,27 4,7-2,1038-1,-997 13,723-14,-697-11,2415 12,-2430 13,564-14,-661 2,-1 0,18 5,2 0,0-2,-12 0,40 0,339-4,-300 12,-55-12,-24-1,0 0,1 2,-1 1,22 4,-18-2,-1-1,0-1,1-2,31-2,3 0,-6 1,58 3,-70 4,-26-4,-1 0,19 1,3-4,-15 0,1 1,0 1,37 6,-34-3,1-1,-1-2,1 0,25-3,9 0,314 2,-362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44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0 188,'21'-1,"-1"-1,1 0,-1-2,23-7,26-2,-46 10,-1-2,27-8,-31 9,0 1,0 0,0 1,1 1,-1 1,28 3,10-1,1015-3,-1010 8,2 0,323-8,-324 8,1-1,1305-6,-1300-7,3 1,-37 5,56-8,-20 5,-49 4,37-6,-22 2,1 1,70 4,-35 0,2602-1,-2661 0,-1-2,18-3,2-1,-1 1,-10 2,39-1,89-8,-112 11,64-8,61-3,-111 8,89 4,-57 1,-31 0,57-2,-69-5,-26 3,0 1,18 0,40 4,80-4,-105-3,-25 1,34 0,405 5,-337-14,237 14,-262-14,929 12,-487 2,-441 12,523-13,-522 12,470-12,-510 7,2-1,33-8,107 4,-156 4,-25-3,34 1,32 3,-39-2,-3 1,-23-3,32 0,-30-2,-1 0,30 6,-19-3,1-2,56-3,-22-1,-8 9,-46-5,30 2,11-5,61 2,-78 5,-26-3,0-1,17 0,5-2,-6-1,0 1,49 8,-59-6,0 0,40-2,14 1,-34 5,-26-4,0 0,18 1,36-5,75 4,-102 4,-28-4,1 0,18 0,44-3,85 2,-121 5,19 0,66 7,622-13,-648 13,287-14,-375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8:15.60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0,'20'2,"-1"0,34 7,-34-4,0-2,39 2,-31-4,1 0,32 6,-25-3,1-2,56-3,-22-1,441 2,-412 13,-56-13,-15-1,-1 2,50 6,-43-2,0-2,0-2,42-3,-5 0,701 2,-648 13,1607-14,-1670 8,3 0,571-8,-574-6,-44 5,29-2,-24 3,0 0,24-6,-24 4,0 2,22 0,-23 2,-1-2,35-4,-21 0,0 2,0 2,42 3,-5 0,639-2,-649 6,2 1,62 5,-53-14,80 4,-112 4,-27-4,1 0,18 1,352-4,-316 7,3 0,-4-7,90 2,-117 5,-26-3,0-1,18 0,653-2,-573 13,249-14,-254 14,571-14,-617 8,2 0,348-8,-350-5,2-1,1419 7,-1421 7,3 0,9-1,-49-3,28 0,147 9,702-13,-469 2,-371 5,2 1,784-7,-786 6,2 1,19-9,92 4,-129 3,15 2,-26-8,-14 0,0 1,0 1,-1 1,23 4,-19-2,0-2,1 0,-1-1,32-3,4 0,314 2,-312-7,2 1,623 6,-588 13,-61-13,64-10,-59 6,0 2,48 4,-15-1,49-13,-94 12,-2 1,-1-2,50-6,-43 2,0 2,0 2,43 3,-7 0,416-2,-445-7,-8 1,-23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8:18.6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63,'312'0,"-186"-13,1204 14,-1205 11,1232-12,-1258-13,-64 13,-17 1,0-1,-1-1,1 0,18-5,-22 4,-1 0,0 0,16 2,-15 0,-1-1,0 0,15-4,45-5,-39 6,-23 2,38-4,66-2,1234 10,-694-3,-593 7,1 1,-47-7,17-1,0 2,49 8,-73-8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modeling/construct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rikEJ.EFCorePowerToo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099" y="1122362"/>
            <a:ext cx="11954786" cy="3449637"/>
          </a:xfrm>
        </p:spPr>
        <p:txBody>
          <a:bodyPr>
            <a:normAutofit/>
          </a:bodyPr>
          <a:lstStyle/>
          <a:p>
            <a:r>
              <a:rPr lang="da-DK" sz="9600" b="1" dirty="0" err="1"/>
              <a:t>Entity</a:t>
            </a:r>
            <a:r>
              <a:rPr lang="da-DK" sz="9600" b="1" dirty="0"/>
              <a:t> Framework Core </a:t>
            </a:r>
            <a:br>
              <a:rPr lang="da-DK" sz="9600" dirty="0"/>
            </a:br>
            <a:r>
              <a:rPr lang="da-DK" sz="9600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407" cy="4351338"/>
          </a:xfrm>
        </p:spPr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with relations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transformed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 to domain </a:t>
            </a:r>
            <a:r>
              <a:rPr lang="da-DK" dirty="0" err="1"/>
              <a:t>classes</a:t>
            </a:r>
            <a:r>
              <a:rPr lang="da-DK" dirty="0"/>
              <a:t> with </a:t>
            </a:r>
            <a:r>
              <a:rPr lang="da-DK" dirty="0" err="1"/>
              <a:t>object</a:t>
            </a:r>
            <a:r>
              <a:rPr lang="da-DK" dirty="0"/>
              <a:t> references</a:t>
            </a:r>
          </a:p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references:</a:t>
            </a:r>
          </a:p>
          <a:p>
            <a:pPr lvl="1"/>
            <a:r>
              <a:rPr lang="da-DK" dirty="0"/>
              <a:t>By </a:t>
            </a:r>
            <a:r>
              <a:rPr lang="da-DK" u="sng" dirty="0" err="1"/>
              <a:t>identifier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type </a:t>
            </a:r>
            <a:r>
              <a:rPr lang="da-DK" b="1" dirty="0"/>
              <a:t>int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By </a:t>
            </a:r>
            <a:r>
              <a:rPr lang="da-DK" u="sng" dirty="0"/>
              <a:t>navigation </a:t>
            </a:r>
            <a:r>
              <a:rPr lang="da-DK" u="sng" dirty="0" err="1"/>
              <a:t>property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the type of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referred to)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12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329316" y="1690688"/>
            <a:ext cx="5257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1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62B982D-B2F0-46C7-8C21-23C39C7F6B53}"/>
              </a:ext>
            </a:extLst>
          </p:cNvPr>
          <p:cNvSpPr txBox="1"/>
          <p:nvPr/>
        </p:nvSpPr>
        <p:spPr>
          <a:xfrm>
            <a:off x="5907820" y="1690688"/>
            <a:ext cx="6078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CREATE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TABLE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[Drink]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[Id]  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IDENTITY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[Name]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NVARCHAR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50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[NonAlcoholicPartId]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PRIMARY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CLUSTERED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[NonAlcoholicPartId]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);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870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84134" cy="4351338"/>
          </a:xfrm>
        </p:spPr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references…?</a:t>
            </a:r>
          </a:p>
          <a:p>
            <a:r>
              <a:rPr lang="da-DK" dirty="0" err="1"/>
              <a:t>Identifiers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set, navigation properties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b="1" dirty="0" err="1"/>
              <a:t>Include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query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u="sng" dirty="0" err="1"/>
              <a:t>existing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do </a:t>
            </a:r>
            <a:r>
              <a:rPr lang="da-DK" u="sng" dirty="0"/>
              <a:t>not</a:t>
            </a:r>
            <a:r>
              <a:rPr lang="da-DK" dirty="0"/>
              <a:t> set navigation properties </a:t>
            </a:r>
            <a:r>
              <a:rPr lang="da-DK" dirty="0" err="1"/>
              <a:t>yourself</a:t>
            </a:r>
            <a:r>
              <a:rPr lang="da-DK" dirty="0"/>
              <a:t>! </a:t>
            </a:r>
            <a:r>
              <a:rPr lang="da-DK" dirty="0" err="1"/>
              <a:t>Only</a:t>
            </a:r>
            <a:r>
              <a:rPr lang="da-DK" dirty="0"/>
              <a:t> set </a:t>
            </a:r>
            <a:r>
              <a:rPr lang="da-DK" dirty="0" err="1"/>
              <a:t>identifiers</a:t>
            </a:r>
            <a:r>
              <a:rPr lang="da-DK" dirty="0"/>
              <a:t>!</a:t>
            </a:r>
          </a:p>
          <a:p>
            <a:r>
              <a:rPr lang="da-DK" dirty="0"/>
              <a:t>If navigation properties </a:t>
            </a:r>
            <a:r>
              <a:rPr lang="da-DK" dirty="0" err="1"/>
              <a:t>are</a:t>
            </a:r>
            <a:r>
              <a:rPr lang="da-DK" dirty="0"/>
              <a:t> set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perceived</a:t>
            </a:r>
            <a:r>
              <a:rPr lang="da-DK" dirty="0"/>
              <a:t> as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b="1" dirty="0"/>
              <a:t>EFCore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to save </a:t>
            </a:r>
            <a:r>
              <a:rPr lang="da-DK" dirty="0" err="1"/>
              <a:t>them</a:t>
            </a:r>
            <a:r>
              <a:rPr lang="da-DK" dirty="0"/>
              <a:t>…</a:t>
            </a:r>
          </a:p>
          <a:p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supports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the </a:t>
            </a:r>
            <a:r>
              <a:rPr lang="da-DK" dirty="0" err="1"/>
              <a:t>identifiers</a:t>
            </a:r>
            <a:r>
              <a:rPr lang="da-DK" dirty="0"/>
              <a:t> (</a:t>
            </a:r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</a:t>
            </a:r>
            <a:r>
              <a:rPr lang="da-DK" dirty="0" err="1"/>
              <a:t>involves</a:t>
            </a:r>
            <a:r>
              <a:rPr lang="da-DK" dirty="0"/>
              <a:t> a big ”</a:t>
            </a:r>
            <a:r>
              <a:rPr lang="da-DK" dirty="0" err="1"/>
              <a:t>gotcha</a:t>
            </a:r>
            <a:r>
              <a:rPr lang="da-DK" dirty="0"/>
              <a:t>”, </a:t>
            </a:r>
            <a:r>
              <a:rPr lang="da-DK" dirty="0" err="1"/>
              <a:t>beware</a:t>
            </a:r>
            <a:r>
              <a:rPr lang="da-DK" dirty="0"/>
              <a:t>…)!</a:t>
            </a:r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Nice and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innocent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constructor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NonAlcoholicPartId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551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2143" cy="4351338"/>
          </a:xfrm>
        </p:spPr>
        <p:txBody>
          <a:bodyPr/>
          <a:lstStyle/>
          <a:p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supports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the </a:t>
            </a:r>
            <a:r>
              <a:rPr lang="da-DK" dirty="0" err="1"/>
              <a:t>identifiers</a:t>
            </a:r>
            <a:r>
              <a:rPr lang="da-DK" dirty="0"/>
              <a:t> (</a:t>
            </a:r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</a:t>
            </a:r>
            <a:r>
              <a:rPr lang="da-DK" dirty="0" err="1"/>
              <a:t>involves</a:t>
            </a:r>
            <a:r>
              <a:rPr lang="da-DK" dirty="0"/>
              <a:t> a big ”</a:t>
            </a:r>
            <a:r>
              <a:rPr lang="da-DK" dirty="0" err="1"/>
              <a:t>gotcha</a:t>
            </a:r>
            <a:r>
              <a:rPr lang="da-DK" dirty="0"/>
              <a:t>”, </a:t>
            </a:r>
            <a:r>
              <a:rPr lang="da-DK" dirty="0" err="1"/>
              <a:t>beware</a:t>
            </a:r>
            <a:r>
              <a:rPr lang="da-DK" dirty="0"/>
              <a:t>…)!</a:t>
            </a:r>
          </a:p>
          <a:p>
            <a:r>
              <a:rPr lang="da-DK" dirty="0"/>
              <a:t>So, </a:t>
            </a:r>
            <a:r>
              <a:rPr lang="da-DK" dirty="0" err="1"/>
              <a:t>what</a:t>
            </a:r>
            <a:r>
              <a:rPr lang="da-DK" dirty="0"/>
              <a:t> is the ”</a:t>
            </a:r>
            <a:r>
              <a:rPr lang="da-DK" dirty="0" err="1"/>
              <a:t>gotcha</a:t>
            </a:r>
            <a:r>
              <a:rPr lang="da-DK" dirty="0"/>
              <a:t>”…?</a:t>
            </a:r>
          </a:p>
          <a:p>
            <a:r>
              <a:rPr lang="da-DK" dirty="0">
                <a:hlinkClick r:id="rId2"/>
              </a:rPr>
              <a:t>https://learn.microsoft.com/en-us/ef/core/modeling/constructors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451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E218E4E-8CC5-E144-B8BE-071F866E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2013685"/>
            <a:ext cx="7449617" cy="9894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83E3310-F5B1-0B80-5679-0DBED435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41" y="4044689"/>
            <a:ext cx="7239000" cy="2090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AFD02168-E9C9-BFCB-9327-DBD08D2949EE}"/>
                  </a:ext>
                </a:extLst>
              </p14:cNvPr>
              <p14:cNvContentPartPr/>
              <p14:nvPr/>
            </p14:nvContentPartPr>
            <p14:xfrm>
              <a:off x="5364981" y="2353016"/>
              <a:ext cx="2559240" cy="46440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AFD02168-E9C9-BFCB-9327-DBD08D294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1341" y="2245376"/>
                <a:ext cx="2666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ACC4CF95-65A8-BF7E-75C9-B1ACA2B05B79}"/>
                  </a:ext>
                </a:extLst>
              </p14:cNvPr>
              <p14:cNvContentPartPr/>
              <p14:nvPr/>
            </p14:nvContentPartPr>
            <p14:xfrm>
              <a:off x="1075581" y="2594936"/>
              <a:ext cx="6732360" cy="4536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ACC4CF95-65A8-BF7E-75C9-B1ACA2B05B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941" y="2487296"/>
                <a:ext cx="6840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90A66FC4-9296-2F08-8957-B15FA8E875AC}"/>
                  </a:ext>
                </a:extLst>
              </p14:cNvPr>
              <p14:cNvContentPartPr/>
              <p14:nvPr/>
            </p14:nvContentPartPr>
            <p14:xfrm>
              <a:off x="1075581" y="2831192"/>
              <a:ext cx="5925600" cy="68400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90A66FC4-9296-2F08-8957-B15FA8E87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581" y="2723192"/>
                <a:ext cx="6033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C3B85098-8C64-E1DC-7324-70C7AA3E090C}"/>
                  </a:ext>
                </a:extLst>
              </p14:cNvPr>
              <p14:cNvContentPartPr/>
              <p14:nvPr/>
            </p14:nvContentPartPr>
            <p14:xfrm>
              <a:off x="4016061" y="4961576"/>
              <a:ext cx="6557400" cy="82800"/>
            </p14:xfrm>
          </p:contentPart>
        </mc:Choice>
        <mc:Fallback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C3B85098-8C64-E1DC-7324-70C7AA3E09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2061" y="4853576"/>
                <a:ext cx="6665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A11FD9B6-D6BD-48B9-F972-3D7FC98AF4BF}"/>
                  </a:ext>
                </a:extLst>
              </p14:cNvPr>
              <p14:cNvContentPartPr/>
              <p14:nvPr/>
            </p14:nvContentPartPr>
            <p14:xfrm>
              <a:off x="4007061" y="5149856"/>
              <a:ext cx="2237040" cy="2304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A11FD9B6-D6BD-48B9-F972-3D7FC98AF4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3421" y="5041856"/>
                <a:ext cx="234468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Billede 23" descr="Et billede, der indeholder logo&#10;&#10;Automatisk genereret beskrivelse">
            <a:extLst>
              <a:ext uri="{FF2B5EF4-FFF2-40B4-BE49-F238E27FC236}">
                <a16:creationId xmlns:a16="http://schemas.microsoft.com/office/drawing/2014/main" id="{209B3EFE-BF54-F42F-A1B0-1A61B8D8411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" y="3194072"/>
            <a:ext cx="3147489" cy="25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432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Navigation properties for ”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many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”-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relationship</a:t>
            </a:r>
            <a:endParaRPr lang="da-DK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Auto-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might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never load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them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"AlcoholicPart"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NonAlcoholicPart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4798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for auto-generation,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endParaRPr lang="da-DK" dirty="0"/>
          </a:p>
          <a:p>
            <a:pPr lvl="1"/>
            <a:r>
              <a:rPr lang="da-DK" dirty="0"/>
              <a:t>An auto-</a:t>
            </a:r>
            <a:r>
              <a:rPr lang="da-DK" dirty="0" err="1"/>
              <a:t>generated</a:t>
            </a:r>
            <a:r>
              <a:rPr lang="da-DK" dirty="0"/>
              <a:t> domain class</a:t>
            </a:r>
          </a:p>
          <a:p>
            <a:pPr lvl="1"/>
            <a:r>
              <a:rPr lang="da-DK" dirty="0"/>
              <a:t>A </a:t>
            </a:r>
            <a:r>
              <a:rPr lang="da-DK" b="1" dirty="0"/>
              <a:t>DbSet&lt;…&gt; </a:t>
            </a:r>
            <a:r>
              <a:rPr lang="da-DK" dirty="0" err="1"/>
              <a:t>property</a:t>
            </a:r>
            <a:r>
              <a:rPr lang="da-DK" dirty="0"/>
              <a:t> in the </a:t>
            </a:r>
            <a:r>
              <a:rPr lang="da-DK" dirty="0" err="1"/>
              <a:t>context</a:t>
            </a:r>
            <a:r>
              <a:rPr lang="da-DK" dirty="0"/>
              <a:t> class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DDCB3D4-563D-E140-6119-527CF4A7E823}"/>
              </a:ext>
            </a:extLst>
          </p:cNvPr>
          <p:cNvSpPr txBox="1"/>
          <p:nvPr/>
        </p:nvSpPr>
        <p:spPr>
          <a:xfrm>
            <a:off x="838200" y="3629771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2B7B8-57EC-BE21-33D8-648E1E899ED8}"/>
              </a:ext>
            </a:extLst>
          </p:cNvPr>
          <p:cNvSpPr/>
          <p:nvPr/>
        </p:nvSpPr>
        <p:spPr>
          <a:xfrm>
            <a:off x="1243715" y="4587902"/>
            <a:ext cx="8321040" cy="97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96023" cy="435133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b="1" dirty="0"/>
              <a:t>DbSet&lt;…&gt;</a:t>
            </a:r>
            <a:r>
              <a:rPr lang="da-DK" dirty="0"/>
              <a:t> mirrors a </a:t>
            </a:r>
            <a:r>
              <a:rPr lang="da-DK" dirty="0" err="1"/>
              <a:t>table</a:t>
            </a:r>
            <a:r>
              <a:rPr lang="da-DK" dirty="0"/>
              <a:t> in the database</a:t>
            </a:r>
          </a:p>
          <a:p>
            <a:r>
              <a:rPr lang="da-DK" dirty="0"/>
              <a:t>Can do </a:t>
            </a:r>
            <a:r>
              <a:rPr lang="da-DK" i="1" dirty="0"/>
              <a:t>CRUD</a:t>
            </a:r>
            <a:r>
              <a:rPr lang="da-DK" dirty="0"/>
              <a:t>-operations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!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Changes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persisted</a:t>
            </a:r>
            <a:r>
              <a:rPr lang="da-DK" dirty="0"/>
              <a:t> to database,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/>
              <a:t>SaveChanges</a:t>
            </a:r>
            <a:r>
              <a:rPr lang="da-DK" dirty="0"/>
              <a:t> on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16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DbSet&lt;…&gt; properties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711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5CD1-DFE2-32F3-2BC5-033384C7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Preface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3EBC1-8B45-8C33-C06E-7951672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Entity</a:t>
            </a:r>
            <a:r>
              <a:rPr lang="da-DK" dirty="0"/>
              <a:t> Framework Core aka </a:t>
            </a:r>
            <a:r>
              <a:rPr lang="da-DK" b="1" dirty="0"/>
              <a:t>EFCore</a:t>
            </a:r>
          </a:p>
          <a:p>
            <a:r>
              <a:rPr lang="da-DK" b="1" dirty="0"/>
              <a:t>EFCore </a:t>
            </a:r>
            <a:r>
              <a:rPr lang="da-DK" dirty="0"/>
              <a:t>version 7</a:t>
            </a:r>
          </a:p>
          <a:p>
            <a:r>
              <a:rPr lang="da-DK" dirty="0"/>
              <a:t>NOT an </a:t>
            </a:r>
            <a:r>
              <a:rPr lang="da-DK" dirty="0" err="1"/>
              <a:t>exhaustive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of </a:t>
            </a:r>
            <a:r>
              <a:rPr lang="da-DK" b="1" dirty="0"/>
              <a:t>EFCore</a:t>
            </a:r>
            <a:r>
              <a:rPr lang="da-DK" dirty="0"/>
              <a:t>!</a:t>
            </a:r>
          </a:p>
          <a:p>
            <a:r>
              <a:rPr lang="da-DK" dirty="0"/>
              <a:t>Focus on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DbContext </a:t>
            </a:r>
            <a:r>
              <a:rPr lang="da-DK" dirty="0"/>
              <a:t>base class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DbSet</a:t>
            </a:r>
            <a:r>
              <a:rPr lang="da-DK" dirty="0"/>
              <a:t> properties and </a:t>
            </a:r>
            <a:r>
              <a:rPr lang="da-DK" b="1" dirty="0"/>
              <a:t>Set&lt;T&gt;()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i="1" dirty="0"/>
              <a:t>EFCore Power Tools </a:t>
            </a:r>
            <a:r>
              <a:rPr lang="da-DK" dirty="0"/>
              <a:t>(aka </a:t>
            </a:r>
            <a:r>
              <a:rPr lang="da-DK" i="1" dirty="0"/>
              <a:t>EFC PT</a:t>
            </a:r>
            <a:r>
              <a:rPr lang="da-DK" dirty="0"/>
              <a:t>)</a:t>
            </a:r>
            <a:r>
              <a:rPr lang="da-DK" i="1" dirty="0"/>
              <a:t> </a:t>
            </a:r>
            <a:r>
              <a:rPr lang="da-DK" dirty="0" err="1"/>
              <a:t>extension</a:t>
            </a:r>
            <a:r>
              <a:rPr lang="da-DK" dirty="0"/>
              <a:t> (</a:t>
            </a:r>
            <a:r>
              <a:rPr lang="da-DK" b="1" dirty="0"/>
              <a:t>NB</a:t>
            </a:r>
            <a:r>
              <a:rPr lang="da-DK" dirty="0"/>
              <a:t>: </a:t>
            </a:r>
            <a:r>
              <a:rPr lang="da-DK" u="sng" dirty="0"/>
              <a:t>not</a:t>
            </a:r>
            <a:r>
              <a:rPr lang="da-DK" dirty="0"/>
              <a:t> part of </a:t>
            </a:r>
            <a:r>
              <a:rPr lang="da-DK" b="1" dirty="0"/>
              <a:t>EFCore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97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.Find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.Update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1835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b="1" dirty="0"/>
              <a:t>DbSet&lt;…&gt; </a:t>
            </a:r>
            <a:r>
              <a:rPr lang="da-DK" dirty="0"/>
              <a:t>properties.</a:t>
            </a:r>
          </a:p>
          <a:p>
            <a:r>
              <a:rPr lang="da-DK" dirty="0" err="1"/>
              <a:t>Drawback</a:t>
            </a:r>
            <a:r>
              <a:rPr lang="da-DK" dirty="0"/>
              <a:t>: not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generalize</a:t>
            </a:r>
            <a:r>
              <a:rPr lang="da-DK" dirty="0"/>
              <a:t> </a:t>
            </a:r>
            <a:r>
              <a:rPr lang="da-DK" i="1" dirty="0"/>
              <a:t>CRUD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…</a:t>
            </a:r>
          </a:p>
          <a:p>
            <a:r>
              <a:rPr lang="da-DK" dirty="0"/>
              <a:t>Alternative: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b="1" dirty="0"/>
              <a:t>Set&lt;…&gt;()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Set&lt;T&gt;() </a:t>
            </a:r>
            <a:r>
              <a:rPr lang="da-DK" dirty="0"/>
              <a:t>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returns all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</a:p>
          <a:p>
            <a:r>
              <a:rPr lang="da-DK" dirty="0" err="1"/>
              <a:t>Essentially</a:t>
            </a:r>
            <a:r>
              <a:rPr lang="da-DK" dirty="0"/>
              <a:t>, </a:t>
            </a:r>
            <a:r>
              <a:rPr lang="da-DK" b="1" dirty="0"/>
              <a:t>DbSet&lt;T&gt;</a:t>
            </a:r>
            <a:r>
              <a:rPr lang="da-DK" dirty="0"/>
              <a:t> and </a:t>
            </a:r>
            <a:r>
              <a:rPr lang="da-DK" b="1" dirty="0"/>
              <a:t>Set&lt;T&gt;()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equivalent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99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2548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.Find(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.Update(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58622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sets and LINQ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r>
              <a:rPr lang="da-DK" dirty="0"/>
              <a:t>)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a </a:t>
            </a:r>
            <a:r>
              <a:rPr lang="da-DK" u="sng" dirty="0" err="1"/>
              <a:t>subset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b="1" dirty="0"/>
              <a:t>LINQ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for more </a:t>
            </a:r>
            <a:r>
              <a:rPr lang="da-DK" dirty="0" err="1"/>
              <a:t>refined</a:t>
            </a:r>
            <a:r>
              <a:rPr lang="da-DK" dirty="0"/>
              <a:t> </a:t>
            </a:r>
            <a:r>
              <a:rPr lang="da-DK" dirty="0" err="1"/>
              <a:t>queries</a:t>
            </a:r>
            <a:r>
              <a:rPr lang="da-DK" dirty="0"/>
              <a:t> </a:t>
            </a:r>
            <a:r>
              <a:rPr lang="da-DK" sz="2400" dirty="0"/>
              <a:t>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Where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da-DK" sz="2400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data with loops, etc..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18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70665" cy="4351338"/>
          </a:xfrm>
        </p:spPr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with 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from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either</a:t>
            </a:r>
            <a:r>
              <a:rPr lang="da-DK" dirty="0"/>
              <a:t> by </a:t>
            </a:r>
          </a:p>
          <a:p>
            <a:pPr lvl="1"/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property</a:t>
            </a:r>
            <a:r>
              <a:rPr lang="da-DK" dirty="0"/>
              <a:t> of type </a:t>
            </a:r>
            <a:r>
              <a:rPr lang="da-DK" b="1" dirty="0"/>
              <a:t>DbSet&lt;T&gt;</a:t>
            </a:r>
            <a:r>
              <a:rPr lang="da-DK" dirty="0"/>
              <a:t>, or</a:t>
            </a:r>
          </a:p>
          <a:p>
            <a:pPr lvl="1"/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Set&lt;T&gt;()</a:t>
            </a:r>
          </a:p>
          <a:p>
            <a:r>
              <a:rPr lang="da-DK" b="1" dirty="0"/>
              <a:t>Query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Change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Save</a:t>
            </a:r>
            <a:r>
              <a:rPr lang="da-DK" dirty="0"/>
              <a:t> to database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SaveChanges()</a:t>
            </a:r>
            <a:r>
              <a:rPr lang="da-DK" dirty="0"/>
              <a:t> 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43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Change data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directly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Set&lt;..&gt;() return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SasveChanges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632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NB: This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will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NOT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work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!!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allDrinks.Add</a:t>
            </a:r>
            <a:r>
              <a:rPr lang="da-DK" dirty="0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SasveChanges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38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1761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– or </a:t>
            </a:r>
            <a:r>
              <a:rPr lang="da-DK" dirty="0" err="1"/>
              <a:t>subset</a:t>
            </a:r>
            <a:r>
              <a:rPr lang="da-DK" dirty="0"/>
              <a:t> – of </a:t>
            </a:r>
            <a:r>
              <a:rPr lang="da-DK" dirty="0" err="1"/>
              <a:t>objects</a:t>
            </a:r>
            <a:r>
              <a:rPr lang="da-DK" dirty="0"/>
              <a:t> of type T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refer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dirty="0"/>
              <a:t>The </a:t>
            </a:r>
            <a:r>
              <a:rPr lang="da-DK" i="1" dirty="0"/>
              <a:t>referred-to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”</a:t>
            </a:r>
            <a:r>
              <a:rPr lang="da-DK" dirty="0" err="1"/>
              <a:t>resolved</a:t>
            </a:r>
            <a:r>
              <a:rPr lang="da-DK" dirty="0"/>
              <a:t>” per default.</a:t>
            </a:r>
          </a:p>
        </p:txBody>
      </p:sp>
    </p:spTree>
    <p:extLst>
      <p:ext uri="{BB962C8B-B14F-4D97-AF65-F5344CB8AC3E}">
        <p14:creationId xmlns:p14="http://schemas.microsoft.com/office/powerpoint/2010/main" val="189154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6537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3727-AAA2-0E95-3AF7-3621CAB8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68A699-CA60-36BA-809B-0DC598B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5049" cy="4351338"/>
          </a:xfrm>
        </p:spPr>
        <p:txBody>
          <a:bodyPr/>
          <a:lstStyle/>
          <a:p>
            <a:r>
              <a:rPr lang="da-DK" dirty="0"/>
              <a:t>A</a:t>
            </a:r>
            <a:r>
              <a:rPr lang="en-US" dirty="0"/>
              <a:t>n </a:t>
            </a:r>
            <a:r>
              <a:rPr lang="en-US" b="1" dirty="0"/>
              <a:t>Object-Relational Mapping</a:t>
            </a:r>
            <a:r>
              <a:rPr lang="en-US" dirty="0"/>
              <a:t> (ORM) framework that enables us to work with relational databases using .NET objects</a:t>
            </a:r>
          </a:p>
          <a:p>
            <a:r>
              <a:rPr lang="en-US" dirty="0"/>
              <a:t>Key strength: (almost) automatic resolution of object references.</a:t>
            </a:r>
          </a:p>
          <a:p>
            <a:r>
              <a:rPr lang="en-US" dirty="0"/>
              <a:t>Is as such born as a </a:t>
            </a:r>
            <a:r>
              <a:rPr lang="en-US" i="1" dirty="0"/>
              <a:t>code-first</a:t>
            </a:r>
            <a:r>
              <a:rPr lang="en-US" dirty="0"/>
              <a:t> tool – we will primarily use the </a:t>
            </a:r>
            <a:r>
              <a:rPr lang="en-US" i="1" dirty="0"/>
              <a:t>database-first</a:t>
            </a:r>
            <a:r>
              <a:rPr lang="en-US" dirty="0"/>
              <a:t> approach (</a:t>
            </a:r>
            <a:r>
              <a:rPr lang="en-US" i="1" dirty="0"/>
              <a:t>EFC PT</a:t>
            </a:r>
            <a:r>
              <a:rPr lang="en-US" dirty="0"/>
              <a:t> helps with this)</a:t>
            </a:r>
          </a:p>
          <a:p>
            <a:r>
              <a:rPr lang="en-US" dirty="0"/>
              <a:t>Once the setup/generate phase is done, the database is abstracted away…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687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NOT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allDrinksA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with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allDrinksB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d.NonAlcoholicPart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31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Deeper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level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 resolution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allCocktails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(c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c.CocktailIngredients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.ThenInclude(ci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ci.Ingredient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9252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Download from: </a:t>
            </a:r>
            <a:r>
              <a:rPr lang="da-DK" sz="1800" dirty="0">
                <a:hlinkClick r:id="rId2"/>
              </a:rPr>
              <a:t>https://marketplace.visualstudio.com/items?itemName=ErikEJ.EFCorePowerTools</a:t>
            </a:r>
            <a:endParaRPr lang="da-DK" sz="1800" dirty="0"/>
          </a:p>
          <a:p>
            <a:r>
              <a:rPr lang="da-DK" dirty="0"/>
              <a:t>Download</a:t>
            </a:r>
          </a:p>
          <a:p>
            <a:r>
              <a:rPr lang="da-DK" dirty="0" err="1"/>
              <a:t>Shut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all running </a:t>
            </a:r>
            <a:r>
              <a:rPr lang="da-DK" dirty="0" err="1"/>
              <a:t>instances</a:t>
            </a:r>
            <a:r>
              <a:rPr lang="da-DK" dirty="0"/>
              <a:t> of Visual Studio</a:t>
            </a:r>
          </a:p>
          <a:p>
            <a:r>
              <a:rPr lang="da-DK" dirty="0" err="1"/>
              <a:t>Install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37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1183" cy="4351338"/>
          </a:xfrm>
        </p:spPr>
        <p:txBody>
          <a:bodyPr/>
          <a:lstStyle/>
          <a:p>
            <a:r>
              <a:rPr lang="da-DK" dirty="0"/>
              <a:t>Right-</a:t>
            </a:r>
            <a:r>
              <a:rPr lang="da-DK" dirty="0" err="1"/>
              <a:t>click</a:t>
            </a:r>
            <a:r>
              <a:rPr lang="da-DK" dirty="0"/>
              <a:t> on </a:t>
            </a:r>
            <a:r>
              <a:rPr lang="da-DK" dirty="0" err="1"/>
              <a:t>project</a:t>
            </a:r>
            <a:r>
              <a:rPr lang="da-DK" dirty="0"/>
              <a:t> (</a:t>
            </a:r>
            <a:r>
              <a:rPr lang="da-DK" u="sng" dirty="0"/>
              <a:t>not</a:t>
            </a:r>
            <a:r>
              <a:rPr lang="da-DK" dirty="0"/>
              <a:t> solution)</a:t>
            </a:r>
          </a:p>
          <a:p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EF Core Power Tools | </a:t>
            </a:r>
            <a:r>
              <a:rPr lang="da-DK" b="1" dirty="0" err="1"/>
              <a:t>Reverse</a:t>
            </a:r>
            <a:r>
              <a:rPr lang="da-DK" b="1" dirty="0"/>
              <a:t> </a:t>
            </a:r>
            <a:r>
              <a:rPr lang="da-DK" b="1" dirty="0" err="1"/>
              <a:t>Engineer</a:t>
            </a:r>
            <a:r>
              <a:rPr lang="da-DK" dirty="0"/>
              <a:t> in menu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23333D-94A9-47E1-5336-A7E954D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640" y="1825625"/>
            <a:ext cx="4666418" cy="3722125"/>
          </a:xfrm>
          <a:prstGeom prst="rect">
            <a:avLst/>
          </a:prstGeom>
        </p:spPr>
      </p:pic>
      <p:sp>
        <p:nvSpPr>
          <p:cNvPr id="5" name="Pil: højre 4">
            <a:extLst>
              <a:ext uri="{FF2B5EF4-FFF2-40B4-BE49-F238E27FC236}">
                <a16:creationId xmlns:a16="http://schemas.microsoft.com/office/drawing/2014/main" id="{72D3CD3D-C8B3-C6F0-62B0-EA725FC82BD9}"/>
              </a:ext>
            </a:extLst>
          </p:cNvPr>
          <p:cNvSpPr/>
          <p:nvPr/>
        </p:nvSpPr>
        <p:spPr>
          <a:xfrm>
            <a:off x="4988859" y="2518458"/>
            <a:ext cx="1981200" cy="91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Select </a:t>
            </a:r>
            <a:r>
              <a:rPr lang="da-DK" sz="1400" dirty="0" err="1"/>
              <a:t>project</a:t>
            </a:r>
            <a:r>
              <a:rPr lang="da-DK" sz="1400" dirty="0"/>
              <a:t> and right-</a:t>
            </a:r>
            <a:r>
              <a:rPr lang="da-DK" sz="1400" dirty="0" err="1"/>
              <a:t>click</a:t>
            </a:r>
            <a:endParaRPr lang="da-DK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C693FB-2964-202A-20CD-AE80DE6334FA}"/>
              </a:ext>
            </a:extLst>
          </p:cNvPr>
          <p:cNvSpPr/>
          <p:nvPr/>
        </p:nvSpPr>
        <p:spPr>
          <a:xfrm>
            <a:off x="7561728" y="3582024"/>
            <a:ext cx="4074459" cy="72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92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Add a reference to a database</a:t>
            </a:r>
          </a:p>
          <a:p>
            <a:r>
              <a:rPr lang="en-US" dirty="0"/>
              <a:t>Local database: </a:t>
            </a:r>
            <a:r>
              <a:rPr lang="en-US" b="1" dirty="0"/>
              <a:t>(localdb)\ </a:t>
            </a:r>
            <a:r>
              <a:rPr lang="en-US" b="1" dirty="0" err="1"/>
              <a:t>MSSQLLocalDB.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NameOfDB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If you are not running on a local database, specify your specific database instance instead.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4395414-7537-77B3-6426-745FC59F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3" y="2103298"/>
            <a:ext cx="5169354" cy="27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9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Expand </a:t>
            </a:r>
            <a:r>
              <a:rPr lang="en-US" b="1" dirty="0"/>
              <a:t>Tables/dbo</a:t>
            </a:r>
            <a:r>
              <a:rPr lang="en-US" dirty="0"/>
              <a:t> </a:t>
            </a:r>
          </a:p>
          <a:p>
            <a:r>
              <a:rPr lang="en-US" dirty="0"/>
              <a:t>You should see a list of tables in the chosen database. </a:t>
            </a:r>
          </a:p>
          <a:p>
            <a:r>
              <a:rPr lang="en-US" dirty="0"/>
              <a:t>Check off tables for which to generate classes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B058887-EA36-B752-69F8-43341F16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55" y="1759131"/>
            <a:ext cx="3227344" cy="39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1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Delete text in the </a:t>
            </a:r>
            <a:r>
              <a:rPr lang="en-US" i="1" dirty="0"/>
              <a:t>EntityTypes path</a:t>
            </a:r>
            <a:r>
              <a:rPr lang="en-US" dirty="0"/>
              <a:t> text box</a:t>
            </a:r>
          </a:p>
          <a:p>
            <a:r>
              <a:rPr lang="en-US" dirty="0"/>
              <a:t>Check off</a:t>
            </a:r>
          </a:p>
          <a:p>
            <a:pPr lvl="1"/>
            <a:r>
              <a:rPr lang="en-US" i="1" dirty="0"/>
              <a:t>Pluralize…</a:t>
            </a:r>
          </a:p>
          <a:p>
            <a:pPr lvl="1"/>
            <a:r>
              <a:rPr lang="en-US" i="1" dirty="0"/>
              <a:t>Use DataAnnotation…</a:t>
            </a:r>
          </a:p>
          <a:p>
            <a:pPr lvl="1"/>
            <a:r>
              <a:rPr lang="en-US" i="1" dirty="0"/>
              <a:t>Include connection…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8E69DF-B287-949C-DEAD-9191C20C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03" y="1715272"/>
            <a:ext cx="3278533" cy="3992880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07384AD0-7D86-2DDE-390F-F15BC1F35681}"/>
              </a:ext>
            </a:extLst>
          </p:cNvPr>
          <p:cNvSpPr/>
          <p:nvPr/>
        </p:nvSpPr>
        <p:spPr>
          <a:xfrm>
            <a:off x="6889411" y="2469597"/>
            <a:ext cx="1358016" cy="713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NB: Delete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210E4F-926B-A0BD-5891-ECB8F1152768}"/>
              </a:ext>
            </a:extLst>
          </p:cNvPr>
          <p:cNvSpPr/>
          <p:nvPr/>
        </p:nvSpPr>
        <p:spPr>
          <a:xfrm>
            <a:off x="8308449" y="3512656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3BB924C-AD9A-1170-FCD0-5D2E181EABDE}"/>
              </a:ext>
            </a:extLst>
          </p:cNvPr>
          <p:cNvSpPr/>
          <p:nvPr/>
        </p:nvSpPr>
        <p:spPr>
          <a:xfrm>
            <a:off x="8214358" y="4001294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8E8AEDF-2439-6317-797D-87E010871835}"/>
              </a:ext>
            </a:extLst>
          </p:cNvPr>
          <p:cNvSpPr/>
          <p:nvPr/>
        </p:nvSpPr>
        <p:spPr>
          <a:xfrm>
            <a:off x="8247427" y="4498941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653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7BF8-193F-097E-3226-3664A82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768567-E60F-AFC1-11F1-5E4A636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9003" cy="4351338"/>
          </a:xfrm>
        </p:spPr>
        <p:txBody>
          <a:bodyPr/>
          <a:lstStyle/>
          <a:p>
            <a:r>
              <a:rPr lang="da-DK" i="1" dirty="0"/>
              <a:t>EFC Power Tools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auto-</a:t>
            </a:r>
            <a:r>
              <a:rPr lang="da-DK" dirty="0" err="1"/>
              <a:t>generate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context</a:t>
            </a:r>
            <a:r>
              <a:rPr lang="da-DK" dirty="0"/>
              <a:t> class </a:t>
            </a:r>
            <a:r>
              <a:rPr lang="da-DK" dirty="0" err="1"/>
              <a:t>derived</a:t>
            </a:r>
            <a:r>
              <a:rPr lang="da-DK" dirty="0"/>
              <a:t> from </a:t>
            </a:r>
            <a:r>
              <a:rPr lang="da-DK" b="1" dirty="0"/>
              <a:t>DbContext</a:t>
            </a:r>
          </a:p>
          <a:p>
            <a:pPr lvl="1"/>
            <a:r>
              <a:rPr lang="da-DK" dirty="0"/>
              <a:t>A class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in ”old-</a:t>
            </a:r>
            <a:r>
              <a:rPr lang="da-DK" dirty="0" err="1"/>
              <a:t>fashioned</a:t>
            </a:r>
            <a:r>
              <a:rPr lang="da-DK" dirty="0"/>
              <a:t>” style with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namespace</a:t>
            </a:r>
            <a:r>
              <a:rPr lang="da-DK" dirty="0"/>
              <a:t>. Feel </a:t>
            </a:r>
            <a:r>
              <a:rPr lang="da-DK" dirty="0" err="1"/>
              <a:t>free</a:t>
            </a:r>
            <a:r>
              <a:rPr lang="da-DK" dirty="0"/>
              <a:t> to strip </a:t>
            </a:r>
            <a:r>
              <a:rPr lang="da-DK" dirty="0" err="1"/>
              <a:t>away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and/or </a:t>
            </a:r>
            <a:r>
              <a:rPr lang="da-DK" dirty="0" err="1"/>
              <a:t>move</a:t>
            </a:r>
            <a:r>
              <a:rPr lang="da-DK" dirty="0"/>
              <a:t> the </a:t>
            </a:r>
            <a:r>
              <a:rPr lang="da-DK" dirty="0" err="1"/>
              <a:t>lcasses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folders.</a:t>
            </a:r>
          </a:p>
          <a:p>
            <a:r>
              <a:rPr lang="da-DK" dirty="0"/>
              <a:t>But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every</a:t>
            </a:r>
            <a:r>
              <a:rPr lang="da-DK" dirty="0"/>
              <a:t> time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regenerated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806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2300-918B-04C9-B168-6E17066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43BBC5-FA16-7825-8FFF-DE85B9D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https://learn.microsoft.com/en-us/ef/core/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…but exercises </a:t>
            </a:r>
            <a:r>
              <a:rPr lang="da-DK" dirty="0" err="1"/>
              <a:t>should</a:t>
            </a:r>
            <a:r>
              <a:rPr lang="da-DK" dirty="0"/>
              <a:t> provide a </a:t>
            </a:r>
            <a:r>
              <a:rPr lang="da-DK" i="1" dirty="0"/>
              <a:t>learning-by-</a:t>
            </a:r>
            <a:r>
              <a:rPr lang="da-DK" i="1" dirty="0" err="1"/>
              <a:t>example</a:t>
            </a:r>
            <a:r>
              <a:rPr lang="da-DK" dirty="0"/>
              <a:t> </a:t>
            </a:r>
            <a:r>
              <a:rPr lang="da-DK" dirty="0" err="1"/>
              <a:t>experience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68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48C39-91BC-359C-D761-34993CD4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EFCore</a:t>
            </a:r>
            <a:r>
              <a:rPr lang="da-DK" dirty="0"/>
              <a:t> is </a:t>
            </a:r>
            <a:r>
              <a:rPr lang="da-DK" dirty="0" err="1"/>
              <a:t>nice</a:t>
            </a:r>
            <a:r>
              <a:rPr lang="da-DK" dirty="0"/>
              <a:t>, but…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ACA930-4C5D-D76B-155E-D5B2AD10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3751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/>
              <a:t>database-</a:t>
            </a:r>
            <a:r>
              <a:rPr lang="da-DK" i="1" dirty="0" err="1"/>
              <a:t>first</a:t>
            </a:r>
            <a:r>
              <a:rPr lang="da-DK" i="1" dirty="0"/>
              <a:t> </a:t>
            </a:r>
            <a:r>
              <a:rPr lang="da-DK" dirty="0"/>
              <a:t>approach, 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 err="1"/>
              <a:t>generated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dirty="0" err="1"/>
              <a:t>names</a:t>
            </a:r>
            <a:r>
              <a:rPr lang="da-DK" dirty="0"/>
              <a:t> </a:t>
            </a:r>
            <a:r>
              <a:rPr lang="da-DK" dirty="0" err="1"/>
              <a:t>freely</a:t>
            </a:r>
            <a:r>
              <a:rPr lang="da-DK" dirty="0"/>
              <a:t>…</a:t>
            </a:r>
          </a:p>
          <a:p>
            <a:r>
              <a:rPr lang="da-DK" dirty="0"/>
              <a:t>Classes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as </a:t>
            </a:r>
            <a:r>
              <a:rPr lang="da-DK" u="sng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”</a:t>
            </a:r>
            <a:r>
              <a:rPr lang="da-DK" dirty="0" err="1"/>
              <a:t>custom</a:t>
            </a:r>
            <a:r>
              <a:rPr lang="da-DK" dirty="0"/>
              <a:t>” elements to domain </a:t>
            </a:r>
            <a:r>
              <a:rPr lang="da-DK" dirty="0" err="1"/>
              <a:t>classes</a:t>
            </a:r>
            <a:r>
              <a:rPr lang="da-DK" dirty="0"/>
              <a:t> in separate files.</a:t>
            </a:r>
          </a:p>
          <a:p>
            <a:r>
              <a:rPr lang="da-DK" dirty="0"/>
              <a:t>Content in auto-</a:t>
            </a:r>
            <a:r>
              <a:rPr lang="da-DK" dirty="0" err="1"/>
              <a:t>generated</a:t>
            </a:r>
            <a:r>
              <a:rPr lang="da-DK" dirty="0"/>
              <a:t> files is </a:t>
            </a:r>
            <a:r>
              <a:rPr lang="da-DK" u="sng" dirty="0" err="1"/>
              <a:t>overwritten</a:t>
            </a:r>
            <a:r>
              <a:rPr lang="da-DK" dirty="0"/>
              <a:t> upon </a:t>
            </a:r>
            <a:r>
              <a:rPr lang="da-DK" dirty="0" err="1"/>
              <a:t>re-generation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40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106770" cy="4351338"/>
          </a:xfrm>
        </p:spPr>
        <p:txBody>
          <a:bodyPr>
            <a:normAutofit/>
          </a:bodyPr>
          <a:lstStyle/>
          <a:p>
            <a:r>
              <a:rPr lang="en-US" dirty="0"/>
              <a:t>Main class in </a:t>
            </a:r>
            <a:r>
              <a:rPr lang="en-US" b="1" dirty="0"/>
              <a:t>EFCore</a:t>
            </a:r>
            <a:r>
              <a:rPr lang="en-US" dirty="0"/>
              <a:t>, used to interact with a database. </a:t>
            </a:r>
          </a:p>
          <a:p>
            <a:r>
              <a:rPr lang="en-US" dirty="0"/>
              <a:t>Represents a “session” with the database</a:t>
            </a:r>
          </a:p>
          <a:p>
            <a:r>
              <a:rPr lang="en-US" dirty="0"/>
              <a:t>Provides access to data in database through properties/methods</a:t>
            </a:r>
          </a:p>
          <a:p>
            <a:r>
              <a:rPr lang="en-US" dirty="0"/>
              <a:t>Typically </a:t>
            </a:r>
            <a:r>
              <a:rPr lang="en-US" u="sng" dirty="0"/>
              <a:t>subclassed</a:t>
            </a:r>
            <a:r>
              <a:rPr lang="en-US" dirty="0"/>
              <a:t> to create a custom context for a specific application (</a:t>
            </a:r>
            <a:r>
              <a:rPr lang="en-US" i="1" dirty="0"/>
              <a:t>EFC PT </a:t>
            </a:r>
            <a:r>
              <a:rPr lang="en-US" dirty="0"/>
              <a:t>can generate this class).</a:t>
            </a:r>
          </a:p>
          <a:p>
            <a:r>
              <a:rPr lang="en-US" b="1" dirty="0" err="1"/>
              <a:t>OnModelCreating</a:t>
            </a:r>
            <a:r>
              <a:rPr lang="en-US" dirty="0"/>
              <a:t>:  override to configure the entity classes and their relationships (</a:t>
            </a:r>
            <a:r>
              <a:rPr lang="en-US" i="1" dirty="0"/>
              <a:t>EFC PT </a:t>
            </a:r>
            <a:r>
              <a:rPr lang="en-US" dirty="0"/>
              <a:t>also generates this code).</a:t>
            </a:r>
          </a:p>
          <a:p>
            <a:r>
              <a:rPr lang="en-US" b="1" dirty="0"/>
              <a:t>SaveChanges: </a:t>
            </a:r>
            <a:r>
              <a:rPr lang="en-US" dirty="0"/>
              <a:t>persists changes to the database.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896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OnConfiguring(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optionsBuilder.IsConfigured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optionsBuilder.UseSqlServer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Source=(localdb)</a:t>
            </a:r>
            <a:r>
              <a:rPr lang="da-DK" sz="1600" dirty="0">
                <a:solidFill>
                  <a:srgbClr val="9E5B71"/>
                </a:solidFill>
                <a:latin typeface="Cascadia Mono" panose="020B0609020000020004" pitchFamily="49" charset="0"/>
              </a:rPr>
              <a:t>\\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MSSQLLocalDB;</a:t>
            </a:r>
          </a:p>
          <a:p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                                        Initial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Catalog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=EFCDrinkDB"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3276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799108" y="1892411"/>
            <a:ext cx="1067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p.DrinkNonAlcoholicParts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0019" cy="4351338"/>
          </a:xfrm>
        </p:spPr>
        <p:txBody>
          <a:bodyPr>
            <a:normAutofit/>
          </a:bodyPr>
          <a:lstStyle/>
          <a:p>
            <a:r>
              <a:rPr lang="en-US" dirty="0"/>
              <a:t>We will usually not do much with the auto-generated context class</a:t>
            </a:r>
          </a:p>
          <a:p>
            <a:pPr lvl="1"/>
            <a:r>
              <a:rPr lang="en-US" dirty="0"/>
              <a:t>Move to other folder</a:t>
            </a:r>
          </a:p>
          <a:p>
            <a:pPr lvl="1"/>
            <a:r>
              <a:rPr lang="en-US" dirty="0"/>
              <a:t>Strip namespace away</a:t>
            </a:r>
          </a:p>
          <a:p>
            <a:pPr lvl="1"/>
            <a:r>
              <a:rPr lang="en-US" dirty="0"/>
              <a:t>Get database info elsewhere (Razor Pages)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2368</Words>
  <Application>Microsoft Office PowerPoint</Application>
  <PresentationFormat>Widescreen</PresentationFormat>
  <Paragraphs>346</Paragraphs>
  <Slides>38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Office-tema</vt:lpstr>
      <vt:lpstr>Entity Framework Core  Essentials</vt:lpstr>
      <vt:lpstr>Preface</vt:lpstr>
      <vt:lpstr>Purpose</vt:lpstr>
      <vt:lpstr>EFCore is nice, but…</vt:lpstr>
      <vt:lpstr>DbContext</vt:lpstr>
      <vt:lpstr>DbContext (all code generated by EFC PT)</vt:lpstr>
      <vt:lpstr>DbContext (all code generated by EFC PT)</vt:lpstr>
      <vt:lpstr>DbContext (all code generated by EFC PT)</vt:lpstr>
      <vt:lpstr>DbContext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DbSet&lt;…&gt; properties</vt:lpstr>
      <vt:lpstr>DbSet&lt;…&gt; properties</vt:lpstr>
      <vt:lpstr>Data access with DbSet&lt;…&gt; properties</vt:lpstr>
      <vt:lpstr>Data access with Set&lt;…&gt;() method</vt:lpstr>
      <vt:lpstr>Set&lt;…&gt;() method</vt:lpstr>
      <vt:lpstr>Data access with Set&lt;…&gt;() method</vt:lpstr>
      <vt:lpstr>Data access with Set&lt;…&gt;() method</vt:lpstr>
      <vt:lpstr>Data sets and LINQ</vt:lpstr>
      <vt:lpstr>Essence of EF Core</vt:lpstr>
      <vt:lpstr>Essence of EF Core</vt:lpstr>
      <vt:lpstr>Essence of EF Core</vt:lpstr>
      <vt:lpstr>Object reference resolution</vt:lpstr>
      <vt:lpstr>Object reference resolution</vt:lpstr>
      <vt:lpstr>Object reference resolution</vt:lpstr>
      <vt:lpstr>Object reference resolution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Documentation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</cp:lastModifiedBy>
  <cp:revision>72</cp:revision>
  <dcterms:created xsi:type="dcterms:W3CDTF">2017-09-05T14:00:27Z</dcterms:created>
  <dcterms:modified xsi:type="dcterms:W3CDTF">2023-04-16T16:23:56Z</dcterms:modified>
</cp:coreProperties>
</file>