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02" r:id="rId3"/>
    <p:sldId id="400" r:id="rId4"/>
    <p:sldId id="403" r:id="rId5"/>
    <p:sldId id="404" r:id="rId6"/>
    <p:sldId id="405" r:id="rId7"/>
    <p:sldId id="406" r:id="rId8"/>
    <p:sldId id="407" r:id="rId9"/>
    <p:sldId id="408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20-08-2022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20-08-2022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20-08-2022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9061" y="1755383"/>
            <a:ext cx="9144000" cy="2312652"/>
          </a:xfrm>
        </p:spPr>
        <p:txBody>
          <a:bodyPr>
            <a:normAutofit/>
          </a:bodyPr>
          <a:lstStyle/>
          <a:p>
            <a:r>
              <a:rPr lang="da-DK" sz="9600" dirty="0" err="1"/>
              <a:t>Inheritance</a:t>
            </a:r>
            <a:br>
              <a:rPr lang="da-DK" sz="9600" dirty="0"/>
            </a:br>
            <a:r>
              <a:rPr lang="da-DK" sz="5300" dirty="0"/>
              <a:t>(</a:t>
            </a:r>
            <a:r>
              <a:rPr lang="da-DK" sz="5300" dirty="0" err="1"/>
              <a:t>polymorphic</a:t>
            </a:r>
            <a:r>
              <a:rPr lang="da-DK" sz="5300" dirty="0"/>
              <a:t> </a:t>
            </a:r>
            <a:r>
              <a:rPr lang="da-DK" sz="5300" dirty="0" err="1"/>
              <a:t>behavior</a:t>
            </a:r>
            <a:r>
              <a:rPr lang="da-DK" sz="53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en-US" sz="2400" b="1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"…"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</a:p>
          <a:p>
            <a:r>
              <a:rPr lang="en-US" sz="2400" b="1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>
                <a:latin typeface="Consolas" panose="020B0609020204030204" pitchFamily="49" charset="0"/>
              </a:rPr>
              <a:t> a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>
                <a:latin typeface="Consolas" panose="020B0609020204030204" pitchFamily="49" charset="0"/>
              </a:rPr>
              <a:t>(…);</a:t>
            </a:r>
          </a:p>
          <a:p>
            <a:r>
              <a:rPr lang="en-US" sz="2400" b="1">
                <a:latin typeface="Consolas" panose="020B0609020204030204" pitchFamily="49" charset="0"/>
              </a:rPr>
              <a:t>a.Sound();</a:t>
            </a:r>
          </a:p>
          <a:p>
            <a:endParaRPr lang="da-DK" sz="2400"/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 rotWithShape="1">
          <a:blip r:embed="rId2"/>
          <a:srcRect t="20454"/>
          <a:stretch/>
        </p:blipFill>
        <p:spPr>
          <a:xfrm>
            <a:off x="4663216" y="4504414"/>
            <a:ext cx="3590925" cy="112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1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Dog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en-US" sz="2400" b="1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"Vov"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</a:p>
          <a:p>
            <a:r>
              <a:rPr lang="en-US" sz="2400" b="1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>
                <a:latin typeface="Consolas" panose="020B0609020204030204" pitchFamily="49" charset="0"/>
              </a:rPr>
              <a:t> d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>
                <a:latin typeface="Consolas" panose="020B0609020204030204" pitchFamily="49" charset="0"/>
              </a:rPr>
              <a:t>(…);</a:t>
            </a:r>
          </a:p>
          <a:p>
            <a:r>
              <a:rPr lang="en-US" sz="2400" b="1">
                <a:latin typeface="Consolas" panose="020B0609020204030204" pitchFamily="49" charset="0"/>
              </a:rPr>
              <a:t>d.Sound();</a:t>
            </a:r>
          </a:p>
          <a:p>
            <a:endParaRPr lang="da-DK" sz="240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 rotWithShape="1">
          <a:blip r:embed="rId2"/>
          <a:srcRect l="-333" t="21301"/>
          <a:stretch/>
        </p:blipFill>
        <p:spPr>
          <a:xfrm>
            <a:off x="4663216" y="4516340"/>
            <a:ext cx="3622007" cy="110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3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3211458"/>
            <a:ext cx="1840832" cy="13665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Dog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 </a:t>
            </a:r>
            <a:r>
              <a:rPr lang="en-US" sz="2400" b="1">
                <a:latin typeface="Consolas" panose="020B0609020204030204" pitchFamily="49" charset="0"/>
              </a:rPr>
              <a:t>a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>
                <a:latin typeface="Consolas" panose="020B0609020204030204" pitchFamily="49" charset="0"/>
              </a:rPr>
              <a:t>(…);</a:t>
            </a:r>
          </a:p>
          <a:p>
            <a:r>
              <a:rPr lang="en-US" sz="2400" b="1">
                <a:latin typeface="Consolas" panose="020B0609020204030204" pitchFamily="49" charset="0"/>
              </a:rPr>
              <a:t>a.Sound();</a:t>
            </a:r>
          </a:p>
          <a:p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Animal</a:t>
            </a:r>
          </a:p>
        </p:txBody>
      </p:sp>
      <p:cxnSp>
        <p:nvCxnSpPr>
          <p:cNvPr id="7" name="Lige pilforbindelse 6"/>
          <p:cNvCxnSpPr>
            <a:stCxn id="4" idx="0"/>
            <a:endCxn id="6" idx="2"/>
          </p:cNvCxnSpPr>
          <p:nvPr/>
        </p:nvCxnSpPr>
        <p:spPr>
          <a:xfrm flipV="1">
            <a:off x="2364205" y="1870193"/>
            <a:ext cx="0" cy="1341265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Billede 8"/>
          <p:cNvPicPr>
            <a:picLocks noChangeAspect="1"/>
          </p:cNvPicPr>
          <p:nvPr/>
        </p:nvPicPr>
        <p:blipFill rotWithShape="1">
          <a:blip r:embed="rId2"/>
          <a:srcRect t="21865"/>
          <a:stretch/>
        </p:blipFill>
        <p:spPr>
          <a:xfrm>
            <a:off x="4663216" y="4524292"/>
            <a:ext cx="3590925" cy="1101474"/>
          </a:xfrm>
          <a:prstGeom prst="rect">
            <a:avLst/>
          </a:prstGeom>
        </p:spPr>
      </p:pic>
      <p:pic>
        <p:nvPicPr>
          <p:cNvPr id="1026" name="Picture 2" descr="Billedresultat for question mar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678" y="2392997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0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sz="2400" b="1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"…"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</a:p>
          <a:p>
            <a:r>
              <a:rPr lang="en-US" sz="2400" b="1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</a:rPr>
              <a:t>override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sz="2400" b="1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"Vov"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</a:p>
          <a:p>
            <a:r>
              <a:rPr lang="en-US" sz="2400" b="1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da-DK" sz="2400"/>
          </a:p>
        </p:txBody>
      </p:sp>
      <p:sp>
        <p:nvSpPr>
          <p:cNvPr id="5" name="Afrundet rektangel 4"/>
          <p:cNvSpPr/>
          <p:nvPr/>
        </p:nvSpPr>
        <p:spPr>
          <a:xfrm>
            <a:off x="1443789" y="3211458"/>
            <a:ext cx="1840832" cy="13665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Dog</a:t>
            </a:r>
          </a:p>
        </p:txBody>
      </p:sp>
      <p:cxnSp>
        <p:nvCxnSpPr>
          <p:cNvPr id="6" name="Lige pilforbindelse 5"/>
          <p:cNvCxnSpPr>
            <a:stCxn id="5" idx="0"/>
          </p:cNvCxnSpPr>
          <p:nvPr/>
        </p:nvCxnSpPr>
        <p:spPr>
          <a:xfrm flipV="1">
            <a:off x="2364205" y="1870193"/>
            <a:ext cx="0" cy="1341265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85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3211458"/>
            <a:ext cx="1840832" cy="13665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Dog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 </a:t>
            </a:r>
            <a:r>
              <a:rPr lang="en-US" sz="2400" b="1">
                <a:latin typeface="Consolas" panose="020B0609020204030204" pitchFamily="49" charset="0"/>
              </a:rPr>
              <a:t>a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>
                <a:latin typeface="Consolas" panose="020B0609020204030204" pitchFamily="49" charset="0"/>
              </a:rPr>
              <a:t>(…);</a:t>
            </a:r>
          </a:p>
          <a:p>
            <a:r>
              <a:rPr lang="en-US" sz="2400" b="1">
                <a:latin typeface="Consolas" panose="020B0609020204030204" pitchFamily="49" charset="0"/>
              </a:rPr>
              <a:t>a.Sound();</a:t>
            </a:r>
          </a:p>
          <a:p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Animal</a:t>
            </a:r>
          </a:p>
        </p:txBody>
      </p:sp>
      <p:cxnSp>
        <p:nvCxnSpPr>
          <p:cNvPr id="7" name="Lige pilforbindelse 6"/>
          <p:cNvCxnSpPr>
            <a:stCxn id="4" idx="0"/>
            <a:endCxn id="6" idx="2"/>
          </p:cNvCxnSpPr>
          <p:nvPr/>
        </p:nvCxnSpPr>
        <p:spPr>
          <a:xfrm flipV="1">
            <a:off x="2364205" y="1870193"/>
            <a:ext cx="0" cy="1341265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illedresultat for question mar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678" y="2392997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Billede 9"/>
          <p:cNvPicPr>
            <a:picLocks noChangeAspect="1"/>
          </p:cNvPicPr>
          <p:nvPr/>
        </p:nvPicPr>
        <p:blipFill rotWithShape="1">
          <a:blip r:embed="rId3"/>
          <a:srcRect l="-333" t="20737"/>
          <a:stretch/>
        </p:blipFill>
        <p:spPr>
          <a:xfrm>
            <a:off x="4663216" y="4508390"/>
            <a:ext cx="3622007" cy="1117378"/>
          </a:xfrm>
          <a:prstGeom prst="rect">
            <a:avLst/>
          </a:prstGeom>
        </p:spPr>
      </p:pic>
      <p:sp>
        <p:nvSpPr>
          <p:cNvPr id="2" name="Afrundet rektangulær billedforklaring 1"/>
          <p:cNvSpPr/>
          <p:nvPr/>
        </p:nvSpPr>
        <p:spPr>
          <a:xfrm>
            <a:off x="8669866" y="3211458"/>
            <a:ext cx="2560320" cy="1225973"/>
          </a:xfrm>
          <a:prstGeom prst="wedgeRoundRectCallout">
            <a:avLst>
              <a:gd name="adj1" fmla="val -75066"/>
              <a:gd name="adj2" fmla="val 86257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Polymorphic behavior</a:t>
            </a:r>
          </a:p>
        </p:txBody>
      </p:sp>
    </p:spTree>
    <p:extLst>
      <p:ext uri="{BB962C8B-B14F-4D97-AF65-F5344CB8AC3E}">
        <p14:creationId xmlns:p14="http://schemas.microsoft.com/office/powerpoint/2010/main" val="340575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3142145" y="1660748"/>
            <a:ext cx="2183732" cy="35276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Animal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3373119" y="2472267"/>
            <a:ext cx="1693333" cy="2532337"/>
          </a:xfrm>
          <a:prstGeom prst="roundRect">
            <a:avLst/>
          </a:prstGeom>
          <a:solidFill>
            <a:srgbClr val="0070C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Dog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379974" y="366683"/>
            <a:ext cx="3909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 </a:t>
            </a:r>
            <a:r>
              <a:rPr lang="en-US" sz="2400" b="1">
                <a:latin typeface="Consolas" panose="020B0609020204030204" pitchFamily="49" charset="0"/>
              </a:rPr>
              <a:t>a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>
                <a:latin typeface="Consolas" panose="020B0609020204030204" pitchFamily="49" charset="0"/>
              </a:rPr>
              <a:t>(…);</a:t>
            </a:r>
          </a:p>
          <a:p>
            <a:r>
              <a:rPr lang="en-US" sz="2400" b="1">
                <a:latin typeface="Consolas" panose="020B0609020204030204" pitchFamily="49" charset="0"/>
              </a:rPr>
              <a:t>a.Sound();</a:t>
            </a:r>
          </a:p>
          <a:p>
            <a:endParaRPr lang="da-DK" sz="2400"/>
          </a:p>
        </p:txBody>
      </p:sp>
      <p:cxnSp>
        <p:nvCxnSpPr>
          <p:cNvPr id="7" name="Lige pilforbindelse 6"/>
          <p:cNvCxnSpPr/>
          <p:nvPr/>
        </p:nvCxnSpPr>
        <p:spPr>
          <a:xfrm flipV="1">
            <a:off x="1687605" y="3373884"/>
            <a:ext cx="1353622" cy="13547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/>
          <p:cNvSpPr txBox="1"/>
          <p:nvPr/>
        </p:nvSpPr>
        <p:spPr>
          <a:xfrm>
            <a:off x="942428" y="2687502"/>
            <a:ext cx="72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>
                <a:latin typeface="Consolas" panose="020B0609020204030204" pitchFamily="49" charset="0"/>
              </a:rPr>
              <a:t>a</a:t>
            </a:r>
          </a:p>
          <a:p>
            <a:endParaRPr lang="da-DK" sz="2400"/>
          </a:p>
        </p:txBody>
      </p:sp>
      <p:pic>
        <p:nvPicPr>
          <p:cNvPr id="2052" name="Picture 4" descr="Billedresultat for do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049" y="3072373"/>
            <a:ext cx="1471923" cy="147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Lige pilforbindelse 14"/>
          <p:cNvCxnSpPr/>
          <p:nvPr/>
        </p:nvCxnSpPr>
        <p:spPr>
          <a:xfrm flipV="1">
            <a:off x="4880040" y="3808334"/>
            <a:ext cx="1353622" cy="13547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6448443" y="3208169"/>
            <a:ext cx="48020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Sound();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Dog version</a:t>
            </a:r>
          </a:p>
          <a:p>
            <a:endParaRPr lang="da-DK" sz="2800"/>
          </a:p>
        </p:txBody>
      </p:sp>
      <p:sp>
        <p:nvSpPr>
          <p:cNvPr id="17" name="Afrundet rektangulær billedforklaring 16"/>
          <p:cNvSpPr/>
          <p:nvPr/>
        </p:nvSpPr>
        <p:spPr>
          <a:xfrm>
            <a:off x="5549554" y="2360087"/>
            <a:ext cx="1368215" cy="780214"/>
          </a:xfrm>
          <a:prstGeom prst="wedgeRoundRectCallout">
            <a:avLst>
              <a:gd name="adj1" fmla="val -104769"/>
              <a:gd name="adj2" fmla="val 94070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Vov</a:t>
            </a:r>
          </a:p>
        </p:txBody>
      </p:sp>
    </p:spTree>
    <p:extLst>
      <p:ext uri="{BB962C8B-B14F-4D97-AF65-F5344CB8AC3E}">
        <p14:creationId xmlns:p14="http://schemas.microsoft.com/office/powerpoint/2010/main" val="26975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felt 7"/>
          <p:cNvSpPr txBox="1"/>
          <p:nvPr/>
        </p:nvSpPr>
        <p:spPr>
          <a:xfrm>
            <a:off x="379974" y="366683"/>
            <a:ext cx="72806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Consolas" panose="020B0609020204030204" pitchFamily="49" charset="0"/>
              </a:rPr>
              <a:t>List&lt;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>
                <a:latin typeface="Consolas" panose="020B0609020204030204" pitchFamily="49" charset="0"/>
              </a:rPr>
              <a:t>&gt; zoo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List&lt;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>
                <a:latin typeface="Consolas" panose="020B0609020204030204" pitchFamily="49" charset="0"/>
              </a:rPr>
              <a:t>&gt;();</a:t>
            </a:r>
          </a:p>
          <a:p>
            <a:r>
              <a:rPr lang="en-US" sz="2400" b="1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</a:t>
            </a:r>
            <a:r>
              <a:rPr lang="en-US" sz="2400" b="1">
                <a:latin typeface="Consolas" panose="020B0609020204030204" pitchFamily="49" charset="0"/>
              </a:rPr>
              <a:t>(…));</a:t>
            </a:r>
          </a:p>
          <a:p>
            <a:r>
              <a:rPr lang="en-US" sz="2400" b="1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>
                <a:latin typeface="Consolas" panose="020B0609020204030204" pitchFamily="49" charset="0"/>
              </a:rPr>
              <a:t>(…));</a:t>
            </a:r>
          </a:p>
          <a:p>
            <a:r>
              <a:rPr lang="en-US" sz="2400" b="1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</a:t>
            </a:r>
            <a:r>
              <a:rPr lang="en-US" sz="2400" b="1">
                <a:latin typeface="Consolas" panose="020B0609020204030204" pitchFamily="49" charset="0"/>
              </a:rPr>
              <a:t>(…));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>
                <a:latin typeface="Consolas" panose="020B0609020204030204" pitchFamily="49" charset="0"/>
              </a:rPr>
              <a:t> (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>
                <a:latin typeface="Consolas" panose="020B0609020204030204" pitchFamily="49" charset="0"/>
              </a:rPr>
              <a:t> a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400" b="1">
                <a:latin typeface="Consolas" panose="020B0609020204030204" pitchFamily="49" charset="0"/>
              </a:rPr>
              <a:t> zoo)</a:t>
            </a: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a.Sound();</a:t>
            </a: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  <a:endParaRPr lang="en-US" sz="2400" b="1">
              <a:latin typeface="Consolas" panose="020B0609020204030204" pitchFamily="49" charset="0"/>
            </a:endParaRPr>
          </a:p>
          <a:p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6054677" y="1423682"/>
            <a:ext cx="2290069" cy="500421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List&lt;Animal&gt;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6365373" y="2240282"/>
            <a:ext cx="1693333" cy="1232746"/>
          </a:xfrm>
          <a:prstGeom prst="round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Cat</a:t>
            </a:r>
          </a:p>
        </p:txBody>
      </p:sp>
      <p:pic>
        <p:nvPicPr>
          <p:cNvPr id="2052" name="Picture 4" descr="Billedresultat for do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350" y="3949467"/>
            <a:ext cx="993375" cy="99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Billedresultat for ca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570" y="2663580"/>
            <a:ext cx="778933" cy="77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frundet rektangel 11"/>
          <p:cNvSpPr/>
          <p:nvPr/>
        </p:nvSpPr>
        <p:spPr>
          <a:xfrm>
            <a:off x="6353043" y="3625661"/>
            <a:ext cx="1693333" cy="1232746"/>
          </a:xfrm>
          <a:prstGeom prst="roundRect">
            <a:avLst/>
          </a:prstGeom>
          <a:solidFill>
            <a:srgbClr val="0070C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Dog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6365372" y="5012267"/>
            <a:ext cx="1693333" cy="1232746"/>
          </a:xfrm>
          <a:prstGeom prst="round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Cat</a:t>
            </a:r>
          </a:p>
        </p:txBody>
      </p:sp>
      <p:pic>
        <p:nvPicPr>
          <p:cNvPr id="14" name="Picture 2" descr="Billedresultat for ca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244" y="5437295"/>
            <a:ext cx="778933" cy="77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frundet rektangulær billedforklaring 16"/>
          <p:cNvSpPr/>
          <p:nvPr/>
        </p:nvSpPr>
        <p:spPr>
          <a:xfrm>
            <a:off x="8408683" y="3893820"/>
            <a:ext cx="1247782" cy="697653"/>
          </a:xfrm>
          <a:prstGeom prst="wedgeRoundRectCallout">
            <a:avLst>
              <a:gd name="adj1" fmla="val -114580"/>
              <a:gd name="adj2" fmla="val -2793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Vov</a:t>
            </a:r>
          </a:p>
        </p:txBody>
      </p:sp>
      <p:sp>
        <p:nvSpPr>
          <p:cNvPr id="18" name="Afrundet rektangulær billedforklaring 17"/>
          <p:cNvSpPr/>
          <p:nvPr/>
        </p:nvSpPr>
        <p:spPr>
          <a:xfrm>
            <a:off x="8408683" y="2507828"/>
            <a:ext cx="1247782" cy="697653"/>
          </a:xfrm>
          <a:prstGeom prst="wedgeRoundRectCallout">
            <a:avLst>
              <a:gd name="adj1" fmla="val -155293"/>
              <a:gd name="adj2" fmla="val 17594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Miav</a:t>
            </a:r>
          </a:p>
        </p:txBody>
      </p:sp>
      <p:sp>
        <p:nvSpPr>
          <p:cNvPr id="20" name="Afrundet rektangulær billedforklaring 19"/>
          <p:cNvSpPr/>
          <p:nvPr/>
        </p:nvSpPr>
        <p:spPr>
          <a:xfrm>
            <a:off x="8408683" y="5279813"/>
            <a:ext cx="1247782" cy="697653"/>
          </a:xfrm>
          <a:prstGeom prst="wedgeRoundRectCallout">
            <a:avLst>
              <a:gd name="adj1" fmla="val -155293"/>
              <a:gd name="adj2" fmla="val 17594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Miav</a:t>
            </a:r>
          </a:p>
        </p:txBody>
      </p:sp>
    </p:spTree>
    <p:extLst>
      <p:ext uri="{BB962C8B-B14F-4D97-AF65-F5344CB8AC3E}">
        <p14:creationId xmlns:p14="http://schemas.microsoft.com/office/powerpoint/2010/main" val="158054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17" grpId="0" animBg="1"/>
      <p:bldP spid="18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7498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virtual void </a:t>
            </a:r>
            <a:r>
              <a:rPr lang="en-US" sz="2400" b="1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  Console.Write(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"The animal says "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</a:p>
          <a:p>
            <a:r>
              <a:rPr lang="en-US" sz="2400" b="1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override 	void </a:t>
            </a:r>
            <a:r>
              <a:rPr lang="en-US" sz="2400" b="1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en-US" sz="2400" b="1">
                <a:latin typeface="Consolas" panose="020B0609020204030204" pitchFamily="49" charset="0"/>
              </a:rPr>
              <a:t>.Sound();</a:t>
            </a:r>
          </a:p>
          <a:p>
            <a:r>
              <a:rPr lang="en-US" sz="2400" b="1">
                <a:latin typeface="Consolas" panose="020B0609020204030204" pitchFamily="49" charset="0"/>
              </a:rPr>
              <a:t> 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"Vov"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</a:p>
          <a:p>
            <a:r>
              <a:rPr lang="en-US" sz="24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443789" y="3211458"/>
            <a:ext cx="1840832" cy="13665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Dog</a:t>
            </a:r>
          </a:p>
        </p:txBody>
      </p:sp>
      <p:cxnSp>
        <p:nvCxnSpPr>
          <p:cNvPr id="6" name="Lige pilforbindelse 5"/>
          <p:cNvCxnSpPr>
            <a:stCxn id="5" idx="0"/>
          </p:cNvCxnSpPr>
          <p:nvPr/>
        </p:nvCxnSpPr>
        <p:spPr>
          <a:xfrm flipV="1">
            <a:off x="2364205" y="1870193"/>
            <a:ext cx="0" cy="1341265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Billede 2"/>
          <p:cNvPicPr>
            <a:picLocks noChangeAspect="1"/>
          </p:cNvPicPr>
          <p:nvPr/>
        </p:nvPicPr>
        <p:blipFill rotWithShape="1">
          <a:blip r:embed="rId2"/>
          <a:srcRect l="876" t="18894"/>
          <a:stretch/>
        </p:blipFill>
        <p:spPr>
          <a:xfrm>
            <a:off x="4695244" y="5406886"/>
            <a:ext cx="3625571" cy="11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231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Office-tema</vt:lpstr>
      <vt:lpstr>Inheritance (polymorphic behavior)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107</cp:revision>
  <dcterms:created xsi:type="dcterms:W3CDTF">2017-09-05T14:00:27Z</dcterms:created>
  <dcterms:modified xsi:type="dcterms:W3CDTF">2022-08-20T09:58:25Z</dcterms:modified>
</cp:coreProperties>
</file>