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91" r:id="rId3"/>
    <p:sldId id="397" r:id="rId4"/>
    <p:sldId id="480" r:id="rId5"/>
    <p:sldId id="485" r:id="rId6"/>
    <p:sldId id="486" r:id="rId7"/>
    <p:sldId id="487" r:id="rId8"/>
    <p:sldId id="488" r:id="rId9"/>
    <p:sldId id="489" r:id="rId10"/>
    <p:sldId id="503" r:id="rId11"/>
    <p:sldId id="495" r:id="rId12"/>
    <p:sldId id="496" r:id="rId13"/>
    <p:sldId id="504" r:id="rId14"/>
    <p:sldId id="505" r:id="rId15"/>
    <p:sldId id="493" r:id="rId16"/>
    <p:sldId id="494" r:id="rId17"/>
    <p:sldId id="497" r:id="rId18"/>
    <p:sldId id="500" r:id="rId19"/>
    <p:sldId id="501" r:id="rId20"/>
    <p:sldId id="502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26-10-2023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26-10-2023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26-10-2023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26-10-2023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26-10-2023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26-10-2023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26-10-2023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26-10-2023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26-10-2023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26-10-2023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26-10-2023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26-10-2023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68218"/>
            <a:ext cx="9144000" cy="4289531"/>
          </a:xfrm>
        </p:spPr>
        <p:txBody>
          <a:bodyPr>
            <a:noAutofit/>
          </a:bodyPr>
          <a:lstStyle/>
          <a:p>
            <a:r>
              <a:rPr lang="da-DK" sz="9600" dirty="0" err="1">
                <a:solidFill>
                  <a:srgbClr val="FF0000"/>
                </a:solidFill>
              </a:rPr>
              <a:t>D</a:t>
            </a:r>
            <a:r>
              <a:rPr lang="da-DK" sz="9600" dirty="0" err="1"/>
              <a:t>on’t</a:t>
            </a:r>
            <a:br>
              <a:rPr lang="da-DK" sz="9600" dirty="0"/>
            </a:br>
            <a:r>
              <a:rPr lang="da-DK" sz="9600" dirty="0" err="1">
                <a:solidFill>
                  <a:srgbClr val="FF0000"/>
                </a:solidFill>
              </a:rPr>
              <a:t>R</a:t>
            </a:r>
            <a:r>
              <a:rPr lang="da-DK" sz="9600" dirty="0" err="1"/>
              <a:t>epeat</a:t>
            </a:r>
            <a:br>
              <a:rPr lang="da-DK" sz="9600" dirty="0"/>
            </a:br>
            <a:r>
              <a:rPr lang="da-DK" sz="9600" dirty="0" err="1">
                <a:solidFill>
                  <a:srgbClr val="FF0000"/>
                </a:solidFill>
              </a:rPr>
              <a:t>Y</a:t>
            </a:r>
            <a:r>
              <a:rPr lang="da-DK" sz="9600" dirty="0" err="1"/>
              <a:t>ourself</a:t>
            </a:r>
            <a:r>
              <a:rPr lang="da-DK" sz="9600" dirty="0"/>
              <a:t> </a:t>
            </a:r>
            <a:endParaRPr lang="da-DK" sz="9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517092"/>
            <a:ext cx="52079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da-DK" b="1" dirty="0" err="1">
                <a:latin typeface="Consolas" panose="020B0609020204030204" pitchFamily="49" charset="0"/>
              </a:rPr>
              <a:t>xDimension</a:t>
            </a:r>
            <a:r>
              <a:rPr lang="da-DK" b="1" dirty="0">
                <a:latin typeface="Consolas" panose="020B0609020204030204" pitchFamily="49" charset="0"/>
              </a:rPr>
              <a:t> = 8;</a:t>
            </a:r>
          </a:p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da-DK" b="1" dirty="0" err="1">
                <a:latin typeface="Consolas" panose="020B0609020204030204" pitchFamily="49" charset="0"/>
              </a:rPr>
              <a:t>yDimension</a:t>
            </a:r>
            <a:r>
              <a:rPr lang="da-DK" b="1" dirty="0">
                <a:latin typeface="Consolas" panose="020B0609020204030204" pitchFamily="49" charset="0"/>
              </a:rPr>
              <a:t> = 5;</a:t>
            </a:r>
          </a:p>
          <a:p>
            <a:endParaRPr lang="da-DK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Init</a:t>
            </a:r>
            <a:endParaRPr lang="da-DK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b="1" dirty="0">
                <a:latin typeface="Consolas" panose="020B0609020204030204" pitchFamily="49" charset="0"/>
              </a:rPr>
              <a:t> (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 x = 0; x &lt; </a:t>
            </a:r>
            <a:r>
              <a:rPr lang="da-DK" b="1" dirty="0" err="1">
                <a:latin typeface="Consolas" panose="020B0609020204030204" pitchFamily="49" charset="0"/>
              </a:rPr>
              <a:t>xDimension</a:t>
            </a:r>
            <a:r>
              <a:rPr lang="da-DK" b="1" dirty="0">
                <a:latin typeface="Consolas" panose="020B0609020204030204" pitchFamily="49" charset="0"/>
              </a:rPr>
              <a:t>; x++)</a:t>
            </a:r>
          </a:p>
          <a:p>
            <a:r>
              <a:rPr lang="da-DK" b="1" dirty="0">
                <a:latin typeface="Consolas" panose="020B0609020204030204" pitchFamily="49" charset="0"/>
              </a:rPr>
              <a:t>{</a:t>
            </a:r>
          </a:p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b="1" dirty="0">
                <a:latin typeface="Consolas" panose="020B0609020204030204" pitchFamily="49" charset="0"/>
              </a:rPr>
              <a:t> (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 y = 0; y &lt; </a:t>
            </a:r>
            <a:r>
              <a:rPr lang="da-DK" b="1" dirty="0" err="1">
                <a:latin typeface="Consolas" panose="020B0609020204030204" pitchFamily="49" charset="0"/>
              </a:rPr>
              <a:t>yDimension</a:t>
            </a:r>
            <a:r>
              <a:rPr lang="da-DK" b="1" dirty="0">
                <a:latin typeface="Consolas" panose="020B0609020204030204" pitchFamily="49" charset="0"/>
              </a:rPr>
              <a:t>; y++)</a:t>
            </a:r>
          </a:p>
          <a:p>
            <a:r>
              <a:rPr lang="da-DK" b="1" dirty="0">
                <a:latin typeface="Consolas" panose="020B0609020204030204" pitchFamily="49" charset="0"/>
              </a:rPr>
              <a:t>   {</a:t>
            </a:r>
          </a:p>
          <a:p>
            <a:r>
              <a:rPr lang="da-DK" b="1" dirty="0">
                <a:latin typeface="Consolas" panose="020B0609020204030204" pitchFamily="49" charset="0"/>
              </a:rPr>
              <a:t>     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b="1" dirty="0">
              <a:latin typeface="Consolas" panose="020B0609020204030204" pitchFamily="49" charset="0"/>
            </a:endParaRPr>
          </a:p>
          <a:p>
            <a:r>
              <a:rPr lang="da-DK" b="1" dirty="0">
                <a:latin typeface="Consolas" panose="020B0609020204030204" pitchFamily="49" charset="0"/>
              </a:rPr>
              <a:t>   }   </a:t>
            </a:r>
          </a:p>
          <a:p>
            <a:r>
              <a:rPr lang="da-DK" b="1" dirty="0">
                <a:latin typeface="Consolas" panose="020B0609020204030204" pitchFamily="49" charset="0"/>
              </a:rPr>
              <a:t>}</a:t>
            </a:r>
          </a:p>
          <a:p>
            <a:endParaRPr lang="da-DK" b="1" dirty="0">
              <a:latin typeface="Consolas" panose="020B0609020204030204" pitchFamily="49" charset="0"/>
            </a:endParaRPr>
          </a:p>
          <a:p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da-DK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Logic</a:t>
            </a:r>
            <a:endParaRPr lang="da-DK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b="1" dirty="0">
                <a:latin typeface="Consolas" panose="020B0609020204030204" pitchFamily="49" charset="0"/>
              </a:rPr>
              <a:t> (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 x = 0; x &lt; </a:t>
            </a:r>
            <a:r>
              <a:rPr lang="da-DK" b="1" dirty="0" err="1">
                <a:latin typeface="Consolas" panose="020B0609020204030204" pitchFamily="49" charset="0"/>
              </a:rPr>
              <a:t>xDimension</a:t>
            </a:r>
            <a:r>
              <a:rPr lang="da-DK" b="1" dirty="0">
                <a:latin typeface="Consolas" panose="020B0609020204030204" pitchFamily="49" charset="0"/>
              </a:rPr>
              <a:t>; x++)</a:t>
            </a:r>
          </a:p>
          <a:p>
            <a:r>
              <a:rPr lang="da-DK" b="1" dirty="0">
                <a:latin typeface="Consolas" panose="020B0609020204030204" pitchFamily="49" charset="0"/>
              </a:rPr>
              <a:t>{</a:t>
            </a:r>
          </a:p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b="1" dirty="0">
                <a:latin typeface="Consolas" panose="020B0609020204030204" pitchFamily="49" charset="0"/>
              </a:rPr>
              <a:t> (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 dirty="0">
                <a:latin typeface="Consolas" panose="020B0609020204030204" pitchFamily="49" charset="0"/>
              </a:rPr>
              <a:t> y = 0; y &lt; </a:t>
            </a:r>
            <a:r>
              <a:rPr lang="da-DK" b="1" dirty="0" err="1">
                <a:latin typeface="Consolas" panose="020B0609020204030204" pitchFamily="49" charset="0"/>
              </a:rPr>
              <a:t>yDimension</a:t>
            </a:r>
            <a:r>
              <a:rPr lang="da-DK" b="1" dirty="0">
                <a:latin typeface="Consolas" panose="020B0609020204030204" pitchFamily="49" charset="0"/>
              </a:rPr>
              <a:t>; y++)</a:t>
            </a:r>
          </a:p>
          <a:p>
            <a:r>
              <a:rPr lang="da-DK" b="1" dirty="0">
                <a:latin typeface="Consolas" panose="020B0609020204030204" pitchFamily="49" charset="0"/>
              </a:rPr>
              <a:t>   {</a:t>
            </a:r>
          </a:p>
          <a:p>
            <a:r>
              <a:rPr lang="da-DK" b="1" dirty="0">
                <a:latin typeface="Consolas" panose="020B0609020204030204" pitchFamily="49" charset="0"/>
              </a:rPr>
              <a:t>     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b="1" dirty="0">
              <a:latin typeface="Consolas" panose="020B0609020204030204" pitchFamily="49" charset="0"/>
            </a:endParaRPr>
          </a:p>
          <a:p>
            <a:r>
              <a:rPr lang="da-DK" b="1" dirty="0">
                <a:latin typeface="Consolas" panose="020B0609020204030204" pitchFamily="49" charset="0"/>
              </a:rPr>
              <a:t>   }   </a:t>
            </a:r>
          </a:p>
          <a:p>
            <a:r>
              <a:rPr lang="da-DK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46" y="24332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1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821461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>
                <a:latin typeface="Consolas" panose="020B0609020204030204" pitchFamily="49" charset="0"/>
              </a:rPr>
              <a:t> Die()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</a:t>
            </a:r>
            <a:r>
              <a:rPr lang="da-DK" sz="2400" b="1">
                <a:latin typeface="Consolas" panose="020B0609020204030204" pitchFamily="49" charset="0"/>
              </a:rPr>
              <a:t> Roll()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_faceValue = _gen.Next(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da-DK" sz="2400" b="1">
                <a:latin typeface="Consolas" panose="020B0609020204030204" pitchFamily="49" charset="0"/>
              </a:rPr>
              <a:t>) + 1;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2" y="211631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8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821461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Die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</a:t>
            </a:r>
            <a:r>
              <a:rPr lang="da-DK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dirty="0">
                <a:latin typeface="Consolas" panose="020B0609020204030204" pitchFamily="49" charset="0"/>
              </a:rPr>
              <a:t> _</a:t>
            </a:r>
            <a:r>
              <a:rPr lang="da-DK" sz="2400" b="1" dirty="0" err="1">
                <a:latin typeface="Consolas" panose="020B0609020204030204" pitchFamily="49" charset="0"/>
              </a:rPr>
              <a:t>noOfFaces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  <a:p>
            <a:endParaRPr lang="da-DK" sz="2400" b="1" dirty="0">
              <a:latin typeface="Consolas" panose="020B0609020204030204" pitchFamily="49" charset="0"/>
            </a:endParaRPr>
          </a:p>
          <a:p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dirty="0">
                <a:latin typeface="Consolas" panose="020B0609020204030204" pitchFamily="49" charset="0"/>
              </a:rPr>
              <a:t> Die(</a:t>
            </a:r>
            <a:r>
              <a:rPr lang="da-DK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da-DK" sz="2400" b="1" dirty="0" err="1">
                <a:latin typeface="Consolas" panose="020B0609020204030204" pitchFamily="49" charset="0"/>
              </a:rPr>
              <a:t>noOfFaces</a:t>
            </a:r>
            <a:r>
              <a:rPr lang="da-DK" sz="2400" b="1" dirty="0">
                <a:latin typeface="Consolas" panose="020B0609020204030204" pitchFamily="49" charset="0"/>
              </a:rPr>
              <a:t>)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   _</a:t>
            </a:r>
            <a:r>
              <a:rPr lang="da-DK" sz="2400" b="1" dirty="0" err="1">
                <a:latin typeface="Consolas" panose="020B0609020204030204" pitchFamily="49" charset="0"/>
              </a:rPr>
              <a:t>noOfFaces</a:t>
            </a:r>
            <a:r>
              <a:rPr lang="da-DK" sz="2400" b="1" dirty="0">
                <a:latin typeface="Consolas" panose="020B0609020204030204" pitchFamily="49" charset="0"/>
              </a:rPr>
              <a:t> = </a:t>
            </a:r>
            <a:r>
              <a:rPr lang="da-DK" sz="2400" b="1" dirty="0" err="1">
                <a:latin typeface="Consolas" panose="020B0609020204030204" pitchFamily="49" charset="0"/>
              </a:rPr>
              <a:t>noOfFaces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}</a:t>
            </a:r>
          </a:p>
          <a:p>
            <a:endParaRPr lang="da-DK" sz="2400" b="1" dirty="0">
              <a:latin typeface="Consolas" panose="020B0609020204030204" pitchFamily="49" charset="0"/>
            </a:endParaRPr>
          </a:p>
          <a:p>
            <a:r>
              <a:rPr lang="da-DK" sz="2400" b="1" dirty="0">
                <a:latin typeface="Consolas" panose="020B0609020204030204" pitchFamily="49" charset="0"/>
              </a:rPr>
              <a:t>   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da-DK" sz="2400" b="1" dirty="0">
                <a:latin typeface="Consolas" panose="020B0609020204030204" pitchFamily="49" charset="0"/>
              </a:rPr>
              <a:t> Roll()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   _</a:t>
            </a:r>
            <a:r>
              <a:rPr lang="da-DK" sz="2400" b="1" dirty="0" err="1">
                <a:latin typeface="Consolas" panose="020B0609020204030204" pitchFamily="49" charset="0"/>
              </a:rPr>
              <a:t>faceValue</a:t>
            </a:r>
            <a:r>
              <a:rPr lang="da-DK" sz="2400" b="1" dirty="0">
                <a:latin typeface="Consolas" panose="020B0609020204030204" pitchFamily="49" charset="0"/>
              </a:rPr>
              <a:t> = _</a:t>
            </a:r>
            <a:r>
              <a:rPr lang="da-DK" sz="2400" b="1" dirty="0" err="1">
                <a:latin typeface="Consolas" panose="020B0609020204030204" pitchFamily="49" charset="0"/>
              </a:rPr>
              <a:t>gen.Next</a:t>
            </a:r>
            <a:r>
              <a:rPr lang="da-DK" sz="2400" b="1" dirty="0">
                <a:latin typeface="Consolas" panose="020B0609020204030204" pitchFamily="49" charset="0"/>
              </a:rPr>
              <a:t>(_</a:t>
            </a:r>
            <a:r>
              <a:rPr lang="da-DK" sz="2400" b="1" dirty="0" err="1">
                <a:latin typeface="Consolas" panose="020B0609020204030204" pitchFamily="49" charset="0"/>
              </a:rPr>
              <a:t>noOfFaces</a:t>
            </a:r>
            <a:r>
              <a:rPr lang="da-DK" sz="2400" b="1" dirty="0">
                <a:latin typeface="Consolas" panose="020B0609020204030204" pitchFamily="49" charset="0"/>
              </a:rPr>
              <a:t>) + 1;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4" y="210003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88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82146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Human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 double</a:t>
            </a:r>
            <a:r>
              <a:rPr lang="da-DK" sz="2400" b="1">
                <a:latin typeface="Consolas" panose="020B0609020204030204" pitchFamily="49" charset="0"/>
              </a:rPr>
              <a:t> _weight;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private double</a:t>
            </a:r>
            <a:r>
              <a:rPr lang="da-DK" sz="2400" b="1">
                <a:latin typeface="Consolas" panose="020B0609020204030204" pitchFamily="49" charset="0"/>
              </a:rPr>
              <a:t> _height;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 double</a:t>
            </a:r>
            <a:r>
              <a:rPr lang="da-DK" sz="2400" b="1">
                <a:latin typeface="Consolas" panose="020B0609020204030204" pitchFamily="49" charset="0"/>
              </a:rPr>
              <a:t> _bmi;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   …</a:t>
            </a: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>
                <a:latin typeface="Consolas" panose="020B0609020204030204" pitchFamily="49" charset="0"/>
              </a:rPr>
              <a:t> BMI</a:t>
            </a:r>
          </a:p>
          <a:p>
            <a:r>
              <a:rPr lang="da-DK" sz="2400" b="1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>
                <a:latin typeface="Consolas" panose="020B0609020204030204" pitchFamily="49" charset="0"/>
              </a:rPr>
              <a:t> _bmi;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    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2400" b="1">
                <a:latin typeface="Consolas" panose="020B0609020204030204" pitchFamily="49" charset="0"/>
              </a:rPr>
              <a:t> { _bmi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da-DK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2" y="2116315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63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2" y="754158"/>
            <a:ext cx="89882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Human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private double</a:t>
            </a:r>
            <a:r>
              <a:rPr lang="da-DK" sz="2400" b="1" dirty="0">
                <a:latin typeface="Consolas" panose="020B0609020204030204" pitchFamily="49" charset="0"/>
              </a:rPr>
              <a:t> _</a:t>
            </a:r>
            <a:r>
              <a:rPr lang="da-DK" sz="2400" b="1" dirty="0" err="1">
                <a:latin typeface="Consolas" panose="020B0609020204030204" pitchFamily="49" charset="0"/>
              </a:rPr>
              <a:t>weight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  private double</a:t>
            </a:r>
            <a:r>
              <a:rPr lang="da-DK" sz="2400" b="1" dirty="0">
                <a:latin typeface="Consolas" panose="020B0609020204030204" pitchFamily="49" charset="0"/>
              </a:rPr>
              <a:t> _</a:t>
            </a:r>
            <a:r>
              <a:rPr lang="da-DK" sz="2400" b="1" dirty="0" err="1">
                <a:latin typeface="Consolas" panose="020B0609020204030204" pitchFamily="49" charset="0"/>
              </a:rPr>
              <a:t>height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</a:t>
            </a:r>
          </a:p>
          <a:p>
            <a:endParaRPr lang="da-DK" sz="2400" b="1" dirty="0">
              <a:latin typeface="Consolas" panose="020B0609020204030204" pitchFamily="49" charset="0"/>
            </a:endParaRPr>
          </a:p>
          <a:p>
            <a:r>
              <a:rPr lang="da-DK" sz="2400" b="1" dirty="0">
                <a:latin typeface="Consolas" panose="020B0609020204030204" pitchFamily="49" charset="0"/>
              </a:rPr>
              <a:t>   …</a:t>
            </a:r>
          </a:p>
          <a:p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   public</a:t>
            </a:r>
            <a:r>
              <a:rPr lang="da-DK" sz="2400" b="1" dirty="0">
                <a:latin typeface="Consolas" panose="020B0609020204030204" pitchFamily="49" charset="0"/>
              </a:rPr>
              <a:t> 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da-DK" sz="2400" b="1" dirty="0">
                <a:latin typeface="Consolas" panose="020B0609020204030204" pitchFamily="49" charset="0"/>
              </a:rPr>
              <a:t> BMI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{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   </a:t>
            </a:r>
            <a:r>
              <a:rPr lang="da-DK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 dirty="0">
                <a:latin typeface="Consolas" panose="020B0609020204030204" pitchFamily="49" charset="0"/>
              </a:rPr>
              <a:t> { </a:t>
            </a:r>
            <a:r>
              <a:rPr lang="da-DK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400" b="1" dirty="0">
                <a:latin typeface="Consolas" panose="020B0609020204030204" pitchFamily="49" charset="0"/>
              </a:rPr>
              <a:t> _</a:t>
            </a:r>
            <a:r>
              <a:rPr lang="da-DK" sz="2400" b="1" dirty="0" err="1">
                <a:latin typeface="Consolas" panose="020B0609020204030204" pitchFamily="49" charset="0"/>
              </a:rPr>
              <a:t>weight</a:t>
            </a:r>
            <a:r>
              <a:rPr lang="da-DK" sz="2400" b="1" dirty="0">
                <a:latin typeface="Consolas" panose="020B0609020204030204" pitchFamily="49" charset="0"/>
              </a:rPr>
              <a:t> / (_</a:t>
            </a:r>
            <a:r>
              <a:rPr lang="da-DK" sz="2400" b="1" dirty="0" err="1">
                <a:latin typeface="Consolas" panose="020B0609020204030204" pitchFamily="49" charset="0"/>
              </a:rPr>
              <a:t>height</a:t>
            </a:r>
            <a:r>
              <a:rPr lang="da-DK" sz="2400" b="1" dirty="0">
                <a:latin typeface="Consolas" panose="020B0609020204030204" pitchFamily="49" charset="0"/>
              </a:rPr>
              <a:t> * _</a:t>
            </a:r>
            <a:r>
              <a:rPr lang="da-DK" sz="2400" b="1" dirty="0" err="1">
                <a:latin typeface="Consolas" panose="020B0609020204030204" pitchFamily="49" charset="0"/>
              </a:rPr>
              <a:t>height</a:t>
            </a:r>
            <a:r>
              <a:rPr lang="da-DK" sz="2400" b="1" dirty="0">
                <a:latin typeface="Consolas" panose="020B0609020204030204" pitchFamily="49" charset="0"/>
              </a:rPr>
              <a:t>); }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494" y="210003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3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2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MethodA()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5" name="Rektangel 4"/>
          <p:cNvSpPr/>
          <p:nvPr/>
        </p:nvSpPr>
        <p:spPr>
          <a:xfrm>
            <a:off x="867790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ktangel 5"/>
          <p:cNvSpPr/>
          <p:nvPr/>
        </p:nvSpPr>
        <p:spPr>
          <a:xfrm>
            <a:off x="867790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MethodB()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9" name="Rektangel 8"/>
          <p:cNvSpPr/>
          <p:nvPr/>
        </p:nvSpPr>
        <p:spPr>
          <a:xfrm>
            <a:off x="867790" y="4282640"/>
            <a:ext cx="4050454" cy="95957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4282639"/>
            <a:ext cx="4050454" cy="959575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ktangel 12"/>
          <p:cNvSpPr/>
          <p:nvPr/>
        </p:nvSpPr>
        <p:spPr>
          <a:xfrm>
            <a:off x="7211763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03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17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90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425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3"/>
            <a:ext cx="4050454" cy="131603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MethodA()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   MethodC(…);</a:t>
            </a:r>
          </a:p>
        </p:txBody>
      </p:sp>
      <p:sp>
        <p:nvSpPr>
          <p:cNvPr id="5" name="Rektangel 4"/>
          <p:cNvSpPr/>
          <p:nvPr/>
        </p:nvSpPr>
        <p:spPr>
          <a:xfrm>
            <a:off x="867790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131603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MethodB()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   MethodC(…);</a:t>
            </a:r>
          </a:p>
        </p:txBody>
      </p:sp>
      <p:sp>
        <p:nvSpPr>
          <p:cNvPr id="9" name="Rektangel 8"/>
          <p:cNvSpPr/>
          <p:nvPr/>
        </p:nvSpPr>
        <p:spPr>
          <a:xfrm>
            <a:off x="867790" y="1937290"/>
            <a:ext cx="4050454" cy="83114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1937289"/>
            <a:ext cx="4050454" cy="831143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952067" y="3750591"/>
            <a:ext cx="4300779" cy="2750948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private void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MethodC(…)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56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lledresultat for posi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90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128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 descr="http://fathomless-escarpment-5665.herokuapp.com/images/red-green-refactor-repeat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626" y="1040732"/>
            <a:ext cx="9137985" cy="46441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313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2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5" name="Rektangel 4"/>
          <p:cNvSpPr/>
          <p:nvPr/>
        </p:nvSpPr>
        <p:spPr>
          <a:xfrm>
            <a:off x="867790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ktangel 5"/>
          <p:cNvSpPr/>
          <p:nvPr/>
        </p:nvSpPr>
        <p:spPr>
          <a:xfrm>
            <a:off x="867790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95957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</p:txBody>
      </p:sp>
      <p:sp>
        <p:nvSpPr>
          <p:cNvPr id="9" name="Rektangel 8"/>
          <p:cNvSpPr/>
          <p:nvPr/>
        </p:nvSpPr>
        <p:spPr>
          <a:xfrm>
            <a:off x="867790" y="4282640"/>
            <a:ext cx="4050454" cy="959575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4282639"/>
            <a:ext cx="4050454" cy="959575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5242214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ktangel 12"/>
          <p:cNvSpPr/>
          <p:nvPr/>
        </p:nvSpPr>
        <p:spPr>
          <a:xfrm>
            <a:off x="7211763" y="1580826"/>
            <a:ext cx="4050454" cy="2701813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003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3017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90" y="2211732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7550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/>
          <p:cNvSpPr/>
          <p:nvPr/>
        </p:nvSpPr>
        <p:spPr>
          <a:xfrm>
            <a:off x="867790" y="621253"/>
            <a:ext cx="4050454" cy="131603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A : C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ktangel 4"/>
          <p:cNvSpPr/>
          <p:nvPr/>
        </p:nvSpPr>
        <p:spPr>
          <a:xfrm>
            <a:off x="867790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ktangel 6"/>
          <p:cNvSpPr/>
          <p:nvPr/>
        </p:nvSpPr>
        <p:spPr>
          <a:xfrm>
            <a:off x="7211763" y="621251"/>
            <a:ext cx="4050454" cy="1316038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B : C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ktangel 8"/>
          <p:cNvSpPr/>
          <p:nvPr/>
        </p:nvSpPr>
        <p:spPr>
          <a:xfrm>
            <a:off x="867790" y="1937290"/>
            <a:ext cx="4050454" cy="831142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ktangel 9"/>
          <p:cNvSpPr/>
          <p:nvPr/>
        </p:nvSpPr>
        <p:spPr>
          <a:xfrm>
            <a:off x="7211763" y="1937289"/>
            <a:ext cx="4050454" cy="831143"/>
          </a:xfrm>
          <a:prstGeom prst="rect">
            <a:avLst/>
          </a:prstGeom>
          <a:solidFill>
            <a:schemeClr val="tx1">
              <a:lumMod val="85000"/>
              <a:lumOff val="1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ktangel 11"/>
          <p:cNvSpPr/>
          <p:nvPr/>
        </p:nvSpPr>
        <p:spPr>
          <a:xfrm>
            <a:off x="7211763" y="2773927"/>
            <a:ext cx="4050454" cy="53595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ktangel 13"/>
          <p:cNvSpPr/>
          <p:nvPr/>
        </p:nvSpPr>
        <p:spPr>
          <a:xfrm>
            <a:off x="3952067" y="3750591"/>
            <a:ext cx="4300779" cy="2750948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da-DK" sz="2400" b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5" name="Picture 2" descr="Billedresultat for tool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456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Billedresultat for posi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990" y="440606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569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7" grpId="0" animBg="1"/>
      <p:bldP spid="9" grpId="0" animBg="1"/>
      <p:bldP spid="10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800" b="1">
                <a:solidFill>
                  <a:srgbClr val="FF0000"/>
                </a:solidFill>
              </a:rPr>
              <a:t>D</a:t>
            </a:r>
            <a:r>
              <a:rPr lang="da-DK" sz="4800" b="1"/>
              <a:t>on’t </a:t>
            </a:r>
            <a:r>
              <a:rPr lang="da-DK" sz="4800" b="1">
                <a:solidFill>
                  <a:srgbClr val="FF0000"/>
                </a:solidFill>
              </a:rPr>
              <a:t>R</a:t>
            </a:r>
            <a:r>
              <a:rPr lang="da-DK" sz="4800" b="1"/>
              <a:t>epeat </a:t>
            </a:r>
            <a:r>
              <a:rPr lang="da-DK" sz="4800" b="1">
                <a:solidFill>
                  <a:srgbClr val="FF0000"/>
                </a:solidFill>
              </a:rPr>
              <a:t>Y</a:t>
            </a:r>
            <a:r>
              <a:rPr lang="da-DK" sz="4800" b="1"/>
              <a:t>ourself - Levels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4000">
                <a:latin typeface="+mj-lt"/>
              </a:rPr>
              <a:t>Value</a:t>
            </a:r>
          </a:p>
          <a:p>
            <a:r>
              <a:rPr lang="da-DK" sz="4000">
                <a:latin typeface="+mj-lt"/>
              </a:rPr>
              <a:t>Instance field</a:t>
            </a:r>
          </a:p>
          <a:p>
            <a:r>
              <a:rPr lang="da-DK" sz="4000">
                <a:latin typeface="+mj-lt"/>
              </a:rPr>
              <a:t>Method</a:t>
            </a:r>
          </a:p>
          <a:p>
            <a:r>
              <a:rPr lang="da-DK" sz="4000">
                <a:latin typeface="+mj-lt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490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/>
          <p:cNvSpPr/>
          <p:nvPr/>
        </p:nvSpPr>
        <p:spPr>
          <a:xfrm>
            <a:off x="6445917" y="3585735"/>
            <a:ext cx="1493693" cy="1302316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b="1">
                <a:solidFill>
                  <a:schemeClr val="tx1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9" name="Rektangel 8"/>
          <p:cNvSpPr/>
          <p:nvPr/>
        </p:nvSpPr>
        <p:spPr>
          <a:xfrm>
            <a:off x="3458531" y="3585735"/>
            <a:ext cx="1493693" cy="1302316"/>
          </a:xfrm>
          <a:prstGeom prst="rect">
            <a:avLst/>
          </a:prstGeom>
          <a:solidFill>
            <a:schemeClr val="accent6">
              <a:lumMod val="75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b="1">
                <a:solidFill>
                  <a:schemeClr val="tx1"/>
                </a:solidFill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ktangel 13"/>
          <p:cNvSpPr/>
          <p:nvPr/>
        </p:nvSpPr>
        <p:spPr>
          <a:xfrm>
            <a:off x="4952224" y="1127014"/>
            <a:ext cx="1493693" cy="1302316"/>
          </a:xfrm>
          <a:prstGeom prst="rect">
            <a:avLst/>
          </a:prstGeom>
          <a:solidFill>
            <a:srgbClr val="FF0000">
              <a:alpha val="3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7200" b="1" dirty="0">
                <a:solidFill>
                  <a:schemeClr val="tx1"/>
                </a:solidFill>
                <a:latin typeface="Consolas" panose="020B0609020204030204" pitchFamily="49" charset="0"/>
              </a:rPr>
              <a:t>C</a:t>
            </a:r>
          </a:p>
        </p:txBody>
      </p:sp>
      <p:cxnSp>
        <p:nvCxnSpPr>
          <p:cNvPr id="4" name="Vinklet forbindelse 3"/>
          <p:cNvCxnSpPr>
            <a:stCxn id="9" idx="0"/>
            <a:endCxn id="14" idx="2"/>
          </p:cNvCxnSpPr>
          <p:nvPr/>
        </p:nvCxnSpPr>
        <p:spPr>
          <a:xfrm rot="5400000" flipH="1" flipV="1">
            <a:off x="4374022" y="2260687"/>
            <a:ext cx="1156405" cy="149369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inklet forbindelse 16"/>
          <p:cNvCxnSpPr>
            <a:stCxn id="7" idx="0"/>
            <a:endCxn id="14" idx="2"/>
          </p:cNvCxnSpPr>
          <p:nvPr/>
        </p:nvCxnSpPr>
        <p:spPr>
          <a:xfrm rot="16200000" flipV="1">
            <a:off x="5867716" y="2260686"/>
            <a:ext cx="1156405" cy="1493693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Afrundet rektangulær billedforklaring 18"/>
          <p:cNvSpPr/>
          <p:nvPr/>
        </p:nvSpPr>
        <p:spPr>
          <a:xfrm>
            <a:off x="7200054" y="1348353"/>
            <a:ext cx="3393038" cy="1002566"/>
          </a:xfrm>
          <a:prstGeom prst="wedgeRoundRectCallout">
            <a:avLst>
              <a:gd name="adj1" fmla="val -68921"/>
              <a:gd name="adj2" fmla="val 1101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4800" dirty="0" err="1">
                <a:solidFill>
                  <a:srgbClr val="FFFF00"/>
                </a:solidFill>
              </a:rPr>
              <a:t>Inheritance</a:t>
            </a:r>
            <a:endParaRPr lang="da-DK" sz="4800" dirty="0"/>
          </a:p>
        </p:txBody>
      </p:sp>
    </p:spTree>
    <p:extLst>
      <p:ext uri="{BB962C8B-B14F-4D97-AF65-F5344CB8AC3E}">
        <p14:creationId xmlns:p14="http://schemas.microsoft.com/office/powerpoint/2010/main" val="1084242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10" descr="Billedresultat for cherr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9" name="Rektangel 8"/>
          <p:cNvSpPr/>
          <p:nvPr/>
        </p:nvSpPr>
        <p:spPr>
          <a:xfrm>
            <a:off x="314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ktangel 9"/>
          <p:cNvSpPr/>
          <p:nvPr/>
        </p:nvSpPr>
        <p:spPr>
          <a:xfrm>
            <a:off x="368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22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476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530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/>
          <p:cNvSpPr/>
          <p:nvPr/>
        </p:nvSpPr>
        <p:spPr>
          <a:xfrm>
            <a:off x="584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38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/>
          <p:cNvSpPr/>
          <p:nvPr/>
        </p:nvSpPr>
        <p:spPr>
          <a:xfrm>
            <a:off x="692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/>
          <p:cNvSpPr/>
          <p:nvPr/>
        </p:nvSpPr>
        <p:spPr>
          <a:xfrm>
            <a:off x="746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ktangel 17"/>
          <p:cNvSpPr/>
          <p:nvPr/>
        </p:nvSpPr>
        <p:spPr>
          <a:xfrm>
            <a:off x="8004179" y="2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ktangel 18"/>
          <p:cNvSpPr/>
          <p:nvPr/>
        </p:nvSpPr>
        <p:spPr>
          <a:xfrm>
            <a:off x="314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368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ktangel 20"/>
          <p:cNvSpPr/>
          <p:nvPr/>
        </p:nvSpPr>
        <p:spPr>
          <a:xfrm>
            <a:off x="422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ktangel 21"/>
          <p:cNvSpPr/>
          <p:nvPr/>
        </p:nvSpPr>
        <p:spPr>
          <a:xfrm>
            <a:off x="476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ktangel 22"/>
          <p:cNvSpPr/>
          <p:nvPr/>
        </p:nvSpPr>
        <p:spPr>
          <a:xfrm>
            <a:off x="530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/>
          <p:cNvSpPr/>
          <p:nvPr/>
        </p:nvSpPr>
        <p:spPr>
          <a:xfrm>
            <a:off x="584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638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ktangel 25"/>
          <p:cNvSpPr/>
          <p:nvPr/>
        </p:nvSpPr>
        <p:spPr>
          <a:xfrm>
            <a:off x="692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/>
          <p:cNvSpPr/>
          <p:nvPr/>
        </p:nvSpPr>
        <p:spPr>
          <a:xfrm>
            <a:off x="746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8" name="Rektangel 27"/>
          <p:cNvSpPr/>
          <p:nvPr/>
        </p:nvSpPr>
        <p:spPr>
          <a:xfrm>
            <a:off x="8004179" y="7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9" name="Rektangel 28"/>
          <p:cNvSpPr/>
          <p:nvPr/>
        </p:nvSpPr>
        <p:spPr>
          <a:xfrm>
            <a:off x="314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ktangel 29"/>
          <p:cNvSpPr/>
          <p:nvPr/>
        </p:nvSpPr>
        <p:spPr>
          <a:xfrm>
            <a:off x="368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ktangel 30"/>
          <p:cNvSpPr/>
          <p:nvPr/>
        </p:nvSpPr>
        <p:spPr>
          <a:xfrm>
            <a:off x="422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ktangel 31"/>
          <p:cNvSpPr/>
          <p:nvPr/>
        </p:nvSpPr>
        <p:spPr>
          <a:xfrm>
            <a:off x="476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ktangel 32"/>
          <p:cNvSpPr/>
          <p:nvPr/>
        </p:nvSpPr>
        <p:spPr>
          <a:xfrm>
            <a:off x="530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ktangel 33"/>
          <p:cNvSpPr/>
          <p:nvPr/>
        </p:nvSpPr>
        <p:spPr>
          <a:xfrm>
            <a:off x="584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ktangel 34"/>
          <p:cNvSpPr/>
          <p:nvPr/>
        </p:nvSpPr>
        <p:spPr>
          <a:xfrm>
            <a:off x="638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ktangel 35"/>
          <p:cNvSpPr/>
          <p:nvPr/>
        </p:nvSpPr>
        <p:spPr>
          <a:xfrm>
            <a:off x="692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ktangel 36"/>
          <p:cNvSpPr/>
          <p:nvPr/>
        </p:nvSpPr>
        <p:spPr>
          <a:xfrm>
            <a:off x="746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8" name="Rektangel 37"/>
          <p:cNvSpPr/>
          <p:nvPr/>
        </p:nvSpPr>
        <p:spPr>
          <a:xfrm>
            <a:off x="8004179" y="12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9" name="Rektangel 38"/>
          <p:cNvSpPr/>
          <p:nvPr/>
        </p:nvSpPr>
        <p:spPr>
          <a:xfrm>
            <a:off x="314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ektangel 39"/>
          <p:cNvSpPr/>
          <p:nvPr/>
        </p:nvSpPr>
        <p:spPr>
          <a:xfrm>
            <a:off x="368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ktangel 40"/>
          <p:cNvSpPr/>
          <p:nvPr/>
        </p:nvSpPr>
        <p:spPr>
          <a:xfrm>
            <a:off x="422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ktangel 41"/>
          <p:cNvSpPr/>
          <p:nvPr/>
        </p:nvSpPr>
        <p:spPr>
          <a:xfrm>
            <a:off x="476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ktangel 42"/>
          <p:cNvSpPr/>
          <p:nvPr/>
        </p:nvSpPr>
        <p:spPr>
          <a:xfrm>
            <a:off x="530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ektangel 43"/>
          <p:cNvSpPr/>
          <p:nvPr/>
        </p:nvSpPr>
        <p:spPr>
          <a:xfrm>
            <a:off x="584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ktangel 44"/>
          <p:cNvSpPr/>
          <p:nvPr/>
        </p:nvSpPr>
        <p:spPr>
          <a:xfrm>
            <a:off x="638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ektangel 45"/>
          <p:cNvSpPr/>
          <p:nvPr/>
        </p:nvSpPr>
        <p:spPr>
          <a:xfrm>
            <a:off x="692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ktangel 46"/>
          <p:cNvSpPr/>
          <p:nvPr/>
        </p:nvSpPr>
        <p:spPr>
          <a:xfrm>
            <a:off x="746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8" name="Rektangel 47"/>
          <p:cNvSpPr/>
          <p:nvPr/>
        </p:nvSpPr>
        <p:spPr>
          <a:xfrm>
            <a:off x="8004179" y="18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9" name="Rektangel 48"/>
          <p:cNvSpPr/>
          <p:nvPr/>
        </p:nvSpPr>
        <p:spPr>
          <a:xfrm>
            <a:off x="314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Rektangel 49"/>
          <p:cNvSpPr/>
          <p:nvPr/>
        </p:nvSpPr>
        <p:spPr>
          <a:xfrm>
            <a:off x="368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ktangel 50"/>
          <p:cNvSpPr/>
          <p:nvPr/>
        </p:nvSpPr>
        <p:spPr>
          <a:xfrm>
            <a:off x="422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ektangel 51"/>
          <p:cNvSpPr/>
          <p:nvPr/>
        </p:nvSpPr>
        <p:spPr>
          <a:xfrm>
            <a:off x="476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 52"/>
          <p:cNvSpPr/>
          <p:nvPr/>
        </p:nvSpPr>
        <p:spPr>
          <a:xfrm>
            <a:off x="530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ktangel 53"/>
          <p:cNvSpPr/>
          <p:nvPr/>
        </p:nvSpPr>
        <p:spPr>
          <a:xfrm>
            <a:off x="584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ktangel 54"/>
          <p:cNvSpPr/>
          <p:nvPr/>
        </p:nvSpPr>
        <p:spPr>
          <a:xfrm>
            <a:off x="638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ktangel 55"/>
          <p:cNvSpPr/>
          <p:nvPr/>
        </p:nvSpPr>
        <p:spPr>
          <a:xfrm>
            <a:off x="692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Rektangel 56"/>
          <p:cNvSpPr/>
          <p:nvPr/>
        </p:nvSpPr>
        <p:spPr>
          <a:xfrm>
            <a:off x="746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8" name="Rektangel 57"/>
          <p:cNvSpPr/>
          <p:nvPr/>
        </p:nvSpPr>
        <p:spPr>
          <a:xfrm>
            <a:off x="8004179" y="23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9" name="Rektangel 58"/>
          <p:cNvSpPr/>
          <p:nvPr/>
        </p:nvSpPr>
        <p:spPr>
          <a:xfrm>
            <a:off x="314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0" name="Rektangel 59"/>
          <p:cNvSpPr/>
          <p:nvPr/>
        </p:nvSpPr>
        <p:spPr>
          <a:xfrm>
            <a:off x="368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1" name="Rektangel 60"/>
          <p:cNvSpPr/>
          <p:nvPr/>
        </p:nvSpPr>
        <p:spPr>
          <a:xfrm>
            <a:off x="422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2" name="Rektangel 61"/>
          <p:cNvSpPr/>
          <p:nvPr/>
        </p:nvSpPr>
        <p:spPr>
          <a:xfrm>
            <a:off x="476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3" name="Rektangel 62"/>
          <p:cNvSpPr/>
          <p:nvPr/>
        </p:nvSpPr>
        <p:spPr>
          <a:xfrm>
            <a:off x="530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4" name="Rektangel 63"/>
          <p:cNvSpPr/>
          <p:nvPr/>
        </p:nvSpPr>
        <p:spPr>
          <a:xfrm>
            <a:off x="584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5" name="Rektangel 64"/>
          <p:cNvSpPr/>
          <p:nvPr/>
        </p:nvSpPr>
        <p:spPr>
          <a:xfrm>
            <a:off x="638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6" name="Rektangel 65"/>
          <p:cNvSpPr/>
          <p:nvPr/>
        </p:nvSpPr>
        <p:spPr>
          <a:xfrm>
            <a:off x="692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7" name="Rektangel 66"/>
          <p:cNvSpPr/>
          <p:nvPr/>
        </p:nvSpPr>
        <p:spPr>
          <a:xfrm>
            <a:off x="746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8" name="Rektangel 67"/>
          <p:cNvSpPr/>
          <p:nvPr/>
        </p:nvSpPr>
        <p:spPr>
          <a:xfrm>
            <a:off x="8004179" y="290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9" name="Rektangel 68"/>
          <p:cNvSpPr/>
          <p:nvPr/>
        </p:nvSpPr>
        <p:spPr>
          <a:xfrm>
            <a:off x="314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0" name="Rektangel 69"/>
          <p:cNvSpPr/>
          <p:nvPr/>
        </p:nvSpPr>
        <p:spPr>
          <a:xfrm>
            <a:off x="368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1" name="Rektangel 70"/>
          <p:cNvSpPr/>
          <p:nvPr/>
        </p:nvSpPr>
        <p:spPr>
          <a:xfrm>
            <a:off x="422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2" name="Rektangel 71"/>
          <p:cNvSpPr/>
          <p:nvPr/>
        </p:nvSpPr>
        <p:spPr>
          <a:xfrm>
            <a:off x="476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3" name="Rektangel 72"/>
          <p:cNvSpPr/>
          <p:nvPr/>
        </p:nvSpPr>
        <p:spPr>
          <a:xfrm>
            <a:off x="530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4" name="Rektangel 73"/>
          <p:cNvSpPr/>
          <p:nvPr/>
        </p:nvSpPr>
        <p:spPr>
          <a:xfrm>
            <a:off x="584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5" name="Rektangel 74"/>
          <p:cNvSpPr/>
          <p:nvPr/>
        </p:nvSpPr>
        <p:spPr>
          <a:xfrm>
            <a:off x="638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6" name="Rektangel 75"/>
          <p:cNvSpPr/>
          <p:nvPr/>
        </p:nvSpPr>
        <p:spPr>
          <a:xfrm>
            <a:off x="692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7" name="Rektangel 76"/>
          <p:cNvSpPr/>
          <p:nvPr/>
        </p:nvSpPr>
        <p:spPr>
          <a:xfrm>
            <a:off x="746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8" name="Rektangel 77"/>
          <p:cNvSpPr/>
          <p:nvPr/>
        </p:nvSpPr>
        <p:spPr>
          <a:xfrm>
            <a:off x="8004179" y="344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9" name="Rektangel 78"/>
          <p:cNvSpPr/>
          <p:nvPr/>
        </p:nvSpPr>
        <p:spPr>
          <a:xfrm>
            <a:off x="314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0" name="Rektangel 79"/>
          <p:cNvSpPr/>
          <p:nvPr/>
        </p:nvSpPr>
        <p:spPr>
          <a:xfrm>
            <a:off x="368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1" name="Rektangel 80"/>
          <p:cNvSpPr/>
          <p:nvPr/>
        </p:nvSpPr>
        <p:spPr>
          <a:xfrm>
            <a:off x="422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2" name="Rektangel 81"/>
          <p:cNvSpPr/>
          <p:nvPr/>
        </p:nvSpPr>
        <p:spPr>
          <a:xfrm>
            <a:off x="476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3" name="Rektangel 82"/>
          <p:cNvSpPr/>
          <p:nvPr/>
        </p:nvSpPr>
        <p:spPr>
          <a:xfrm>
            <a:off x="530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4" name="Rektangel 83"/>
          <p:cNvSpPr/>
          <p:nvPr/>
        </p:nvSpPr>
        <p:spPr>
          <a:xfrm>
            <a:off x="584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5" name="Rektangel 84"/>
          <p:cNvSpPr/>
          <p:nvPr/>
        </p:nvSpPr>
        <p:spPr>
          <a:xfrm>
            <a:off x="638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6" name="Rektangel 85"/>
          <p:cNvSpPr/>
          <p:nvPr/>
        </p:nvSpPr>
        <p:spPr>
          <a:xfrm>
            <a:off x="692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7" name="Rektangel 86"/>
          <p:cNvSpPr/>
          <p:nvPr/>
        </p:nvSpPr>
        <p:spPr>
          <a:xfrm>
            <a:off x="746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8" name="Rektangel 87"/>
          <p:cNvSpPr/>
          <p:nvPr/>
        </p:nvSpPr>
        <p:spPr>
          <a:xfrm>
            <a:off x="8004179" y="398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9" name="Rektangel 88"/>
          <p:cNvSpPr/>
          <p:nvPr/>
        </p:nvSpPr>
        <p:spPr>
          <a:xfrm>
            <a:off x="314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0" name="Rektangel 89"/>
          <p:cNvSpPr/>
          <p:nvPr/>
        </p:nvSpPr>
        <p:spPr>
          <a:xfrm>
            <a:off x="368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1" name="Rektangel 90"/>
          <p:cNvSpPr/>
          <p:nvPr/>
        </p:nvSpPr>
        <p:spPr>
          <a:xfrm>
            <a:off x="422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2" name="Rektangel 91"/>
          <p:cNvSpPr/>
          <p:nvPr/>
        </p:nvSpPr>
        <p:spPr>
          <a:xfrm>
            <a:off x="476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3" name="Rektangel 92"/>
          <p:cNvSpPr/>
          <p:nvPr/>
        </p:nvSpPr>
        <p:spPr>
          <a:xfrm>
            <a:off x="530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4" name="Rektangel 93"/>
          <p:cNvSpPr/>
          <p:nvPr/>
        </p:nvSpPr>
        <p:spPr>
          <a:xfrm>
            <a:off x="584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5" name="Rektangel 94"/>
          <p:cNvSpPr/>
          <p:nvPr/>
        </p:nvSpPr>
        <p:spPr>
          <a:xfrm>
            <a:off x="638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6" name="Rektangel 95"/>
          <p:cNvSpPr/>
          <p:nvPr/>
        </p:nvSpPr>
        <p:spPr>
          <a:xfrm>
            <a:off x="692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7" name="Rektangel 96"/>
          <p:cNvSpPr/>
          <p:nvPr/>
        </p:nvSpPr>
        <p:spPr>
          <a:xfrm>
            <a:off x="746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8" name="Rektangel 97"/>
          <p:cNvSpPr/>
          <p:nvPr/>
        </p:nvSpPr>
        <p:spPr>
          <a:xfrm>
            <a:off x="8004179" y="452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9" name="Rektangel 98"/>
          <p:cNvSpPr/>
          <p:nvPr/>
        </p:nvSpPr>
        <p:spPr>
          <a:xfrm>
            <a:off x="314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0" name="Rektangel 99"/>
          <p:cNvSpPr/>
          <p:nvPr/>
        </p:nvSpPr>
        <p:spPr>
          <a:xfrm>
            <a:off x="368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1" name="Rektangel 100"/>
          <p:cNvSpPr/>
          <p:nvPr/>
        </p:nvSpPr>
        <p:spPr>
          <a:xfrm>
            <a:off x="422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2" name="Rektangel 101"/>
          <p:cNvSpPr/>
          <p:nvPr/>
        </p:nvSpPr>
        <p:spPr>
          <a:xfrm>
            <a:off x="476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3" name="Rektangel 102"/>
          <p:cNvSpPr/>
          <p:nvPr/>
        </p:nvSpPr>
        <p:spPr>
          <a:xfrm>
            <a:off x="530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4" name="Rektangel 103"/>
          <p:cNvSpPr/>
          <p:nvPr/>
        </p:nvSpPr>
        <p:spPr>
          <a:xfrm>
            <a:off x="584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5" name="Rektangel 104"/>
          <p:cNvSpPr/>
          <p:nvPr/>
        </p:nvSpPr>
        <p:spPr>
          <a:xfrm>
            <a:off x="638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6" name="Rektangel 105"/>
          <p:cNvSpPr/>
          <p:nvPr/>
        </p:nvSpPr>
        <p:spPr>
          <a:xfrm>
            <a:off x="692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7" name="Rektangel 106"/>
          <p:cNvSpPr/>
          <p:nvPr/>
        </p:nvSpPr>
        <p:spPr>
          <a:xfrm>
            <a:off x="746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8" name="Rektangel 107"/>
          <p:cNvSpPr/>
          <p:nvPr/>
        </p:nvSpPr>
        <p:spPr>
          <a:xfrm>
            <a:off x="8004179" y="5061017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9" name="Tekstfelt 108"/>
          <p:cNvSpPr txBox="1"/>
          <p:nvPr/>
        </p:nvSpPr>
        <p:spPr>
          <a:xfrm>
            <a:off x="1753359" y="2300852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 dirty="0"/>
              <a:t>10</a:t>
            </a:r>
          </a:p>
        </p:txBody>
      </p:sp>
      <p:sp>
        <p:nvSpPr>
          <p:cNvPr id="110" name="Tekstfelt 109"/>
          <p:cNvSpPr txBox="1"/>
          <p:nvPr/>
        </p:nvSpPr>
        <p:spPr>
          <a:xfrm>
            <a:off x="5304179" y="5540852"/>
            <a:ext cx="11208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64865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x = 0; x &lt; 10; x++)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800" b="1">
                <a:latin typeface="Consolas" panose="020B0609020204030204" pitchFamily="49" charset="0"/>
              </a:rPr>
              <a:t> 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y = 0; y &lt; 10; y++)</a:t>
            </a:r>
          </a:p>
          <a:p>
            <a:r>
              <a:rPr lang="da-DK" sz="2800" b="1">
                <a:latin typeface="Consolas" panose="020B0609020204030204" pitchFamily="49" charset="0"/>
              </a:rPr>
              <a:t>   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29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52079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10;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10;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Logic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10;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10;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127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52079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>
                <a:latin typeface="Consolas" panose="020B0609020204030204" pitchFamily="49" charset="0"/>
              </a:rPr>
              <a:t>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>
                <a:latin typeface="Consolas" panose="020B0609020204030204" pitchFamily="49" charset="0"/>
              </a:rPr>
              <a:t>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Logic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>
                <a:latin typeface="Consolas" panose="020B0609020204030204" pitchFamily="49" charset="0"/>
              </a:rPr>
              <a:t>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10</a:t>
            </a:r>
            <a:r>
              <a:rPr lang="da-DK" sz="2000" b="1">
                <a:latin typeface="Consolas" panose="020B0609020204030204" pitchFamily="49" charset="0"/>
              </a:rPr>
              <a:t>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496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10" descr="Billedresultat for cherr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0" name="Rektangel 9"/>
          <p:cNvSpPr/>
          <p:nvPr/>
        </p:nvSpPr>
        <p:spPr>
          <a:xfrm>
            <a:off x="368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/>
          <p:cNvSpPr/>
          <p:nvPr/>
        </p:nvSpPr>
        <p:spPr>
          <a:xfrm>
            <a:off x="422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476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530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ktangel 13"/>
          <p:cNvSpPr/>
          <p:nvPr/>
        </p:nvSpPr>
        <p:spPr>
          <a:xfrm>
            <a:off x="584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/>
          <p:cNvSpPr/>
          <p:nvPr/>
        </p:nvSpPr>
        <p:spPr>
          <a:xfrm>
            <a:off x="638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ktangel 15"/>
          <p:cNvSpPr/>
          <p:nvPr/>
        </p:nvSpPr>
        <p:spPr>
          <a:xfrm>
            <a:off x="692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/>
          <p:cNvSpPr/>
          <p:nvPr/>
        </p:nvSpPr>
        <p:spPr>
          <a:xfrm>
            <a:off x="7464179" y="68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Rektangel 19"/>
          <p:cNvSpPr/>
          <p:nvPr/>
        </p:nvSpPr>
        <p:spPr>
          <a:xfrm>
            <a:off x="368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1" name="Rektangel 20"/>
          <p:cNvSpPr/>
          <p:nvPr/>
        </p:nvSpPr>
        <p:spPr>
          <a:xfrm>
            <a:off x="422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2" name="Rektangel 21"/>
          <p:cNvSpPr/>
          <p:nvPr/>
        </p:nvSpPr>
        <p:spPr>
          <a:xfrm>
            <a:off x="476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ktangel 22"/>
          <p:cNvSpPr/>
          <p:nvPr/>
        </p:nvSpPr>
        <p:spPr>
          <a:xfrm>
            <a:off x="530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4" name="Rektangel 23"/>
          <p:cNvSpPr/>
          <p:nvPr/>
        </p:nvSpPr>
        <p:spPr>
          <a:xfrm>
            <a:off x="584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5" name="Rektangel 24"/>
          <p:cNvSpPr/>
          <p:nvPr/>
        </p:nvSpPr>
        <p:spPr>
          <a:xfrm>
            <a:off x="638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6" name="Rektangel 25"/>
          <p:cNvSpPr/>
          <p:nvPr/>
        </p:nvSpPr>
        <p:spPr>
          <a:xfrm>
            <a:off x="692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 26"/>
          <p:cNvSpPr/>
          <p:nvPr/>
        </p:nvSpPr>
        <p:spPr>
          <a:xfrm>
            <a:off x="7464179" y="122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0" name="Rektangel 29"/>
          <p:cNvSpPr/>
          <p:nvPr/>
        </p:nvSpPr>
        <p:spPr>
          <a:xfrm>
            <a:off x="368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1" name="Rektangel 30"/>
          <p:cNvSpPr/>
          <p:nvPr/>
        </p:nvSpPr>
        <p:spPr>
          <a:xfrm>
            <a:off x="422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2" name="Rektangel 31"/>
          <p:cNvSpPr/>
          <p:nvPr/>
        </p:nvSpPr>
        <p:spPr>
          <a:xfrm>
            <a:off x="476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3" name="Rektangel 32"/>
          <p:cNvSpPr/>
          <p:nvPr/>
        </p:nvSpPr>
        <p:spPr>
          <a:xfrm>
            <a:off x="530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4" name="Rektangel 33"/>
          <p:cNvSpPr/>
          <p:nvPr/>
        </p:nvSpPr>
        <p:spPr>
          <a:xfrm>
            <a:off x="584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5" name="Rektangel 34"/>
          <p:cNvSpPr/>
          <p:nvPr/>
        </p:nvSpPr>
        <p:spPr>
          <a:xfrm>
            <a:off x="638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6" name="Rektangel 35"/>
          <p:cNvSpPr/>
          <p:nvPr/>
        </p:nvSpPr>
        <p:spPr>
          <a:xfrm>
            <a:off x="692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7" name="Rektangel 36"/>
          <p:cNvSpPr/>
          <p:nvPr/>
        </p:nvSpPr>
        <p:spPr>
          <a:xfrm>
            <a:off x="7464179" y="176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ektangel 39"/>
          <p:cNvSpPr/>
          <p:nvPr/>
        </p:nvSpPr>
        <p:spPr>
          <a:xfrm>
            <a:off x="368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1" name="Rektangel 40"/>
          <p:cNvSpPr/>
          <p:nvPr/>
        </p:nvSpPr>
        <p:spPr>
          <a:xfrm>
            <a:off x="422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2" name="Rektangel 41"/>
          <p:cNvSpPr/>
          <p:nvPr/>
        </p:nvSpPr>
        <p:spPr>
          <a:xfrm>
            <a:off x="476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3" name="Rektangel 42"/>
          <p:cNvSpPr/>
          <p:nvPr/>
        </p:nvSpPr>
        <p:spPr>
          <a:xfrm>
            <a:off x="530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ektangel 43"/>
          <p:cNvSpPr/>
          <p:nvPr/>
        </p:nvSpPr>
        <p:spPr>
          <a:xfrm>
            <a:off x="584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5" name="Rektangel 44"/>
          <p:cNvSpPr/>
          <p:nvPr/>
        </p:nvSpPr>
        <p:spPr>
          <a:xfrm>
            <a:off x="638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6" name="Rektangel 45"/>
          <p:cNvSpPr/>
          <p:nvPr/>
        </p:nvSpPr>
        <p:spPr>
          <a:xfrm>
            <a:off x="692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ktangel 46"/>
          <p:cNvSpPr/>
          <p:nvPr/>
        </p:nvSpPr>
        <p:spPr>
          <a:xfrm>
            <a:off x="7464179" y="230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0" name="Rektangel 49"/>
          <p:cNvSpPr/>
          <p:nvPr/>
        </p:nvSpPr>
        <p:spPr>
          <a:xfrm>
            <a:off x="368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1" name="Rektangel 50"/>
          <p:cNvSpPr/>
          <p:nvPr/>
        </p:nvSpPr>
        <p:spPr>
          <a:xfrm>
            <a:off x="422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2" name="Rektangel 51"/>
          <p:cNvSpPr/>
          <p:nvPr/>
        </p:nvSpPr>
        <p:spPr>
          <a:xfrm>
            <a:off x="476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3" name="Rektangel 52"/>
          <p:cNvSpPr/>
          <p:nvPr/>
        </p:nvSpPr>
        <p:spPr>
          <a:xfrm>
            <a:off x="530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ktangel 53"/>
          <p:cNvSpPr/>
          <p:nvPr/>
        </p:nvSpPr>
        <p:spPr>
          <a:xfrm>
            <a:off x="584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5" name="Rektangel 54"/>
          <p:cNvSpPr/>
          <p:nvPr/>
        </p:nvSpPr>
        <p:spPr>
          <a:xfrm>
            <a:off x="638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6" name="Rektangel 55"/>
          <p:cNvSpPr/>
          <p:nvPr/>
        </p:nvSpPr>
        <p:spPr>
          <a:xfrm>
            <a:off x="692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Rektangel 56"/>
          <p:cNvSpPr/>
          <p:nvPr/>
        </p:nvSpPr>
        <p:spPr>
          <a:xfrm>
            <a:off x="7464179" y="2841923"/>
            <a:ext cx="540000" cy="5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Tekstfelt 3"/>
          <p:cNvSpPr txBox="1"/>
          <p:nvPr/>
        </p:nvSpPr>
        <p:spPr>
          <a:xfrm>
            <a:off x="2857195" y="1431758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5</a:t>
            </a:r>
          </a:p>
        </p:txBody>
      </p:sp>
      <p:sp>
        <p:nvSpPr>
          <p:cNvPr id="109" name="Tekstfelt 108"/>
          <p:cNvSpPr txBox="1"/>
          <p:nvPr/>
        </p:nvSpPr>
        <p:spPr>
          <a:xfrm>
            <a:off x="5517807" y="3321758"/>
            <a:ext cx="652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720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49100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5207945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Init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da-DK" sz="2000" b="1">
                <a:latin typeface="Consolas" panose="020B0609020204030204" pitchFamily="49" charset="0"/>
              </a:rPr>
              <a:t>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da-DK" sz="2000" b="1">
                <a:latin typeface="Consolas" panose="020B0609020204030204" pitchFamily="49" charset="0"/>
              </a:rPr>
              <a:t>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Logic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x = 0; x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r>
              <a:rPr lang="da-DK" sz="2000" b="1">
                <a:latin typeface="Consolas" panose="020B0609020204030204" pitchFamily="49" charset="0"/>
              </a:rPr>
              <a:t>; x++)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   for</a:t>
            </a:r>
            <a:r>
              <a:rPr lang="da-DK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 y = 0; y &lt; </a:t>
            </a:r>
            <a:r>
              <a:rPr lang="da-DK" sz="2000" b="1">
                <a:solidFill>
                  <a:srgbClr val="FF0000"/>
                </a:solidFill>
                <a:latin typeface="Consolas" panose="020B0609020204030204" pitchFamily="49" charset="0"/>
              </a:rPr>
              <a:t>5</a:t>
            </a:r>
            <a:r>
              <a:rPr lang="da-DK" sz="2000" b="1">
                <a:latin typeface="Consolas" panose="020B0609020204030204" pitchFamily="49" charset="0"/>
              </a:rPr>
              <a:t>; y++)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}   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3" name="Picture 2" descr="Billedresultat for nega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468" y="218474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517092"/>
            <a:ext cx="81409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public const int </a:t>
            </a:r>
            <a:r>
              <a:rPr lang="da-DK" sz="3200" b="1">
                <a:latin typeface="Consolas" panose="020B0609020204030204" pitchFamily="49" charset="0"/>
              </a:rPr>
              <a:t>xDimension = 8;</a:t>
            </a:r>
          </a:p>
          <a:p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public const int </a:t>
            </a:r>
            <a:r>
              <a:rPr lang="da-DK" sz="3200" b="1">
                <a:latin typeface="Consolas" panose="020B0609020204030204" pitchFamily="49" charset="0"/>
              </a:rPr>
              <a:t>yDimension = 5;</a:t>
            </a:r>
          </a:p>
        </p:txBody>
      </p:sp>
    </p:spTree>
    <p:extLst>
      <p:ext uri="{BB962C8B-B14F-4D97-AF65-F5344CB8AC3E}">
        <p14:creationId xmlns:p14="http://schemas.microsoft.com/office/powerpoint/2010/main" val="30634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639</Words>
  <Application>Microsoft Office PowerPoint</Application>
  <PresentationFormat>Widescreen</PresentationFormat>
  <Paragraphs>186</Paragraphs>
  <Slides>20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Office-tema</vt:lpstr>
      <vt:lpstr>Don’t Repeat Yourself </vt:lpstr>
      <vt:lpstr>Don’t Repeat Yourself - Levels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111</cp:revision>
  <dcterms:created xsi:type="dcterms:W3CDTF">2017-09-05T14:00:27Z</dcterms:created>
  <dcterms:modified xsi:type="dcterms:W3CDTF">2023-10-26T06:44:36Z</dcterms:modified>
</cp:coreProperties>
</file>