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97" r:id="rId3"/>
    <p:sldId id="452" r:id="rId4"/>
    <p:sldId id="453" r:id="rId5"/>
    <p:sldId id="454" r:id="rId6"/>
    <p:sldId id="455" r:id="rId7"/>
    <p:sldId id="456" r:id="rId8"/>
    <p:sldId id="459" r:id="rId9"/>
    <p:sldId id="460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469" r:id="rId19"/>
    <p:sldId id="470" r:id="rId20"/>
    <p:sldId id="471" r:id="rId21"/>
    <p:sldId id="472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11-10-2023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11-10-2023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11-10-2023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11-10-2023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11-10-2023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11-10-2023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11-10-2023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11-10-2023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11-10-2023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11-10-2023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11-10-2023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11-10-2023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78021"/>
            <a:ext cx="9144000" cy="2047959"/>
          </a:xfrm>
        </p:spPr>
        <p:txBody>
          <a:bodyPr>
            <a:noAutofit/>
          </a:bodyPr>
          <a:lstStyle/>
          <a:p>
            <a:r>
              <a:rPr lang="da-DK" sz="9600" dirty="0"/>
              <a:t>Dictionary </a:t>
            </a:r>
            <a:endParaRPr lang="da-DK" sz="9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Peter Larsen</a:t>
            </a:r>
          </a:p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Mia Olsen</a:t>
            </a:r>
          </a:p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Lene Ipsen</a:t>
            </a:r>
          </a:p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Jan Hansen</a:t>
            </a:r>
          </a:p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rgbClr val="FF0000"/>
                </a:solidFill>
              </a:rPr>
              <a:t>Keys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45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Peter Larsen</a:t>
            </a:r>
          </a:p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Mia Olsen</a:t>
            </a:r>
          </a:p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Lene Ipsen</a:t>
            </a:r>
          </a:p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Jan Hansen</a:t>
            </a:r>
          </a:p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rgbClr val="FF0000"/>
                </a:solidFill>
              </a:rPr>
              <a:t>Keys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2006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&gt; students 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&gt;(); </a:t>
            </a:r>
          </a:p>
          <a:p>
            <a:r>
              <a:rPr lang="da-DK" sz="2000" b="1">
                <a:latin typeface="Consolas" panose="020B0609020204030204" pitchFamily="49" charset="0"/>
              </a:rPr>
              <a:t>students.Add(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en-US" sz="2000" b="1">
                <a:latin typeface="Consolas" panose="020B06090202040302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(…));</a:t>
            </a:r>
          </a:p>
          <a:p>
            <a:r>
              <a:rPr lang="da-DK" sz="2000" b="1">
                <a:latin typeface="Consolas" panose="020B0609020204030204" pitchFamily="49" charset="0"/>
              </a:rPr>
              <a:t>…</a:t>
            </a: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 s = students[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000" b="1">
                <a:latin typeface="Consolas" panose="020B0609020204030204" pitchFamily="49" charset="0"/>
              </a:rPr>
              <a:t>];</a:t>
            </a:r>
          </a:p>
        </p:txBody>
      </p:sp>
      <p:pic>
        <p:nvPicPr>
          <p:cNvPr id="2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520" y="96304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10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Peter Larsen</a:t>
            </a:r>
          </a:p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Mia Olsen</a:t>
            </a:r>
          </a:p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Lene Ipsen</a:t>
            </a:r>
          </a:p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Jan Hansen</a:t>
            </a:r>
          </a:p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rgbClr val="FF0000"/>
                </a:solidFill>
              </a:rPr>
              <a:t>Keys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2006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&gt; students 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&gt;(); </a:t>
            </a:r>
          </a:p>
          <a:p>
            <a:r>
              <a:rPr lang="da-DK" sz="2000" b="1">
                <a:latin typeface="Consolas" panose="020B0609020204030204" pitchFamily="49" charset="0"/>
              </a:rPr>
              <a:t>students[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000" b="1">
                <a:latin typeface="Consolas" panose="020B0609020204030204" pitchFamily="49" charset="0"/>
              </a:rPr>
              <a:t>] 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(…);</a:t>
            </a:r>
          </a:p>
          <a:p>
            <a:r>
              <a:rPr lang="da-DK" sz="2000" b="1">
                <a:latin typeface="Consolas" panose="020B0609020204030204" pitchFamily="49" charset="0"/>
              </a:rPr>
              <a:t>…</a:t>
            </a: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 s = students[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000" b="1">
                <a:latin typeface="Consolas" panose="020B0609020204030204" pitchFamily="49" charset="0"/>
              </a:rPr>
              <a:t>];</a:t>
            </a:r>
          </a:p>
        </p:txBody>
      </p:sp>
      <p:pic>
        <p:nvPicPr>
          <p:cNvPr id="2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520" y="96304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69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Peter Larsen</a:t>
            </a:r>
          </a:p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Mia Olsen</a:t>
            </a:r>
          </a:p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Lene Ipsen</a:t>
            </a:r>
          </a:p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Jan Hansen</a:t>
            </a:r>
          </a:p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rgbClr val="FF0000"/>
                </a:solidFill>
              </a:rPr>
              <a:t>Keys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2006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&gt; students 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&gt;(); </a:t>
            </a:r>
          </a:p>
          <a:p>
            <a:r>
              <a:rPr lang="da-DK" sz="2000" b="1">
                <a:latin typeface="Consolas" panose="020B0609020204030204" pitchFamily="49" charset="0"/>
              </a:rPr>
              <a:t>students.Add(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en-US" sz="2000" b="1">
                <a:latin typeface="Consolas" panose="020B06090202040302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(…));</a:t>
            </a:r>
          </a:p>
          <a:p>
            <a:r>
              <a:rPr lang="da-DK" sz="2000" b="1">
                <a:latin typeface="Consolas" panose="020B0609020204030204" pitchFamily="49" charset="0"/>
              </a:rPr>
              <a:t>students.Add(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en-US" sz="2000" b="1">
                <a:latin typeface="Consolas" panose="020B06090202040302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(…));</a:t>
            </a:r>
          </a:p>
          <a:p>
            <a:endParaRPr lang="da-DK" sz="2000" b="1">
              <a:latin typeface="Consolas" panose="020B0609020204030204" pitchFamily="49" charset="0"/>
            </a:endParaRPr>
          </a:p>
        </p:txBody>
      </p:sp>
      <p:pic>
        <p:nvPicPr>
          <p:cNvPr id="20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213" y="84789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40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Peter Larsen</a:t>
            </a:r>
          </a:p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Mia Olsen</a:t>
            </a:r>
          </a:p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Lene Ipsen</a:t>
            </a:r>
          </a:p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Jan Hansen</a:t>
            </a:r>
          </a:p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rgbClr val="FF0000"/>
                </a:solidFill>
              </a:rPr>
              <a:t>Keys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200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&gt; students 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&gt;(); </a:t>
            </a:r>
          </a:p>
          <a:p>
            <a:r>
              <a:rPr lang="da-DK" sz="2000" b="1">
                <a:latin typeface="Consolas" panose="020B0609020204030204" pitchFamily="49" charset="0"/>
              </a:rPr>
              <a:t>students[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000" b="1">
                <a:latin typeface="Consolas" panose="020B0609020204030204" pitchFamily="49" charset="0"/>
              </a:rPr>
              <a:t>] 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(…);</a:t>
            </a:r>
          </a:p>
          <a:p>
            <a:r>
              <a:rPr lang="da-DK" sz="2000" b="1">
                <a:latin typeface="Consolas" panose="020B0609020204030204" pitchFamily="49" charset="0"/>
              </a:rPr>
              <a:t>students[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000" b="1">
                <a:latin typeface="Consolas" panose="020B0609020204030204" pitchFamily="49" charset="0"/>
              </a:rPr>
              <a:t>] 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(…);</a:t>
            </a:r>
          </a:p>
        </p:txBody>
      </p:sp>
      <p:pic>
        <p:nvPicPr>
          <p:cNvPr id="2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520" y="96304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ktangel 19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30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Peter Larsen</a:t>
            </a:r>
          </a:p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Mia Olsen</a:t>
            </a:r>
          </a:p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Lene Ipsen</a:t>
            </a:r>
          </a:p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Jan Hansen</a:t>
            </a:r>
          </a:p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rgbClr val="FF0000"/>
                </a:solidFill>
              </a:rPr>
              <a:t>Keys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200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latin typeface="Consolas" panose="020B0609020204030204" pitchFamily="49" charset="0"/>
              </a:rPr>
              <a:t>students.Remove(</a:t>
            </a:r>
            <a:r>
              <a:rPr lang="en-US" sz="28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800" b="1">
                <a:latin typeface="Consolas" panose="020B0609020204030204" pitchFamily="49" charset="0"/>
              </a:rPr>
              <a:t>);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= true</a:t>
            </a:r>
          </a:p>
          <a:p>
            <a:r>
              <a:rPr lang="da-DK" sz="2800" b="1">
                <a:latin typeface="Consolas" panose="020B0609020204030204" pitchFamily="49" charset="0"/>
              </a:rPr>
              <a:t>students.Remove(</a:t>
            </a:r>
            <a:r>
              <a:rPr lang="en-US" sz="2800" b="1">
                <a:solidFill>
                  <a:srgbClr val="C00000"/>
                </a:solidFill>
                <a:latin typeface="Consolas" panose="020B0609020204030204" pitchFamily="49" charset="0"/>
              </a:rPr>
              <a:t>"040489-1191"</a:t>
            </a:r>
            <a:r>
              <a:rPr lang="da-DK" sz="2800" b="1">
                <a:latin typeface="Consolas" panose="020B0609020204030204" pitchFamily="49" charset="0"/>
              </a:rPr>
              <a:t>);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= </a:t>
            </a:r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</p:txBody>
      </p:sp>
      <p:pic>
        <p:nvPicPr>
          <p:cNvPr id="20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779" y="42445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4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Peter Larsen</a:t>
            </a:r>
          </a:p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Mia Olsen</a:t>
            </a:r>
          </a:p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Lene Ipsen</a:t>
            </a:r>
          </a:p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Jan Hansen</a:t>
            </a:r>
          </a:p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rgbClr val="FF0000"/>
                </a:solidFill>
              </a:rPr>
              <a:t>Keys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200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>
                <a:latin typeface="Consolas" panose="020B0609020204030204" pitchFamily="49" charset="0"/>
              </a:rPr>
              <a:t> s = students[</a:t>
            </a:r>
            <a:r>
              <a:rPr lang="en-US" sz="28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800" b="1">
                <a:latin typeface="Consolas" panose="020B0609020204030204" pitchFamily="49" charset="0"/>
              </a:rPr>
              <a:t>];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>
                <a:latin typeface="Consolas" panose="020B0609020204030204" pitchFamily="49" charset="0"/>
              </a:rPr>
              <a:t> s = students[</a:t>
            </a:r>
            <a:r>
              <a:rPr lang="en-US" sz="2800" b="1">
                <a:solidFill>
                  <a:srgbClr val="C00000"/>
                </a:solidFill>
                <a:latin typeface="Consolas" panose="020B0609020204030204" pitchFamily="49" charset="0"/>
              </a:rPr>
              <a:t>"040489-1191"</a:t>
            </a:r>
            <a:r>
              <a:rPr lang="da-DK" sz="2800" b="1">
                <a:latin typeface="Consolas" panose="020B0609020204030204" pitchFamily="49" charset="0"/>
              </a:rPr>
              <a:t>];</a:t>
            </a:r>
          </a:p>
        </p:txBody>
      </p:sp>
      <p:pic>
        <p:nvPicPr>
          <p:cNvPr id="20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973" y="83145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41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Peter Larsen</a:t>
            </a:r>
          </a:p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Mia Olsen</a:t>
            </a:r>
          </a:p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Lene Ipsen</a:t>
            </a:r>
          </a:p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Jan Hansen</a:t>
            </a:r>
          </a:p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rgbClr val="FF0000"/>
                </a:solidFill>
              </a:rPr>
              <a:t>Keys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1" y="424456"/>
            <a:ext cx="5718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400" b="1">
                <a:latin typeface="Consolas" panose="020B0609020204030204" pitchFamily="49" charset="0"/>
              </a:rPr>
              <a:t> (students.ContainsKey(cpr))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Student</a:t>
            </a:r>
            <a:r>
              <a:rPr lang="da-DK" sz="2400" b="1">
                <a:latin typeface="Consolas" panose="020B0609020204030204" pitchFamily="49" charset="0"/>
              </a:rPr>
              <a:t> s = students[cpr];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407" y="56145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02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Peter Larsen</a:t>
            </a:r>
          </a:p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Mia Olsen</a:t>
            </a:r>
          </a:p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Lene Ipsen</a:t>
            </a:r>
          </a:p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Jan Hansen</a:t>
            </a:r>
          </a:p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rgbClr val="FF0000"/>
                </a:solidFill>
              </a:rPr>
              <a:t>Keys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67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Student?</a:t>
            </a:r>
            <a:r>
              <a:rPr lang="da-DK" sz="2400" b="1" dirty="0">
                <a:latin typeface="Consolas" panose="020B0609020204030204" pitchFamily="49" charset="0"/>
              </a:rPr>
              <a:t> s = </a:t>
            </a:r>
            <a:r>
              <a:rPr lang="da-DK" sz="2400" b="1" dirty="0" err="1">
                <a:latin typeface="Consolas" panose="020B0609020204030204" pitchFamily="49" charset="0"/>
              </a:rPr>
              <a:t>students.ContainsKey</a:t>
            </a:r>
            <a:r>
              <a:rPr lang="da-DK" sz="2400" b="1" dirty="0">
                <a:latin typeface="Consolas" panose="020B0609020204030204" pitchFamily="49" charset="0"/>
              </a:rPr>
              <a:t>(cpr) ? students[cpr] : </a:t>
            </a:r>
            <a:r>
              <a:rPr lang="da-DK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2400" b="1" dirty="0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2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591" y="941601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39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rgbClr val="FF0000"/>
                </a:solidFill>
              </a:rPr>
              <a:t>Keys</a:t>
            </a:r>
            <a:endParaRPr lang="da-DK" sz="4000" b="1"/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670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students.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Keys</a:t>
            </a:r>
          </a:p>
        </p:txBody>
      </p:sp>
    </p:spTree>
    <p:extLst>
      <p:ext uri="{BB962C8B-B14F-4D97-AF65-F5344CB8AC3E}">
        <p14:creationId xmlns:p14="http://schemas.microsoft.com/office/powerpoint/2010/main" val="321987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  private string</a:t>
            </a:r>
            <a:r>
              <a:rPr lang="da-DK" sz="2800" b="1">
                <a:latin typeface="Consolas" panose="020B0609020204030204" pitchFamily="49" charset="0"/>
              </a:rPr>
              <a:t> _name;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  private string</a:t>
            </a:r>
            <a:r>
              <a:rPr lang="da-DK" sz="2800" b="1">
                <a:latin typeface="Consolas" panose="020B0609020204030204" pitchFamily="49" charset="0"/>
              </a:rPr>
              <a:t> _cpr;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...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2066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Peter Larsen</a:t>
            </a:r>
          </a:p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Mia Olsen</a:t>
            </a:r>
          </a:p>
          <a:p>
            <a:r>
              <a:rPr lang="da-DK">
                <a:solidFill>
                  <a:srgbClr val="FFFF00"/>
                </a:solidFill>
              </a:rPr>
              <a:t>011494-2284</a:t>
            </a: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Lene Ipsen</a:t>
            </a:r>
          </a:p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Jan Hansen</a:t>
            </a:r>
          </a:p>
          <a:p>
            <a:r>
              <a:rPr lang="da-DK">
                <a:solidFill>
                  <a:srgbClr val="FFFF00"/>
                </a:solidFill>
              </a:rPr>
              <a:t>072291-0811</a:t>
            </a:r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670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students.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86692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Peter Larsen</a:t>
            </a:r>
          </a:p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Mia Olsen</a:t>
            </a:r>
          </a:p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Lene Ipsen</a:t>
            </a:r>
          </a:p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Jan Hansen</a:t>
            </a:r>
          </a:p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880395" y="409216"/>
            <a:ext cx="106704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foreach </a:t>
            </a:r>
            <a:r>
              <a:rPr lang="en-US" sz="3200" b="1">
                <a:latin typeface="Consolas" panose="020B0609020204030204" pitchFamily="49" charset="0"/>
              </a:rPr>
              <a:t>(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en-US" sz="3200" b="1">
                <a:latin typeface="Consolas" panose="020B0609020204030204" pitchFamily="49" charset="0"/>
              </a:rPr>
              <a:t> s 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students.Values)</a:t>
            </a:r>
          </a:p>
          <a:p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>
                <a:latin typeface="Consolas" panose="020B0609020204030204" pitchFamily="49" charset="0"/>
              </a:rPr>
              <a:t>.WriteLine(s.Name);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834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59"/>
            <a:ext cx="8297334" cy="21877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3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>
                <a:latin typeface="Consolas" panose="020B0609020204030204" pitchFamily="49" charset="0"/>
              </a:rPr>
              <a:t>&gt; students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>
                <a:latin typeface="Consolas" panose="020B0609020204030204" pitchFamily="49" charset="0"/>
              </a:rPr>
              <a:t>&gt;();</a:t>
            </a:r>
          </a:p>
          <a:p>
            <a:r>
              <a:rPr lang="da-DK" sz="2800" b="1">
                <a:latin typeface="Consolas" panose="020B0609020204030204" pitchFamily="49" charset="0"/>
              </a:rPr>
              <a:t>students.Add(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>
                <a:latin typeface="Consolas" panose="020B0609020204030204" pitchFamily="49" charset="0"/>
              </a:rPr>
              <a:t>(…));</a:t>
            </a:r>
          </a:p>
          <a:p>
            <a:r>
              <a:rPr lang="da-DK" sz="2800" b="1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4" y="3317655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30255" y="3914987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Peter Larsen</a:t>
            </a:r>
          </a:p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6" name="Rektangel 5"/>
          <p:cNvSpPr/>
          <p:nvPr/>
        </p:nvSpPr>
        <p:spPr>
          <a:xfrm>
            <a:off x="2855850" y="3317655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988821" y="3914987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Mia Olsen</a:t>
            </a:r>
          </a:p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8" name="Rektangel 7"/>
          <p:cNvSpPr/>
          <p:nvPr/>
        </p:nvSpPr>
        <p:spPr>
          <a:xfrm>
            <a:off x="4714416" y="3317655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9" name="Rektangel 8"/>
          <p:cNvSpPr/>
          <p:nvPr/>
        </p:nvSpPr>
        <p:spPr>
          <a:xfrm>
            <a:off x="4847387" y="3914987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Lene Ipsen</a:t>
            </a:r>
          </a:p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</p:spTree>
    <p:extLst>
      <p:ext uri="{BB962C8B-B14F-4D97-AF65-F5344CB8AC3E}">
        <p14:creationId xmlns:p14="http://schemas.microsoft.com/office/powerpoint/2010/main" val="119019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833703"/>
            <a:ext cx="8297334" cy="21877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3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dirty="0">
                <a:latin typeface="Consolas" panose="020B0609020204030204" pitchFamily="49" charset="0"/>
              </a:rPr>
              <a:t> </a:t>
            </a:r>
            <a:r>
              <a:rPr lang="da-DK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Student?</a:t>
            </a:r>
            <a:r>
              <a:rPr lang="da-DK" b="1" dirty="0">
                <a:latin typeface="Consolas" panose="020B0609020204030204" pitchFamily="49" charset="0"/>
              </a:rPr>
              <a:t> </a:t>
            </a:r>
            <a:r>
              <a:rPr lang="da-DK" b="1" dirty="0" err="1">
                <a:latin typeface="Consolas" panose="020B0609020204030204" pitchFamily="49" charset="0"/>
              </a:rPr>
              <a:t>Lookup</a:t>
            </a:r>
            <a:r>
              <a:rPr lang="da-DK" b="1" dirty="0">
                <a:latin typeface="Consolas" panose="020B0609020204030204" pitchFamily="49" charset="0"/>
              </a:rPr>
              <a:t>(</a:t>
            </a:r>
            <a:r>
              <a:rPr lang="da-DK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b="1" dirty="0">
                <a:latin typeface="Consolas" panose="020B0609020204030204" pitchFamily="49" charset="0"/>
              </a:rPr>
              <a:t> cpr)</a:t>
            </a:r>
          </a:p>
          <a:p>
            <a:r>
              <a:rPr lang="da-DK" b="1" dirty="0">
                <a:latin typeface="Consolas" panose="020B0609020204030204" pitchFamily="49" charset="0"/>
              </a:rPr>
              <a:t>{</a:t>
            </a:r>
          </a:p>
          <a:p>
            <a:r>
              <a:rPr lang="da-DK" b="1" dirty="0">
                <a:latin typeface="Consolas" panose="020B0609020204030204" pitchFamily="49" charset="0"/>
              </a:rPr>
              <a:t>   </a:t>
            </a:r>
            <a:r>
              <a:rPr lang="da-DK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da-DK" b="1" dirty="0">
                <a:latin typeface="Consolas" panose="020B0609020204030204" pitchFamily="49" charset="0"/>
              </a:rPr>
              <a:t> (</a:t>
            </a:r>
            <a:r>
              <a:rPr lang="da-DK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b="1" dirty="0">
                <a:latin typeface="Consolas" panose="020B0609020204030204" pitchFamily="49" charset="0"/>
              </a:rPr>
              <a:t> s </a:t>
            </a:r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da-DK" b="1" dirty="0">
                <a:latin typeface="Consolas" panose="020B0609020204030204" pitchFamily="49" charset="0"/>
              </a:rPr>
              <a:t> students)</a:t>
            </a:r>
          </a:p>
          <a:p>
            <a:r>
              <a:rPr lang="da-DK" b="1" dirty="0">
                <a:latin typeface="Consolas" panose="020B0609020204030204" pitchFamily="49" charset="0"/>
              </a:rPr>
              <a:t>   {</a:t>
            </a:r>
          </a:p>
          <a:p>
            <a:r>
              <a:rPr lang="da-DK" b="1" dirty="0">
                <a:latin typeface="Consolas" panose="020B0609020204030204" pitchFamily="49" charset="0"/>
              </a:rPr>
              <a:t>      </a:t>
            </a:r>
            <a:r>
              <a:rPr lang="da-DK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b="1" dirty="0">
                <a:latin typeface="Consolas" panose="020B0609020204030204" pitchFamily="49" charset="0"/>
              </a:rPr>
              <a:t> (</a:t>
            </a:r>
            <a:r>
              <a:rPr lang="da-DK" b="1" dirty="0" err="1">
                <a:latin typeface="Consolas" panose="020B0609020204030204" pitchFamily="49" charset="0"/>
              </a:rPr>
              <a:t>s.CPR</a:t>
            </a:r>
            <a:r>
              <a:rPr lang="da-DK" b="1" dirty="0">
                <a:latin typeface="Consolas" panose="020B0609020204030204" pitchFamily="49" charset="0"/>
              </a:rPr>
              <a:t> == cpr) </a:t>
            </a:r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da-DK" b="1" dirty="0">
                <a:latin typeface="Consolas" panose="020B0609020204030204" pitchFamily="49" charset="0"/>
              </a:rPr>
              <a:t>s;</a:t>
            </a:r>
          </a:p>
          <a:p>
            <a:r>
              <a:rPr lang="da-DK" b="1" dirty="0">
                <a:latin typeface="Consolas" panose="020B0609020204030204" pitchFamily="49" charset="0"/>
              </a:rPr>
              <a:t>   }</a:t>
            </a:r>
          </a:p>
          <a:p>
            <a:endParaRPr lang="da-DK" b="1" dirty="0">
              <a:latin typeface="Consolas" panose="020B0609020204030204" pitchFamily="49" charset="0"/>
            </a:endParaRPr>
          </a:p>
          <a:p>
            <a:r>
              <a:rPr lang="da-DK" b="1" dirty="0">
                <a:latin typeface="Consolas" panose="020B0609020204030204" pitchFamily="49" charset="0"/>
              </a:rPr>
              <a:t>   </a:t>
            </a:r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da-DK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b="1" dirty="0">
                <a:latin typeface="Consolas" panose="020B0609020204030204" pitchFamily="49" charset="0"/>
              </a:rPr>
              <a:t>;</a:t>
            </a:r>
          </a:p>
          <a:p>
            <a:r>
              <a:rPr lang="da-DK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4" y="3940799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30255" y="453813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Peter Larsen</a:t>
            </a:r>
          </a:p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6" name="Rektangel 5"/>
          <p:cNvSpPr/>
          <p:nvPr/>
        </p:nvSpPr>
        <p:spPr>
          <a:xfrm>
            <a:off x="2855850" y="3940799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988821" y="453813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Mia Olsen</a:t>
            </a:r>
          </a:p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8" name="Rektangel 7"/>
          <p:cNvSpPr/>
          <p:nvPr/>
        </p:nvSpPr>
        <p:spPr>
          <a:xfrm>
            <a:off x="4714416" y="3940799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9" name="Rektangel 8"/>
          <p:cNvSpPr/>
          <p:nvPr/>
        </p:nvSpPr>
        <p:spPr>
          <a:xfrm>
            <a:off x="4847387" y="453813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Lene Ipsen</a:t>
            </a:r>
          </a:p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</p:spTree>
    <p:extLst>
      <p:ext uri="{BB962C8B-B14F-4D97-AF65-F5344CB8AC3E}">
        <p14:creationId xmlns:p14="http://schemas.microsoft.com/office/powerpoint/2010/main" val="273077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59"/>
            <a:ext cx="8297334" cy="21877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3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>
                <a:latin typeface="Consolas" panose="020B0609020204030204" pitchFamily="49" charset="0"/>
              </a:rPr>
              <a:t>&gt; students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>
                <a:latin typeface="Consolas" panose="020B0609020204030204" pitchFamily="49" charset="0"/>
              </a:rPr>
              <a:t>&gt;();</a:t>
            </a:r>
          </a:p>
          <a:p>
            <a:r>
              <a:rPr lang="da-DK" sz="2800" b="1">
                <a:latin typeface="Consolas" panose="020B0609020204030204" pitchFamily="49" charset="0"/>
              </a:rPr>
              <a:t>students.Add(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>
                <a:latin typeface="Consolas" panose="020B0609020204030204" pitchFamily="49" charset="0"/>
              </a:rPr>
              <a:t>(…));</a:t>
            </a:r>
          </a:p>
          <a:p>
            <a:r>
              <a:rPr lang="da-DK" sz="2800" b="1">
                <a:latin typeface="Consolas" panose="020B0609020204030204" pitchFamily="49" charset="0"/>
              </a:rPr>
              <a:t>…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>
                <a:latin typeface="Consolas" panose="020B0609020204030204" pitchFamily="49" charset="0"/>
              </a:rPr>
              <a:t> s = students[</a:t>
            </a:r>
            <a:r>
              <a:rPr lang="en-US" sz="28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800" b="1"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4" y="3317655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30255" y="3914987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Peter Larsen</a:t>
            </a:r>
          </a:p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6" name="Rektangel 5"/>
          <p:cNvSpPr/>
          <p:nvPr/>
        </p:nvSpPr>
        <p:spPr>
          <a:xfrm>
            <a:off x="2855850" y="3317655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988821" y="3914987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Mia Olsen</a:t>
            </a:r>
          </a:p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8" name="Rektangel 7"/>
          <p:cNvSpPr/>
          <p:nvPr/>
        </p:nvSpPr>
        <p:spPr>
          <a:xfrm>
            <a:off x="4714416" y="3317655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9" name="Rektangel 8"/>
          <p:cNvSpPr/>
          <p:nvPr/>
        </p:nvSpPr>
        <p:spPr>
          <a:xfrm>
            <a:off x="4847387" y="3914987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Lene Ipsen</a:t>
            </a:r>
          </a:p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10" name="Forbudstavle 9"/>
          <p:cNvSpPr/>
          <p:nvPr/>
        </p:nvSpPr>
        <p:spPr>
          <a:xfrm>
            <a:off x="8084510" y="1371036"/>
            <a:ext cx="1620000" cy="16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66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b="1"/>
              <a:t>Dictionary&lt;</a:t>
            </a:r>
            <a:r>
              <a:rPr lang="da-DK" sz="9600" b="1">
                <a:solidFill>
                  <a:srgbClr val="FF0000"/>
                </a:solidFill>
              </a:rPr>
              <a:t>K</a:t>
            </a:r>
            <a:r>
              <a:rPr lang="da-DK" sz="9600" b="1"/>
              <a:t>,</a:t>
            </a:r>
            <a:r>
              <a:rPr lang="da-DK" sz="9600" b="1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da-DK" sz="9600" b="1"/>
              <a:t>&gt;</a:t>
            </a:r>
            <a:br>
              <a:rPr lang="da-DK" sz="9600"/>
            </a:br>
            <a:endParaRPr lang="da-DK" sz="48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942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65638"/>
          </a:xfrm>
        </p:spPr>
        <p:txBody>
          <a:bodyPr>
            <a:noAutofit/>
          </a:bodyPr>
          <a:lstStyle/>
          <a:p>
            <a:r>
              <a:rPr lang="da-DK" sz="9600" b="1"/>
              <a:t>Dictionary&lt;</a:t>
            </a:r>
            <a:r>
              <a:rPr lang="da-DK" sz="9600" b="1">
                <a:solidFill>
                  <a:srgbClr val="FF0000"/>
                </a:solidFill>
              </a:rPr>
              <a:t>K</a:t>
            </a:r>
            <a:r>
              <a:rPr lang="da-DK" sz="9600" b="1"/>
              <a:t>,</a:t>
            </a:r>
            <a:r>
              <a:rPr lang="da-DK" sz="9600" b="1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da-DK" sz="9600" b="1"/>
              <a:t>&gt;</a:t>
            </a:r>
            <a:br>
              <a:rPr lang="da-DK" sz="9600"/>
            </a:br>
            <a:r>
              <a:rPr lang="da-DK" sz="4800" b="1"/>
              <a:t>a </a:t>
            </a:r>
            <a:r>
              <a:rPr lang="da-DK" sz="4800" b="1" i="1"/>
              <a:t>dictionary</a:t>
            </a:r>
            <a:r>
              <a:rPr lang="da-DK" sz="4800" b="1"/>
              <a:t> between</a:t>
            </a:r>
            <a:br>
              <a:rPr lang="da-DK" sz="4800" b="1"/>
            </a:br>
            <a:r>
              <a:rPr lang="da-DK" sz="4800" b="1">
                <a:solidFill>
                  <a:srgbClr val="FF0000"/>
                </a:solidFill>
              </a:rPr>
              <a:t>keys</a:t>
            </a:r>
            <a:r>
              <a:rPr lang="da-DK" sz="4800" b="1"/>
              <a:t> of type </a:t>
            </a:r>
            <a:r>
              <a:rPr lang="da-DK" sz="4800" b="1">
                <a:solidFill>
                  <a:srgbClr val="FF0000"/>
                </a:solidFill>
              </a:rPr>
              <a:t>K</a:t>
            </a:r>
            <a:r>
              <a:rPr lang="da-DK" sz="4800" b="1"/>
              <a:t>, and</a:t>
            </a:r>
            <a:br>
              <a:rPr lang="da-DK" sz="4800" b="1"/>
            </a:br>
            <a:r>
              <a:rPr lang="da-DK" sz="4800" b="1">
                <a:solidFill>
                  <a:schemeClr val="accent6">
                    <a:lumMod val="75000"/>
                  </a:schemeClr>
                </a:solidFill>
              </a:rPr>
              <a:t>values</a:t>
            </a:r>
            <a:r>
              <a:rPr lang="da-DK" sz="4800" b="1"/>
              <a:t> of type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04046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34721" y="1122362"/>
            <a:ext cx="10451252" cy="4465638"/>
          </a:xfrm>
        </p:spPr>
        <p:txBody>
          <a:bodyPr>
            <a:noAutofit/>
          </a:bodyPr>
          <a:lstStyle/>
          <a:p>
            <a:r>
              <a:rPr lang="da-DK" sz="9600" b="1"/>
              <a:t>Dictionary&lt;</a:t>
            </a:r>
            <a:r>
              <a:rPr lang="da-DK" sz="9600" b="1">
                <a:solidFill>
                  <a:srgbClr val="0070C0"/>
                </a:solidFill>
              </a:rPr>
              <a:t>int</a:t>
            </a:r>
            <a:r>
              <a:rPr lang="da-DK" sz="9600" b="1"/>
              <a:t>,</a:t>
            </a:r>
            <a:r>
              <a:rPr lang="da-DK" sz="9600" b="1">
                <a:solidFill>
                  <a:srgbClr val="0070C0"/>
                </a:solidFill>
              </a:rPr>
              <a:t>bool</a:t>
            </a:r>
            <a:r>
              <a:rPr lang="da-DK" sz="9600" b="1"/>
              <a:t>&gt;</a:t>
            </a:r>
            <a:br>
              <a:rPr lang="da-DK" sz="9600"/>
            </a:br>
            <a:r>
              <a:rPr lang="da-DK" sz="4800" b="1"/>
              <a:t>a </a:t>
            </a:r>
            <a:r>
              <a:rPr lang="da-DK" sz="4800" b="1" i="1"/>
              <a:t>dictionary</a:t>
            </a:r>
            <a:r>
              <a:rPr lang="da-DK" sz="4800" b="1"/>
              <a:t> between</a:t>
            </a:r>
            <a:br>
              <a:rPr lang="da-DK" sz="4800" b="1"/>
            </a:br>
            <a:r>
              <a:rPr lang="da-DK" sz="4800" b="1">
                <a:solidFill>
                  <a:srgbClr val="FF0000"/>
                </a:solidFill>
              </a:rPr>
              <a:t>keys</a:t>
            </a:r>
            <a:r>
              <a:rPr lang="da-DK" sz="4800" b="1"/>
              <a:t> of type </a:t>
            </a:r>
            <a:r>
              <a:rPr lang="da-DK" sz="4800" b="1">
                <a:solidFill>
                  <a:srgbClr val="0070C0"/>
                </a:solidFill>
              </a:rPr>
              <a:t>int</a:t>
            </a:r>
            <a:r>
              <a:rPr lang="da-DK" sz="4800" b="1"/>
              <a:t>, and</a:t>
            </a:r>
            <a:br>
              <a:rPr lang="da-DK" sz="4800" b="1"/>
            </a:br>
            <a:r>
              <a:rPr lang="da-DK" sz="4800" b="1">
                <a:solidFill>
                  <a:schemeClr val="accent6">
                    <a:lumMod val="75000"/>
                  </a:schemeClr>
                </a:solidFill>
              </a:rPr>
              <a:t>values</a:t>
            </a:r>
            <a:r>
              <a:rPr lang="da-DK" sz="4800" b="1"/>
              <a:t> of type </a:t>
            </a:r>
            <a:r>
              <a:rPr lang="da-DK" sz="4800" b="1">
                <a:solidFill>
                  <a:srgbClr val="0070C0"/>
                </a:solidFill>
              </a:rPr>
              <a:t>bool</a:t>
            </a:r>
          </a:p>
        </p:txBody>
      </p:sp>
    </p:spTree>
    <p:extLst>
      <p:ext uri="{BB962C8B-B14F-4D97-AF65-F5344CB8AC3E}">
        <p14:creationId xmlns:p14="http://schemas.microsoft.com/office/powerpoint/2010/main" val="793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34721" y="1122362"/>
            <a:ext cx="10451252" cy="4465638"/>
          </a:xfrm>
        </p:spPr>
        <p:txBody>
          <a:bodyPr>
            <a:noAutofit/>
          </a:bodyPr>
          <a:lstStyle/>
          <a:p>
            <a:r>
              <a:rPr lang="da-DK" sz="7200" b="1"/>
              <a:t>Dictionary&lt;</a:t>
            </a:r>
            <a:r>
              <a:rPr lang="da-DK" sz="7200" b="1">
                <a:solidFill>
                  <a:srgbClr val="0070C0"/>
                </a:solidFill>
              </a:rPr>
              <a:t>string</a:t>
            </a:r>
            <a:r>
              <a:rPr lang="da-DK" sz="7200" b="1"/>
              <a:t>, </a:t>
            </a:r>
            <a:r>
              <a:rPr lang="da-DK" sz="7200" b="1">
                <a:solidFill>
                  <a:schemeClr val="accent6">
                    <a:lumMod val="75000"/>
                  </a:schemeClr>
                </a:solidFill>
              </a:rPr>
              <a:t>Student</a:t>
            </a:r>
            <a:r>
              <a:rPr lang="da-DK" sz="7200" b="1"/>
              <a:t>&gt;</a:t>
            </a:r>
            <a:br>
              <a:rPr lang="da-DK" sz="9600"/>
            </a:br>
            <a:r>
              <a:rPr lang="da-DK" sz="4800" b="1"/>
              <a:t>a </a:t>
            </a:r>
            <a:r>
              <a:rPr lang="da-DK" sz="4800" b="1" i="1"/>
              <a:t>dictionary</a:t>
            </a:r>
            <a:r>
              <a:rPr lang="da-DK" sz="4800" b="1"/>
              <a:t> between</a:t>
            </a:r>
            <a:br>
              <a:rPr lang="da-DK" sz="4800" b="1"/>
            </a:br>
            <a:r>
              <a:rPr lang="da-DK" sz="4800" b="1">
                <a:solidFill>
                  <a:srgbClr val="FF0000"/>
                </a:solidFill>
              </a:rPr>
              <a:t>keys</a:t>
            </a:r>
            <a:r>
              <a:rPr lang="da-DK" sz="4800" b="1"/>
              <a:t> of type </a:t>
            </a:r>
            <a:r>
              <a:rPr lang="da-DK" sz="4800" b="1">
                <a:solidFill>
                  <a:srgbClr val="0070C0"/>
                </a:solidFill>
              </a:rPr>
              <a:t>string</a:t>
            </a:r>
            <a:r>
              <a:rPr lang="da-DK" sz="4800" b="1"/>
              <a:t>, and</a:t>
            </a:r>
            <a:br>
              <a:rPr lang="da-DK" sz="4800" b="1"/>
            </a:br>
            <a:r>
              <a:rPr lang="da-DK" sz="4800" b="1">
                <a:solidFill>
                  <a:schemeClr val="accent6">
                    <a:lumMod val="75000"/>
                  </a:schemeClr>
                </a:solidFill>
              </a:rPr>
              <a:t>values</a:t>
            </a:r>
            <a:r>
              <a:rPr lang="da-DK" sz="4800" b="1"/>
              <a:t> of type (references to)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</a:rPr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309807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664</Words>
  <Application>Microsoft Office PowerPoint</Application>
  <PresentationFormat>Widescreen</PresentationFormat>
  <Paragraphs>236</Paragraphs>
  <Slides>21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Office-tema</vt:lpstr>
      <vt:lpstr>Dictionary </vt:lpstr>
      <vt:lpstr>PowerPoint-præsentation</vt:lpstr>
      <vt:lpstr>PowerPoint-præsentation</vt:lpstr>
      <vt:lpstr>PowerPoint-præsentation</vt:lpstr>
      <vt:lpstr>PowerPoint-præsentation</vt:lpstr>
      <vt:lpstr>Dictionary&lt;K,V&gt; </vt:lpstr>
      <vt:lpstr>Dictionary&lt;K,V&gt; a dictionary between keys of type K, and values of type V</vt:lpstr>
      <vt:lpstr>Dictionary&lt;int,bool&gt; a dictionary between keys of type int, and values of type bool</vt:lpstr>
      <vt:lpstr>Dictionary&lt;string, Student&gt; a dictionary between keys of type string, and values of type (references to) Student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92</cp:revision>
  <dcterms:created xsi:type="dcterms:W3CDTF">2017-09-05T14:00:27Z</dcterms:created>
  <dcterms:modified xsi:type="dcterms:W3CDTF">2023-10-11T11:35:26Z</dcterms:modified>
</cp:coreProperties>
</file>