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39" r:id="rId3"/>
    <p:sldId id="340" r:id="rId4"/>
    <p:sldId id="341" r:id="rId5"/>
    <p:sldId id="342" r:id="rId6"/>
    <p:sldId id="273" r:id="rId7"/>
    <p:sldId id="319" r:id="rId8"/>
    <p:sldId id="320" r:id="rId9"/>
    <p:sldId id="318" r:id="rId10"/>
    <p:sldId id="325" r:id="rId11"/>
    <p:sldId id="310" r:id="rId12"/>
    <p:sldId id="322" r:id="rId13"/>
    <p:sldId id="326" r:id="rId14"/>
    <p:sldId id="315" r:id="rId15"/>
    <p:sldId id="311" r:id="rId16"/>
    <p:sldId id="312" r:id="rId17"/>
    <p:sldId id="323" r:id="rId18"/>
    <p:sldId id="316" r:id="rId19"/>
    <p:sldId id="313" r:id="rId20"/>
    <p:sldId id="314" r:id="rId21"/>
    <p:sldId id="324" r:id="rId22"/>
    <p:sldId id="317" r:id="rId23"/>
    <p:sldId id="308" r:id="rId24"/>
    <p:sldId id="327" r:id="rId25"/>
    <p:sldId id="329" r:id="rId26"/>
    <p:sldId id="343" r:id="rId27"/>
    <p:sldId id="337" r:id="rId28"/>
    <p:sldId id="328" r:id="rId29"/>
    <p:sldId id="330" r:id="rId30"/>
    <p:sldId id="332" r:id="rId31"/>
    <p:sldId id="331" r:id="rId32"/>
    <p:sldId id="333" r:id="rId33"/>
    <p:sldId id="334" r:id="rId34"/>
    <p:sldId id="335" r:id="rId35"/>
    <p:sldId id="338" r:id="rId36"/>
    <p:sldId id="336" r:id="rId37"/>
    <p:sldId id="321" r:id="rId38"/>
    <p:sldId id="344" r:id="rId39"/>
    <p:sldId id="355" r:id="rId40"/>
    <p:sldId id="345" r:id="rId41"/>
    <p:sldId id="356" r:id="rId42"/>
    <p:sldId id="346" r:id="rId43"/>
    <p:sldId id="347" r:id="rId44"/>
    <p:sldId id="348" r:id="rId45"/>
    <p:sldId id="357" r:id="rId46"/>
    <p:sldId id="350" r:id="rId47"/>
    <p:sldId id="358" r:id="rId48"/>
    <p:sldId id="351" r:id="rId49"/>
    <p:sldId id="352" r:id="rId50"/>
    <p:sldId id="349" r:id="rId51"/>
    <p:sldId id="353" r:id="rId52"/>
    <p:sldId id="354" r:id="rId5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18-02-2024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583532"/>
            <a:ext cx="9144000" cy="4511842"/>
          </a:xfrm>
        </p:spPr>
        <p:txBody>
          <a:bodyPr>
            <a:normAutofit/>
          </a:bodyPr>
          <a:lstStyle/>
          <a:p>
            <a:r>
              <a:rPr lang="da-DK" sz="16000" dirty="0"/>
              <a:t>LINQ</a:t>
            </a:r>
            <a:br>
              <a:rPr lang="da-DK" sz="16000" dirty="0"/>
            </a:br>
            <a:br>
              <a:rPr lang="da-DK" sz="5300" dirty="0"/>
            </a:br>
            <a:r>
              <a:rPr lang="da-DK" sz="5300" b="1" dirty="0">
                <a:solidFill>
                  <a:srgbClr val="FF0000"/>
                </a:solidFill>
              </a:rPr>
              <a:t>L</a:t>
            </a:r>
            <a:r>
              <a:rPr lang="da-DK" sz="5300" dirty="0"/>
              <a:t>anguage </a:t>
            </a:r>
            <a:r>
              <a:rPr lang="da-DK" sz="5300" dirty="0" err="1">
                <a:solidFill>
                  <a:srgbClr val="FF0000"/>
                </a:solidFill>
              </a:rPr>
              <a:t>IN</a:t>
            </a:r>
            <a:r>
              <a:rPr lang="da-DK" sz="5300" dirty="0" err="1"/>
              <a:t>tegrated</a:t>
            </a:r>
            <a:r>
              <a:rPr lang="da-DK" sz="5300" dirty="0"/>
              <a:t> </a:t>
            </a:r>
            <a:r>
              <a:rPr lang="da-DK" sz="5300" dirty="0">
                <a:solidFill>
                  <a:srgbClr val="FF0000"/>
                </a:solidFill>
              </a:rPr>
              <a:t>Q</a:t>
            </a:r>
            <a:r>
              <a:rPr lang="da-DK" sz="5300" dirty="0"/>
              <a:t>uery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NB! Not a valid LINQ statement</a:t>
            </a:r>
            <a:endParaRPr lang="da-DK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28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55673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2" name="Afrundet rektangulær billedforklaring 1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98036"/>
              <a:gd name="adj2" fmla="val -6693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Selection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(Title, Year)</a:t>
            </a:r>
          </a:p>
        </p:txBody>
      </p:sp>
    </p:spTree>
    <p:extLst>
      <p:ext uri="{BB962C8B-B14F-4D97-AF65-F5344CB8AC3E}">
        <p14:creationId xmlns:p14="http://schemas.microsoft.com/office/powerpoint/2010/main" val="103645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93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m.Title;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2" name="Afrundet rektangulær billedforklaring 1"/>
          <p:cNvSpPr/>
          <p:nvPr/>
        </p:nvSpPr>
        <p:spPr>
          <a:xfrm>
            <a:off x="1037967" y="3525558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Type of return value:</a:t>
            </a:r>
          </a:p>
          <a:p>
            <a:r>
              <a:rPr lang="da-DK" sz="3200" b="1"/>
              <a:t>IEnumerable&lt;string&gt;</a:t>
            </a:r>
          </a:p>
        </p:txBody>
      </p:sp>
    </p:spTree>
    <p:extLst>
      <p:ext uri="{BB962C8B-B14F-4D97-AF65-F5344CB8AC3E}">
        <p14:creationId xmlns:p14="http://schemas.microsoft.com/office/powerpoint/2010/main" val="52916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  <p:sp>
        <p:nvSpPr>
          <p:cNvPr id="4" name="Afrundet rektangulær billedforklaring 3"/>
          <p:cNvSpPr/>
          <p:nvPr/>
        </p:nvSpPr>
        <p:spPr>
          <a:xfrm>
            <a:off x="1013254" y="3488487"/>
            <a:ext cx="4077731" cy="1346887"/>
          </a:xfrm>
          <a:prstGeom prst="wedgeRoundRectCallout">
            <a:avLst>
              <a:gd name="adj1" fmla="val -42954"/>
              <a:gd name="adj2" fmla="val -13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Type of return value:</a:t>
            </a:r>
          </a:p>
          <a:p>
            <a:r>
              <a:rPr lang="da-DK" sz="3200" b="1"/>
              <a:t>IEnumerable&lt;???&gt;</a:t>
            </a:r>
          </a:p>
        </p:txBody>
      </p:sp>
    </p:spTree>
    <p:extLst>
      <p:ext uri="{BB962C8B-B14F-4D97-AF65-F5344CB8AC3E}">
        <p14:creationId xmlns:p14="http://schemas.microsoft.com/office/powerpoint/2010/main" val="303851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290124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5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60628"/>
              </p:ext>
            </p:extLst>
          </p:nvPr>
        </p:nvGraphicFramePr>
        <p:xfrm>
          <a:off x="830178" y="328638"/>
          <a:ext cx="5080334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Afrundet rektangulær billedforklaring 4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Filtering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(Year &lt; 1996)</a:t>
            </a:r>
          </a:p>
        </p:txBody>
      </p:sp>
    </p:spTree>
    <p:extLst>
      <p:ext uri="{BB962C8B-B14F-4D97-AF65-F5344CB8AC3E}">
        <p14:creationId xmlns:p14="http://schemas.microsoft.com/office/powerpoint/2010/main" val="18542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525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43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833351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97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LINQ – Main features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51338"/>
          </a:xfrm>
        </p:spPr>
        <p:txBody>
          <a:bodyPr/>
          <a:lstStyle/>
          <a:p>
            <a:pPr lvl="0"/>
            <a:r>
              <a:rPr lang="da-DK" dirty="0" err="1"/>
              <a:t>Use</a:t>
            </a:r>
            <a:r>
              <a:rPr lang="da-DK"/>
              <a:t> declarative, SQL-like syntax for data selection</a:t>
            </a:r>
          </a:p>
          <a:p>
            <a:pPr lvl="0"/>
            <a:r>
              <a:rPr lang="da-DK"/>
              <a:t>Independence from specific collection classes; a collection only needs to implement </a:t>
            </a:r>
            <a:r>
              <a:rPr lang="da-DK" b="1"/>
              <a:t>IEnumerable&lt;T&gt;</a:t>
            </a:r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6211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27850"/>
              </p:ext>
            </p:extLst>
          </p:nvPr>
        </p:nvGraphicFramePr>
        <p:xfrm>
          <a:off x="830178" y="328638"/>
          <a:ext cx="5080334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6286500" y="1275347"/>
            <a:ext cx="4301289" cy="1696453"/>
          </a:xfrm>
          <a:prstGeom prst="wedgeRoundRectCallout">
            <a:avLst>
              <a:gd name="adj1" fmla="val -85309"/>
              <a:gd name="adj2" fmla="val 242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Ordering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(by Title)</a:t>
            </a:r>
          </a:p>
        </p:txBody>
      </p:sp>
    </p:spTree>
    <p:extLst>
      <p:ext uri="{BB962C8B-B14F-4D97-AF65-F5344CB8AC3E}">
        <p14:creationId xmlns:p14="http://schemas.microsoft.com/office/powerpoint/2010/main" val="2968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m.Year &lt; 1996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9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m.Year &lt; 1996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orderby</a:t>
            </a:r>
            <a:r>
              <a:rPr lang="en-US" sz="3200" b="1">
                <a:latin typeface="Consolas" panose="020B0609020204030204" pitchFamily="49" charset="0"/>
              </a:rPr>
              <a:t> m.Title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 {m.Title, m.Year};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202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1347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3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latin typeface="Consolas" panose="020B0609020204030204" pitchFamily="49" charset="0"/>
              </a:rPr>
              <a:t> m.DurationInMins;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3200" b="1">
                <a:latin typeface="Consolas" panose="020B0609020204030204" pitchFamily="49" charset="0"/>
              </a:rPr>
              <a:t> averageDuration = query.Average();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6382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</p:txBody>
      </p:sp>
    </p:spTree>
    <p:extLst>
      <p:ext uri="{BB962C8B-B14F-4D97-AF65-F5344CB8AC3E}">
        <p14:creationId xmlns:p14="http://schemas.microsoft.com/office/powerpoint/2010/main" val="633486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Studio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HQCity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NoOfEmployees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2717191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755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330249"/>
              </p:ext>
            </p:extLst>
          </p:nvPr>
        </p:nvGraphicFramePr>
        <p:xfrm>
          <a:off x="830178" y="328638"/>
          <a:ext cx="10515600" cy="366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8922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361147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NoOfEmployees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869824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56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IEnumerable/IEnumerator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047205" cy="43403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IEnumerator&lt;T&gt;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GetEnumerator();</a:t>
            </a:r>
            <a:endParaRPr lang="da-DK" sz="2400" b="1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IEnumerator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MoveNext();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Reset();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2B91A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Current {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9229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65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297953"/>
              </p:ext>
            </p:extLst>
          </p:nvPr>
        </p:nvGraphicFramePr>
        <p:xfrm>
          <a:off x="607594" y="382780"/>
          <a:ext cx="10804222" cy="546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37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305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556983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93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80964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29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9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25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42954"/>
              </p:ext>
            </p:extLst>
          </p:nvPr>
        </p:nvGraphicFramePr>
        <p:xfrm>
          <a:off x="607594" y="382780"/>
          <a:ext cx="10804222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27998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4479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80285"/>
              </p:ext>
            </p:extLst>
          </p:nvPr>
        </p:nvGraphicFramePr>
        <p:xfrm>
          <a:off x="607594" y="382780"/>
          <a:ext cx="8524238" cy="222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Boston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311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York"</a:t>
            </a:r>
            <a:endParaRPr lang="da-DK" sz="32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35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190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studios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on</a:t>
            </a:r>
            <a:r>
              <a:rPr lang="en-US" sz="3200" b="1">
                <a:latin typeface="Consolas" panose="020B0609020204030204" pitchFamily="49" charset="0"/>
              </a:rPr>
              <a:t> m.StudioName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equals</a:t>
            </a:r>
            <a:r>
              <a:rPr lang="en-US" sz="3200" b="1">
                <a:latin typeface="Consolas" panose="020B0609020204030204" pitchFamily="49" charset="0"/>
              </a:rPr>
              <a:t> s.Name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s.HQCity == 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"New York“</a:t>
            </a:r>
          </a:p>
          <a:p>
            <a:pPr marL="0" indent="0">
              <a:buNone/>
            </a:pP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			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>
                <a:latin typeface="Consolas" panose="020B0609020204030204" pitchFamily="49" charset="0"/>
              </a:rPr>
              <a:t>…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24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63508"/>
              </p:ext>
            </p:extLst>
          </p:nvPr>
        </p:nvGraphicFramePr>
        <p:xfrm>
          <a:off x="607594" y="382780"/>
          <a:ext cx="8524238" cy="15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9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1076826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1287379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1774658">
                  <a:extLst>
                    <a:ext uri="{9D8B030D-6E8A-4147-A177-3AD203B41FA5}">
                      <a16:colId xmlns:a16="http://schemas.microsoft.com/office/drawing/2014/main" val="42694803"/>
                    </a:ext>
                  </a:extLst>
                </a:gridCol>
                <a:gridCol w="1401679">
                  <a:extLst>
                    <a:ext uri="{9D8B030D-6E8A-4147-A177-3AD203B41FA5}">
                      <a16:colId xmlns:a16="http://schemas.microsoft.com/office/drawing/2014/main" val="1375518197"/>
                    </a:ext>
                  </a:extLst>
                </a:gridCol>
                <a:gridCol w="1323337">
                  <a:extLst>
                    <a:ext uri="{9D8B030D-6E8A-4147-A177-3AD203B41FA5}">
                      <a16:colId xmlns:a16="http://schemas.microsoft.com/office/drawing/2014/main" val="1150475207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HQCity</a:t>
                      </a:r>
                      <a:endParaRPr lang="da-DK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NoOf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000" b="1" i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Employees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Fox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952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116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York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8000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60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27558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99578"/>
              </p:ext>
            </p:extLst>
          </p:nvPr>
        </p:nvGraphicFramePr>
        <p:xfrm>
          <a:off x="1259840" y="599616"/>
          <a:ext cx="10146453" cy="5235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4465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8241988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</a:tblGrid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Identification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from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select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{(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),…}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Filtering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where 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logical condition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Ordering</a:t>
                      </a:r>
                      <a:endParaRPr lang="da-DK" sz="2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orderby 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Aggregation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queryResult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()</a:t>
                      </a:r>
                      <a:endParaRPr lang="da-DK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Joining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in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collectionName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1600" b="1" baseline="0"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on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en-US" sz="16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equals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variableName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).(</a:t>
                      </a:r>
                      <a:r>
                        <a:rPr lang="en-US" sz="1600" b="1" i="1">
                          <a:latin typeface="Consolas" panose="020B0609020204030204" pitchFamily="49" charset="0"/>
                        </a:rPr>
                        <a:t>propertyName</a:t>
                      </a:r>
                      <a:r>
                        <a:rPr lang="en-US" sz="1600" b="1">
                          <a:latin typeface="Consolas" panose="020B0609020204030204" pitchFamily="49" charset="0"/>
                        </a:rPr>
                        <a:t>)</a:t>
                      </a:r>
                      <a:endParaRPr lang="en-US" sz="1600" b="1">
                        <a:solidFill>
                          <a:schemeClr val="accent1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1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459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/>
              <a:t>Also possible to write LINQ queries using traditional, Object-Oriented method calls.</a:t>
            </a:r>
          </a:p>
          <a:p>
            <a:pPr lvl="0"/>
            <a:r>
              <a:rPr lang="da-DK"/>
              <a:t>.NET class library </a:t>
            </a:r>
            <a:r>
              <a:rPr lang="da-DK" b="1"/>
              <a:t>System.Linq</a:t>
            </a:r>
            <a:r>
              <a:rPr lang="da-DK"/>
              <a:t> contains methods corresponding to LINQ keywords (</a:t>
            </a:r>
            <a:r>
              <a:rPr lang="da-DK" b="1"/>
              <a:t>select</a:t>
            </a:r>
            <a:r>
              <a:rPr lang="da-DK"/>
              <a:t>, </a:t>
            </a:r>
            <a:r>
              <a:rPr lang="da-DK" b="1"/>
              <a:t>where</a:t>
            </a:r>
            <a:r>
              <a:rPr lang="da-DK"/>
              <a:t>, etc.)</a:t>
            </a:r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0425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726827" cy="4351338"/>
          </a:xfrm>
        </p:spPr>
        <p:txBody>
          <a:bodyPr/>
          <a:lstStyle/>
          <a:p>
            <a:pPr lvl="0"/>
            <a:r>
              <a:rPr lang="da-DK"/>
              <a:t>Also possible to write LINQ queries using traditional, Object-Oriented method calls.</a:t>
            </a:r>
          </a:p>
          <a:p>
            <a:pPr lvl="0"/>
            <a:r>
              <a:rPr lang="da-DK"/>
              <a:t>.NET class library </a:t>
            </a:r>
            <a:r>
              <a:rPr lang="da-DK" b="1"/>
              <a:t>System.Linq</a:t>
            </a:r>
            <a:r>
              <a:rPr lang="da-DK"/>
              <a:t> contains methods corresponding to LINQ keywords (</a:t>
            </a:r>
            <a:r>
              <a:rPr lang="da-DK" b="1"/>
              <a:t>select</a:t>
            </a:r>
            <a:r>
              <a:rPr lang="da-DK"/>
              <a:t>, </a:t>
            </a:r>
            <a:r>
              <a:rPr lang="da-DK" b="1"/>
              <a:t>where</a:t>
            </a:r>
            <a:r>
              <a:rPr lang="da-DK"/>
              <a:t>, etc.)</a:t>
            </a:r>
          </a:p>
          <a:p>
            <a:pPr lvl="0"/>
            <a:r>
              <a:rPr lang="da-DK"/>
              <a:t>Interesting questions:</a:t>
            </a:r>
          </a:p>
          <a:p>
            <a:pPr lvl="1"/>
            <a:r>
              <a:rPr lang="da-DK"/>
              <a:t>What </a:t>
            </a:r>
            <a:r>
              <a:rPr lang="da-DK" b="1"/>
              <a:t>class/interface</a:t>
            </a:r>
            <a:r>
              <a:rPr lang="da-DK"/>
              <a:t> contains the LINQ methods…?</a:t>
            </a:r>
          </a:p>
          <a:p>
            <a:pPr lvl="1"/>
            <a:r>
              <a:rPr lang="da-DK"/>
              <a:t>What are the </a:t>
            </a:r>
            <a:r>
              <a:rPr lang="da-DK" b="1"/>
              <a:t>parameters</a:t>
            </a:r>
            <a:r>
              <a:rPr lang="da-DK"/>
              <a:t> to these methods…?</a:t>
            </a:r>
          </a:p>
          <a:p>
            <a:pPr lvl="1"/>
            <a:r>
              <a:rPr lang="da-DK"/>
              <a:t>What is the </a:t>
            </a:r>
            <a:r>
              <a:rPr lang="da-DK" b="1"/>
              <a:t>return type </a:t>
            </a:r>
            <a:r>
              <a:rPr lang="da-DK"/>
              <a:t>of these methods?</a:t>
            </a:r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702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IEnumerable/IEnumerator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0398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collection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item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collection)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b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do something with the item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310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qr1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54894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List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&gt;{12, 37, 8, 17};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we know…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qr1 =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numbers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 &lt; 15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22860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  	 select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Also valid</a:t>
            </a:r>
            <a:endParaRPr lang="en-US" b="1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IEnumerable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resultA = numbers.Where(i =&gt; i &lt; 15);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21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577648" cy="4351338"/>
          </a:xfrm>
        </p:spPr>
        <p:txBody>
          <a:bodyPr/>
          <a:lstStyle/>
          <a:p>
            <a:pPr lvl="0"/>
            <a:r>
              <a:rPr lang="da-DK"/>
              <a:t>We just called the method </a:t>
            </a:r>
            <a:r>
              <a:rPr lang="da-DK" b="1"/>
              <a:t>Where</a:t>
            </a:r>
            <a:r>
              <a:rPr lang="da-DK"/>
              <a:t> on a </a:t>
            </a:r>
            <a:r>
              <a:rPr lang="da-DK" b="1"/>
              <a:t>List&lt;int&gt;</a:t>
            </a:r>
            <a:r>
              <a:rPr lang="da-DK"/>
              <a:t>…but the </a:t>
            </a:r>
            <a:r>
              <a:rPr lang="da-DK" b="1"/>
              <a:t>List</a:t>
            </a:r>
            <a:r>
              <a:rPr lang="da-DK"/>
              <a:t> class does not contain a </a:t>
            </a:r>
            <a:r>
              <a:rPr lang="da-DK" b="1"/>
              <a:t>Where</a:t>
            </a:r>
            <a:r>
              <a:rPr lang="da-DK"/>
              <a:t> method!</a:t>
            </a:r>
          </a:p>
          <a:p>
            <a:pPr lvl="0"/>
            <a:r>
              <a:rPr lang="da-DK"/>
              <a:t>We can actually call LINQ methods on variables of type </a:t>
            </a:r>
            <a:r>
              <a:rPr lang="da-DK" b="1"/>
              <a:t>IEnumerable&lt;T&gt;</a:t>
            </a:r>
            <a:r>
              <a:rPr lang="da-DK"/>
              <a:t>… but that interface only contains a single method!?</a:t>
            </a:r>
          </a:p>
          <a:p>
            <a:pPr lvl="0"/>
            <a:r>
              <a:rPr lang="da-DK"/>
              <a:t>LINQ methods are implemented as so-called </a:t>
            </a:r>
            <a:r>
              <a:rPr lang="da-DK" b="1"/>
              <a:t>extension methods</a:t>
            </a:r>
            <a:r>
              <a:rPr lang="da-DK"/>
              <a:t>.</a:t>
            </a:r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942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Extension methods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82231" cy="4351338"/>
          </a:xfrm>
        </p:spPr>
        <p:txBody>
          <a:bodyPr/>
          <a:lstStyle/>
          <a:p>
            <a:pPr lvl="0"/>
            <a:r>
              <a:rPr lang="da-DK"/>
              <a:t>Makes it possible to dynamically add methods to an existing class/interface.</a:t>
            </a:r>
          </a:p>
          <a:p>
            <a:pPr lvl="0"/>
            <a:r>
              <a:rPr lang="da-DK" dirty="0"/>
              <a:t>Extension </a:t>
            </a:r>
            <a:r>
              <a:rPr lang="da-DK" dirty="0" err="1"/>
              <a:t>methods</a:t>
            </a:r>
            <a:r>
              <a:rPr lang="da-DK" dirty="0"/>
              <a:t> have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characteristics</a:t>
            </a:r>
            <a:r>
              <a:rPr lang="da-DK"/>
              <a:t>:</a:t>
            </a:r>
          </a:p>
          <a:p>
            <a:pPr lvl="1"/>
            <a:r>
              <a:rPr lang="da-DK"/>
              <a:t>They are </a:t>
            </a:r>
            <a:r>
              <a:rPr lang="da-DK" b="1"/>
              <a:t>static</a:t>
            </a:r>
            <a:r>
              <a:rPr lang="da-DK"/>
              <a:t>, and can be defined in any class you like.</a:t>
            </a:r>
          </a:p>
          <a:p>
            <a:pPr lvl="1"/>
            <a:r>
              <a:rPr lang="en-US"/>
              <a:t>The </a:t>
            </a:r>
            <a:r>
              <a:rPr lang="en-US" u="sng"/>
              <a:t>first</a:t>
            </a:r>
            <a:r>
              <a:rPr lang="en-US"/>
              <a:t> parameter to the method has the type of the class/interface the method should be used on.</a:t>
            </a:r>
            <a:endParaRPr lang="da-DK"/>
          </a:p>
          <a:p>
            <a:pPr lvl="1"/>
            <a:r>
              <a:rPr lang="en-US"/>
              <a:t>This first parameter is preceeded by the keyword </a:t>
            </a:r>
            <a:r>
              <a:rPr lang="en-US" b="1"/>
              <a:t>this</a:t>
            </a:r>
            <a:r>
              <a:rPr lang="en-US"/>
              <a:t>.</a:t>
            </a:r>
            <a:endParaRPr lang="da-DK"/>
          </a:p>
          <a:p>
            <a:pPr marL="0" lvl="0" indent="0">
              <a:buNone/>
            </a:pPr>
            <a:endParaRPr lang="da-DK"/>
          </a:p>
          <a:p>
            <a:pPr lvl="0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2301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MovieExtensions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DurationInHours(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aMovie.DurationInMins / 60.0;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8838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MovieExtensions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-DK" sz="2400" b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DurationInHours(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return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aMovie.DurationInMins / 60.0;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}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This is now valid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 =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Movie 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(…);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hours = m.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DurationInHours();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370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/>
              <a:t>What is the parameter to </a:t>
            </a:r>
            <a:r>
              <a:rPr lang="da-DK" b="1"/>
              <a:t>Where</a:t>
            </a:r>
            <a:r>
              <a:rPr lang="da-DK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13706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This is a valid LINQ query: </a:t>
            </a:r>
            <a:r>
              <a:rPr lang="en-US" b="1"/>
              <a:t>numbers.Where(i =&gt; i &lt; 15);</a:t>
            </a:r>
            <a:endParaRPr lang="da-DK" b="1"/>
          </a:p>
          <a:p>
            <a:pPr lvl="0"/>
            <a:r>
              <a:rPr lang="da-DK"/>
              <a:t>What is the parameter to </a:t>
            </a:r>
            <a:r>
              <a:rPr lang="da-DK" b="1"/>
              <a:t>Where</a:t>
            </a:r>
            <a:r>
              <a:rPr lang="da-DK"/>
              <a:t>?</a:t>
            </a:r>
          </a:p>
          <a:p>
            <a:pPr lvl="0"/>
            <a:r>
              <a:rPr lang="da-DK"/>
              <a:t>The purpose of the </a:t>
            </a:r>
            <a:r>
              <a:rPr lang="da-DK" b="1"/>
              <a:t>Where</a:t>
            </a:r>
            <a:r>
              <a:rPr lang="da-DK"/>
              <a:t> method is to filter out those items in the list which meet a specific condition (here: must be smaller than 15)</a:t>
            </a:r>
          </a:p>
          <a:p>
            <a:pPr lvl="0"/>
            <a:r>
              <a:rPr lang="da-DK"/>
              <a:t>The </a:t>
            </a:r>
            <a:r>
              <a:rPr lang="da-DK" b="1"/>
              <a:t>Where</a:t>
            </a:r>
            <a:r>
              <a:rPr lang="da-DK"/>
              <a:t> method applies the condition to each item in the list</a:t>
            </a:r>
          </a:p>
          <a:p>
            <a:pPr lvl="1"/>
            <a:r>
              <a:rPr lang="da-DK"/>
              <a:t>Input to condition evaluation: an </a:t>
            </a:r>
            <a:r>
              <a:rPr lang="da-DK" b="1"/>
              <a:t>int</a:t>
            </a:r>
            <a:r>
              <a:rPr lang="da-DK"/>
              <a:t> (in this example)</a:t>
            </a:r>
          </a:p>
          <a:p>
            <a:pPr lvl="1"/>
            <a:r>
              <a:rPr lang="da-DK"/>
              <a:t>Output from condition evaluation: a </a:t>
            </a:r>
            <a:r>
              <a:rPr lang="da-DK" b="1"/>
              <a:t>bool</a:t>
            </a:r>
          </a:p>
          <a:p>
            <a:pPr lvl="1"/>
            <a:r>
              <a:rPr lang="da-DK"/>
              <a:t>Who supplies the condition? The </a:t>
            </a:r>
            <a:r>
              <a:rPr lang="da-DK" u="sng"/>
              <a:t>caller</a:t>
            </a:r>
            <a:r>
              <a:rPr lang="da-DK"/>
              <a:t> of </a:t>
            </a:r>
            <a:r>
              <a:rPr lang="da-DK" b="1"/>
              <a:t>Where</a:t>
            </a:r>
            <a:r>
              <a:rPr lang="da-DK"/>
              <a:t>!</a:t>
            </a:r>
          </a:p>
          <a:p>
            <a:pPr lvl="0"/>
            <a:r>
              <a:rPr lang="da-DK"/>
              <a:t>Parameter to </a:t>
            </a:r>
            <a:r>
              <a:rPr lang="da-DK" b="1"/>
              <a:t>Where</a:t>
            </a:r>
            <a:r>
              <a:rPr lang="da-DK"/>
              <a:t> is a </a:t>
            </a:r>
            <a:r>
              <a:rPr lang="da-DK" u="sng"/>
              <a:t>function</a:t>
            </a:r>
            <a:r>
              <a:rPr lang="da-DK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1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In general: if </a:t>
            </a:r>
            <a:r>
              <a:rPr lang="da-DK" b="1"/>
              <a:t>Where</a:t>
            </a:r>
            <a:r>
              <a:rPr lang="da-DK"/>
              <a:t> is called on a variable of type </a:t>
            </a:r>
            <a:r>
              <a:rPr lang="da-DK" b="1"/>
              <a:t>IEnumerable&lt;T&gt;</a:t>
            </a:r>
            <a:r>
              <a:rPr lang="da-DK"/>
              <a:t>, the parameter must be of type </a:t>
            </a:r>
            <a:r>
              <a:rPr lang="da-DK" b="1"/>
              <a:t>Func&lt;T, bool&gt;</a:t>
            </a:r>
          </a:p>
          <a:p>
            <a:r>
              <a:rPr lang="da-DK"/>
              <a:t>In the example, a function of type </a:t>
            </a:r>
            <a:r>
              <a:rPr lang="da-DK" b="1"/>
              <a:t>Func&lt;int, bool&gt;</a:t>
            </a:r>
          </a:p>
          <a:p>
            <a:r>
              <a:rPr lang="da-DK"/>
              <a:t>This can be a named function, but also an anonymous function:</a:t>
            </a:r>
          </a:p>
          <a:p>
            <a:r>
              <a:rPr lang="en-US" b="1"/>
              <a:t>numbers.Where(</a:t>
            </a:r>
            <a:r>
              <a:rPr lang="en-US" b="1">
                <a:solidFill>
                  <a:srgbClr val="FF0000"/>
                </a:solidFill>
              </a:rPr>
              <a:t>i =&gt; i &lt; 15</a:t>
            </a:r>
            <a:r>
              <a:rPr lang="en-US" b="1"/>
              <a:t>);</a:t>
            </a:r>
            <a:endParaRPr lang="da-DK"/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5761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800967" cy="4351338"/>
          </a:xfrm>
        </p:spPr>
        <p:txBody>
          <a:bodyPr/>
          <a:lstStyle/>
          <a:p>
            <a:r>
              <a:rPr lang="da-DK"/>
              <a:t>Calling </a:t>
            </a:r>
            <a:r>
              <a:rPr lang="da-DK" b="1"/>
              <a:t>Where</a:t>
            </a:r>
            <a:r>
              <a:rPr lang="da-DK"/>
              <a:t> on a variable of type </a:t>
            </a:r>
            <a:r>
              <a:rPr lang="da-DK" b="1"/>
              <a:t>IEnumerable&lt;T&gt;</a:t>
            </a:r>
            <a:r>
              <a:rPr lang="da-DK"/>
              <a:t> returns a reference of type </a:t>
            </a:r>
            <a:r>
              <a:rPr lang="da-DK" b="1"/>
              <a:t>IEnumerable&lt;T&gt;</a:t>
            </a:r>
            <a:r>
              <a:rPr lang="da-DK"/>
              <a:t>, i.e. of the same type!</a:t>
            </a:r>
          </a:p>
          <a:p>
            <a:r>
              <a:rPr lang="da-DK"/>
              <a:t>On this reference, we can (again) call LINQ methods!</a:t>
            </a:r>
          </a:p>
          <a:p>
            <a:r>
              <a:rPr lang="da-DK"/>
              <a:t>This enables ”chaining” of method calls, which is exactly what characterises the Fluent syntax.</a:t>
            </a:r>
          </a:p>
        </p:txBody>
      </p:sp>
    </p:spTree>
    <p:extLst>
      <p:ext uri="{BB962C8B-B14F-4D97-AF65-F5344CB8AC3E}">
        <p14:creationId xmlns:p14="http://schemas.microsoft.com/office/powerpoint/2010/main" val="8894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31341"/>
            <a:ext cx="10515600" cy="56346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rgbClr val="2B91AF"/>
                </a:solidFill>
                <a:latin typeface="Consolas" panose="020B0609020204030204" pitchFamily="49" charset="0"/>
              </a:rPr>
              <a:t>Movie</a:t>
            </a:r>
            <a:endParaRPr lang="da-DK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Title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Year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DurationInMins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b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 StudioName {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7160878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/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qr1 = 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.Select(m 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.Where(m =&gt; m.Year &gt; 1995);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qr2 = movies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.Select(m =&gt;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.Where(m =&gt; m.Year &lt; 2010);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.Where(m =&gt; m.Year &gt; 1995);</a:t>
            </a: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da-DK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48805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LINQ – Fluent syntax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/>
          <a:lstStyle/>
          <a:p>
            <a:r>
              <a:rPr lang="da-DK"/>
              <a:t>Also note the parameter to the </a:t>
            </a:r>
            <a:r>
              <a:rPr lang="da-DK" b="1"/>
              <a:t>Select</a:t>
            </a:r>
            <a:r>
              <a:rPr lang="da-DK"/>
              <a:t> method: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new {m.Title, m.Year}</a:t>
            </a:r>
            <a:r>
              <a:rPr lang="en-US" b="1"/>
              <a:t>), or</a:t>
            </a:r>
          </a:p>
          <a:p>
            <a:r>
              <a:rPr lang="en-US" b="1"/>
              <a:t>Select(</a:t>
            </a:r>
            <a:r>
              <a:rPr lang="en-US" b="1">
                <a:solidFill>
                  <a:srgbClr val="FF0000"/>
                </a:solidFill>
              </a:rPr>
              <a:t>m =&gt; m.Title</a:t>
            </a:r>
            <a:r>
              <a:rPr lang="en-US" b="1"/>
              <a:t>), or</a:t>
            </a:r>
          </a:p>
          <a:p>
            <a:r>
              <a:rPr lang="da-DK"/>
              <a:t>I.e. a method of type </a:t>
            </a:r>
            <a:r>
              <a:rPr lang="da-DK" b="1"/>
              <a:t>Func&lt;T, V&gt;</a:t>
            </a:r>
            <a:r>
              <a:rPr lang="da-DK"/>
              <a:t>, where</a:t>
            </a:r>
          </a:p>
          <a:p>
            <a:pPr lvl="1"/>
            <a:r>
              <a:rPr lang="da-DK" b="1"/>
              <a:t>T</a:t>
            </a:r>
            <a:r>
              <a:rPr lang="da-DK"/>
              <a:t> is the type of the item in the collection (here </a:t>
            </a:r>
            <a:r>
              <a:rPr lang="da-DK" b="1"/>
              <a:t>Movie</a:t>
            </a:r>
            <a:r>
              <a:rPr lang="da-DK"/>
              <a:t>)</a:t>
            </a:r>
          </a:p>
          <a:p>
            <a:pPr lvl="1"/>
            <a:r>
              <a:rPr lang="da-DK" b="1"/>
              <a:t>V</a:t>
            </a:r>
            <a:r>
              <a:rPr lang="da-DK"/>
              <a:t> is the type of the selected/transformed data (here an anonymous type in the first cse, and just </a:t>
            </a:r>
            <a:r>
              <a:rPr lang="da-DK" b="1"/>
              <a:t>string</a:t>
            </a:r>
            <a:r>
              <a:rPr lang="da-DK"/>
              <a:t> in the second case)</a:t>
            </a:r>
          </a:p>
        </p:txBody>
      </p:sp>
    </p:spTree>
    <p:extLst>
      <p:ext uri="{BB962C8B-B14F-4D97-AF65-F5344CB8AC3E}">
        <p14:creationId xmlns:p14="http://schemas.microsoft.com/office/powerpoint/2010/main" val="1659620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43697" y="864973"/>
            <a:ext cx="11121081" cy="5311990"/>
          </a:xfrm>
        </p:spPr>
        <p:txBody>
          <a:bodyPr>
            <a:normAutofit/>
          </a:bodyPr>
          <a:lstStyle/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qrA =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   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m.Year &gt; 1995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    select new 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{m.Title, m.Year};</a:t>
            </a:r>
            <a:endParaRPr lang="en-US" sz="3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3600" b="1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qrB = movies</a:t>
            </a:r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.Select(m =&gt; </a:t>
            </a:r>
            <a:r>
              <a:rPr lang="en-US" sz="3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{m.Title, m.Year})</a:t>
            </a:r>
            <a:endParaRPr lang="da-DK" sz="3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 .Where(m =&gt; m.Year &gt; 1995);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5770606" y="729050"/>
            <a:ext cx="1791729" cy="6919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3303373" y="3365159"/>
            <a:ext cx="1791729" cy="691978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4924168" y="1466980"/>
            <a:ext cx="3466070" cy="6919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5595552" y="4745639"/>
            <a:ext cx="3466070" cy="691978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156886" y="2204910"/>
            <a:ext cx="5655276" cy="6919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frundet rektangel 7"/>
          <p:cNvSpPr/>
          <p:nvPr/>
        </p:nvSpPr>
        <p:spPr>
          <a:xfrm>
            <a:off x="5770606" y="3985700"/>
            <a:ext cx="5655276" cy="691978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720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237915"/>
              </p:ext>
            </p:extLst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750678"/>
              </p:ext>
            </p:extLst>
          </p:nvPr>
        </p:nvGraphicFramePr>
        <p:xfrm>
          <a:off x="890336" y="2304048"/>
          <a:ext cx="10160670" cy="20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134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1977153358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032134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20995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5" name="Pladsholder til indhold 2"/>
          <p:cNvSpPr>
            <a:spLocks noGrp="1"/>
          </p:cNvSpPr>
          <p:nvPr>
            <p:ph idx="1"/>
          </p:nvPr>
        </p:nvSpPr>
        <p:spPr>
          <a:xfrm>
            <a:off x="890336" y="676609"/>
            <a:ext cx="10515600" cy="1176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Movie</a:t>
            </a:r>
            <a:r>
              <a:rPr lang="da-DK" sz="4800" b="1">
                <a:latin typeface="Consolas" panose="020B0609020204030204" pitchFamily="49" charset="0"/>
              </a:rPr>
              <a:t>&gt; movies</a:t>
            </a:r>
          </a:p>
        </p:txBody>
      </p:sp>
      <p:sp>
        <p:nvSpPr>
          <p:cNvPr id="2" name="Sky 1"/>
          <p:cNvSpPr/>
          <p:nvPr/>
        </p:nvSpPr>
        <p:spPr>
          <a:xfrm>
            <a:off x="962525" y="2622884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6" name="Sky 5"/>
          <p:cNvSpPr/>
          <p:nvPr/>
        </p:nvSpPr>
        <p:spPr>
          <a:xfrm>
            <a:off x="2979820" y="2529639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7" name="Sky 6"/>
          <p:cNvSpPr/>
          <p:nvPr/>
        </p:nvSpPr>
        <p:spPr>
          <a:xfrm>
            <a:off x="5029200" y="2538662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8" name="Sky 7"/>
          <p:cNvSpPr/>
          <p:nvPr/>
        </p:nvSpPr>
        <p:spPr>
          <a:xfrm>
            <a:off x="7078580" y="2538661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  <p:sp>
        <p:nvSpPr>
          <p:cNvPr id="9" name="Sky 8"/>
          <p:cNvSpPr/>
          <p:nvPr/>
        </p:nvSpPr>
        <p:spPr>
          <a:xfrm>
            <a:off x="9095875" y="2532645"/>
            <a:ext cx="1882942" cy="164832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4083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/>
          </p:nvPr>
        </p:nvGraphicFramePr>
        <p:xfrm>
          <a:off x="830178" y="328638"/>
          <a:ext cx="10160668" cy="5410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0167">
                  <a:extLst>
                    <a:ext uri="{9D8B030D-6E8A-4147-A177-3AD203B41FA5}">
                      <a16:colId xmlns:a16="http://schemas.microsoft.com/office/drawing/2014/main" val="47363412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935601631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4119078486"/>
                    </a:ext>
                  </a:extLst>
                </a:gridCol>
                <a:gridCol w="2540167">
                  <a:extLst>
                    <a:ext uri="{9D8B030D-6E8A-4147-A177-3AD203B41FA5}">
                      <a16:colId xmlns:a16="http://schemas.microsoft.com/office/drawing/2014/main" val="371862353"/>
                    </a:ext>
                  </a:extLst>
                </a:gridCol>
              </a:tblGrid>
              <a:tr h="10471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InMins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3200" b="1" i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StudioName</a:t>
                      </a:r>
                      <a:endParaRPr lang="da-DK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8163691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Se7en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1995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3597378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Alien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1979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2800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Century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Fox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7639513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Forrest Gump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1994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142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531286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 Grit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110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Paramount Pictures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942850"/>
                  </a:ext>
                </a:extLst>
              </a:tr>
              <a:tr h="8726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Dark City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1998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New Line Cinema</a:t>
                      </a:r>
                      <a:endParaRPr lang="da-DK" sz="2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557111"/>
                  </a:ext>
                </a:extLst>
              </a:tr>
            </a:tbl>
          </a:graphicData>
        </a:graphic>
      </p:graphicFrame>
      <p:sp>
        <p:nvSpPr>
          <p:cNvPr id="3" name="Afrundet rektangulær billedforklaring 2"/>
          <p:cNvSpPr/>
          <p:nvPr/>
        </p:nvSpPr>
        <p:spPr>
          <a:xfrm>
            <a:off x="3759867" y="1979194"/>
            <a:ext cx="4301289" cy="1696453"/>
          </a:xfrm>
          <a:prstGeom prst="wedgeRoundRectCallout">
            <a:avLst>
              <a:gd name="adj1" fmla="val -49784"/>
              <a:gd name="adj2" fmla="val -16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Identification</a:t>
            </a:r>
          </a:p>
          <a:p>
            <a:pPr algn="ctr"/>
            <a:r>
              <a:rPr lang="da-DK" sz="3600">
                <a:solidFill>
                  <a:srgbClr val="FFFF00"/>
                </a:solidFill>
              </a:rPr>
              <a:t>movies</a:t>
            </a:r>
          </a:p>
        </p:txBody>
      </p:sp>
    </p:spTree>
    <p:extLst>
      <p:ext uri="{BB962C8B-B14F-4D97-AF65-F5344CB8AC3E}">
        <p14:creationId xmlns:p14="http://schemas.microsoft.com/office/powerpoint/2010/main" val="1203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3200" b="1">
                <a:latin typeface="Consolas" panose="020B0609020204030204" pitchFamily="49" charset="0"/>
              </a:rPr>
              <a:t> query =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from</a:t>
            </a:r>
            <a:r>
              <a:rPr lang="en-US" sz="3200" b="1">
                <a:latin typeface="Consolas" panose="020B0609020204030204" pitchFamily="49" charset="0"/>
              </a:rPr>
              <a:t> m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movies</a:t>
            </a:r>
          </a:p>
        </p:txBody>
      </p:sp>
    </p:spTree>
    <p:extLst>
      <p:ext uri="{BB962C8B-B14F-4D97-AF65-F5344CB8AC3E}">
        <p14:creationId xmlns:p14="http://schemas.microsoft.com/office/powerpoint/2010/main" val="290804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2334</Words>
  <Application>Microsoft Office PowerPoint</Application>
  <PresentationFormat>Widescreen</PresentationFormat>
  <Paragraphs>736</Paragraphs>
  <Slides>52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Times New Roman</vt:lpstr>
      <vt:lpstr>Office-tema</vt:lpstr>
      <vt:lpstr>LINQ  Language INtegrated Query</vt:lpstr>
      <vt:lpstr>LINQ – Main features</vt:lpstr>
      <vt:lpstr>LINQ – IEnumerable/IEnumerator</vt:lpstr>
      <vt:lpstr>LINQ – IEnumerable/IEnumerator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LINQ – Fluent syntax</vt:lpstr>
      <vt:lpstr>LINQ – Fluent syntax</vt:lpstr>
      <vt:lpstr>PowerPoint-præsentation</vt:lpstr>
      <vt:lpstr>PowerPoint-præsentation</vt:lpstr>
      <vt:lpstr>LINQ – Fluent syntax</vt:lpstr>
      <vt:lpstr>Extension methods</vt:lpstr>
      <vt:lpstr>PowerPoint-præsentation</vt:lpstr>
      <vt:lpstr>PowerPoint-præsentation</vt:lpstr>
      <vt:lpstr>LINQ – Fluent syntax</vt:lpstr>
      <vt:lpstr>LINQ – Fluent syntax</vt:lpstr>
      <vt:lpstr>LINQ – Fluent syntax</vt:lpstr>
      <vt:lpstr>LINQ – Fluent syntax</vt:lpstr>
      <vt:lpstr>PowerPoint-præsentation</vt:lpstr>
      <vt:lpstr>LINQ – Fluent syntax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58</cp:revision>
  <dcterms:created xsi:type="dcterms:W3CDTF">2017-09-05T14:00:27Z</dcterms:created>
  <dcterms:modified xsi:type="dcterms:W3CDTF">2024-02-18T12:57:04Z</dcterms:modified>
</cp:coreProperties>
</file>