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6" r:id="rId12"/>
    <p:sldId id="265" r:id="rId13"/>
    <p:sldId id="276" r:id="rId14"/>
    <p:sldId id="277" r:id="rId15"/>
    <p:sldId id="278" r:id="rId16"/>
    <p:sldId id="279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80" r:id="rId2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7689D-7E9B-411B-9AA4-A7C1F2DB9AA8}" type="datetimeFigureOut">
              <a:rPr lang="da-DK" smtClean="0"/>
              <a:t>22-11-2023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C55DD-28D3-492A-8EB9-4DF10F67AA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491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C55DD-28D3-492A-8EB9-4DF10F67AA71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05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C55DD-28D3-492A-8EB9-4DF10F67AA71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477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C55DD-28D3-492A-8EB9-4DF10F67AA71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06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C55DD-28D3-492A-8EB9-4DF10F67AA71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656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C55DD-28D3-492A-8EB9-4DF10F67AA71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90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C55DD-28D3-492A-8EB9-4DF10F67AA71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7064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C55DD-28D3-492A-8EB9-4DF10F67AA71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899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CEB35-901E-454B-A417-E78CE5620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627BE81-4910-41ED-8581-B37E4B040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BCC0A0-0526-42D0-A845-98787ECC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203-1135-4011-AE2E-1C7A4D255E5E}" type="datetimeFigureOut">
              <a:rPr lang="da-DK" smtClean="0"/>
              <a:t>22-11-2023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AFB9416-6D20-4077-9106-64AF4E0E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E379BD-6BF7-48DC-88D3-CF9AFF4A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42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E7A9C-94DF-4B17-929A-08DBEFC0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D22CE97-C33F-4654-B6B0-CAA776E74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5157E6F-9D75-40CD-B0A5-EB0D6FB1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203-1135-4011-AE2E-1C7A4D255E5E}" type="datetimeFigureOut">
              <a:rPr lang="da-DK" smtClean="0"/>
              <a:t>22-11-2023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95FE26-F6DB-4B3A-9BBE-5DBAE436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72882E7-0A3C-412C-A056-62017E3F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859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059B3B5-2412-48D8-9DDE-05DAC2A0C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E351C8D-E843-49A6-B966-08B937442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45CB4BD-0744-4B20-A6C1-9BBACE60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203-1135-4011-AE2E-1C7A4D255E5E}" type="datetimeFigureOut">
              <a:rPr lang="da-DK" smtClean="0"/>
              <a:t>22-11-2023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6EB009C-C097-490C-B7DD-EF8F541D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EA3F914-AC3A-4F3E-9B3E-31709032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686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7B7EA-FE56-404A-B41A-0291D8AB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58715B-4CDD-457F-8004-0804C2E6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55A9633-79B7-40FE-9576-C358904F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203-1135-4011-AE2E-1C7A4D255E5E}" type="datetimeFigureOut">
              <a:rPr lang="da-DK" smtClean="0"/>
              <a:t>22-11-2023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47C3A1-768B-467F-A035-0647E381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0ACC38-92B6-42A2-9519-3566B430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068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335F7-CBDE-4143-9573-9C163676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AE79F79-FE33-4DEA-977A-E1B353EE3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2912E76-61BD-444D-BAEC-96B2E28B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203-1135-4011-AE2E-1C7A4D255E5E}" type="datetimeFigureOut">
              <a:rPr lang="da-DK" smtClean="0"/>
              <a:t>22-11-2023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1E9D52-3E8B-4D52-8B29-83DDDEEF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AAF027-BC6B-4DC8-BB85-E3939096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049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7FDAB-2702-4ABF-BFF7-3363FA56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70F82D-EA2A-48C6-8D37-EAEFF475F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324C05B-3AD0-4E23-9AE5-067673C76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91EF9C8-07CA-4462-B999-0EAD57C5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203-1135-4011-AE2E-1C7A4D255E5E}" type="datetimeFigureOut">
              <a:rPr lang="da-DK" smtClean="0"/>
              <a:t>22-11-2023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E3B1FF9-2310-42FF-A077-07446957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A358059-8467-4168-A5D4-8BF38B8C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970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2EDFD-D66B-41AC-966B-06C7217C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84AD376-EF99-4384-B3A6-4C70DE3B8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3E5562A-4463-4C1C-ADAF-7C31F722E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24B4E20-AB0D-4BDF-A101-49CFA0F45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5908051-7427-462D-AB9B-CE69D6659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23D0919-D628-40A0-A1F5-90FBC3D0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203-1135-4011-AE2E-1C7A4D255E5E}" type="datetimeFigureOut">
              <a:rPr lang="da-DK" smtClean="0"/>
              <a:t>22-11-2023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E9AA7BA-F42D-45BC-9882-EDA8EEC8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F4A6C6D-E2E5-4CD5-9C72-2BA1F624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044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CDE6B-EABD-4F7B-94DB-7EF894D0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2C0763B-B644-4EB3-828C-26982C5C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203-1135-4011-AE2E-1C7A4D255E5E}" type="datetimeFigureOut">
              <a:rPr lang="da-DK" smtClean="0"/>
              <a:t>22-11-2023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5D5F1A9-232C-4022-81C1-F145159C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FA312B4-D680-473B-8698-FAFE33E3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933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D2D1358-EA51-4033-B52D-41F83179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203-1135-4011-AE2E-1C7A4D255E5E}" type="datetimeFigureOut">
              <a:rPr lang="da-DK" smtClean="0"/>
              <a:t>22-11-2023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C6438AF-8F85-446A-8C17-592E8117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D58CBAE-DABB-4B93-8EAB-C4A7488F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122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50C9D-00F7-4B1F-8BAE-1E64123C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3D437D-A015-45F4-BAE6-04972578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7F1B727-EC12-4D80-AE90-502B3A163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2E317D1-2A2C-4A49-AC02-144189B9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203-1135-4011-AE2E-1C7A4D255E5E}" type="datetimeFigureOut">
              <a:rPr lang="da-DK" smtClean="0"/>
              <a:t>22-11-2023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A5DB682-2835-4213-BFC6-198C2C6B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38AE4EE-FC25-4AF8-ABDC-4D20D00E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963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224DE-C002-4F96-9B6F-E2C726C7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B68DCDE-9AE4-46DC-8DAC-5194EB5A4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0AFBF22-7772-4E94-AA57-93B72967E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D883610-80E4-497E-9591-54C7DFE4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203-1135-4011-AE2E-1C7A4D255E5E}" type="datetimeFigureOut">
              <a:rPr lang="da-DK" smtClean="0"/>
              <a:t>22-11-2023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03E1FAC-C887-4AF1-82B5-2BCBBF70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F15E171-26EF-4264-B591-AA730FB4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569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B72EFA2-B192-4AEA-B8D1-5D59D272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E9165F0-5319-42D0-954F-B87F6D51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330F3A4-7857-41A2-B7BC-A7C0C287F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4203-1135-4011-AE2E-1C7A4D255E5E}" type="datetimeFigureOut">
              <a:rPr lang="da-DK" smtClean="0"/>
              <a:t>22-11-2023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5EEA79A-4C72-4806-BCB6-0A9B8EE5B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3180467-6344-4AD4-A81E-36D985296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101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0ABDA-19FB-4DAF-A342-5F5155F5D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da-DK" sz="9600" dirty="0" err="1"/>
              <a:t>Razor</a:t>
            </a:r>
            <a:r>
              <a:rPr lang="da-DK" sz="9600" dirty="0"/>
              <a:t> Pages</a:t>
            </a:r>
            <a:br>
              <a:rPr lang="da-DK" dirty="0"/>
            </a:b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4D3C56A-10A6-48FB-B18D-0BFDD1F16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sz="4800" dirty="0"/>
              <a:t>Ansvar, lag og klasser</a:t>
            </a:r>
          </a:p>
        </p:txBody>
      </p:sp>
    </p:spTree>
    <p:extLst>
      <p:ext uri="{BB962C8B-B14F-4D97-AF65-F5344CB8AC3E}">
        <p14:creationId xmlns:p14="http://schemas.microsoft.com/office/powerpoint/2010/main" val="330374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4013D-5547-412C-AE27-591B9D38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(Data)Model (i </a:t>
            </a:r>
            <a:r>
              <a:rPr lang="da-DK" dirty="0" err="1"/>
              <a:t>Razor</a:t>
            </a:r>
            <a:r>
              <a:rPr lang="da-DK" dirty="0"/>
              <a:t> Pages app)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5E9DE3-21F6-466A-BE53-57E4A70B2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37016" cy="4351338"/>
          </a:xfrm>
        </p:spPr>
        <p:txBody>
          <a:bodyPr>
            <a:normAutofit/>
          </a:bodyPr>
          <a:lstStyle/>
          <a:p>
            <a:r>
              <a:rPr lang="da-DK" dirty="0"/>
              <a:t>Domæne-klasser defineret som rene C#-klasser</a:t>
            </a:r>
          </a:p>
          <a:p>
            <a:r>
              <a:rPr lang="da-DK" dirty="0"/>
              <a:t>Data-model: samlinger af domæne-objekter, </a:t>
            </a:r>
            <a:r>
              <a:rPr lang="da-DK" dirty="0" err="1"/>
              <a:t>evt</a:t>
            </a:r>
            <a:r>
              <a:rPr lang="da-DK" dirty="0"/>
              <a:t> med referencer til hinanden</a:t>
            </a:r>
          </a:p>
          <a:p>
            <a:r>
              <a:rPr lang="da-DK" dirty="0"/>
              <a:t>Data-modellen </a:t>
            </a:r>
            <a:r>
              <a:rPr lang="da-DK" dirty="0" err="1"/>
              <a:t>vedligholdes</a:t>
            </a:r>
            <a:r>
              <a:rPr lang="da-DK" dirty="0"/>
              <a:t> med </a:t>
            </a:r>
            <a:r>
              <a:rPr lang="da-DK" b="1" dirty="0"/>
              <a:t>CRUD</a:t>
            </a:r>
            <a:r>
              <a:rPr lang="da-DK" dirty="0"/>
              <a:t>-operationer</a:t>
            </a:r>
          </a:p>
        </p:txBody>
      </p:sp>
    </p:spTree>
    <p:extLst>
      <p:ext uri="{BB962C8B-B14F-4D97-AF65-F5344CB8AC3E}">
        <p14:creationId xmlns:p14="http://schemas.microsoft.com/office/powerpoint/2010/main" val="297747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4013D-5547-412C-AE27-591B9D38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(Data)Model (i </a:t>
            </a:r>
            <a:r>
              <a:rPr lang="da-DK" dirty="0" err="1"/>
              <a:t>Razor</a:t>
            </a:r>
            <a:r>
              <a:rPr lang="da-DK" dirty="0"/>
              <a:t> Pages app)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5E9DE3-21F6-466A-BE53-57E4A70B2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Controllers skal </a:t>
            </a:r>
            <a:r>
              <a:rPr lang="da-DK" u="sng" dirty="0"/>
              <a:t>ikke</a:t>
            </a:r>
            <a:r>
              <a:rPr lang="da-DK" dirty="0"/>
              <a:t> direkte stå for at vedligeholde data!</a:t>
            </a:r>
          </a:p>
          <a:p>
            <a:r>
              <a:rPr lang="da-DK" dirty="0"/>
              <a:t>Potentielle problemer med valg af implementation og fælles tilgang til data-modellen</a:t>
            </a:r>
          </a:p>
          <a:p>
            <a:r>
              <a:rPr lang="da-DK" dirty="0"/>
              <a:t>Vedligeholdelse af data-modellen ”udliciteret” til services, i form af repository-klasser</a:t>
            </a:r>
          </a:p>
          <a:p>
            <a:r>
              <a:rPr lang="da-DK" dirty="0"/>
              <a:t>Kan f.eks. skifte valg af </a:t>
            </a:r>
            <a:r>
              <a:rPr lang="da-DK" dirty="0" err="1"/>
              <a:t>persistens</a:t>
            </a:r>
            <a:r>
              <a:rPr lang="da-DK" dirty="0"/>
              <a:t>-strategi uden at påvirke controllers</a:t>
            </a:r>
          </a:p>
          <a:p>
            <a:r>
              <a:rPr lang="da-DK" dirty="0"/>
              <a:t>Valg af service-</a:t>
            </a:r>
            <a:r>
              <a:rPr lang="da-DK" dirty="0" err="1"/>
              <a:t>implementationer</a:t>
            </a:r>
            <a:r>
              <a:rPr lang="da-DK" dirty="0"/>
              <a:t> er </a:t>
            </a:r>
            <a:r>
              <a:rPr lang="da-DK" b="1" dirty="0" err="1"/>
              <a:t>configuration</a:t>
            </a:r>
            <a:r>
              <a:rPr lang="da-DK" b="1" dirty="0"/>
              <a:t> </a:t>
            </a:r>
            <a:r>
              <a:rPr lang="da-DK" b="1" dirty="0" err="1"/>
              <a:t>logic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52579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9D2FD190-6F06-4F29-B81B-8B6D3D15F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68200"/>
              </p:ext>
            </p:extLst>
          </p:nvPr>
        </p:nvGraphicFramePr>
        <p:xfrm>
          <a:off x="1070465" y="559408"/>
          <a:ext cx="10128578" cy="3245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4974">
                  <a:extLst>
                    <a:ext uri="{9D8B030D-6E8A-4147-A177-3AD203B41FA5}">
                      <a16:colId xmlns:a16="http://schemas.microsoft.com/office/drawing/2014/main" val="500360213"/>
                    </a:ext>
                  </a:extLst>
                </a:gridCol>
                <a:gridCol w="2507530">
                  <a:extLst>
                    <a:ext uri="{9D8B030D-6E8A-4147-A177-3AD203B41FA5}">
                      <a16:colId xmlns:a16="http://schemas.microsoft.com/office/drawing/2014/main" val="495986915"/>
                    </a:ext>
                  </a:extLst>
                </a:gridCol>
                <a:gridCol w="4176074">
                  <a:extLst>
                    <a:ext uri="{9D8B030D-6E8A-4147-A177-3AD203B41FA5}">
                      <a16:colId xmlns:a16="http://schemas.microsoft.com/office/drawing/2014/main" val="4135068158"/>
                    </a:ext>
                  </a:extLst>
                </a:gridCol>
              </a:tblGrid>
              <a:tr h="649129">
                <a:tc>
                  <a:txBody>
                    <a:bodyPr/>
                    <a:lstStyle/>
                    <a:p>
                      <a:r>
                        <a:rPr lang="da-DK" sz="2800" b="1" dirty="0"/>
                        <a:t>Layout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da-DK" sz="2400" b="1" dirty="0" err="1"/>
                        <a:t>Razor</a:t>
                      </a:r>
                      <a:r>
                        <a:rPr lang="da-DK" sz="2400" b="1" dirty="0"/>
                        <a:t>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2000" b="1" i="1" dirty="0" err="1"/>
                        <a:t>MyPage</a:t>
                      </a:r>
                      <a:r>
                        <a:rPr lang="da-DK" sz="2000" b="1" dirty="0" err="1"/>
                        <a:t>.cshtml</a:t>
                      </a:r>
                      <a:endParaRPr lang="da-DK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44876"/>
                  </a:ext>
                </a:extLst>
              </a:tr>
              <a:tr h="649129">
                <a:tc>
                  <a:txBody>
                    <a:bodyPr/>
                    <a:lstStyle/>
                    <a:p>
                      <a:r>
                        <a:rPr lang="da-DK" sz="2800" b="1" dirty="0"/>
                        <a:t>View model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i="1" dirty="0" err="1"/>
                        <a:t>MyPage</a:t>
                      </a:r>
                      <a:r>
                        <a:rPr lang="da-DK" sz="2000" b="1" dirty="0" err="1"/>
                        <a:t>.cshtml.cs</a:t>
                      </a:r>
                      <a:r>
                        <a:rPr lang="da-DK" sz="2000" b="1" dirty="0"/>
                        <a:t> </a:t>
                      </a:r>
                      <a:r>
                        <a:rPr lang="da-DK" sz="2000" b="0" dirty="0"/>
                        <a:t>(Properties)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05768"/>
                  </a:ext>
                </a:extLst>
              </a:tr>
              <a:tr h="6491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800" b="1" dirty="0" err="1"/>
                        <a:t>Execution</a:t>
                      </a:r>
                      <a:r>
                        <a:rPr lang="da-DK" sz="2800" b="1" dirty="0"/>
                        <a:t> </a:t>
                      </a:r>
                      <a:r>
                        <a:rPr lang="da-DK" sz="2800" b="1" dirty="0" err="1"/>
                        <a:t>logic</a:t>
                      </a:r>
                      <a:endParaRPr lang="da-DK" sz="28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i="1" dirty="0" err="1"/>
                        <a:t>MyPage</a:t>
                      </a:r>
                      <a:r>
                        <a:rPr lang="da-DK" sz="2000" b="1" dirty="0" err="1"/>
                        <a:t>.cshtml.cs</a:t>
                      </a:r>
                      <a:r>
                        <a:rPr lang="da-DK" sz="2000" b="1" dirty="0"/>
                        <a:t> </a:t>
                      </a:r>
                      <a:r>
                        <a:rPr lang="da-DK" sz="2000" b="0" dirty="0"/>
                        <a:t>(</a:t>
                      </a:r>
                      <a:r>
                        <a:rPr lang="da-DK" sz="2000" b="0" dirty="0" err="1"/>
                        <a:t>OnGet</a:t>
                      </a:r>
                      <a:r>
                        <a:rPr lang="da-DK" sz="2000" b="0" dirty="0"/>
                        <a:t>/</a:t>
                      </a:r>
                      <a:r>
                        <a:rPr lang="da-DK" sz="2000" b="0" dirty="0" err="1"/>
                        <a:t>OnPost</a:t>
                      </a:r>
                      <a:r>
                        <a:rPr lang="da-DK" sz="20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90840"/>
                  </a:ext>
                </a:extLst>
              </a:tr>
              <a:tr h="649129">
                <a:tc>
                  <a:txBody>
                    <a:bodyPr/>
                    <a:lstStyle/>
                    <a:p>
                      <a:r>
                        <a:rPr lang="da-DK" sz="2800" b="1" dirty="0"/>
                        <a:t>Configuration </a:t>
                      </a:r>
                      <a:r>
                        <a:rPr lang="da-DK" sz="2800" b="1" dirty="0" err="1"/>
                        <a:t>logic</a:t>
                      </a:r>
                      <a:endParaRPr lang="da-DK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1" dirty="0"/>
                        <a:t>Program.cs </a:t>
                      </a:r>
                      <a:endParaRPr lang="da-DK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46410"/>
                  </a:ext>
                </a:extLst>
              </a:tr>
              <a:tr h="649129">
                <a:tc>
                  <a:txBody>
                    <a:bodyPr/>
                    <a:lstStyle/>
                    <a:p>
                      <a:r>
                        <a:rPr lang="da-DK" sz="2800" b="1" dirty="0"/>
                        <a:t>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dirty="0"/>
                        <a:t>Service-interfaces og klasser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38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35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659350" y="1458798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8299123" y="1458797"/>
            <a:ext cx="3714537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dirty="0" err="1"/>
              <a:t>MyPageModel</a:t>
            </a:r>
            <a:endParaRPr lang="da-DK" sz="2800" dirty="0"/>
          </a:p>
        </p:txBody>
      </p:sp>
      <p:sp>
        <p:nvSpPr>
          <p:cNvPr id="14" name="Sky 13">
            <a:extLst>
              <a:ext uri="{FF2B5EF4-FFF2-40B4-BE49-F238E27FC236}">
                <a16:creationId xmlns:a16="http://schemas.microsoft.com/office/drawing/2014/main" id="{C16E0D94-222E-4B1C-B6AD-9F10A3D3898E}"/>
              </a:ext>
            </a:extLst>
          </p:cNvPr>
          <p:cNvSpPr/>
          <p:nvPr/>
        </p:nvSpPr>
        <p:spPr>
          <a:xfrm>
            <a:off x="269995" y="1458797"/>
            <a:ext cx="2535961" cy="2931736"/>
          </a:xfrm>
          <a:prstGeom prst="clou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19E04A2D-36FB-4872-8055-3B7E41706D44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>
            <a:off x="2803843" y="2924665"/>
            <a:ext cx="1855507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1742BDE0-6C74-4FEF-9F78-F406C88FDA25}"/>
              </a:ext>
            </a:extLst>
          </p:cNvPr>
          <p:cNvCxnSpPr>
            <a:cxnSpLocks/>
          </p:cNvCxnSpPr>
          <p:nvPr/>
        </p:nvCxnSpPr>
        <p:spPr>
          <a:xfrm>
            <a:off x="6512744" y="2924664"/>
            <a:ext cx="1855507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9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659350" y="1458798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8299123" y="1458797"/>
            <a:ext cx="3714537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dirty="0" err="1"/>
              <a:t>MyPageModel</a:t>
            </a:r>
            <a:endParaRPr lang="da-DK" sz="2800" dirty="0"/>
          </a:p>
        </p:txBody>
      </p:sp>
      <p:sp>
        <p:nvSpPr>
          <p:cNvPr id="14" name="Sky 13">
            <a:extLst>
              <a:ext uri="{FF2B5EF4-FFF2-40B4-BE49-F238E27FC236}">
                <a16:creationId xmlns:a16="http://schemas.microsoft.com/office/drawing/2014/main" id="{C16E0D94-222E-4B1C-B6AD-9F10A3D3898E}"/>
              </a:ext>
            </a:extLst>
          </p:cNvPr>
          <p:cNvSpPr/>
          <p:nvPr/>
        </p:nvSpPr>
        <p:spPr>
          <a:xfrm>
            <a:off x="269995" y="1458797"/>
            <a:ext cx="2535961" cy="2931736"/>
          </a:xfrm>
          <a:prstGeom prst="clou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19E04A2D-36FB-4872-8055-3B7E41706D44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>
            <a:off x="2803843" y="2924665"/>
            <a:ext cx="1855507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1742BDE0-6C74-4FEF-9F78-F406C88FDA25}"/>
              </a:ext>
            </a:extLst>
          </p:cNvPr>
          <p:cNvCxnSpPr>
            <a:cxnSpLocks/>
          </p:cNvCxnSpPr>
          <p:nvPr/>
        </p:nvCxnSpPr>
        <p:spPr>
          <a:xfrm>
            <a:off x="6512744" y="2924664"/>
            <a:ext cx="1855507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aleboble: rektangel med afrundede hjørner 7">
            <a:extLst>
              <a:ext uri="{FF2B5EF4-FFF2-40B4-BE49-F238E27FC236}">
                <a16:creationId xmlns:a16="http://schemas.microsoft.com/office/drawing/2014/main" id="{F1FEF918-3147-4BFA-9B3B-3E59C3C1868D}"/>
              </a:ext>
            </a:extLst>
          </p:cNvPr>
          <p:cNvSpPr/>
          <p:nvPr/>
        </p:nvSpPr>
        <p:spPr>
          <a:xfrm>
            <a:off x="1862757" y="4534308"/>
            <a:ext cx="7526340" cy="2177577"/>
          </a:xfrm>
          <a:prstGeom prst="wedgeRoundRectCallout">
            <a:avLst>
              <a:gd name="adj1" fmla="val -28779"/>
              <a:gd name="adj2" fmla="val -125575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 err="1"/>
              <a:t>HTTPRequest</a:t>
            </a:r>
            <a:endParaRPr lang="da-DK" sz="3200" dirty="0"/>
          </a:p>
          <a:p>
            <a:r>
              <a:rPr lang="da-DK" sz="3200" dirty="0"/>
              <a:t>GET</a:t>
            </a:r>
          </a:p>
          <a:p>
            <a:r>
              <a:rPr lang="da-DK" sz="3200" dirty="0"/>
              <a:t>URL: </a:t>
            </a:r>
            <a:r>
              <a:rPr lang="da-DK" sz="3200" dirty="0">
                <a:solidFill>
                  <a:srgbClr val="FFFF00"/>
                </a:solidFill>
              </a:rPr>
              <a:t>www.myApp.dk/</a:t>
            </a:r>
            <a:r>
              <a:rPr lang="da-DK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MyPage</a:t>
            </a:r>
          </a:p>
        </p:txBody>
      </p:sp>
    </p:spTree>
    <p:extLst>
      <p:ext uri="{BB962C8B-B14F-4D97-AF65-F5344CB8AC3E}">
        <p14:creationId xmlns:p14="http://schemas.microsoft.com/office/powerpoint/2010/main" val="591905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659350" y="1458798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8299123" y="1458797"/>
            <a:ext cx="3714537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dirty="0" err="1"/>
              <a:t>MyPageModel</a:t>
            </a:r>
            <a:endParaRPr lang="da-DK" sz="2800" dirty="0"/>
          </a:p>
          <a:p>
            <a:r>
              <a:rPr lang="da-DK" sz="2800" dirty="0"/>
              <a:t>  </a:t>
            </a:r>
            <a:r>
              <a:rPr lang="da-DK" sz="2800" dirty="0" err="1">
                <a:solidFill>
                  <a:srgbClr val="FFC000"/>
                </a:solidFill>
              </a:rPr>
              <a:t>OnGet</a:t>
            </a:r>
            <a:r>
              <a:rPr lang="da-DK" sz="2800" dirty="0"/>
              <a:t>()</a:t>
            </a:r>
          </a:p>
          <a:p>
            <a:r>
              <a:rPr lang="da-DK" sz="2800" dirty="0"/>
              <a:t>  {</a:t>
            </a:r>
          </a:p>
          <a:p>
            <a:r>
              <a:rPr lang="da-DK" sz="2800" dirty="0"/>
              <a:t>    …</a:t>
            </a:r>
          </a:p>
          <a:p>
            <a:r>
              <a:rPr lang="da-DK" sz="2800" dirty="0"/>
              <a:t>  }</a:t>
            </a:r>
          </a:p>
        </p:txBody>
      </p:sp>
      <p:sp>
        <p:nvSpPr>
          <p:cNvPr id="14" name="Sky 13">
            <a:extLst>
              <a:ext uri="{FF2B5EF4-FFF2-40B4-BE49-F238E27FC236}">
                <a16:creationId xmlns:a16="http://schemas.microsoft.com/office/drawing/2014/main" id="{C16E0D94-222E-4B1C-B6AD-9F10A3D3898E}"/>
              </a:ext>
            </a:extLst>
          </p:cNvPr>
          <p:cNvSpPr/>
          <p:nvPr/>
        </p:nvSpPr>
        <p:spPr>
          <a:xfrm>
            <a:off x="269995" y="1458797"/>
            <a:ext cx="2535961" cy="2931736"/>
          </a:xfrm>
          <a:prstGeom prst="clou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19E04A2D-36FB-4872-8055-3B7E41706D44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>
            <a:off x="2803843" y="2924665"/>
            <a:ext cx="1855507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1742BDE0-6C74-4FEF-9F78-F406C88FDA25}"/>
              </a:ext>
            </a:extLst>
          </p:cNvPr>
          <p:cNvCxnSpPr>
            <a:cxnSpLocks/>
          </p:cNvCxnSpPr>
          <p:nvPr/>
        </p:nvCxnSpPr>
        <p:spPr>
          <a:xfrm>
            <a:off x="6512744" y="2924664"/>
            <a:ext cx="1855507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aleboble: rektangel med afrundede hjørner 17">
            <a:extLst>
              <a:ext uri="{FF2B5EF4-FFF2-40B4-BE49-F238E27FC236}">
                <a16:creationId xmlns:a16="http://schemas.microsoft.com/office/drawing/2014/main" id="{600D558C-C50B-49E8-8E5B-A0457DCEFBBF}"/>
              </a:ext>
            </a:extLst>
          </p:cNvPr>
          <p:cNvSpPr/>
          <p:nvPr/>
        </p:nvSpPr>
        <p:spPr>
          <a:xfrm>
            <a:off x="1862757" y="4534308"/>
            <a:ext cx="7526340" cy="2177577"/>
          </a:xfrm>
          <a:prstGeom prst="wedgeRoundRectCallout">
            <a:avLst>
              <a:gd name="adj1" fmla="val -28779"/>
              <a:gd name="adj2" fmla="val -125575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 err="1"/>
              <a:t>HTTPRequest</a:t>
            </a:r>
            <a:endParaRPr lang="da-DK" sz="3200" dirty="0"/>
          </a:p>
          <a:p>
            <a:r>
              <a:rPr lang="da-DK" sz="3200" dirty="0"/>
              <a:t>GET</a:t>
            </a:r>
          </a:p>
          <a:p>
            <a:r>
              <a:rPr lang="da-DK" sz="3200" dirty="0"/>
              <a:t>URL: </a:t>
            </a:r>
            <a:r>
              <a:rPr lang="da-DK" sz="3200" dirty="0">
                <a:solidFill>
                  <a:srgbClr val="FFFF00"/>
                </a:solidFill>
              </a:rPr>
              <a:t>www.myApp.dk/</a:t>
            </a:r>
            <a:r>
              <a:rPr lang="da-DK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MyPage</a:t>
            </a:r>
          </a:p>
        </p:txBody>
      </p:sp>
    </p:spTree>
    <p:extLst>
      <p:ext uri="{BB962C8B-B14F-4D97-AF65-F5344CB8AC3E}">
        <p14:creationId xmlns:p14="http://schemas.microsoft.com/office/powerpoint/2010/main" val="2202288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659350" y="1458798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8299123" y="1458797"/>
            <a:ext cx="3714537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dirty="0" err="1"/>
              <a:t>MyPageModel</a:t>
            </a:r>
            <a:endParaRPr lang="da-DK" sz="2800" dirty="0"/>
          </a:p>
          <a:p>
            <a:r>
              <a:rPr lang="da-DK" sz="2800" dirty="0"/>
              <a:t>  </a:t>
            </a:r>
            <a:r>
              <a:rPr lang="da-DK" sz="2800" dirty="0" err="1">
                <a:solidFill>
                  <a:srgbClr val="FFC000"/>
                </a:solidFill>
              </a:rPr>
              <a:t>OnPost</a:t>
            </a:r>
            <a:r>
              <a:rPr lang="da-DK" sz="2800" dirty="0"/>
              <a:t>()</a:t>
            </a:r>
          </a:p>
          <a:p>
            <a:r>
              <a:rPr lang="da-DK" sz="2800" dirty="0"/>
              <a:t>  {</a:t>
            </a:r>
          </a:p>
          <a:p>
            <a:r>
              <a:rPr lang="da-DK" sz="2800" dirty="0"/>
              <a:t>    …</a:t>
            </a:r>
          </a:p>
          <a:p>
            <a:r>
              <a:rPr lang="da-DK" sz="2800" dirty="0"/>
              <a:t>  }</a:t>
            </a:r>
          </a:p>
        </p:txBody>
      </p:sp>
      <p:sp>
        <p:nvSpPr>
          <p:cNvPr id="14" name="Sky 13">
            <a:extLst>
              <a:ext uri="{FF2B5EF4-FFF2-40B4-BE49-F238E27FC236}">
                <a16:creationId xmlns:a16="http://schemas.microsoft.com/office/drawing/2014/main" id="{C16E0D94-222E-4B1C-B6AD-9F10A3D3898E}"/>
              </a:ext>
            </a:extLst>
          </p:cNvPr>
          <p:cNvSpPr/>
          <p:nvPr/>
        </p:nvSpPr>
        <p:spPr>
          <a:xfrm>
            <a:off x="269995" y="1458797"/>
            <a:ext cx="2535961" cy="2931736"/>
          </a:xfrm>
          <a:prstGeom prst="clou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19E04A2D-36FB-4872-8055-3B7E41706D44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>
            <a:off x="2803843" y="2924665"/>
            <a:ext cx="1855507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1742BDE0-6C74-4FEF-9F78-F406C88FDA25}"/>
              </a:ext>
            </a:extLst>
          </p:cNvPr>
          <p:cNvCxnSpPr>
            <a:cxnSpLocks/>
          </p:cNvCxnSpPr>
          <p:nvPr/>
        </p:nvCxnSpPr>
        <p:spPr>
          <a:xfrm>
            <a:off x="6512744" y="2924664"/>
            <a:ext cx="1855507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aleboble: rektangel med afrundede hjørner 17">
            <a:extLst>
              <a:ext uri="{FF2B5EF4-FFF2-40B4-BE49-F238E27FC236}">
                <a16:creationId xmlns:a16="http://schemas.microsoft.com/office/drawing/2014/main" id="{600D558C-C50B-49E8-8E5B-A0457DCEFBBF}"/>
              </a:ext>
            </a:extLst>
          </p:cNvPr>
          <p:cNvSpPr/>
          <p:nvPr/>
        </p:nvSpPr>
        <p:spPr>
          <a:xfrm>
            <a:off x="1862757" y="4534308"/>
            <a:ext cx="7526340" cy="2177577"/>
          </a:xfrm>
          <a:prstGeom prst="wedgeRoundRectCallout">
            <a:avLst>
              <a:gd name="adj1" fmla="val -28779"/>
              <a:gd name="adj2" fmla="val -125575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 err="1"/>
              <a:t>HTTPRequest</a:t>
            </a:r>
            <a:endParaRPr lang="da-DK" sz="3200" dirty="0"/>
          </a:p>
          <a:p>
            <a:r>
              <a:rPr lang="da-DK" sz="3200" dirty="0"/>
              <a:t>POST</a:t>
            </a:r>
          </a:p>
          <a:p>
            <a:r>
              <a:rPr lang="da-DK" sz="3200" dirty="0"/>
              <a:t>URL: </a:t>
            </a:r>
            <a:r>
              <a:rPr lang="da-DK" sz="3200" dirty="0">
                <a:solidFill>
                  <a:srgbClr val="FFFF00"/>
                </a:solidFill>
              </a:rPr>
              <a:t>www.myApp.dk/</a:t>
            </a:r>
            <a:r>
              <a:rPr lang="da-DK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MyPage</a:t>
            </a:r>
          </a:p>
        </p:txBody>
      </p:sp>
    </p:spTree>
    <p:extLst>
      <p:ext uri="{BB962C8B-B14F-4D97-AF65-F5344CB8AC3E}">
        <p14:creationId xmlns:p14="http://schemas.microsoft.com/office/powerpoint/2010/main" val="1659980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36141" y="497264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4075914" y="497263"/>
            <a:ext cx="2535961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MyPage</a:t>
            </a:r>
            <a:endParaRPr lang="da-DK" sz="2800" dirty="0"/>
          </a:p>
          <a:p>
            <a:pPr algn="ctr"/>
            <a:r>
              <a:rPr lang="da-DK" sz="2800" dirty="0"/>
              <a:t>Model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6D5E4BA-C491-411E-8977-05659C19BB3D}"/>
              </a:ext>
            </a:extLst>
          </p:cNvPr>
          <p:cNvSpPr/>
          <p:nvPr/>
        </p:nvSpPr>
        <p:spPr>
          <a:xfrm>
            <a:off x="8465269" y="1379848"/>
            <a:ext cx="2695917" cy="11665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IMyRepository</a:t>
            </a:r>
            <a:endParaRPr lang="da-DK" sz="2800" dirty="0"/>
          </a:p>
        </p:txBody>
      </p:sp>
      <p:sp>
        <p:nvSpPr>
          <p:cNvPr id="7" name="Sky 6">
            <a:extLst>
              <a:ext uri="{FF2B5EF4-FFF2-40B4-BE49-F238E27FC236}">
                <a16:creationId xmlns:a16="http://schemas.microsoft.com/office/drawing/2014/main" id="{B45C00B5-E93B-4512-B93E-FD3F9C5BAFF3}"/>
              </a:ext>
            </a:extLst>
          </p:cNvPr>
          <p:cNvSpPr/>
          <p:nvPr/>
        </p:nvSpPr>
        <p:spPr>
          <a:xfrm>
            <a:off x="8144760" y="3728301"/>
            <a:ext cx="3516048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MyRepositoryWithJSON</a:t>
            </a:r>
            <a:endParaRPr lang="da-DK" sz="2800" dirty="0"/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51B38C72-EB30-4781-9106-94CA07685A4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813227" y="2546415"/>
            <a:ext cx="1" cy="1296011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A9BF6167-821C-4319-9EF5-957C2E34FFE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222520" y="1963131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1F3E3CB1-72AD-4F18-8BB7-3FFFE38C55C5}"/>
              </a:ext>
            </a:extLst>
          </p:cNvPr>
          <p:cNvCxnSpPr>
            <a:cxnSpLocks/>
          </p:cNvCxnSpPr>
          <p:nvPr/>
        </p:nvCxnSpPr>
        <p:spPr>
          <a:xfrm flipV="1">
            <a:off x="6634580" y="1963130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89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36141" y="497264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4075914" y="497263"/>
            <a:ext cx="2535961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MyPage</a:t>
            </a:r>
            <a:endParaRPr lang="da-DK" sz="2800" dirty="0"/>
          </a:p>
          <a:p>
            <a:pPr algn="ctr"/>
            <a:r>
              <a:rPr lang="da-DK" sz="2800" dirty="0"/>
              <a:t>Model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6D5E4BA-C491-411E-8977-05659C19BB3D}"/>
              </a:ext>
            </a:extLst>
          </p:cNvPr>
          <p:cNvSpPr/>
          <p:nvPr/>
        </p:nvSpPr>
        <p:spPr>
          <a:xfrm>
            <a:off x="8465269" y="1379848"/>
            <a:ext cx="2695917" cy="11665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IMyRepository</a:t>
            </a:r>
            <a:endParaRPr lang="da-DK" sz="2800" dirty="0"/>
          </a:p>
        </p:txBody>
      </p:sp>
      <p:sp>
        <p:nvSpPr>
          <p:cNvPr id="7" name="Sky 6">
            <a:extLst>
              <a:ext uri="{FF2B5EF4-FFF2-40B4-BE49-F238E27FC236}">
                <a16:creationId xmlns:a16="http://schemas.microsoft.com/office/drawing/2014/main" id="{B45C00B5-E93B-4512-B93E-FD3F9C5BAFF3}"/>
              </a:ext>
            </a:extLst>
          </p:cNvPr>
          <p:cNvSpPr/>
          <p:nvPr/>
        </p:nvSpPr>
        <p:spPr>
          <a:xfrm>
            <a:off x="8144760" y="3728301"/>
            <a:ext cx="3516048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MyRepositoryWithJSON</a:t>
            </a:r>
            <a:endParaRPr lang="da-DK" sz="2800" dirty="0"/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51B38C72-EB30-4781-9106-94CA07685A4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813227" y="2546415"/>
            <a:ext cx="1" cy="1296011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A9BF6167-821C-4319-9EF5-957C2E34FFE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222520" y="1963131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1F3E3CB1-72AD-4F18-8BB7-3FFFE38C55C5}"/>
              </a:ext>
            </a:extLst>
          </p:cNvPr>
          <p:cNvCxnSpPr>
            <a:cxnSpLocks/>
          </p:cNvCxnSpPr>
          <p:nvPr/>
        </p:nvCxnSpPr>
        <p:spPr>
          <a:xfrm flipV="1">
            <a:off x="6634580" y="1963130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leboble: rektangel med afrundede hjørner 2">
            <a:extLst>
              <a:ext uri="{FF2B5EF4-FFF2-40B4-BE49-F238E27FC236}">
                <a16:creationId xmlns:a16="http://schemas.microsoft.com/office/drawing/2014/main" id="{BE41EE76-60C6-4FF9-808E-F75FCDBEBF1C}"/>
              </a:ext>
            </a:extLst>
          </p:cNvPr>
          <p:cNvSpPr/>
          <p:nvPr/>
        </p:nvSpPr>
        <p:spPr>
          <a:xfrm>
            <a:off x="744184" y="4027611"/>
            <a:ext cx="4233243" cy="1166558"/>
          </a:xfrm>
          <a:prstGeom prst="wedgeRoundRectCallout">
            <a:avLst>
              <a:gd name="adj1" fmla="val -10479"/>
              <a:gd name="adj2" fmla="val -217351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/>
              <a:t>@</a:t>
            </a:r>
            <a:r>
              <a:rPr lang="da-DK" sz="3200" dirty="0" err="1"/>
              <a:t>Model.MyProperty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775964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36141" y="497264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4075914" y="497263"/>
            <a:ext cx="2535961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MyPage</a:t>
            </a:r>
            <a:endParaRPr lang="da-DK" sz="2800" dirty="0"/>
          </a:p>
          <a:p>
            <a:pPr algn="ctr"/>
            <a:r>
              <a:rPr lang="da-DK" sz="2800" dirty="0"/>
              <a:t>Model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6D5E4BA-C491-411E-8977-05659C19BB3D}"/>
              </a:ext>
            </a:extLst>
          </p:cNvPr>
          <p:cNvSpPr/>
          <p:nvPr/>
        </p:nvSpPr>
        <p:spPr>
          <a:xfrm>
            <a:off x="8465269" y="1379848"/>
            <a:ext cx="3195539" cy="11665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IMyTypeRepository</a:t>
            </a:r>
            <a:endParaRPr lang="da-DK" sz="2800" dirty="0"/>
          </a:p>
        </p:txBody>
      </p:sp>
      <p:sp>
        <p:nvSpPr>
          <p:cNvPr id="7" name="Sky 6">
            <a:extLst>
              <a:ext uri="{FF2B5EF4-FFF2-40B4-BE49-F238E27FC236}">
                <a16:creationId xmlns:a16="http://schemas.microsoft.com/office/drawing/2014/main" id="{B45C00B5-E93B-4512-B93E-FD3F9C5BAFF3}"/>
              </a:ext>
            </a:extLst>
          </p:cNvPr>
          <p:cNvSpPr/>
          <p:nvPr/>
        </p:nvSpPr>
        <p:spPr>
          <a:xfrm>
            <a:off x="8634953" y="3728301"/>
            <a:ext cx="3025855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MyType</a:t>
            </a:r>
            <a:endParaRPr lang="da-DK" sz="2800" dirty="0"/>
          </a:p>
          <a:p>
            <a:pPr algn="ctr"/>
            <a:r>
              <a:rPr lang="da-DK" sz="2800" dirty="0"/>
              <a:t>Repository</a:t>
            </a:r>
          </a:p>
          <a:p>
            <a:pPr algn="ctr"/>
            <a:r>
              <a:rPr lang="da-DK" sz="2800" dirty="0" err="1"/>
              <a:t>WithJSON</a:t>
            </a:r>
            <a:endParaRPr lang="da-DK" sz="2800" dirty="0"/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51B38C72-EB30-4781-9106-94CA07685A4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063039" y="2546415"/>
            <a:ext cx="0" cy="1290294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A9BF6167-821C-4319-9EF5-957C2E34FFE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222520" y="1963131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1F3E3CB1-72AD-4F18-8BB7-3FFFE38C55C5}"/>
              </a:ext>
            </a:extLst>
          </p:cNvPr>
          <p:cNvCxnSpPr>
            <a:cxnSpLocks/>
          </p:cNvCxnSpPr>
          <p:nvPr/>
        </p:nvCxnSpPr>
        <p:spPr>
          <a:xfrm flipV="1">
            <a:off x="6634580" y="1963130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leboble: rektangel med afrundede hjørner 2">
            <a:extLst>
              <a:ext uri="{FF2B5EF4-FFF2-40B4-BE49-F238E27FC236}">
                <a16:creationId xmlns:a16="http://schemas.microsoft.com/office/drawing/2014/main" id="{BE41EE76-60C6-4FF9-808E-F75FCDBEBF1C}"/>
              </a:ext>
            </a:extLst>
          </p:cNvPr>
          <p:cNvSpPr/>
          <p:nvPr/>
        </p:nvSpPr>
        <p:spPr>
          <a:xfrm>
            <a:off x="923293" y="4610890"/>
            <a:ext cx="6061969" cy="1166558"/>
          </a:xfrm>
          <a:prstGeom prst="wedgeRoundRectCallout">
            <a:avLst>
              <a:gd name="adj1" fmla="val -472"/>
              <a:gd name="adj2" fmla="val -269069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i="1" dirty="0"/>
              <a:t>public</a:t>
            </a:r>
            <a:r>
              <a:rPr lang="da-DK" sz="2800" dirty="0"/>
              <a:t> </a:t>
            </a:r>
            <a:r>
              <a:rPr lang="da-DK" sz="2800" dirty="0" err="1">
                <a:solidFill>
                  <a:srgbClr val="FFFF00"/>
                </a:solidFill>
              </a:rPr>
              <a:t>MyType</a:t>
            </a:r>
            <a:r>
              <a:rPr lang="da-DK" sz="2800" dirty="0"/>
              <a:t> </a:t>
            </a:r>
            <a:r>
              <a:rPr lang="da-DK" sz="2800" dirty="0" err="1"/>
              <a:t>MyProperty</a:t>
            </a:r>
            <a:r>
              <a:rPr lang="da-DK" sz="2800" dirty="0"/>
              <a:t> { get; set; }</a:t>
            </a:r>
          </a:p>
        </p:txBody>
      </p:sp>
    </p:spTree>
    <p:extLst>
      <p:ext uri="{BB962C8B-B14F-4D97-AF65-F5344CB8AC3E}">
        <p14:creationId xmlns:p14="http://schemas.microsoft.com/office/powerpoint/2010/main" val="236836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43CFE-12A0-4861-B333-CF7AAAF7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Ansvar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FAD7FE4-D9CF-4305-8F94-7D035C7AF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Hvem skal tage ansvar for…</a:t>
            </a:r>
          </a:p>
          <a:p>
            <a:pPr lvl="1"/>
            <a:r>
              <a:rPr lang="da-DK" dirty="0"/>
              <a:t>Konkret visualisering/layout af data (</a:t>
            </a:r>
            <a:r>
              <a:rPr lang="da-DK" dirty="0" err="1"/>
              <a:t>Table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Card, styling generelt)</a:t>
            </a:r>
          </a:p>
          <a:p>
            <a:pPr lvl="1"/>
            <a:r>
              <a:rPr lang="da-DK" dirty="0"/>
              <a:t>Stille data til rådighed for layout-specifikation</a:t>
            </a:r>
          </a:p>
          <a:p>
            <a:pPr lvl="1"/>
            <a:r>
              <a:rPr lang="da-DK" dirty="0"/>
              <a:t>Styre hvad der sker som konsekvens af modtagelse af HTTP-</a:t>
            </a:r>
            <a:r>
              <a:rPr lang="da-DK" dirty="0" err="1"/>
              <a:t>request</a:t>
            </a:r>
            <a:endParaRPr lang="da-DK" dirty="0"/>
          </a:p>
          <a:p>
            <a:pPr lvl="1"/>
            <a:r>
              <a:rPr lang="da-DK" dirty="0"/>
              <a:t>Vedligeholdelse af data-modellen</a:t>
            </a:r>
          </a:p>
          <a:p>
            <a:pPr lvl="1"/>
            <a:r>
              <a:rPr lang="da-DK" dirty="0"/>
              <a:t>Sikre sammenhæng og konsistens m.h.t. valg af </a:t>
            </a:r>
            <a:r>
              <a:rPr lang="da-DK" dirty="0" err="1"/>
              <a:t>implementationer</a:t>
            </a:r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7096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36141" y="497264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4075914" y="497263"/>
            <a:ext cx="2535961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MyPage</a:t>
            </a:r>
            <a:endParaRPr lang="da-DK" sz="2800" dirty="0"/>
          </a:p>
          <a:p>
            <a:pPr algn="ctr"/>
            <a:r>
              <a:rPr lang="da-DK" sz="2800" dirty="0"/>
              <a:t>Model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6D5E4BA-C491-411E-8977-05659C19BB3D}"/>
              </a:ext>
            </a:extLst>
          </p:cNvPr>
          <p:cNvSpPr/>
          <p:nvPr/>
        </p:nvSpPr>
        <p:spPr>
          <a:xfrm>
            <a:off x="8465269" y="1379848"/>
            <a:ext cx="3195539" cy="11665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IMyTypeRepository</a:t>
            </a:r>
            <a:endParaRPr lang="da-DK" sz="2800" dirty="0"/>
          </a:p>
        </p:txBody>
      </p:sp>
      <p:sp>
        <p:nvSpPr>
          <p:cNvPr id="7" name="Sky 6">
            <a:extLst>
              <a:ext uri="{FF2B5EF4-FFF2-40B4-BE49-F238E27FC236}">
                <a16:creationId xmlns:a16="http://schemas.microsoft.com/office/drawing/2014/main" id="{B45C00B5-E93B-4512-B93E-FD3F9C5BAFF3}"/>
              </a:ext>
            </a:extLst>
          </p:cNvPr>
          <p:cNvSpPr/>
          <p:nvPr/>
        </p:nvSpPr>
        <p:spPr>
          <a:xfrm>
            <a:off x="8634953" y="3728301"/>
            <a:ext cx="3025855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MyType</a:t>
            </a:r>
            <a:endParaRPr lang="da-DK" sz="2800" dirty="0"/>
          </a:p>
          <a:p>
            <a:pPr algn="ctr"/>
            <a:r>
              <a:rPr lang="da-DK" sz="2800" dirty="0"/>
              <a:t>Repository</a:t>
            </a:r>
          </a:p>
          <a:p>
            <a:pPr algn="ctr"/>
            <a:r>
              <a:rPr lang="da-DK" sz="2800" dirty="0" err="1"/>
              <a:t>WithJSON</a:t>
            </a:r>
            <a:endParaRPr lang="da-DK" sz="2800" dirty="0"/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51B38C72-EB30-4781-9106-94CA07685A4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063039" y="2546415"/>
            <a:ext cx="0" cy="1290294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A9BF6167-821C-4319-9EF5-957C2E34FFE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222520" y="1963131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1F3E3CB1-72AD-4F18-8BB7-3FFFE38C55C5}"/>
              </a:ext>
            </a:extLst>
          </p:cNvPr>
          <p:cNvCxnSpPr>
            <a:cxnSpLocks/>
          </p:cNvCxnSpPr>
          <p:nvPr/>
        </p:nvCxnSpPr>
        <p:spPr>
          <a:xfrm flipV="1">
            <a:off x="6634580" y="1963130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leboble: rektangel med afrundede hjørner 2">
            <a:extLst>
              <a:ext uri="{FF2B5EF4-FFF2-40B4-BE49-F238E27FC236}">
                <a16:creationId xmlns:a16="http://schemas.microsoft.com/office/drawing/2014/main" id="{BE41EE76-60C6-4FF9-808E-F75FCDBEBF1C}"/>
              </a:ext>
            </a:extLst>
          </p:cNvPr>
          <p:cNvSpPr/>
          <p:nvPr/>
        </p:nvSpPr>
        <p:spPr>
          <a:xfrm>
            <a:off x="923293" y="4610890"/>
            <a:ext cx="6061969" cy="1166558"/>
          </a:xfrm>
          <a:prstGeom prst="wedgeRoundRectCallout">
            <a:avLst>
              <a:gd name="adj1" fmla="val -472"/>
              <a:gd name="adj2" fmla="val -269069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[</a:t>
            </a:r>
            <a:r>
              <a:rPr lang="da-DK" sz="28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BindProperty</a:t>
            </a:r>
            <a:r>
              <a:rPr lang="da-DK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]</a:t>
            </a:r>
          </a:p>
          <a:p>
            <a:r>
              <a:rPr lang="da-DK" sz="2800" i="1" dirty="0"/>
              <a:t>public</a:t>
            </a:r>
            <a:r>
              <a:rPr lang="da-DK" sz="2800" dirty="0"/>
              <a:t> </a:t>
            </a:r>
            <a:r>
              <a:rPr lang="da-DK" sz="2800" dirty="0" err="1">
                <a:solidFill>
                  <a:srgbClr val="FFFF00"/>
                </a:solidFill>
              </a:rPr>
              <a:t>MyType</a:t>
            </a:r>
            <a:r>
              <a:rPr lang="da-DK" sz="2800" dirty="0"/>
              <a:t> </a:t>
            </a:r>
            <a:r>
              <a:rPr lang="da-DK" sz="2800" dirty="0" err="1"/>
              <a:t>MyProperty</a:t>
            </a:r>
            <a:r>
              <a:rPr lang="da-DK" sz="2800" dirty="0"/>
              <a:t> { get; set; }</a:t>
            </a:r>
          </a:p>
        </p:txBody>
      </p:sp>
    </p:spTree>
    <p:extLst>
      <p:ext uri="{BB962C8B-B14F-4D97-AF65-F5344CB8AC3E}">
        <p14:creationId xmlns:p14="http://schemas.microsoft.com/office/powerpoint/2010/main" val="1793198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36141" y="497264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4075914" y="497263"/>
            <a:ext cx="2535961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MyPage</a:t>
            </a:r>
            <a:endParaRPr lang="da-DK" sz="2800" dirty="0"/>
          </a:p>
          <a:p>
            <a:pPr algn="ctr"/>
            <a:r>
              <a:rPr lang="da-DK" sz="2800" dirty="0"/>
              <a:t>Model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6D5E4BA-C491-411E-8977-05659C19BB3D}"/>
              </a:ext>
            </a:extLst>
          </p:cNvPr>
          <p:cNvSpPr/>
          <p:nvPr/>
        </p:nvSpPr>
        <p:spPr>
          <a:xfrm>
            <a:off x="8465269" y="1379848"/>
            <a:ext cx="3195539" cy="11665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IMyTypeRepository</a:t>
            </a:r>
            <a:endParaRPr lang="da-DK" sz="2800" dirty="0"/>
          </a:p>
        </p:txBody>
      </p:sp>
      <p:sp>
        <p:nvSpPr>
          <p:cNvPr id="7" name="Sky 6">
            <a:extLst>
              <a:ext uri="{FF2B5EF4-FFF2-40B4-BE49-F238E27FC236}">
                <a16:creationId xmlns:a16="http://schemas.microsoft.com/office/drawing/2014/main" id="{B45C00B5-E93B-4512-B93E-FD3F9C5BAFF3}"/>
              </a:ext>
            </a:extLst>
          </p:cNvPr>
          <p:cNvSpPr/>
          <p:nvPr/>
        </p:nvSpPr>
        <p:spPr>
          <a:xfrm>
            <a:off x="8634953" y="3728301"/>
            <a:ext cx="3025855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MyType</a:t>
            </a:r>
            <a:endParaRPr lang="da-DK" sz="2800" dirty="0"/>
          </a:p>
          <a:p>
            <a:pPr algn="ctr"/>
            <a:r>
              <a:rPr lang="da-DK" sz="2800" dirty="0"/>
              <a:t>Repository</a:t>
            </a:r>
          </a:p>
          <a:p>
            <a:pPr algn="ctr"/>
            <a:r>
              <a:rPr lang="da-DK" sz="2800" dirty="0" err="1"/>
              <a:t>WithJSON</a:t>
            </a:r>
            <a:endParaRPr lang="da-DK" sz="2800" dirty="0"/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51B38C72-EB30-4781-9106-94CA07685A4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063039" y="2546415"/>
            <a:ext cx="0" cy="1290294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A9BF6167-821C-4319-9EF5-957C2E34FFE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222520" y="1963131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1F3E3CB1-72AD-4F18-8BB7-3FFFE38C55C5}"/>
              </a:ext>
            </a:extLst>
          </p:cNvPr>
          <p:cNvCxnSpPr>
            <a:cxnSpLocks/>
          </p:cNvCxnSpPr>
          <p:nvPr/>
        </p:nvCxnSpPr>
        <p:spPr>
          <a:xfrm flipV="1">
            <a:off x="6634580" y="1963130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leboble: rektangel med afrundede hjørner 2">
            <a:extLst>
              <a:ext uri="{FF2B5EF4-FFF2-40B4-BE49-F238E27FC236}">
                <a16:creationId xmlns:a16="http://schemas.microsoft.com/office/drawing/2014/main" id="{BE41EE76-60C6-4FF9-808E-F75FCDBEBF1C}"/>
              </a:ext>
            </a:extLst>
          </p:cNvPr>
          <p:cNvSpPr/>
          <p:nvPr/>
        </p:nvSpPr>
        <p:spPr>
          <a:xfrm>
            <a:off x="603315" y="4610890"/>
            <a:ext cx="7051250" cy="1166558"/>
          </a:xfrm>
          <a:prstGeom prst="wedgeRoundRectCallout">
            <a:avLst>
              <a:gd name="adj1" fmla="val 38315"/>
              <a:gd name="adj2" fmla="val -2714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dirty="0"/>
              <a:t>private</a:t>
            </a:r>
            <a:r>
              <a:rPr lang="da-DK" sz="3200" dirty="0"/>
              <a:t> </a:t>
            </a:r>
            <a:r>
              <a:rPr lang="da-DK" sz="3200" dirty="0" err="1">
                <a:solidFill>
                  <a:srgbClr val="FFFF00"/>
                </a:solidFill>
              </a:rPr>
              <a:t>IMyTypeRepository</a:t>
            </a:r>
            <a:r>
              <a:rPr lang="da-DK" sz="3200" dirty="0"/>
              <a:t> _repository;</a:t>
            </a:r>
          </a:p>
        </p:txBody>
      </p:sp>
    </p:spTree>
    <p:extLst>
      <p:ext uri="{BB962C8B-B14F-4D97-AF65-F5344CB8AC3E}">
        <p14:creationId xmlns:p14="http://schemas.microsoft.com/office/powerpoint/2010/main" val="794270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36141" y="497264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4075914" y="497263"/>
            <a:ext cx="2535961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MyPage</a:t>
            </a:r>
            <a:endParaRPr lang="da-DK" sz="2800" dirty="0"/>
          </a:p>
          <a:p>
            <a:pPr algn="ctr"/>
            <a:r>
              <a:rPr lang="da-DK" sz="2800" dirty="0"/>
              <a:t>Model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6D5E4BA-C491-411E-8977-05659C19BB3D}"/>
              </a:ext>
            </a:extLst>
          </p:cNvPr>
          <p:cNvSpPr/>
          <p:nvPr/>
        </p:nvSpPr>
        <p:spPr>
          <a:xfrm>
            <a:off x="8465269" y="1379848"/>
            <a:ext cx="3195539" cy="11665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IMyTypeRepository</a:t>
            </a:r>
            <a:endParaRPr lang="da-DK" sz="2800" dirty="0"/>
          </a:p>
        </p:txBody>
      </p:sp>
      <p:sp>
        <p:nvSpPr>
          <p:cNvPr id="7" name="Sky 6">
            <a:extLst>
              <a:ext uri="{FF2B5EF4-FFF2-40B4-BE49-F238E27FC236}">
                <a16:creationId xmlns:a16="http://schemas.microsoft.com/office/drawing/2014/main" id="{B45C00B5-E93B-4512-B93E-FD3F9C5BAFF3}"/>
              </a:ext>
            </a:extLst>
          </p:cNvPr>
          <p:cNvSpPr/>
          <p:nvPr/>
        </p:nvSpPr>
        <p:spPr>
          <a:xfrm>
            <a:off x="8634953" y="3728301"/>
            <a:ext cx="3025855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MyType</a:t>
            </a:r>
            <a:endParaRPr lang="da-DK" sz="2800" dirty="0"/>
          </a:p>
          <a:p>
            <a:pPr algn="ctr"/>
            <a:r>
              <a:rPr lang="da-DK" sz="2800" dirty="0"/>
              <a:t>Repository</a:t>
            </a:r>
          </a:p>
          <a:p>
            <a:pPr algn="ctr"/>
            <a:r>
              <a:rPr lang="da-DK" sz="2800" dirty="0" err="1"/>
              <a:t>WithJSON</a:t>
            </a:r>
            <a:endParaRPr lang="da-DK" sz="2800" dirty="0"/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51B38C72-EB30-4781-9106-94CA07685A4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063039" y="2546415"/>
            <a:ext cx="0" cy="1290294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A9BF6167-821C-4319-9EF5-957C2E34FFE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222520" y="1963131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1F3E3CB1-72AD-4F18-8BB7-3FFFE38C55C5}"/>
              </a:ext>
            </a:extLst>
          </p:cNvPr>
          <p:cNvCxnSpPr>
            <a:cxnSpLocks/>
          </p:cNvCxnSpPr>
          <p:nvPr/>
        </p:nvCxnSpPr>
        <p:spPr>
          <a:xfrm flipV="1">
            <a:off x="6634580" y="1963130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leboble: rektangel med afrundede hjørner 2">
            <a:extLst>
              <a:ext uri="{FF2B5EF4-FFF2-40B4-BE49-F238E27FC236}">
                <a16:creationId xmlns:a16="http://schemas.microsoft.com/office/drawing/2014/main" id="{BE41EE76-60C6-4FF9-808E-F75FCDBEBF1C}"/>
              </a:ext>
            </a:extLst>
          </p:cNvPr>
          <p:cNvSpPr/>
          <p:nvPr/>
        </p:nvSpPr>
        <p:spPr>
          <a:xfrm>
            <a:off x="603315" y="4610890"/>
            <a:ext cx="6381947" cy="1166558"/>
          </a:xfrm>
          <a:prstGeom prst="wedgeRoundRectCallout">
            <a:avLst>
              <a:gd name="adj1" fmla="val 46336"/>
              <a:gd name="adj2" fmla="val -272301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 err="1">
                <a:solidFill>
                  <a:schemeClr val="bg1"/>
                </a:solidFill>
              </a:rPr>
              <a:t>MyProperty</a:t>
            </a:r>
            <a:r>
              <a:rPr lang="da-DK" sz="3200" dirty="0">
                <a:solidFill>
                  <a:srgbClr val="FFFF00"/>
                </a:solidFill>
              </a:rPr>
              <a:t> </a:t>
            </a:r>
            <a:r>
              <a:rPr lang="da-DK" sz="3200" dirty="0">
                <a:solidFill>
                  <a:schemeClr val="bg1"/>
                </a:solidFill>
              </a:rPr>
              <a:t>=</a:t>
            </a:r>
            <a:r>
              <a:rPr lang="da-DK" sz="3200" dirty="0">
                <a:solidFill>
                  <a:srgbClr val="FFFF00"/>
                </a:solidFill>
              </a:rPr>
              <a:t> </a:t>
            </a:r>
            <a:r>
              <a:rPr lang="da-DK" sz="3200" dirty="0"/>
              <a:t>_</a:t>
            </a:r>
            <a:r>
              <a:rPr lang="da-DK" sz="3200" dirty="0" err="1"/>
              <a:t>repository.</a:t>
            </a:r>
            <a:r>
              <a:rPr lang="da-DK" sz="3200" dirty="0" err="1">
                <a:solidFill>
                  <a:srgbClr val="FFC000"/>
                </a:solidFill>
              </a:rPr>
              <a:t>Read</a:t>
            </a:r>
            <a:r>
              <a:rPr lang="da-DK" sz="3200" dirty="0"/>
              <a:t>(…);</a:t>
            </a:r>
          </a:p>
        </p:txBody>
      </p:sp>
    </p:spTree>
    <p:extLst>
      <p:ext uri="{BB962C8B-B14F-4D97-AF65-F5344CB8AC3E}">
        <p14:creationId xmlns:p14="http://schemas.microsoft.com/office/powerpoint/2010/main" val="124743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36141" y="497264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4075914" y="497263"/>
            <a:ext cx="2535961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MyPage</a:t>
            </a:r>
            <a:endParaRPr lang="da-DK" sz="2800" dirty="0"/>
          </a:p>
          <a:p>
            <a:pPr algn="ctr"/>
            <a:r>
              <a:rPr lang="da-DK" sz="2800" dirty="0"/>
              <a:t>Model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6D5E4BA-C491-411E-8977-05659C19BB3D}"/>
              </a:ext>
            </a:extLst>
          </p:cNvPr>
          <p:cNvSpPr/>
          <p:nvPr/>
        </p:nvSpPr>
        <p:spPr>
          <a:xfrm>
            <a:off x="8465269" y="1379848"/>
            <a:ext cx="3195539" cy="11665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IMyTypeRepository</a:t>
            </a:r>
            <a:endParaRPr lang="da-DK" sz="2800" dirty="0"/>
          </a:p>
        </p:txBody>
      </p:sp>
      <p:sp>
        <p:nvSpPr>
          <p:cNvPr id="7" name="Sky 6">
            <a:extLst>
              <a:ext uri="{FF2B5EF4-FFF2-40B4-BE49-F238E27FC236}">
                <a16:creationId xmlns:a16="http://schemas.microsoft.com/office/drawing/2014/main" id="{B45C00B5-E93B-4512-B93E-FD3F9C5BAFF3}"/>
              </a:ext>
            </a:extLst>
          </p:cNvPr>
          <p:cNvSpPr/>
          <p:nvPr/>
        </p:nvSpPr>
        <p:spPr>
          <a:xfrm>
            <a:off x="8634953" y="3728301"/>
            <a:ext cx="3025855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MyType</a:t>
            </a:r>
            <a:endParaRPr lang="da-DK" sz="2800" dirty="0"/>
          </a:p>
          <a:p>
            <a:pPr algn="ctr"/>
            <a:r>
              <a:rPr lang="da-DK" sz="2800" dirty="0"/>
              <a:t>Repository</a:t>
            </a:r>
          </a:p>
          <a:p>
            <a:pPr algn="ctr"/>
            <a:r>
              <a:rPr lang="da-DK" sz="2800" dirty="0" err="1"/>
              <a:t>WithJSON</a:t>
            </a:r>
            <a:endParaRPr lang="da-DK" sz="2800" dirty="0"/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51B38C72-EB30-4781-9106-94CA07685A4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063039" y="2546415"/>
            <a:ext cx="0" cy="1290294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A9BF6167-821C-4319-9EF5-957C2E34FFE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222520" y="1963131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1F3E3CB1-72AD-4F18-8BB7-3FFFE38C55C5}"/>
              </a:ext>
            </a:extLst>
          </p:cNvPr>
          <p:cNvCxnSpPr>
            <a:cxnSpLocks/>
          </p:cNvCxnSpPr>
          <p:nvPr/>
        </p:nvCxnSpPr>
        <p:spPr>
          <a:xfrm flipV="1">
            <a:off x="6634580" y="1963130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leboble: rektangel med afrundede hjørner 2">
            <a:extLst>
              <a:ext uri="{FF2B5EF4-FFF2-40B4-BE49-F238E27FC236}">
                <a16:creationId xmlns:a16="http://schemas.microsoft.com/office/drawing/2014/main" id="{BE41EE76-60C6-4FF9-808E-F75FCDBEBF1C}"/>
              </a:ext>
            </a:extLst>
          </p:cNvPr>
          <p:cNvSpPr/>
          <p:nvPr/>
        </p:nvSpPr>
        <p:spPr>
          <a:xfrm>
            <a:off x="603315" y="4610890"/>
            <a:ext cx="6381947" cy="1166558"/>
          </a:xfrm>
          <a:prstGeom prst="wedgeRoundRectCallout">
            <a:avLst>
              <a:gd name="adj1" fmla="val 72333"/>
              <a:gd name="adj2" fmla="val -244018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 err="1">
                <a:solidFill>
                  <a:srgbClr val="FFFF00"/>
                </a:solidFill>
              </a:rPr>
              <a:t>MyType</a:t>
            </a:r>
            <a:r>
              <a:rPr lang="da-DK" sz="3200" dirty="0">
                <a:solidFill>
                  <a:srgbClr val="FFFF00"/>
                </a:solidFill>
              </a:rPr>
              <a:t>? </a:t>
            </a:r>
            <a:r>
              <a:rPr lang="da-DK" sz="3200" dirty="0">
                <a:solidFill>
                  <a:srgbClr val="FFC000"/>
                </a:solidFill>
              </a:rPr>
              <a:t>Read</a:t>
            </a:r>
            <a:r>
              <a:rPr lang="da-DK" sz="3200" dirty="0"/>
              <a:t>(</a:t>
            </a:r>
            <a:r>
              <a:rPr lang="da-DK" sz="3200" dirty="0" err="1">
                <a:solidFill>
                  <a:srgbClr val="FFFF00"/>
                </a:solidFill>
              </a:rPr>
              <a:t>int</a:t>
            </a:r>
            <a:r>
              <a:rPr lang="da-DK" sz="3200" dirty="0"/>
              <a:t> id);</a:t>
            </a:r>
          </a:p>
        </p:txBody>
      </p:sp>
    </p:spTree>
    <p:extLst>
      <p:ext uri="{BB962C8B-B14F-4D97-AF65-F5344CB8AC3E}">
        <p14:creationId xmlns:p14="http://schemas.microsoft.com/office/powerpoint/2010/main" val="114652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36141" y="497264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4075914" y="497263"/>
            <a:ext cx="2535961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MyPage</a:t>
            </a:r>
            <a:endParaRPr lang="da-DK" sz="2800" dirty="0"/>
          </a:p>
          <a:p>
            <a:pPr algn="ctr"/>
            <a:r>
              <a:rPr lang="da-DK" sz="2800" dirty="0"/>
              <a:t>Model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6D5E4BA-C491-411E-8977-05659C19BB3D}"/>
              </a:ext>
            </a:extLst>
          </p:cNvPr>
          <p:cNvSpPr/>
          <p:nvPr/>
        </p:nvSpPr>
        <p:spPr>
          <a:xfrm>
            <a:off x="8465269" y="1379848"/>
            <a:ext cx="3195539" cy="11665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IMyTypeRepository</a:t>
            </a:r>
            <a:endParaRPr lang="da-DK" sz="2800" dirty="0"/>
          </a:p>
        </p:txBody>
      </p:sp>
      <p:sp>
        <p:nvSpPr>
          <p:cNvPr id="7" name="Sky 6">
            <a:extLst>
              <a:ext uri="{FF2B5EF4-FFF2-40B4-BE49-F238E27FC236}">
                <a16:creationId xmlns:a16="http://schemas.microsoft.com/office/drawing/2014/main" id="{B45C00B5-E93B-4512-B93E-FD3F9C5BAFF3}"/>
              </a:ext>
            </a:extLst>
          </p:cNvPr>
          <p:cNvSpPr/>
          <p:nvPr/>
        </p:nvSpPr>
        <p:spPr>
          <a:xfrm>
            <a:off x="8634953" y="3728301"/>
            <a:ext cx="3025855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MyType</a:t>
            </a:r>
            <a:endParaRPr lang="da-DK" sz="2800" dirty="0"/>
          </a:p>
          <a:p>
            <a:pPr algn="ctr"/>
            <a:r>
              <a:rPr lang="da-DK" sz="2800" dirty="0"/>
              <a:t>Repository</a:t>
            </a:r>
          </a:p>
          <a:p>
            <a:pPr algn="ctr"/>
            <a:r>
              <a:rPr lang="da-DK" sz="2800" dirty="0" err="1"/>
              <a:t>WithJSON</a:t>
            </a:r>
            <a:endParaRPr lang="da-DK" sz="2800" dirty="0"/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51B38C72-EB30-4781-9106-94CA07685A4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063039" y="2546415"/>
            <a:ext cx="0" cy="1290294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A9BF6167-821C-4319-9EF5-957C2E34FFE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222520" y="1963131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1F3E3CB1-72AD-4F18-8BB7-3FFFE38C55C5}"/>
              </a:ext>
            </a:extLst>
          </p:cNvPr>
          <p:cNvCxnSpPr>
            <a:cxnSpLocks/>
          </p:cNvCxnSpPr>
          <p:nvPr/>
        </p:nvCxnSpPr>
        <p:spPr>
          <a:xfrm flipV="1">
            <a:off x="6634580" y="1963130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leboble: rektangel med afrundede hjørner 2">
            <a:extLst>
              <a:ext uri="{FF2B5EF4-FFF2-40B4-BE49-F238E27FC236}">
                <a16:creationId xmlns:a16="http://schemas.microsoft.com/office/drawing/2014/main" id="{BE41EE76-60C6-4FF9-808E-F75FCDBEBF1C}"/>
              </a:ext>
            </a:extLst>
          </p:cNvPr>
          <p:cNvSpPr/>
          <p:nvPr/>
        </p:nvSpPr>
        <p:spPr>
          <a:xfrm>
            <a:off x="982896" y="4012281"/>
            <a:ext cx="6381947" cy="2482773"/>
          </a:xfrm>
          <a:prstGeom prst="wedgeRoundRectCallout">
            <a:avLst>
              <a:gd name="adj1" fmla="val 76025"/>
              <a:gd name="adj2" fmla="val -13168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i="1" dirty="0">
                <a:solidFill>
                  <a:schemeClr val="bg1"/>
                </a:solidFill>
              </a:rPr>
              <a:t>public</a:t>
            </a:r>
            <a:r>
              <a:rPr lang="da-DK" sz="3200" dirty="0">
                <a:solidFill>
                  <a:srgbClr val="FFFF00"/>
                </a:solidFill>
              </a:rPr>
              <a:t> </a:t>
            </a:r>
            <a:r>
              <a:rPr lang="da-DK" sz="3200" dirty="0" err="1">
                <a:solidFill>
                  <a:srgbClr val="FFFF00"/>
                </a:solidFill>
              </a:rPr>
              <a:t>MyType</a:t>
            </a:r>
            <a:r>
              <a:rPr lang="da-DK" sz="3200" dirty="0">
                <a:solidFill>
                  <a:srgbClr val="FFFF00"/>
                </a:solidFill>
              </a:rPr>
              <a:t>? </a:t>
            </a:r>
            <a:r>
              <a:rPr lang="da-DK" sz="3200" dirty="0">
                <a:solidFill>
                  <a:srgbClr val="FFC000"/>
                </a:solidFill>
              </a:rPr>
              <a:t>Read</a:t>
            </a:r>
            <a:r>
              <a:rPr lang="da-DK" sz="3200" dirty="0"/>
              <a:t>(</a:t>
            </a:r>
            <a:r>
              <a:rPr lang="da-DK" sz="3200" dirty="0" err="1">
                <a:solidFill>
                  <a:srgbClr val="FFFF00"/>
                </a:solidFill>
              </a:rPr>
              <a:t>int</a:t>
            </a:r>
            <a:r>
              <a:rPr lang="da-DK" sz="3200" dirty="0"/>
              <a:t> id) </a:t>
            </a:r>
          </a:p>
          <a:p>
            <a:r>
              <a:rPr lang="da-DK" sz="3200" dirty="0"/>
              <a:t>{</a:t>
            </a:r>
          </a:p>
          <a:p>
            <a:r>
              <a:rPr lang="da-DK" sz="3200" dirty="0"/>
              <a:t>  … </a:t>
            </a:r>
            <a:r>
              <a:rPr lang="da-DK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JSON-</a:t>
            </a:r>
            <a:r>
              <a:rPr lang="da-DK" sz="32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specific</a:t>
            </a:r>
            <a:endParaRPr lang="da-DK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da-DK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9165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36141" y="497264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4075914" y="497263"/>
            <a:ext cx="2535961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MyPage</a:t>
            </a:r>
            <a:endParaRPr lang="da-DK" sz="2800" dirty="0"/>
          </a:p>
          <a:p>
            <a:pPr algn="ctr"/>
            <a:r>
              <a:rPr lang="da-DK" sz="2800" dirty="0"/>
              <a:t>Model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6D5E4BA-C491-411E-8977-05659C19BB3D}"/>
              </a:ext>
            </a:extLst>
          </p:cNvPr>
          <p:cNvSpPr/>
          <p:nvPr/>
        </p:nvSpPr>
        <p:spPr>
          <a:xfrm>
            <a:off x="8465269" y="1379848"/>
            <a:ext cx="3195539" cy="11665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IMyTypeRepository</a:t>
            </a:r>
            <a:endParaRPr lang="da-DK" sz="2800" dirty="0"/>
          </a:p>
        </p:txBody>
      </p:sp>
      <p:sp>
        <p:nvSpPr>
          <p:cNvPr id="7" name="Sky 6">
            <a:extLst>
              <a:ext uri="{FF2B5EF4-FFF2-40B4-BE49-F238E27FC236}">
                <a16:creationId xmlns:a16="http://schemas.microsoft.com/office/drawing/2014/main" id="{B45C00B5-E93B-4512-B93E-FD3F9C5BAFF3}"/>
              </a:ext>
            </a:extLst>
          </p:cNvPr>
          <p:cNvSpPr/>
          <p:nvPr/>
        </p:nvSpPr>
        <p:spPr>
          <a:xfrm>
            <a:off x="8634953" y="3728301"/>
            <a:ext cx="3025855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MyType</a:t>
            </a:r>
            <a:endParaRPr lang="da-DK" sz="2800" dirty="0"/>
          </a:p>
          <a:p>
            <a:pPr algn="ctr"/>
            <a:r>
              <a:rPr lang="da-DK" sz="2800" dirty="0"/>
              <a:t>Repository</a:t>
            </a:r>
          </a:p>
          <a:p>
            <a:pPr algn="ctr"/>
            <a:r>
              <a:rPr lang="da-DK" sz="2800" dirty="0" err="1"/>
              <a:t>WithDB</a:t>
            </a:r>
            <a:endParaRPr lang="da-DK" sz="2800" dirty="0"/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51B38C72-EB30-4781-9106-94CA07685A4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063039" y="2546415"/>
            <a:ext cx="0" cy="1290294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A9BF6167-821C-4319-9EF5-957C2E34FFE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222520" y="1963131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1F3E3CB1-72AD-4F18-8BB7-3FFFE38C55C5}"/>
              </a:ext>
            </a:extLst>
          </p:cNvPr>
          <p:cNvCxnSpPr>
            <a:cxnSpLocks/>
          </p:cNvCxnSpPr>
          <p:nvPr/>
        </p:nvCxnSpPr>
        <p:spPr>
          <a:xfrm flipV="1">
            <a:off x="6634580" y="1963130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leboble: rektangel med afrundede hjørner 2">
            <a:extLst>
              <a:ext uri="{FF2B5EF4-FFF2-40B4-BE49-F238E27FC236}">
                <a16:creationId xmlns:a16="http://schemas.microsoft.com/office/drawing/2014/main" id="{BE41EE76-60C6-4FF9-808E-F75FCDBEBF1C}"/>
              </a:ext>
            </a:extLst>
          </p:cNvPr>
          <p:cNvSpPr/>
          <p:nvPr/>
        </p:nvSpPr>
        <p:spPr>
          <a:xfrm>
            <a:off x="982896" y="4012281"/>
            <a:ext cx="6381947" cy="2482773"/>
          </a:xfrm>
          <a:prstGeom prst="wedgeRoundRectCallout">
            <a:avLst>
              <a:gd name="adj1" fmla="val 76025"/>
              <a:gd name="adj2" fmla="val -13168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i="1" dirty="0">
                <a:solidFill>
                  <a:schemeClr val="bg1"/>
                </a:solidFill>
              </a:rPr>
              <a:t>public</a:t>
            </a:r>
            <a:r>
              <a:rPr lang="da-DK" sz="3200" dirty="0">
                <a:solidFill>
                  <a:srgbClr val="FFFF00"/>
                </a:solidFill>
              </a:rPr>
              <a:t> </a:t>
            </a:r>
            <a:r>
              <a:rPr lang="da-DK" sz="3200" dirty="0" err="1">
                <a:solidFill>
                  <a:srgbClr val="FFFF00"/>
                </a:solidFill>
              </a:rPr>
              <a:t>MyType</a:t>
            </a:r>
            <a:r>
              <a:rPr lang="da-DK" sz="3200" dirty="0">
                <a:solidFill>
                  <a:srgbClr val="FFFF00"/>
                </a:solidFill>
              </a:rPr>
              <a:t>? </a:t>
            </a:r>
            <a:r>
              <a:rPr lang="da-DK" sz="3200" dirty="0">
                <a:solidFill>
                  <a:srgbClr val="FFC000"/>
                </a:solidFill>
              </a:rPr>
              <a:t>Read</a:t>
            </a:r>
            <a:r>
              <a:rPr lang="da-DK" sz="3200" dirty="0"/>
              <a:t>(</a:t>
            </a:r>
            <a:r>
              <a:rPr lang="da-DK" sz="3200" dirty="0" err="1">
                <a:solidFill>
                  <a:srgbClr val="FFFF00"/>
                </a:solidFill>
              </a:rPr>
              <a:t>int</a:t>
            </a:r>
            <a:r>
              <a:rPr lang="da-DK" sz="3200" dirty="0"/>
              <a:t> id) </a:t>
            </a:r>
          </a:p>
          <a:p>
            <a:r>
              <a:rPr lang="da-DK" sz="3200" dirty="0"/>
              <a:t>{</a:t>
            </a:r>
          </a:p>
          <a:p>
            <a:r>
              <a:rPr lang="da-DK" sz="3200" dirty="0"/>
              <a:t>  … </a:t>
            </a:r>
            <a:r>
              <a:rPr lang="da-DK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DB-</a:t>
            </a:r>
            <a:r>
              <a:rPr lang="da-DK" sz="32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specific</a:t>
            </a:r>
            <a:endParaRPr lang="da-DK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da-DK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573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A840ED48-854A-4FAE-8E91-794C297A2A51}"/>
              </a:ext>
            </a:extLst>
          </p:cNvPr>
          <p:cNvCxnSpPr>
            <a:cxnSpLocks/>
          </p:cNvCxnSpPr>
          <p:nvPr/>
        </p:nvCxnSpPr>
        <p:spPr>
          <a:xfrm>
            <a:off x="1055802" y="2026763"/>
            <a:ext cx="101149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C8FDCE93-51CD-4A34-B3B2-F8E993040C50}"/>
              </a:ext>
            </a:extLst>
          </p:cNvPr>
          <p:cNvCxnSpPr>
            <a:cxnSpLocks/>
          </p:cNvCxnSpPr>
          <p:nvPr/>
        </p:nvCxnSpPr>
        <p:spPr>
          <a:xfrm>
            <a:off x="1055802" y="4177646"/>
            <a:ext cx="101149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FD4A6231-0D7C-45C4-A580-BAF37D53169B}"/>
              </a:ext>
            </a:extLst>
          </p:cNvPr>
          <p:cNvSpPr txBox="1"/>
          <p:nvPr/>
        </p:nvSpPr>
        <p:spPr>
          <a:xfrm>
            <a:off x="2202596" y="588795"/>
            <a:ext cx="203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/>
              <a:t>View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DE4059B-6DE0-4B7B-A8A5-53C6473246F4}"/>
              </a:ext>
            </a:extLst>
          </p:cNvPr>
          <p:cNvSpPr txBox="1"/>
          <p:nvPr/>
        </p:nvSpPr>
        <p:spPr>
          <a:xfrm>
            <a:off x="1911810" y="4652922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/>
              <a:t>Model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55BB53D-C458-48DB-A0F9-A1D54CB3BB13}"/>
              </a:ext>
            </a:extLst>
          </p:cNvPr>
          <p:cNvSpPr txBox="1"/>
          <p:nvPr/>
        </p:nvSpPr>
        <p:spPr>
          <a:xfrm>
            <a:off x="2172298" y="2502040"/>
            <a:ext cx="2097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 err="1"/>
              <a:t>Logic</a:t>
            </a:r>
            <a:endParaRPr lang="da-DK" sz="7200" dirty="0"/>
          </a:p>
        </p:txBody>
      </p:sp>
    </p:spTree>
    <p:extLst>
      <p:ext uri="{BB962C8B-B14F-4D97-AF65-F5344CB8AC3E}">
        <p14:creationId xmlns:p14="http://schemas.microsoft.com/office/powerpoint/2010/main" val="93101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A840ED48-854A-4FAE-8E91-794C297A2A51}"/>
              </a:ext>
            </a:extLst>
          </p:cNvPr>
          <p:cNvCxnSpPr>
            <a:cxnSpLocks/>
          </p:cNvCxnSpPr>
          <p:nvPr/>
        </p:nvCxnSpPr>
        <p:spPr>
          <a:xfrm>
            <a:off x="1055802" y="2026763"/>
            <a:ext cx="101149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C8FDCE93-51CD-4A34-B3B2-F8E993040C50}"/>
              </a:ext>
            </a:extLst>
          </p:cNvPr>
          <p:cNvCxnSpPr>
            <a:cxnSpLocks/>
          </p:cNvCxnSpPr>
          <p:nvPr/>
        </p:nvCxnSpPr>
        <p:spPr>
          <a:xfrm>
            <a:off x="1055802" y="4177646"/>
            <a:ext cx="101149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FD4A6231-0D7C-45C4-A580-BAF37D53169B}"/>
              </a:ext>
            </a:extLst>
          </p:cNvPr>
          <p:cNvSpPr txBox="1"/>
          <p:nvPr/>
        </p:nvSpPr>
        <p:spPr>
          <a:xfrm>
            <a:off x="2202596" y="588795"/>
            <a:ext cx="203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/>
              <a:t>View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DE4059B-6DE0-4B7B-A8A5-53C6473246F4}"/>
              </a:ext>
            </a:extLst>
          </p:cNvPr>
          <p:cNvSpPr txBox="1"/>
          <p:nvPr/>
        </p:nvSpPr>
        <p:spPr>
          <a:xfrm>
            <a:off x="1911810" y="4652922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/>
              <a:t>Model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55BB53D-C458-48DB-A0F9-A1D54CB3BB13}"/>
              </a:ext>
            </a:extLst>
          </p:cNvPr>
          <p:cNvSpPr txBox="1"/>
          <p:nvPr/>
        </p:nvSpPr>
        <p:spPr>
          <a:xfrm>
            <a:off x="2172298" y="2502040"/>
            <a:ext cx="2097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 err="1"/>
              <a:t>Logic</a:t>
            </a:r>
            <a:endParaRPr lang="da-DK" sz="7200" dirty="0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6735A31D-4D95-4A77-976D-240835DFBC60}"/>
              </a:ext>
            </a:extLst>
          </p:cNvPr>
          <p:cNvCxnSpPr>
            <a:cxnSpLocks/>
          </p:cNvCxnSpPr>
          <p:nvPr/>
        </p:nvCxnSpPr>
        <p:spPr>
          <a:xfrm>
            <a:off x="6096000" y="1095081"/>
            <a:ext cx="5074763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>
            <a:extLst>
              <a:ext uri="{FF2B5EF4-FFF2-40B4-BE49-F238E27FC236}">
                <a16:creationId xmlns:a16="http://schemas.microsoft.com/office/drawing/2014/main" id="{0933005D-4865-4341-B3F2-D8742AF7A409}"/>
              </a:ext>
            </a:extLst>
          </p:cNvPr>
          <p:cNvSpPr txBox="1"/>
          <p:nvPr/>
        </p:nvSpPr>
        <p:spPr>
          <a:xfrm>
            <a:off x="7952951" y="243436"/>
            <a:ext cx="1574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/>
              <a:t>Layout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52FC7C0F-317B-4120-B9E9-2FCA19AE922E}"/>
              </a:ext>
            </a:extLst>
          </p:cNvPr>
          <p:cNvSpPr txBox="1"/>
          <p:nvPr/>
        </p:nvSpPr>
        <p:spPr>
          <a:xfrm>
            <a:off x="7394208" y="1144043"/>
            <a:ext cx="2692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/>
              <a:t>View-model</a:t>
            </a:r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B1C00DCE-7AE6-40B1-9267-E79BA4AD22B8}"/>
              </a:ext>
            </a:extLst>
          </p:cNvPr>
          <p:cNvCxnSpPr>
            <a:cxnSpLocks/>
          </p:cNvCxnSpPr>
          <p:nvPr/>
        </p:nvCxnSpPr>
        <p:spPr>
          <a:xfrm>
            <a:off x="6096000" y="3075372"/>
            <a:ext cx="5074763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06BC6295-D47F-4408-B97F-0D816B0DDA25}"/>
              </a:ext>
            </a:extLst>
          </p:cNvPr>
          <p:cNvSpPr txBox="1"/>
          <p:nvPr/>
        </p:nvSpPr>
        <p:spPr>
          <a:xfrm>
            <a:off x="6167173" y="2194773"/>
            <a:ext cx="5043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 err="1"/>
              <a:t>Execution</a:t>
            </a:r>
            <a:r>
              <a:rPr lang="da-DK" sz="4000" dirty="0"/>
              <a:t> + </a:t>
            </a:r>
            <a:r>
              <a:rPr lang="da-DK" sz="4000" dirty="0" err="1"/>
              <a:t>config</a:t>
            </a:r>
            <a:r>
              <a:rPr lang="da-DK" sz="4000" dirty="0"/>
              <a:t> </a:t>
            </a:r>
            <a:r>
              <a:rPr lang="da-DK" sz="4000" dirty="0" err="1"/>
              <a:t>logic</a:t>
            </a:r>
            <a:endParaRPr lang="da-DK" sz="4000" dirty="0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C2D2C71F-3BD2-4DAF-B28D-26059239E0C5}"/>
              </a:ext>
            </a:extLst>
          </p:cNvPr>
          <p:cNvSpPr txBox="1"/>
          <p:nvPr/>
        </p:nvSpPr>
        <p:spPr>
          <a:xfrm>
            <a:off x="7394208" y="3124334"/>
            <a:ext cx="3054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/>
              <a:t>Business </a:t>
            </a:r>
            <a:r>
              <a:rPr lang="da-DK" sz="4000" dirty="0" err="1"/>
              <a:t>logic</a:t>
            </a:r>
            <a:endParaRPr lang="da-DK" sz="4000" dirty="0"/>
          </a:p>
        </p:txBody>
      </p: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73FC27F7-CC3F-4009-AB18-FCE2B274EAD0}"/>
              </a:ext>
            </a:extLst>
          </p:cNvPr>
          <p:cNvCxnSpPr>
            <a:cxnSpLocks/>
          </p:cNvCxnSpPr>
          <p:nvPr/>
        </p:nvCxnSpPr>
        <p:spPr>
          <a:xfrm>
            <a:off x="6096000" y="5365600"/>
            <a:ext cx="5074763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felt 19">
            <a:extLst>
              <a:ext uri="{FF2B5EF4-FFF2-40B4-BE49-F238E27FC236}">
                <a16:creationId xmlns:a16="http://schemas.microsoft.com/office/drawing/2014/main" id="{085EC041-77C2-47AE-9C0C-3C0F788BC7AB}"/>
              </a:ext>
            </a:extLst>
          </p:cNvPr>
          <p:cNvSpPr txBox="1"/>
          <p:nvPr/>
        </p:nvSpPr>
        <p:spPr>
          <a:xfrm>
            <a:off x="7394208" y="4518369"/>
            <a:ext cx="2589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/>
              <a:t>Data model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7CBDA2E3-7E8B-4F5A-8D76-92AE8CB6A796}"/>
              </a:ext>
            </a:extLst>
          </p:cNvPr>
          <p:cNvSpPr txBox="1"/>
          <p:nvPr/>
        </p:nvSpPr>
        <p:spPr>
          <a:xfrm>
            <a:off x="6818665" y="5504946"/>
            <a:ext cx="3975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 err="1"/>
              <a:t>Persistence</a:t>
            </a:r>
            <a:r>
              <a:rPr lang="da-DK" sz="400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06046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9D2FD190-6F06-4F29-B81B-8B6D3D15F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40975"/>
              </p:ext>
            </p:extLst>
          </p:nvPr>
        </p:nvGraphicFramePr>
        <p:xfrm>
          <a:off x="1070465" y="559408"/>
          <a:ext cx="10128578" cy="4574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1403">
                  <a:extLst>
                    <a:ext uri="{9D8B030D-6E8A-4147-A177-3AD203B41FA5}">
                      <a16:colId xmlns:a16="http://schemas.microsoft.com/office/drawing/2014/main" val="500360213"/>
                    </a:ext>
                  </a:extLst>
                </a:gridCol>
                <a:gridCol w="7447175">
                  <a:extLst>
                    <a:ext uri="{9D8B030D-6E8A-4147-A177-3AD203B41FA5}">
                      <a16:colId xmlns:a16="http://schemas.microsoft.com/office/drawing/2014/main" val="4135068158"/>
                    </a:ext>
                  </a:extLst>
                </a:gridCol>
              </a:tblGrid>
              <a:tr h="649129">
                <a:tc>
                  <a:txBody>
                    <a:bodyPr/>
                    <a:lstStyle/>
                    <a:p>
                      <a:r>
                        <a:rPr lang="da-DK" sz="2400" b="1" dirty="0"/>
                        <a:t>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dirty="0"/>
                        <a:t>Konkret visualisering/layout af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44876"/>
                  </a:ext>
                </a:extLst>
              </a:tr>
              <a:tr h="649129">
                <a:tc>
                  <a:txBody>
                    <a:bodyPr/>
                    <a:lstStyle/>
                    <a:p>
                      <a:r>
                        <a:rPr lang="da-DK" sz="2400" b="1" dirty="0"/>
                        <a:t>View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dirty="0"/>
                        <a:t>Stille data til rådighed for layout-specifikation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05768"/>
                  </a:ext>
                </a:extLst>
              </a:tr>
              <a:tr h="6491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1" dirty="0" err="1"/>
                        <a:t>Execution</a:t>
                      </a:r>
                      <a:r>
                        <a:rPr lang="da-DK" sz="2400" b="1" dirty="0"/>
                        <a:t> </a:t>
                      </a:r>
                      <a:r>
                        <a:rPr lang="da-DK" sz="2400" b="1" dirty="0" err="1"/>
                        <a:t>logic</a:t>
                      </a:r>
                      <a:endParaRPr lang="da-D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dirty="0"/>
                        <a:t>Styre hvad der sker som konsekvens af modtagelse af HTTP-</a:t>
                      </a:r>
                      <a:r>
                        <a:rPr lang="da-DK" sz="2000" b="1" dirty="0" err="1"/>
                        <a:t>request</a:t>
                      </a:r>
                      <a:endParaRPr lang="da-DK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90840"/>
                  </a:ext>
                </a:extLst>
              </a:tr>
              <a:tr h="649129">
                <a:tc>
                  <a:txBody>
                    <a:bodyPr/>
                    <a:lstStyle/>
                    <a:p>
                      <a:r>
                        <a:rPr lang="da-DK" sz="2400" b="1" dirty="0" err="1"/>
                        <a:t>Config</a:t>
                      </a:r>
                      <a:r>
                        <a:rPr lang="da-DK" sz="2400" b="1" dirty="0"/>
                        <a:t> </a:t>
                      </a:r>
                      <a:r>
                        <a:rPr lang="da-DK" sz="2400" b="1" dirty="0" err="1"/>
                        <a:t>logic</a:t>
                      </a:r>
                      <a:endParaRPr lang="da-D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dirty="0"/>
                        <a:t>Sikre sammenhæng og konsistens m.h.t. valg af </a:t>
                      </a:r>
                      <a:r>
                        <a:rPr lang="da-DK" sz="2000" b="1" dirty="0" err="1"/>
                        <a:t>implementationer</a:t>
                      </a:r>
                      <a:endParaRPr lang="da-DK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46410"/>
                  </a:ext>
                </a:extLst>
              </a:tr>
              <a:tr h="6798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1" dirty="0"/>
                        <a:t>Business </a:t>
                      </a:r>
                      <a:r>
                        <a:rPr lang="da-DK" sz="2400" b="1" dirty="0" err="1"/>
                        <a:t>logic</a:t>
                      </a:r>
                      <a:endParaRPr lang="da-D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/>
                        <a:t>Sandsynligvis N/A (på 1.semester)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65264"/>
                  </a:ext>
                </a:extLst>
              </a:tr>
              <a:tr h="649129">
                <a:tc>
                  <a:txBody>
                    <a:bodyPr/>
                    <a:lstStyle/>
                    <a:p>
                      <a:r>
                        <a:rPr lang="da-DK" sz="2400" b="1" dirty="0"/>
                        <a:t>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dirty="0"/>
                        <a:t>Definition og vedligeholdelse af data-modellen (CRUD)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38497"/>
                  </a:ext>
                </a:extLst>
              </a:tr>
              <a:tr h="649129">
                <a:tc>
                  <a:txBody>
                    <a:bodyPr/>
                    <a:lstStyle/>
                    <a:p>
                      <a:r>
                        <a:rPr lang="da-DK" sz="2400" b="1" dirty="0" err="1"/>
                        <a:t>Pesistence</a:t>
                      </a:r>
                      <a:r>
                        <a:rPr lang="da-DK" sz="2400" b="1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/>
                        <a:t>”Trivielt” på 1.semester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08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2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A840ED48-854A-4FAE-8E91-794C297A2A51}"/>
              </a:ext>
            </a:extLst>
          </p:cNvPr>
          <p:cNvCxnSpPr>
            <a:cxnSpLocks/>
          </p:cNvCxnSpPr>
          <p:nvPr/>
        </p:nvCxnSpPr>
        <p:spPr>
          <a:xfrm>
            <a:off x="1055802" y="2026763"/>
            <a:ext cx="101149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C8FDCE93-51CD-4A34-B3B2-F8E993040C50}"/>
              </a:ext>
            </a:extLst>
          </p:cNvPr>
          <p:cNvCxnSpPr>
            <a:cxnSpLocks/>
          </p:cNvCxnSpPr>
          <p:nvPr/>
        </p:nvCxnSpPr>
        <p:spPr>
          <a:xfrm>
            <a:off x="1055802" y="4177646"/>
            <a:ext cx="101149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FD4A6231-0D7C-45C4-A580-BAF37D53169B}"/>
              </a:ext>
            </a:extLst>
          </p:cNvPr>
          <p:cNvSpPr txBox="1"/>
          <p:nvPr/>
        </p:nvSpPr>
        <p:spPr>
          <a:xfrm>
            <a:off x="2202596" y="588795"/>
            <a:ext cx="203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/>
              <a:t>View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DE4059B-6DE0-4B7B-A8A5-53C6473246F4}"/>
              </a:ext>
            </a:extLst>
          </p:cNvPr>
          <p:cNvSpPr txBox="1"/>
          <p:nvPr/>
        </p:nvSpPr>
        <p:spPr>
          <a:xfrm>
            <a:off x="1911810" y="4652922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/>
              <a:t>Model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55BB53D-C458-48DB-A0F9-A1D54CB3BB13}"/>
              </a:ext>
            </a:extLst>
          </p:cNvPr>
          <p:cNvSpPr txBox="1"/>
          <p:nvPr/>
        </p:nvSpPr>
        <p:spPr>
          <a:xfrm>
            <a:off x="2172298" y="2502040"/>
            <a:ext cx="2097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 err="1"/>
              <a:t>Logic</a:t>
            </a:r>
            <a:endParaRPr lang="da-DK" sz="7200" dirty="0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6735A31D-4D95-4A77-976D-240835DFBC60}"/>
              </a:ext>
            </a:extLst>
          </p:cNvPr>
          <p:cNvCxnSpPr>
            <a:cxnSpLocks/>
          </p:cNvCxnSpPr>
          <p:nvPr/>
        </p:nvCxnSpPr>
        <p:spPr>
          <a:xfrm>
            <a:off x="6096000" y="1095081"/>
            <a:ext cx="5074763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>
            <a:extLst>
              <a:ext uri="{FF2B5EF4-FFF2-40B4-BE49-F238E27FC236}">
                <a16:creationId xmlns:a16="http://schemas.microsoft.com/office/drawing/2014/main" id="{0933005D-4865-4341-B3F2-D8742AF7A409}"/>
              </a:ext>
            </a:extLst>
          </p:cNvPr>
          <p:cNvSpPr txBox="1"/>
          <p:nvPr/>
        </p:nvSpPr>
        <p:spPr>
          <a:xfrm>
            <a:off x="7952951" y="243436"/>
            <a:ext cx="1574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/>
              <a:t>Layout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52FC7C0F-317B-4120-B9E9-2FCA19AE922E}"/>
              </a:ext>
            </a:extLst>
          </p:cNvPr>
          <p:cNvSpPr txBox="1"/>
          <p:nvPr/>
        </p:nvSpPr>
        <p:spPr>
          <a:xfrm>
            <a:off x="7394208" y="1144043"/>
            <a:ext cx="2692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/>
              <a:t>View-model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06BC6295-D47F-4408-B97F-0D816B0DDA25}"/>
              </a:ext>
            </a:extLst>
          </p:cNvPr>
          <p:cNvSpPr txBox="1"/>
          <p:nvPr/>
        </p:nvSpPr>
        <p:spPr>
          <a:xfrm>
            <a:off x="6289722" y="2721114"/>
            <a:ext cx="5043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 err="1"/>
              <a:t>Execution</a:t>
            </a:r>
            <a:r>
              <a:rPr lang="da-DK" sz="4000" dirty="0"/>
              <a:t> + </a:t>
            </a:r>
            <a:r>
              <a:rPr lang="da-DK" sz="4000" dirty="0" err="1"/>
              <a:t>config</a:t>
            </a:r>
            <a:r>
              <a:rPr lang="da-DK" sz="4000" dirty="0"/>
              <a:t> </a:t>
            </a:r>
            <a:r>
              <a:rPr lang="da-DK" sz="4000" dirty="0" err="1"/>
              <a:t>logic</a:t>
            </a:r>
            <a:endParaRPr lang="da-DK" sz="4000" dirty="0"/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085EC041-77C2-47AE-9C0C-3C0F788BC7AB}"/>
              </a:ext>
            </a:extLst>
          </p:cNvPr>
          <p:cNvSpPr txBox="1"/>
          <p:nvPr/>
        </p:nvSpPr>
        <p:spPr>
          <a:xfrm>
            <a:off x="7445760" y="4899143"/>
            <a:ext cx="2589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95122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4013D-5547-412C-AE27-591B9D38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View (i </a:t>
            </a:r>
            <a:r>
              <a:rPr lang="da-DK" dirty="0" err="1"/>
              <a:t>Razor</a:t>
            </a:r>
            <a:r>
              <a:rPr lang="da-DK" dirty="0"/>
              <a:t> Pages app)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5E9DE3-21F6-466A-BE53-57E4A70B2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5878" cy="4351338"/>
          </a:xfrm>
        </p:spPr>
        <p:txBody>
          <a:bodyPr/>
          <a:lstStyle/>
          <a:p>
            <a:r>
              <a:rPr lang="da-DK" dirty="0"/>
              <a:t>Layout-specifikation og view model hører sammen i </a:t>
            </a:r>
            <a:r>
              <a:rPr lang="da-DK" dirty="0" err="1"/>
              <a:t>een</a:t>
            </a:r>
            <a:r>
              <a:rPr lang="da-DK" dirty="0"/>
              <a:t> </a:t>
            </a:r>
            <a:r>
              <a:rPr lang="da-DK" dirty="0" err="1"/>
              <a:t>Razor</a:t>
            </a:r>
            <a:r>
              <a:rPr lang="da-DK" dirty="0"/>
              <a:t> Page</a:t>
            </a:r>
          </a:p>
          <a:p>
            <a:pPr lvl="1"/>
            <a:r>
              <a:rPr lang="da-DK" dirty="0"/>
              <a:t>Layout-specifikation i </a:t>
            </a:r>
            <a:r>
              <a:rPr lang="da-DK" b="1" dirty="0"/>
              <a:t>.</a:t>
            </a:r>
            <a:r>
              <a:rPr lang="da-DK" b="1" dirty="0" err="1"/>
              <a:t>cshtml</a:t>
            </a:r>
            <a:r>
              <a:rPr lang="da-DK" dirty="0"/>
              <a:t>-filen, i form af </a:t>
            </a:r>
            <a:r>
              <a:rPr lang="da-DK" b="1" dirty="0"/>
              <a:t>HTML/C#/ASP</a:t>
            </a:r>
            <a:r>
              <a:rPr lang="da-DK" dirty="0"/>
              <a:t>-mix</a:t>
            </a:r>
          </a:p>
          <a:p>
            <a:pPr lvl="1"/>
            <a:r>
              <a:rPr lang="da-DK" dirty="0"/>
              <a:t>View-model i .</a:t>
            </a:r>
            <a:r>
              <a:rPr lang="da-DK" b="1" dirty="0" err="1"/>
              <a:t>cshtml.cs</a:t>
            </a:r>
            <a:r>
              <a:rPr lang="da-DK" dirty="0"/>
              <a:t>-filen, i form af </a:t>
            </a:r>
            <a:r>
              <a:rPr lang="da-DK" b="1" dirty="0"/>
              <a:t>public properties </a:t>
            </a:r>
            <a:r>
              <a:rPr lang="da-DK" dirty="0"/>
              <a:t>i rene C# klasser</a:t>
            </a:r>
          </a:p>
        </p:txBody>
      </p:sp>
    </p:spTree>
    <p:extLst>
      <p:ext uri="{BB962C8B-B14F-4D97-AF65-F5344CB8AC3E}">
        <p14:creationId xmlns:p14="http://schemas.microsoft.com/office/powerpoint/2010/main" val="42714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4013D-5547-412C-AE27-591B9D38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Logic</a:t>
            </a:r>
            <a:r>
              <a:rPr lang="da-DK" dirty="0"/>
              <a:t> (i </a:t>
            </a:r>
            <a:r>
              <a:rPr lang="da-DK" dirty="0" err="1"/>
              <a:t>Razor</a:t>
            </a:r>
            <a:r>
              <a:rPr lang="da-DK" dirty="0"/>
              <a:t> Pages app)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5E9DE3-21F6-466A-BE53-57E4A70B2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5878" cy="4351338"/>
          </a:xfrm>
        </p:spPr>
        <p:txBody>
          <a:bodyPr/>
          <a:lstStyle/>
          <a:p>
            <a:r>
              <a:rPr lang="da-DK" dirty="0" err="1"/>
              <a:t>Execution</a:t>
            </a:r>
            <a:r>
              <a:rPr lang="da-DK" dirty="0"/>
              <a:t> </a:t>
            </a:r>
            <a:r>
              <a:rPr lang="da-DK" dirty="0" err="1"/>
              <a:t>logic</a:t>
            </a:r>
            <a:r>
              <a:rPr lang="da-DK" dirty="0"/>
              <a:t>: hvad skal der ske, når vi modtager en HTTP-</a:t>
            </a:r>
            <a:r>
              <a:rPr lang="da-DK" dirty="0" err="1"/>
              <a:t>Request</a:t>
            </a:r>
            <a:endParaRPr lang="da-DK" dirty="0"/>
          </a:p>
          <a:p>
            <a:pPr lvl="1"/>
            <a:r>
              <a:rPr lang="da-DK" dirty="0"/>
              <a:t>Defineret i form af </a:t>
            </a:r>
            <a:r>
              <a:rPr lang="da-DK" b="1" dirty="0" err="1"/>
              <a:t>OnGet</a:t>
            </a:r>
            <a:r>
              <a:rPr lang="da-DK" dirty="0"/>
              <a:t> og </a:t>
            </a:r>
            <a:r>
              <a:rPr lang="da-DK" b="1" dirty="0" err="1"/>
              <a:t>OnPost</a:t>
            </a:r>
            <a:r>
              <a:rPr lang="da-DK" dirty="0"/>
              <a:t>-metoder (</a:t>
            </a:r>
            <a:r>
              <a:rPr lang="da-DK" dirty="0" err="1"/>
              <a:t>a.k.a</a:t>
            </a:r>
            <a:r>
              <a:rPr lang="da-DK" dirty="0"/>
              <a:t>. </a:t>
            </a:r>
            <a:r>
              <a:rPr lang="da-DK" b="1" dirty="0"/>
              <a:t>controllers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Disse ligger </a:t>
            </a:r>
            <a:r>
              <a:rPr lang="da-DK" u="sng" dirty="0"/>
              <a:t>også</a:t>
            </a:r>
            <a:r>
              <a:rPr lang="da-DK" dirty="0"/>
              <a:t> i </a:t>
            </a:r>
            <a:r>
              <a:rPr lang="da-DK" b="1" dirty="0"/>
              <a:t>.</a:t>
            </a:r>
            <a:r>
              <a:rPr lang="da-DK" b="1" dirty="0" err="1"/>
              <a:t>cshtml.cs</a:t>
            </a:r>
            <a:r>
              <a:rPr lang="da-DK" dirty="0"/>
              <a:t>-filen, sammen med førnævnte properties</a:t>
            </a:r>
          </a:p>
          <a:p>
            <a:r>
              <a:rPr lang="da-DK" dirty="0"/>
              <a:t>Configuration </a:t>
            </a:r>
            <a:r>
              <a:rPr lang="da-DK" dirty="0" err="1"/>
              <a:t>logic</a:t>
            </a:r>
            <a:r>
              <a:rPr lang="da-DK" dirty="0"/>
              <a:t>: hvordan bindes ting sammen</a:t>
            </a:r>
          </a:p>
          <a:p>
            <a:pPr lvl="1"/>
            <a:r>
              <a:rPr lang="da-DK" dirty="0"/>
              <a:t>Valg af specifikke </a:t>
            </a:r>
            <a:r>
              <a:rPr lang="da-DK" dirty="0" err="1"/>
              <a:t>implementationer</a:t>
            </a:r>
            <a:r>
              <a:rPr lang="da-DK" dirty="0"/>
              <a:t> af service-interfaces </a:t>
            </a:r>
            <a:r>
              <a:rPr lang="da-DK" dirty="0" err="1"/>
              <a:t>defines</a:t>
            </a:r>
            <a:r>
              <a:rPr lang="da-DK" dirty="0"/>
              <a:t> i </a:t>
            </a:r>
            <a:r>
              <a:rPr lang="da-DK" b="1" dirty="0"/>
              <a:t>Program.cs</a:t>
            </a:r>
          </a:p>
          <a:p>
            <a:pPr lvl="1"/>
            <a:r>
              <a:rPr lang="da-DK" dirty="0"/>
              <a:t>Services og controllers bindes sammen med </a:t>
            </a:r>
            <a:r>
              <a:rPr lang="da-DK" b="1" dirty="0" err="1"/>
              <a:t>Dependency</a:t>
            </a:r>
            <a:r>
              <a:rPr lang="da-DK" b="1" dirty="0"/>
              <a:t> </a:t>
            </a:r>
            <a:r>
              <a:rPr lang="da-DK" b="1" dirty="0" err="1"/>
              <a:t>Injection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66476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A840ED48-854A-4FAE-8E91-794C297A2A51}"/>
              </a:ext>
            </a:extLst>
          </p:cNvPr>
          <p:cNvCxnSpPr>
            <a:cxnSpLocks/>
          </p:cNvCxnSpPr>
          <p:nvPr/>
        </p:nvCxnSpPr>
        <p:spPr>
          <a:xfrm>
            <a:off x="1055802" y="2026763"/>
            <a:ext cx="654220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C8FDCE93-51CD-4A34-B3B2-F8E993040C50}"/>
              </a:ext>
            </a:extLst>
          </p:cNvPr>
          <p:cNvCxnSpPr>
            <a:cxnSpLocks/>
          </p:cNvCxnSpPr>
          <p:nvPr/>
        </p:nvCxnSpPr>
        <p:spPr>
          <a:xfrm flipV="1">
            <a:off x="1055802" y="4110087"/>
            <a:ext cx="6466788" cy="67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FD4A6231-0D7C-45C4-A580-BAF37D53169B}"/>
              </a:ext>
            </a:extLst>
          </p:cNvPr>
          <p:cNvSpPr txBox="1"/>
          <p:nvPr/>
        </p:nvSpPr>
        <p:spPr>
          <a:xfrm>
            <a:off x="1363610" y="576936"/>
            <a:ext cx="203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/>
              <a:t>View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55BB53D-C458-48DB-A0F9-A1D54CB3BB13}"/>
              </a:ext>
            </a:extLst>
          </p:cNvPr>
          <p:cNvSpPr txBox="1"/>
          <p:nvPr/>
        </p:nvSpPr>
        <p:spPr>
          <a:xfrm>
            <a:off x="1363610" y="2474892"/>
            <a:ext cx="2097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 err="1"/>
              <a:t>Logic</a:t>
            </a:r>
            <a:endParaRPr lang="da-DK" sz="7200" dirty="0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6735A31D-4D95-4A77-976D-240835DFBC60}"/>
              </a:ext>
            </a:extLst>
          </p:cNvPr>
          <p:cNvCxnSpPr>
            <a:cxnSpLocks/>
          </p:cNvCxnSpPr>
          <p:nvPr/>
        </p:nvCxnSpPr>
        <p:spPr>
          <a:xfrm>
            <a:off x="4094246" y="1076228"/>
            <a:ext cx="3428344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>
            <a:extLst>
              <a:ext uri="{FF2B5EF4-FFF2-40B4-BE49-F238E27FC236}">
                <a16:creationId xmlns:a16="http://schemas.microsoft.com/office/drawing/2014/main" id="{0933005D-4865-4341-B3F2-D8742AF7A409}"/>
              </a:ext>
            </a:extLst>
          </p:cNvPr>
          <p:cNvSpPr txBox="1"/>
          <p:nvPr/>
        </p:nvSpPr>
        <p:spPr>
          <a:xfrm>
            <a:off x="5020926" y="243593"/>
            <a:ext cx="1574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/>
              <a:t>Layout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52FC7C0F-317B-4120-B9E9-2FCA19AE922E}"/>
              </a:ext>
            </a:extLst>
          </p:cNvPr>
          <p:cNvSpPr txBox="1"/>
          <p:nvPr/>
        </p:nvSpPr>
        <p:spPr>
          <a:xfrm>
            <a:off x="4462183" y="1224692"/>
            <a:ext cx="2692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/>
              <a:t>View-model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06BC6295-D47F-4408-B97F-0D816B0DDA25}"/>
              </a:ext>
            </a:extLst>
          </p:cNvPr>
          <p:cNvSpPr txBox="1"/>
          <p:nvPr/>
        </p:nvSpPr>
        <p:spPr>
          <a:xfrm>
            <a:off x="4162325" y="2747913"/>
            <a:ext cx="3292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 err="1"/>
              <a:t>Execution</a:t>
            </a:r>
            <a:r>
              <a:rPr lang="da-DK" sz="4000" dirty="0"/>
              <a:t> </a:t>
            </a:r>
            <a:r>
              <a:rPr lang="da-DK" sz="4000" dirty="0" err="1"/>
              <a:t>logic</a:t>
            </a:r>
            <a:endParaRPr lang="da-DK" sz="40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0F5DED55-264C-48C3-8527-3C67B159AD89}"/>
              </a:ext>
            </a:extLst>
          </p:cNvPr>
          <p:cNvSpPr/>
          <p:nvPr/>
        </p:nvSpPr>
        <p:spPr>
          <a:xfrm>
            <a:off x="8156174" y="160621"/>
            <a:ext cx="3297393" cy="83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b="1" dirty="0">
                <a:solidFill>
                  <a:srgbClr val="FFFF00"/>
                </a:solidFill>
              </a:rPr>
              <a:t>.</a:t>
            </a:r>
            <a:r>
              <a:rPr lang="da-DK" sz="3600" b="1" dirty="0" err="1">
                <a:solidFill>
                  <a:srgbClr val="FFFF00"/>
                </a:solidFill>
              </a:rPr>
              <a:t>cshtml</a:t>
            </a:r>
            <a:endParaRPr lang="da-DK" sz="3600" b="1" dirty="0">
              <a:solidFill>
                <a:srgbClr val="FFFF00"/>
              </a:solidFill>
            </a:endParaRP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72E270D9-67C5-454E-A7AA-DB783C303E0D}"/>
              </a:ext>
            </a:extLst>
          </p:cNvPr>
          <p:cNvSpPr/>
          <p:nvPr/>
        </p:nvSpPr>
        <p:spPr>
          <a:xfrm>
            <a:off x="8156174" y="1252180"/>
            <a:ext cx="3297393" cy="22036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dirty="0"/>
              <a:t>(properties)</a:t>
            </a:r>
          </a:p>
          <a:p>
            <a:pPr algn="ctr"/>
            <a:r>
              <a:rPr lang="da-DK" sz="3600" b="1" dirty="0">
                <a:solidFill>
                  <a:srgbClr val="FFFF00"/>
                </a:solidFill>
              </a:rPr>
              <a:t>.</a:t>
            </a:r>
            <a:r>
              <a:rPr lang="da-DK" sz="3600" b="1" dirty="0" err="1">
                <a:solidFill>
                  <a:srgbClr val="FFFF00"/>
                </a:solidFill>
              </a:rPr>
              <a:t>cshtml.cs</a:t>
            </a:r>
            <a:endParaRPr lang="da-DK" sz="3600" b="1" dirty="0">
              <a:solidFill>
                <a:srgbClr val="FFFF00"/>
              </a:solidFill>
            </a:endParaRPr>
          </a:p>
          <a:p>
            <a:pPr algn="ctr"/>
            <a:r>
              <a:rPr lang="da-DK" sz="3600" dirty="0"/>
              <a:t>(</a:t>
            </a:r>
            <a:r>
              <a:rPr lang="da-DK" sz="3600" dirty="0" err="1"/>
              <a:t>OnGet</a:t>
            </a:r>
            <a:r>
              <a:rPr lang="da-DK" sz="3600" dirty="0"/>
              <a:t>/</a:t>
            </a:r>
            <a:r>
              <a:rPr lang="da-DK" sz="3600" dirty="0" err="1"/>
              <a:t>OnPost</a:t>
            </a:r>
            <a:r>
              <a:rPr lang="da-DK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698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639</Words>
  <Application>Microsoft Office PowerPoint</Application>
  <PresentationFormat>Widescreen</PresentationFormat>
  <Paragraphs>196</Paragraphs>
  <Slides>25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Office-tema</vt:lpstr>
      <vt:lpstr>Razor Pages </vt:lpstr>
      <vt:lpstr>Ansvar</vt:lpstr>
      <vt:lpstr>PowerPoint-præsentation</vt:lpstr>
      <vt:lpstr>PowerPoint-præsentation</vt:lpstr>
      <vt:lpstr>PowerPoint-præsentation</vt:lpstr>
      <vt:lpstr>PowerPoint-præsentation</vt:lpstr>
      <vt:lpstr>View (i Razor Pages app)</vt:lpstr>
      <vt:lpstr>Logic (i Razor Pages app)</vt:lpstr>
      <vt:lpstr>PowerPoint-præsentation</vt:lpstr>
      <vt:lpstr>(Data)Model (i Razor Pages app)</vt:lpstr>
      <vt:lpstr>(Data)Model (i Razor Pages app)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Pages </dc:title>
  <dc:creator>Per Storgård Laursen</dc:creator>
  <cp:lastModifiedBy>Per Storgård Laursen</cp:lastModifiedBy>
  <cp:revision>18</cp:revision>
  <dcterms:created xsi:type="dcterms:W3CDTF">2023-11-22T10:58:33Z</dcterms:created>
  <dcterms:modified xsi:type="dcterms:W3CDTF">2023-11-22T13:24:57Z</dcterms:modified>
</cp:coreProperties>
</file>