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316" r:id="rId3"/>
    <p:sldId id="334" r:id="rId4"/>
    <p:sldId id="339" r:id="rId5"/>
    <p:sldId id="317" r:id="rId6"/>
    <p:sldId id="337" r:id="rId7"/>
    <p:sldId id="336" r:id="rId8"/>
    <p:sldId id="338" r:id="rId9"/>
    <p:sldId id="342" r:id="rId10"/>
    <p:sldId id="359" r:id="rId11"/>
    <p:sldId id="361" r:id="rId12"/>
    <p:sldId id="362" r:id="rId13"/>
    <p:sldId id="363" r:id="rId14"/>
    <p:sldId id="373" r:id="rId15"/>
    <p:sldId id="374" r:id="rId16"/>
    <p:sldId id="375" r:id="rId17"/>
    <p:sldId id="364" r:id="rId18"/>
    <p:sldId id="343" r:id="rId19"/>
    <p:sldId id="344" r:id="rId20"/>
    <p:sldId id="345" r:id="rId21"/>
    <p:sldId id="365" r:id="rId22"/>
    <p:sldId id="347" r:id="rId23"/>
    <p:sldId id="348" r:id="rId24"/>
    <p:sldId id="349" r:id="rId25"/>
    <p:sldId id="351" r:id="rId26"/>
    <p:sldId id="352" r:id="rId27"/>
    <p:sldId id="353" r:id="rId28"/>
    <p:sldId id="354" r:id="rId29"/>
    <p:sldId id="350" r:id="rId30"/>
    <p:sldId id="355" r:id="rId31"/>
    <p:sldId id="356" r:id="rId32"/>
    <p:sldId id="358" r:id="rId33"/>
    <p:sldId id="340" r:id="rId34"/>
    <p:sldId id="367" r:id="rId35"/>
    <p:sldId id="368" r:id="rId36"/>
    <p:sldId id="369" r:id="rId37"/>
    <p:sldId id="370" r:id="rId38"/>
    <p:sldId id="371" r:id="rId39"/>
    <p:sldId id="333" r:id="rId40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Ingen typografi, tabelgit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1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16T16:17:32.11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1,'312'0,"-213"12,26 1,-89-13,53 9,-37-2,82 1,-88-1,-5-1,-17-4,41 8,-45-5,2-2,34 2,69 8,-94-13,1 1,32 6,-1-3,-49-4,1 1,-1 0,19 4,-9-1,-1-2,1 0,0-1,30-3,4 0,465 2,-424-13,871 12,-458 2,-413-13,-61 12,-12 0,0 0,47-8,-39 4,0 1,0 2,42 3,-5-1,427-1,-437-6,2-1,1407 8,-1371-14,-36 14,48-2,-71-5,-26 4,0 0,18-1,267 4,-289-1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16T16:17:38.43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1,'951'0,"-856"7,-44-1,-7-1,48 2,-59-6,39 6,-63-6,113 12,-83-10,75-3,19 0,-61 12,-50-7,0-2,25 2,251-6,-198 15,13-16,86 3,-155 5,-25-3,29 1,77 8,2190-13,-1256 2,-934 11,1481-12,-1533-6,4-1,893 8,-870-14,-23 7,8 0,-62 5,0 0,33-7,-24 5,0 0,59 5,-24-1,30-7,5-1,97-3,-140 6,31-3,-46 3,0 1,51 5,-16 0,-19-1,67-2,-81-5,-24 3,34-1,-25 4,-10 1,1-1,-1 0,38-8,-34 4,-1 2,1 0,-1 1,27 4,7-2,1038-1,-997 13,723-14,-697-11,2415 12,-2430 13,564-14,-661 2,-1 0,18 5,2 0,0-2,-12 0,40 0,339-4,-300 12,-55-12,-24-1,0 0,1 2,-1 1,22 4,-18-2,-1-1,0-1,1-2,31-2,3 0,-6 1,58 3,-70 4,-26-4,-1 0,19 1,3-4,-15 0,1 1,0 1,37 6,-34-3,1-1,-1-2,1 0,25-3,9 0,314 2,-362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16T16:17:44.60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0 188,'21'-1,"-1"-1,1 0,-1-2,23-7,26-2,-46 10,-1-2,27-8,-31 9,0 1,0 0,0 1,1 1,-1 1,28 3,10-1,1015-3,-1010 8,2 0,323-8,-324 8,1-1,1305-6,-1300-7,3 1,-37 5,56-8,-20 5,-49 4,37-6,-22 2,1 1,70 4,-35 0,2602-1,-2661 0,-1-2,18-3,2-1,-1 1,-10 2,39-1,89-8,-112 11,64-8,61-3,-111 8,89 4,-57 1,-31 0,57-2,-69-5,-26 3,0 1,18 0,40 4,80-4,-105-3,-25 1,34 0,405 5,-337-14,237 14,-262-14,929 12,-487 2,-441 12,523-13,-522 12,470-12,-510 7,2-1,33-8,107 4,-156 4,-25-3,34 1,32 3,-39-2,-3 1,-23-3,32 0,-30-2,-1 0,30 6,-19-3,1-2,56-3,-22-1,-8 9,-46-5,30 2,11-5,61 2,-78 5,-26-3,0-1,17 0,5-2,-6-1,0 1,49 8,-59-6,0 0,40-2,14 1,-34 5,-26-4,0 0,18 1,36-5,75 4,-102 4,-28-4,1 0,18 0,44-3,85 2,-121 5,19 0,66 7,622-13,-648 13,287-14,-375 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16T16:18:15.605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0,'20'2,"-1"0,34 7,-34-4,0-2,39 2,-31-4,1 0,32 6,-25-3,1-2,56-3,-22-1,441 2,-412 13,-56-13,-15-1,-1 2,50 6,-43-2,0-2,0-2,42-3,-5 0,701 2,-648 13,1607-14,-1670 8,3 0,571-8,-574-6,-44 5,29-2,-24 3,0 0,24-6,-24 4,0 2,22 0,-23 2,-1-2,35-4,-21 0,0 2,0 2,42 3,-5 0,639-2,-649 6,2 1,62 5,-53-14,80 4,-112 4,-27-4,1 0,18 1,352-4,-316 7,3 0,-4-7,90 2,-117 5,-26-3,0-1,18 0,653-2,-573 13,249-14,-254 14,571-14,-617 8,2 0,348-8,-350-5,2-1,1419 7,-1421 7,3 0,9-1,-49-3,28 0,147 9,702-13,-469 2,-371 5,2 1,784-7,-786 6,2 1,19-9,92 4,-129 3,15 2,-26-8,-14 0,0 1,0 1,-1 1,23 4,-19-2,0-2,1 0,-1-1,32-3,4 0,314 2,-312-7,2 1,623 6,-588 13,-61-13,64-10,-59 6,0 2,48 4,-15-1,49-13,-94 12,-2 1,-1-2,50-6,-43 2,0 2,0 2,43 3,-7 0,416-2,-445-7,-8 1,-23 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16T16:18:18.698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 63,'312'0,"-186"-13,1204 14,-1205 11,1232-12,-1258-13,-64 13,-17 1,0-1,-1-1,1 0,18-5,-22 4,-1 0,0 0,16 2,-15 0,-1-1,0 0,15-4,45-5,-39 6,-23 2,38-4,66-2,1234 10,-694-3,-593 7,1 1,-47-7,17-1,0 2,49 8,-73-8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07-04-2024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99083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07-04-2024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30215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07-04-2024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26370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07-04-2024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2300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07-04-2024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53966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07-04-2024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22946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07-04-2024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98004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07-04-2024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47017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07-04-2024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17531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07-04-2024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03729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07-04-2024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87932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B7D8E-2A20-4C0E-991C-872DBB7459A8}" type="datetimeFigureOut">
              <a:rPr lang="da-DK" smtClean="0"/>
              <a:t>07-04-2024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3729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en-us/ef/core/modeling/constructors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12" Type="http://schemas.openxmlformats.org/officeDocument/2006/relationships/customXml" Target="../ink/ink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image" Target="../media/image6.png"/><Relationship Id="rId5" Type="http://schemas.openxmlformats.org/officeDocument/2006/relationships/image" Target="../media/image3.png"/><Relationship Id="rId10" Type="http://schemas.openxmlformats.org/officeDocument/2006/relationships/customXml" Target="../ink/ink4.xml"/><Relationship Id="rId4" Type="http://schemas.openxmlformats.org/officeDocument/2006/relationships/customXml" Target="../ink/ink1.xml"/><Relationship Id="rId9" Type="http://schemas.openxmlformats.org/officeDocument/2006/relationships/image" Target="../media/image5.png"/><Relationship Id="rId1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marketplace.visualstudio.com/items?itemName=ErikEJ.EFCorePowerTools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en-us/ef/core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47099" y="1122362"/>
            <a:ext cx="11954786" cy="3449637"/>
          </a:xfrm>
        </p:spPr>
        <p:txBody>
          <a:bodyPr>
            <a:normAutofit/>
          </a:bodyPr>
          <a:lstStyle/>
          <a:p>
            <a:r>
              <a:rPr lang="da-DK" sz="9600" b="1" dirty="0" err="1"/>
              <a:t>Entity</a:t>
            </a:r>
            <a:r>
              <a:rPr lang="da-DK" sz="9600" b="1" dirty="0"/>
              <a:t> Framework Core </a:t>
            </a:r>
            <a:br>
              <a:rPr lang="da-DK" sz="9600" dirty="0"/>
            </a:br>
            <a:r>
              <a:rPr lang="da-DK" sz="9600" dirty="0"/>
              <a:t>Essentials</a:t>
            </a:r>
          </a:p>
        </p:txBody>
      </p:sp>
    </p:spTree>
    <p:extLst>
      <p:ext uri="{BB962C8B-B14F-4D97-AF65-F5344CB8AC3E}">
        <p14:creationId xmlns:p14="http://schemas.microsoft.com/office/powerpoint/2010/main" val="12019566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B953F5-4E7C-B178-5192-3FF92ABF0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Domain </a:t>
            </a:r>
            <a:r>
              <a:rPr lang="da-DK" dirty="0" err="1"/>
              <a:t>classes</a:t>
            </a:r>
            <a:r>
              <a:rPr lang="da-DK" dirty="0"/>
              <a:t> and </a:t>
            </a:r>
            <a:r>
              <a:rPr lang="da-DK" i="1" dirty="0"/>
              <a:t>EFC Power Tools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E1021974-05AC-1B5A-F140-C074FA5BBB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329407" cy="4351338"/>
          </a:xfrm>
        </p:spPr>
        <p:txBody>
          <a:bodyPr/>
          <a:lstStyle/>
          <a:p>
            <a:r>
              <a:rPr lang="da-DK" dirty="0" err="1"/>
              <a:t>Tables</a:t>
            </a:r>
            <a:r>
              <a:rPr lang="da-DK" dirty="0"/>
              <a:t> with </a:t>
            </a:r>
            <a:r>
              <a:rPr lang="da-DK" b="1" dirty="0"/>
              <a:t>relations</a:t>
            </a:r>
            <a:r>
              <a:rPr lang="da-DK" dirty="0"/>
              <a:t>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transformed</a:t>
            </a:r>
            <a:r>
              <a:rPr lang="da-DK" dirty="0"/>
              <a:t> (by </a:t>
            </a:r>
            <a:r>
              <a:rPr lang="da-DK" i="1" dirty="0"/>
              <a:t>EFC PT</a:t>
            </a:r>
            <a:r>
              <a:rPr lang="da-DK" dirty="0"/>
              <a:t>) to domain </a:t>
            </a:r>
            <a:r>
              <a:rPr lang="da-DK" dirty="0" err="1"/>
              <a:t>classes</a:t>
            </a:r>
            <a:r>
              <a:rPr lang="da-DK" dirty="0"/>
              <a:t> with </a:t>
            </a:r>
            <a:r>
              <a:rPr lang="da-DK" b="1" dirty="0" err="1"/>
              <a:t>object</a:t>
            </a:r>
            <a:r>
              <a:rPr lang="da-DK" b="1" dirty="0"/>
              <a:t> references</a:t>
            </a:r>
          </a:p>
          <a:p>
            <a:r>
              <a:rPr lang="da-DK" dirty="0"/>
              <a:t>Domain </a:t>
            </a:r>
            <a:r>
              <a:rPr lang="da-DK" dirty="0" err="1"/>
              <a:t>classes</a:t>
            </a:r>
            <a:r>
              <a:rPr lang="da-DK" dirty="0"/>
              <a:t> </a:t>
            </a:r>
            <a:r>
              <a:rPr lang="da-DK" dirty="0" err="1"/>
              <a:t>will</a:t>
            </a:r>
            <a:r>
              <a:rPr lang="da-DK" dirty="0"/>
              <a:t> </a:t>
            </a:r>
            <a:r>
              <a:rPr lang="da-DK" dirty="0" err="1"/>
              <a:t>contain</a:t>
            </a:r>
            <a:r>
              <a:rPr lang="da-DK" dirty="0"/>
              <a:t> </a:t>
            </a:r>
            <a:r>
              <a:rPr lang="da-DK" dirty="0" err="1"/>
              <a:t>two</a:t>
            </a:r>
            <a:r>
              <a:rPr lang="da-DK" dirty="0"/>
              <a:t> ”versions” of </a:t>
            </a:r>
            <a:r>
              <a:rPr lang="da-DK" dirty="0" err="1"/>
              <a:t>object</a:t>
            </a:r>
            <a:r>
              <a:rPr lang="da-DK" dirty="0"/>
              <a:t> references:</a:t>
            </a:r>
          </a:p>
          <a:p>
            <a:pPr lvl="1"/>
            <a:r>
              <a:rPr lang="da-DK" dirty="0"/>
              <a:t>By </a:t>
            </a:r>
            <a:r>
              <a:rPr lang="da-DK" u="sng" dirty="0" err="1"/>
              <a:t>identifier</a:t>
            </a:r>
            <a:r>
              <a:rPr lang="da-DK" dirty="0"/>
              <a:t> (</a:t>
            </a:r>
            <a:r>
              <a:rPr lang="da-DK" dirty="0" err="1"/>
              <a:t>typically</a:t>
            </a:r>
            <a:r>
              <a:rPr lang="da-DK" dirty="0"/>
              <a:t> of type </a:t>
            </a:r>
            <a:r>
              <a:rPr lang="da-DK" b="1" dirty="0"/>
              <a:t>int</a:t>
            </a:r>
            <a:r>
              <a:rPr lang="da-DK" dirty="0"/>
              <a:t>)</a:t>
            </a:r>
          </a:p>
          <a:p>
            <a:pPr lvl="1"/>
            <a:r>
              <a:rPr lang="da-DK" dirty="0"/>
              <a:t>By </a:t>
            </a:r>
            <a:r>
              <a:rPr lang="da-DK" u="sng" dirty="0"/>
              <a:t>navigation </a:t>
            </a:r>
            <a:r>
              <a:rPr lang="da-DK" u="sng" dirty="0" err="1"/>
              <a:t>property</a:t>
            </a:r>
            <a:r>
              <a:rPr lang="da-DK" dirty="0"/>
              <a:t> (</a:t>
            </a:r>
            <a:r>
              <a:rPr lang="da-DK" dirty="0" err="1"/>
              <a:t>typically</a:t>
            </a:r>
            <a:r>
              <a:rPr lang="da-DK" dirty="0"/>
              <a:t> of the type of the </a:t>
            </a:r>
            <a:r>
              <a:rPr lang="da-DK" dirty="0" err="1"/>
              <a:t>object</a:t>
            </a:r>
            <a:r>
              <a:rPr lang="da-DK" dirty="0"/>
              <a:t> </a:t>
            </a:r>
            <a:r>
              <a:rPr lang="da-DK" dirty="0" err="1"/>
              <a:t>being</a:t>
            </a:r>
            <a:r>
              <a:rPr lang="da-DK" dirty="0"/>
              <a:t> referred to)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8511294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7CEE9D-7221-1EF0-1775-4A31AF8CC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Domain </a:t>
            </a:r>
            <a:r>
              <a:rPr lang="da-DK" dirty="0" err="1"/>
              <a:t>classes</a:t>
            </a:r>
            <a:r>
              <a:rPr lang="da-DK" dirty="0"/>
              <a:t> and </a:t>
            </a:r>
            <a:r>
              <a:rPr lang="da-DK" i="1" dirty="0"/>
              <a:t>EFC Power Tools</a:t>
            </a:r>
            <a:endParaRPr lang="da-DK" dirty="0"/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05971714-EB7C-EFC1-DE1A-DE11297508C5}"/>
              </a:ext>
            </a:extLst>
          </p:cNvPr>
          <p:cNvSpPr txBox="1"/>
          <p:nvPr/>
        </p:nvSpPr>
        <p:spPr>
          <a:xfrm>
            <a:off x="329316" y="1690688"/>
            <a:ext cx="5257801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da-DK" sz="11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Table</a:t>
            </a:r>
            <a:r>
              <a:rPr lang="da-DK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da-DK" sz="1100" dirty="0">
                <a:solidFill>
                  <a:srgbClr val="A31515"/>
                </a:solidFill>
                <a:latin typeface="Cascadia Mono" panose="020B0609020000020004" pitchFamily="49" charset="0"/>
              </a:rPr>
              <a:t>"Drink"</a:t>
            </a:r>
            <a:r>
              <a:rPr lang="da-DK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)]</a:t>
            </a:r>
          </a:p>
          <a:p>
            <a:r>
              <a:rPr lang="da-DK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da-DK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1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partial</a:t>
            </a:r>
            <a:r>
              <a:rPr lang="da-DK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da-DK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100" dirty="0">
                <a:solidFill>
                  <a:srgbClr val="2B91AF"/>
                </a:solidFill>
                <a:latin typeface="Cascadia Mono" panose="020B0609020000020004" pitchFamily="49" charset="0"/>
              </a:rPr>
              <a:t>Drink </a:t>
            </a:r>
            <a:r>
              <a:rPr lang="da-DK" sz="1100" dirty="0">
                <a:solidFill>
                  <a:srgbClr val="008000"/>
                </a:solidFill>
                <a:latin typeface="Cascadia Mono" panose="020B0609020000020004" pitchFamily="49" charset="0"/>
              </a:rPr>
              <a:t>// auto-</a:t>
            </a:r>
            <a:r>
              <a:rPr lang="da-DK" sz="11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generated</a:t>
            </a:r>
            <a:endParaRPr lang="da-DK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da-DK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…</a:t>
            </a:r>
          </a:p>
          <a:p>
            <a:endParaRPr lang="da-DK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    public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? 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AlcoholicPartId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{ </a:t>
            </a:r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    public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? NonAlcoholicPartId { </a:t>
            </a:r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endParaRPr lang="da-DK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[</a:t>
            </a:r>
            <a:r>
              <a:rPr lang="da-DK" sz="11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ForeignKey</a:t>
            </a:r>
            <a:r>
              <a:rPr lang="da-DK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da-DK" sz="11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da-DK" sz="11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AlcoholicPartId</a:t>
            </a:r>
            <a:r>
              <a:rPr lang="da-DK" sz="11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da-DK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)]</a:t>
            </a:r>
          </a:p>
          <a:p>
            <a:r>
              <a:rPr lang="da-DK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[</a:t>
            </a:r>
            <a:r>
              <a:rPr lang="da-DK" sz="11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InverseProperty</a:t>
            </a:r>
            <a:r>
              <a:rPr lang="da-DK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da-DK" sz="11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da-DK" sz="11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DrinkAlcoholicParts</a:t>
            </a:r>
            <a:r>
              <a:rPr lang="da-DK" sz="11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da-DK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)]</a:t>
            </a:r>
          </a:p>
          <a:p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virtual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100" dirty="0">
                <a:solidFill>
                  <a:srgbClr val="2B91AF"/>
                </a:solidFill>
                <a:latin typeface="Cascadia Mono" panose="020B0609020000020004" pitchFamily="49" charset="0"/>
              </a:rPr>
              <a:t>Ingredient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AlcoholicPart { </a:t>
            </a:r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endParaRPr lang="en-US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[</a:t>
            </a:r>
            <a:r>
              <a:rPr lang="da-DK" sz="11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ForeignKey</a:t>
            </a:r>
            <a:r>
              <a:rPr lang="da-DK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da-DK" sz="1100" dirty="0">
                <a:solidFill>
                  <a:srgbClr val="A31515"/>
                </a:solidFill>
                <a:latin typeface="Cascadia Mono" panose="020B0609020000020004" pitchFamily="49" charset="0"/>
              </a:rPr>
              <a:t>"NonAlcoholicPartId"</a:t>
            </a:r>
            <a:r>
              <a:rPr lang="da-DK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)]</a:t>
            </a:r>
          </a:p>
          <a:p>
            <a:r>
              <a:rPr lang="da-DK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[</a:t>
            </a:r>
            <a:r>
              <a:rPr lang="da-DK" sz="11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InverseProperty</a:t>
            </a:r>
            <a:r>
              <a:rPr lang="da-DK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da-DK" sz="11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da-DK" sz="11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DrinkNonAlcoholicParts</a:t>
            </a:r>
            <a:r>
              <a:rPr lang="da-DK" sz="11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da-DK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)]</a:t>
            </a:r>
          </a:p>
          <a:p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virtual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100" dirty="0">
                <a:solidFill>
                  <a:srgbClr val="2B91AF"/>
                </a:solidFill>
                <a:latin typeface="Cascadia Mono" panose="020B0609020000020004" pitchFamily="49" charset="0"/>
              </a:rPr>
              <a:t>Ingredient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NonAlcoholicPart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{ </a:t>
            </a:r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r>
              <a:rPr lang="da-DK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da-DK" sz="1100" dirty="0"/>
          </a:p>
        </p:txBody>
      </p:sp>
      <p:sp>
        <p:nvSpPr>
          <p:cNvPr id="3" name="Tekstfelt 2">
            <a:extLst>
              <a:ext uri="{FF2B5EF4-FFF2-40B4-BE49-F238E27FC236}">
                <a16:creationId xmlns:a16="http://schemas.microsoft.com/office/drawing/2014/main" id="{E62B982D-B2F0-46C7-8C21-23C39C7F6B53}"/>
              </a:ext>
            </a:extLst>
          </p:cNvPr>
          <p:cNvSpPr txBox="1"/>
          <p:nvPr/>
        </p:nvSpPr>
        <p:spPr>
          <a:xfrm>
            <a:off x="5907820" y="1690688"/>
            <a:ext cx="607877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CREATE</a:t>
            </a:r>
            <a:r>
              <a:rPr lang="da-DK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TABLE</a:t>
            </a:r>
            <a:r>
              <a:rPr lang="da-DK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[dbo]</a:t>
            </a:r>
            <a:r>
              <a:rPr lang="da-DK" sz="1000" dirty="0">
                <a:solidFill>
                  <a:srgbClr val="808080"/>
                </a:solidFill>
                <a:latin typeface="Cascadia Mono" panose="020B0609020000020004" pitchFamily="49" charset="0"/>
              </a:rPr>
              <a:t>.</a:t>
            </a:r>
            <a:r>
              <a:rPr lang="da-DK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[Drink]</a:t>
            </a:r>
            <a:r>
              <a:rPr lang="da-DK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 </a:t>
            </a:r>
            <a:r>
              <a:rPr lang="da-DK" sz="1000" dirty="0">
                <a:solidFill>
                  <a:srgbClr val="808080"/>
                </a:solidFill>
                <a:latin typeface="Cascadia Mono" panose="020B0609020000020004" pitchFamily="49" charset="0"/>
              </a:rPr>
              <a:t>(</a:t>
            </a:r>
            <a:endParaRPr lang="da-DK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[Id]                     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IDENTITY </a:t>
            </a:r>
            <a:r>
              <a:rPr lang="en-US" sz="1000" dirty="0">
                <a:solidFill>
                  <a:srgbClr val="808080"/>
                </a:solidFill>
                <a:latin typeface="Cascadia Mono" panose="020B0609020000020004" pitchFamily="49" charset="0"/>
              </a:rPr>
              <a:t>(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1</a:t>
            </a:r>
            <a:r>
              <a:rPr lang="en-US" sz="1000" dirty="0">
                <a:solidFill>
                  <a:srgbClr val="808080"/>
                </a:solidFill>
                <a:latin typeface="Cascadia Mono" panose="020B0609020000020004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1</a:t>
            </a:r>
            <a:r>
              <a:rPr lang="en-US" sz="1000" dirty="0">
                <a:solidFill>
                  <a:srgbClr val="808080"/>
                </a:solidFill>
                <a:latin typeface="Cascadia Mono" panose="020B0609020000020004" pitchFamily="49" charset="0"/>
              </a:rPr>
              <a:t>)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00" dirty="0">
                <a:solidFill>
                  <a:srgbClr val="808080"/>
                </a:solidFill>
                <a:latin typeface="Cascadia Mono" panose="020B0609020000020004" pitchFamily="49" charset="0"/>
              </a:rPr>
              <a:t>NOT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00" dirty="0">
                <a:solidFill>
                  <a:srgbClr val="808080"/>
                </a:solidFill>
                <a:latin typeface="Cascadia Mono" panose="020B0609020000020004" pitchFamily="49" charset="0"/>
              </a:rPr>
              <a:t>NULL,</a:t>
            </a:r>
            <a:endParaRPr lang="en-US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[Name]                   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NVARCHAR </a:t>
            </a:r>
            <a:r>
              <a:rPr lang="en-US" sz="1000" dirty="0">
                <a:solidFill>
                  <a:srgbClr val="808080"/>
                </a:solidFill>
                <a:latin typeface="Cascadia Mono" panose="020B0609020000020004" pitchFamily="49" charset="0"/>
              </a:rPr>
              <a:t>(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50</a:t>
            </a:r>
            <a:r>
              <a:rPr lang="en-US" sz="1000" dirty="0">
                <a:solidFill>
                  <a:srgbClr val="808080"/>
                </a:solidFill>
                <a:latin typeface="Cascadia Mono" panose="020B0609020000020004" pitchFamily="49" charset="0"/>
              </a:rPr>
              <a:t>)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00" dirty="0">
                <a:solidFill>
                  <a:srgbClr val="808080"/>
                </a:solidFill>
                <a:latin typeface="Cascadia Mono" panose="020B0609020000020004" pitchFamily="49" charset="0"/>
              </a:rPr>
              <a:t>NOT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00" dirty="0">
                <a:solidFill>
                  <a:srgbClr val="808080"/>
                </a:solidFill>
                <a:latin typeface="Cascadia Mono" panose="020B0609020000020004" pitchFamily="49" charset="0"/>
              </a:rPr>
              <a:t>NULL,</a:t>
            </a:r>
            <a:endParaRPr lang="en-US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[</a:t>
            </a:r>
            <a:r>
              <a:rPr lang="da-DK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AlcoholicPartId</a:t>
            </a:r>
            <a:r>
              <a:rPr lang="da-DK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]        </a:t>
            </a:r>
            <a:r>
              <a:rPr lang="da-DK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da-DK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</a:t>
            </a:r>
            <a:r>
              <a:rPr lang="da-DK" sz="1000" dirty="0">
                <a:solidFill>
                  <a:srgbClr val="808080"/>
                </a:solidFill>
                <a:latin typeface="Cascadia Mono" panose="020B0609020000020004" pitchFamily="49" charset="0"/>
              </a:rPr>
              <a:t>NULL,</a:t>
            </a:r>
            <a:endParaRPr lang="da-DK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[</a:t>
            </a:r>
            <a:r>
              <a:rPr lang="da-DK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AlcoholicPartAmount</a:t>
            </a:r>
            <a:r>
              <a:rPr lang="da-DK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]    </a:t>
            </a:r>
            <a:r>
              <a:rPr lang="da-DK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da-DK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</a:t>
            </a:r>
            <a:r>
              <a:rPr lang="da-DK" sz="1000" dirty="0">
                <a:solidFill>
                  <a:srgbClr val="808080"/>
                </a:solidFill>
                <a:latin typeface="Cascadia Mono" panose="020B0609020000020004" pitchFamily="49" charset="0"/>
              </a:rPr>
              <a:t>NULL,</a:t>
            </a:r>
            <a:endParaRPr lang="da-DK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[NonAlcoholicPartId]     </a:t>
            </a:r>
            <a:r>
              <a:rPr lang="da-DK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da-DK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</a:t>
            </a:r>
            <a:r>
              <a:rPr lang="da-DK" sz="1000" dirty="0">
                <a:solidFill>
                  <a:srgbClr val="808080"/>
                </a:solidFill>
                <a:latin typeface="Cascadia Mono" panose="020B0609020000020004" pitchFamily="49" charset="0"/>
              </a:rPr>
              <a:t>NULL,</a:t>
            </a:r>
            <a:endParaRPr lang="da-DK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[</a:t>
            </a:r>
            <a:r>
              <a:rPr lang="da-DK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NonAlcoholicPartAmount</a:t>
            </a:r>
            <a:r>
              <a:rPr lang="da-DK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] </a:t>
            </a:r>
            <a:r>
              <a:rPr lang="da-DK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da-DK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</a:t>
            </a:r>
            <a:r>
              <a:rPr lang="da-DK" sz="1000" dirty="0">
                <a:solidFill>
                  <a:srgbClr val="808080"/>
                </a:solidFill>
                <a:latin typeface="Cascadia Mono" panose="020B0609020000020004" pitchFamily="49" charset="0"/>
              </a:rPr>
              <a:t>NULL,</a:t>
            </a:r>
            <a:endParaRPr lang="da-DK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PRIMARY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KEY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CLUSTERED </a:t>
            </a:r>
            <a:r>
              <a:rPr lang="en-US" sz="1000" dirty="0">
                <a:solidFill>
                  <a:srgbClr val="808080"/>
                </a:solidFill>
                <a:latin typeface="Cascadia Mono" panose="020B0609020000020004" pitchFamily="49" charset="0"/>
              </a:rPr>
              <a:t>(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[Id] 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ASC</a:t>
            </a:r>
            <a:r>
              <a:rPr lang="en-US" sz="1000" dirty="0">
                <a:solidFill>
                  <a:srgbClr val="808080"/>
                </a:solidFill>
                <a:latin typeface="Cascadia Mono" panose="020B0609020000020004" pitchFamily="49" charset="0"/>
              </a:rPr>
              <a:t>),</a:t>
            </a:r>
          </a:p>
          <a:p>
            <a:endParaRPr lang="en-US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da-DK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CONSTRAINT</a:t>
            </a:r>
            <a:r>
              <a:rPr lang="da-DK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[</a:t>
            </a:r>
            <a:r>
              <a:rPr lang="da-DK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FK_Drink_Ingredient_Alc</a:t>
            </a:r>
            <a:r>
              <a:rPr lang="da-DK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] </a:t>
            </a:r>
            <a:r>
              <a:rPr lang="da-DK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FOREIGN</a:t>
            </a:r>
            <a:r>
              <a:rPr lang="da-DK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KEY </a:t>
            </a:r>
            <a:r>
              <a:rPr lang="da-DK" sz="1000" dirty="0">
                <a:solidFill>
                  <a:srgbClr val="808080"/>
                </a:solidFill>
                <a:latin typeface="Cascadia Mono" panose="020B0609020000020004" pitchFamily="49" charset="0"/>
              </a:rPr>
              <a:t>(</a:t>
            </a:r>
            <a:r>
              <a:rPr lang="da-DK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da-DK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AlcoholicPartId</a:t>
            </a:r>
            <a:r>
              <a:rPr lang="da-DK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]</a:t>
            </a:r>
            <a:r>
              <a:rPr lang="da-DK" sz="1000" dirty="0">
                <a:solidFill>
                  <a:srgbClr val="808080"/>
                </a:solidFill>
                <a:latin typeface="Cascadia Mono" panose="020B0609020000020004" pitchFamily="49" charset="0"/>
              </a:rPr>
              <a:t>)</a:t>
            </a:r>
            <a:r>
              <a:rPr lang="da-DK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</a:p>
          <a:p>
            <a:r>
              <a:rPr lang="da-DK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da-DK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REFERENCES</a:t>
            </a:r>
            <a:r>
              <a:rPr lang="da-DK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[dbo]</a:t>
            </a:r>
            <a:r>
              <a:rPr lang="da-DK" sz="1000" dirty="0">
                <a:solidFill>
                  <a:srgbClr val="808080"/>
                </a:solidFill>
                <a:latin typeface="Cascadia Mono" panose="020B0609020000020004" pitchFamily="49" charset="0"/>
              </a:rPr>
              <a:t>.</a:t>
            </a:r>
            <a:r>
              <a:rPr lang="da-DK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da-DK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Ingredient</a:t>
            </a:r>
            <a:r>
              <a:rPr lang="da-DK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]</a:t>
            </a:r>
            <a:r>
              <a:rPr lang="da-DK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 </a:t>
            </a:r>
            <a:r>
              <a:rPr lang="da-DK" sz="1000" dirty="0">
                <a:solidFill>
                  <a:srgbClr val="808080"/>
                </a:solidFill>
                <a:latin typeface="Cascadia Mono" panose="020B0609020000020004" pitchFamily="49" charset="0"/>
              </a:rPr>
              <a:t>(</a:t>
            </a:r>
            <a:r>
              <a:rPr lang="da-DK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[Id]</a:t>
            </a:r>
            <a:r>
              <a:rPr lang="da-DK" sz="1000" dirty="0">
                <a:solidFill>
                  <a:srgbClr val="808080"/>
                </a:solidFill>
                <a:latin typeface="Cascadia Mono" panose="020B0609020000020004" pitchFamily="49" charset="0"/>
              </a:rPr>
              <a:t>),</a:t>
            </a:r>
            <a:endParaRPr lang="da-DK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da-DK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CONSTRAINT</a:t>
            </a:r>
            <a:r>
              <a:rPr lang="da-DK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[</a:t>
            </a:r>
            <a:r>
              <a:rPr lang="da-DK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FK_Drink_Ingredient_NonAlc</a:t>
            </a:r>
            <a:r>
              <a:rPr lang="da-DK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] </a:t>
            </a:r>
            <a:r>
              <a:rPr lang="da-DK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FOREIGN</a:t>
            </a:r>
            <a:r>
              <a:rPr lang="da-DK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KEY </a:t>
            </a:r>
            <a:r>
              <a:rPr lang="da-DK" sz="1000" dirty="0">
                <a:solidFill>
                  <a:srgbClr val="808080"/>
                </a:solidFill>
                <a:latin typeface="Cascadia Mono" panose="020B0609020000020004" pitchFamily="49" charset="0"/>
              </a:rPr>
              <a:t>(</a:t>
            </a:r>
            <a:r>
              <a:rPr lang="da-DK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[NonAlcoholicPartId]</a:t>
            </a:r>
            <a:r>
              <a:rPr lang="da-DK" sz="1000" dirty="0">
                <a:solidFill>
                  <a:srgbClr val="80808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da-DK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</a:t>
            </a:r>
            <a:r>
              <a:rPr lang="da-DK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REFERENCES</a:t>
            </a:r>
            <a:r>
              <a:rPr lang="da-DK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[dbo]</a:t>
            </a:r>
            <a:r>
              <a:rPr lang="da-DK" sz="1000" dirty="0">
                <a:solidFill>
                  <a:srgbClr val="808080"/>
                </a:solidFill>
                <a:latin typeface="Cascadia Mono" panose="020B0609020000020004" pitchFamily="49" charset="0"/>
              </a:rPr>
              <a:t>.</a:t>
            </a:r>
            <a:r>
              <a:rPr lang="da-DK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da-DK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Ingredient</a:t>
            </a:r>
            <a:r>
              <a:rPr lang="da-DK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]</a:t>
            </a:r>
            <a:r>
              <a:rPr lang="da-DK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 </a:t>
            </a:r>
            <a:r>
              <a:rPr lang="da-DK" sz="1000" dirty="0">
                <a:solidFill>
                  <a:srgbClr val="808080"/>
                </a:solidFill>
                <a:latin typeface="Cascadia Mono" panose="020B0609020000020004" pitchFamily="49" charset="0"/>
              </a:rPr>
              <a:t>(</a:t>
            </a:r>
            <a:r>
              <a:rPr lang="da-DK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[Id]</a:t>
            </a:r>
            <a:r>
              <a:rPr lang="da-DK" sz="1000" dirty="0">
                <a:solidFill>
                  <a:srgbClr val="808080"/>
                </a:solidFill>
                <a:latin typeface="Cascadia Mono" panose="020B0609020000020004" pitchFamily="49" charset="0"/>
              </a:rPr>
              <a:t>)</a:t>
            </a:r>
            <a:endParaRPr lang="da-DK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sz="1000" dirty="0">
                <a:solidFill>
                  <a:srgbClr val="808080"/>
                </a:solidFill>
                <a:latin typeface="Cascadia Mono" panose="020B0609020000020004" pitchFamily="49" charset="0"/>
              </a:rPr>
              <a:t>);</a:t>
            </a:r>
            <a:endParaRPr lang="da-DK" sz="1000" dirty="0"/>
          </a:p>
        </p:txBody>
      </p:sp>
    </p:spTree>
    <p:extLst>
      <p:ext uri="{BB962C8B-B14F-4D97-AF65-F5344CB8AC3E}">
        <p14:creationId xmlns:p14="http://schemas.microsoft.com/office/powerpoint/2010/main" val="3870097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B953F5-4E7C-B178-5192-3FF92ABF0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Domain </a:t>
            </a:r>
            <a:r>
              <a:rPr lang="da-DK" dirty="0" err="1"/>
              <a:t>classes</a:t>
            </a:r>
            <a:r>
              <a:rPr lang="da-DK" dirty="0"/>
              <a:t> and </a:t>
            </a:r>
            <a:r>
              <a:rPr lang="da-DK" i="1" dirty="0"/>
              <a:t>EFC Power Tools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E1021974-05AC-1B5A-F140-C074FA5BBB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9884134" cy="4351338"/>
          </a:xfrm>
        </p:spPr>
        <p:txBody>
          <a:bodyPr/>
          <a:lstStyle/>
          <a:p>
            <a:r>
              <a:rPr lang="da-DK" dirty="0" err="1"/>
              <a:t>Why</a:t>
            </a:r>
            <a:r>
              <a:rPr lang="da-DK" dirty="0"/>
              <a:t> </a:t>
            </a:r>
            <a:r>
              <a:rPr lang="da-DK" dirty="0" err="1"/>
              <a:t>two</a:t>
            </a:r>
            <a:r>
              <a:rPr lang="da-DK" dirty="0"/>
              <a:t> ”versions” of </a:t>
            </a:r>
            <a:r>
              <a:rPr lang="da-DK" dirty="0" err="1"/>
              <a:t>object</a:t>
            </a:r>
            <a:r>
              <a:rPr lang="da-DK" dirty="0"/>
              <a:t> references…?</a:t>
            </a:r>
          </a:p>
          <a:p>
            <a:r>
              <a:rPr lang="da-DK" dirty="0" err="1"/>
              <a:t>Identifiers</a:t>
            </a:r>
            <a:r>
              <a:rPr lang="da-DK" dirty="0"/>
              <a:t> </a:t>
            </a:r>
            <a:r>
              <a:rPr lang="da-DK" u="sng" dirty="0" err="1"/>
              <a:t>always</a:t>
            </a:r>
            <a:r>
              <a:rPr lang="da-DK" dirty="0"/>
              <a:t> set, navigation properties </a:t>
            </a:r>
            <a:r>
              <a:rPr lang="da-DK" dirty="0" err="1"/>
              <a:t>only</a:t>
            </a:r>
            <a:r>
              <a:rPr lang="da-DK" dirty="0"/>
              <a:t> </a:t>
            </a:r>
            <a:r>
              <a:rPr lang="da-DK" dirty="0" err="1"/>
              <a:t>if</a:t>
            </a:r>
            <a:r>
              <a:rPr lang="da-DK" dirty="0"/>
              <a:t> </a:t>
            </a:r>
            <a:r>
              <a:rPr lang="da-DK" b="1" dirty="0" err="1"/>
              <a:t>Include</a:t>
            </a:r>
            <a:r>
              <a:rPr lang="da-DK" dirty="0"/>
              <a:t> is </a:t>
            </a:r>
            <a:r>
              <a:rPr lang="da-DK" dirty="0" err="1"/>
              <a:t>used</a:t>
            </a:r>
            <a:r>
              <a:rPr lang="da-DK" dirty="0"/>
              <a:t> in </a:t>
            </a:r>
            <a:r>
              <a:rPr lang="da-DK" dirty="0" err="1"/>
              <a:t>query</a:t>
            </a:r>
            <a:r>
              <a:rPr lang="da-DK" dirty="0"/>
              <a:t> (</a:t>
            </a:r>
            <a:r>
              <a:rPr lang="da-DK" dirty="0" err="1"/>
              <a:t>see</a:t>
            </a:r>
            <a:r>
              <a:rPr lang="da-DK" dirty="0"/>
              <a:t> </a:t>
            </a:r>
            <a:r>
              <a:rPr lang="da-DK" dirty="0" err="1"/>
              <a:t>later</a:t>
            </a:r>
            <a:r>
              <a:rPr lang="da-DK" dirty="0"/>
              <a:t>)</a:t>
            </a:r>
          </a:p>
          <a:p>
            <a:r>
              <a:rPr lang="da-DK" b="1" dirty="0">
                <a:solidFill>
                  <a:srgbClr val="FF0000"/>
                </a:solidFill>
              </a:rPr>
              <a:t>NB</a:t>
            </a:r>
            <a:r>
              <a:rPr lang="da-DK" dirty="0"/>
              <a:t>: </a:t>
            </a:r>
            <a:r>
              <a:rPr lang="da-DK" dirty="0" err="1"/>
              <a:t>When</a:t>
            </a:r>
            <a:r>
              <a:rPr lang="da-DK" dirty="0"/>
              <a:t> </a:t>
            </a:r>
            <a:r>
              <a:rPr lang="da-DK" dirty="0" err="1"/>
              <a:t>creating</a:t>
            </a:r>
            <a:r>
              <a:rPr lang="da-DK" dirty="0"/>
              <a:t> a </a:t>
            </a:r>
            <a:r>
              <a:rPr lang="da-DK" u="sng" dirty="0"/>
              <a:t>new</a:t>
            </a:r>
            <a:r>
              <a:rPr lang="da-DK" dirty="0"/>
              <a:t> </a:t>
            </a:r>
            <a:r>
              <a:rPr lang="da-DK" dirty="0" err="1"/>
              <a:t>object</a:t>
            </a:r>
            <a:r>
              <a:rPr lang="da-DK" dirty="0"/>
              <a:t> </a:t>
            </a:r>
            <a:r>
              <a:rPr lang="da-DK" dirty="0" err="1"/>
              <a:t>which</a:t>
            </a:r>
            <a:r>
              <a:rPr lang="da-DK" dirty="0"/>
              <a:t> </a:t>
            </a:r>
            <a:r>
              <a:rPr lang="da-DK" dirty="0" err="1"/>
              <a:t>refers</a:t>
            </a:r>
            <a:r>
              <a:rPr lang="da-DK" dirty="0"/>
              <a:t> to </a:t>
            </a:r>
            <a:r>
              <a:rPr lang="da-DK" u="sng" dirty="0" err="1"/>
              <a:t>existing</a:t>
            </a:r>
            <a:r>
              <a:rPr lang="da-DK" dirty="0"/>
              <a:t> </a:t>
            </a:r>
            <a:r>
              <a:rPr lang="da-DK" dirty="0" err="1"/>
              <a:t>objects</a:t>
            </a:r>
            <a:r>
              <a:rPr lang="da-DK" dirty="0"/>
              <a:t>, do </a:t>
            </a:r>
            <a:r>
              <a:rPr lang="da-DK" u="sng" dirty="0"/>
              <a:t>not</a:t>
            </a:r>
            <a:r>
              <a:rPr lang="da-DK" dirty="0"/>
              <a:t> set navigation properties </a:t>
            </a:r>
            <a:r>
              <a:rPr lang="da-DK" dirty="0" err="1"/>
              <a:t>yourself</a:t>
            </a:r>
            <a:r>
              <a:rPr lang="da-DK" dirty="0"/>
              <a:t>! </a:t>
            </a:r>
            <a:r>
              <a:rPr lang="da-DK" dirty="0" err="1"/>
              <a:t>Only</a:t>
            </a:r>
            <a:r>
              <a:rPr lang="da-DK" dirty="0"/>
              <a:t> set </a:t>
            </a:r>
            <a:r>
              <a:rPr lang="da-DK" dirty="0" err="1"/>
              <a:t>identifiers</a:t>
            </a:r>
            <a:r>
              <a:rPr lang="da-DK" dirty="0"/>
              <a:t>!</a:t>
            </a:r>
          </a:p>
          <a:p>
            <a:r>
              <a:rPr lang="da-DK" dirty="0"/>
              <a:t>If navigation properties </a:t>
            </a:r>
            <a:r>
              <a:rPr lang="da-DK" dirty="0" err="1"/>
              <a:t>are</a:t>
            </a:r>
            <a:r>
              <a:rPr lang="da-DK" dirty="0"/>
              <a:t> set </a:t>
            </a:r>
            <a:r>
              <a:rPr lang="da-DK" dirty="0" err="1"/>
              <a:t>directly</a:t>
            </a:r>
            <a:r>
              <a:rPr lang="da-DK" dirty="0"/>
              <a:t>, </a:t>
            </a:r>
            <a:r>
              <a:rPr lang="da-DK" dirty="0" err="1"/>
              <a:t>they</a:t>
            </a:r>
            <a:r>
              <a:rPr lang="da-DK" dirty="0"/>
              <a:t>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perceived</a:t>
            </a:r>
            <a:r>
              <a:rPr lang="da-DK" dirty="0"/>
              <a:t> as </a:t>
            </a:r>
            <a:r>
              <a:rPr lang="da-DK" u="sng" dirty="0"/>
              <a:t>new</a:t>
            </a:r>
            <a:r>
              <a:rPr lang="da-DK" dirty="0"/>
              <a:t> </a:t>
            </a:r>
            <a:r>
              <a:rPr lang="da-DK" dirty="0" err="1"/>
              <a:t>objects</a:t>
            </a:r>
            <a:r>
              <a:rPr lang="da-DK" dirty="0"/>
              <a:t>, and </a:t>
            </a:r>
            <a:r>
              <a:rPr lang="da-DK" b="1" dirty="0"/>
              <a:t>EFCore</a:t>
            </a:r>
            <a:r>
              <a:rPr lang="da-DK" dirty="0"/>
              <a:t> </a:t>
            </a:r>
            <a:r>
              <a:rPr lang="da-DK" dirty="0" err="1"/>
              <a:t>will</a:t>
            </a:r>
            <a:r>
              <a:rPr lang="da-DK" dirty="0"/>
              <a:t> </a:t>
            </a:r>
            <a:r>
              <a:rPr lang="da-DK" dirty="0" err="1"/>
              <a:t>try</a:t>
            </a:r>
            <a:r>
              <a:rPr lang="da-DK" dirty="0"/>
              <a:t> to save </a:t>
            </a:r>
            <a:r>
              <a:rPr lang="da-DK" dirty="0" err="1"/>
              <a:t>them</a:t>
            </a:r>
            <a:r>
              <a:rPr lang="da-DK" dirty="0"/>
              <a:t>…</a:t>
            </a:r>
          </a:p>
          <a:p>
            <a:r>
              <a:rPr lang="da-DK"/>
              <a:t>Tempting to create </a:t>
            </a:r>
            <a:r>
              <a:rPr lang="da-DK" dirty="0"/>
              <a:t>a </a:t>
            </a:r>
            <a:r>
              <a:rPr lang="da-DK" dirty="0" err="1"/>
              <a:t>constructor</a:t>
            </a:r>
            <a:r>
              <a:rPr lang="da-DK" dirty="0"/>
              <a:t> </a:t>
            </a:r>
            <a:r>
              <a:rPr lang="da-DK" dirty="0" err="1"/>
              <a:t>which</a:t>
            </a:r>
            <a:r>
              <a:rPr lang="da-DK" dirty="0"/>
              <a:t> supports </a:t>
            </a:r>
            <a:r>
              <a:rPr lang="da-DK" dirty="0" err="1"/>
              <a:t>only</a:t>
            </a:r>
            <a:r>
              <a:rPr lang="da-DK" dirty="0"/>
              <a:t> </a:t>
            </a:r>
            <a:r>
              <a:rPr lang="da-DK" dirty="0" err="1"/>
              <a:t>setting</a:t>
            </a:r>
            <a:r>
              <a:rPr lang="da-DK" dirty="0"/>
              <a:t> </a:t>
            </a:r>
            <a:r>
              <a:rPr lang="da-DK"/>
              <a:t>the identifiers, </a:t>
            </a:r>
            <a:r>
              <a:rPr lang="da-DK" b="1">
                <a:solidFill>
                  <a:srgbClr val="FF0000"/>
                </a:solidFill>
              </a:rPr>
              <a:t>BUT</a:t>
            </a:r>
            <a:r>
              <a:rPr lang="da-DK"/>
              <a:t> this has a </a:t>
            </a:r>
            <a:r>
              <a:rPr lang="da-DK" dirty="0"/>
              <a:t>big ”</a:t>
            </a:r>
            <a:r>
              <a:rPr lang="da-DK" err="1"/>
              <a:t>gotcha</a:t>
            </a:r>
            <a:r>
              <a:rPr lang="da-DK"/>
              <a:t>”!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6725669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7CEE9D-7221-1EF0-1775-4A31AF8CC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Domain </a:t>
            </a:r>
            <a:r>
              <a:rPr lang="da-DK" dirty="0" err="1"/>
              <a:t>classes</a:t>
            </a:r>
            <a:r>
              <a:rPr lang="da-DK" dirty="0"/>
              <a:t> and </a:t>
            </a:r>
            <a:r>
              <a:rPr lang="da-DK" i="1" dirty="0"/>
              <a:t>EFC Power Tools</a:t>
            </a:r>
            <a:endParaRPr lang="da-DK" dirty="0"/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05971714-EB7C-EFC1-DE1A-DE11297508C5}"/>
              </a:ext>
            </a:extLst>
          </p:cNvPr>
          <p:cNvSpPr txBox="1"/>
          <p:nvPr/>
        </p:nvSpPr>
        <p:spPr>
          <a:xfrm>
            <a:off x="838200" y="1690688"/>
            <a:ext cx="8726555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600" dirty="0">
                <a:solidFill>
                  <a:srgbClr val="008000"/>
                </a:solidFill>
                <a:latin typeface="Cascadia Mono" panose="020B0609020000020004" pitchFamily="49" charset="0"/>
              </a:rPr>
              <a:t>// Nice and </a:t>
            </a:r>
            <a:r>
              <a:rPr lang="da-DK" sz="16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innocent</a:t>
            </a:r>
            <a:r>
              <a:rPr lang="da-DK" sz="1600" dirty="0">
                <a:solidFill>
                  <a:srgbClr val="008000"/>
                </a:solidFill>
                <a:latin typeface="Cascadia Mono" panose="020B0609020000020004" pitchFamily="49" charset="0"/>
              </a:rPr>
              <a:t> </a:t>
            </a:r>
            <a:r>
              <a:rPr lang="da-DK" sz="16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constructor</a:t>
            </a:r>
            <a:r>
              <a:rPr lang="da-DK" sz="1600" dirty="0">
                <a:solidFill>
                  <a:srgbClr val="008000"/>
                </a:solidFill>
                <a:latin typeface="Cascadia Mono" panose="020B0609020000020004" pitchFamily="49" charset="0"/>
              </a:rPr>
              <a:t>…</a:t>
            </a:r>
            <a:endParaRPr lang="da-DK" sz="1600" dirty="0">
              <a:solidFill>
                <a:srgbClr val="0000FF"/>
              </a:solidFill>
              <a:latin typeface="Cascadia Mono" panose="020B0609020000020004" pitchFamily="49" charset="0"/>
            </a:endParaRPr>
          </a:p>
          <a:p>
            <a:r>
              <a:rPr lang="da-DK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600" dirty="0">
                <a:solidFill>
                  <a:srgbClr val="2B91AF"/>
                </a:solidFill>
                <a:latin typeface="Cascadia Mono" panose="020B0609020000020004" pitchFamily="49" charset="0"/>
              </a:rPr>
              <a:t>Drink</a:t>
            </a:r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da-DK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name</a:t>
            </a:r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</a:p>
          <a:p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da-DK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da-DK" sz="1600">
                <a:solidFill>
                  <a:srgbClr val="000000"/>
                </a:solidFill>
                <a:latin typeface="Cascadia Mono" panose="020B0609020000020004" pitchFamily="49" charset="0"/>
              </a:rPr>
              <a:t>? alcoPartId</a:t>
            </a:r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da-DK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da-DK" sz="1600">
                <a:solidFill>
                  <a:srgbClr val="000000"/>
                </a:solidFill>
                <a:latin typeface="Cascadia Mono" panose="020B0609020000020004" pitchFamily="49" charset="0"/>
              </a:rPr>
              <a:t>? alcoPartAmount</a:t>
            </a:r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</a:p>
          <a:p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da-DK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da-DK" sz="1600">
                <a:solidFill>
                  <a:srgbClr val="000000"/>
                </a:solidFill>
                <a:latin typeface="Cascadia Mono" panose="020B0609020000020004" pitchFamily="49" charset="0"/>
              </a:rPr>
              <a:t>? nonAlcoPartId</a:t>
            </a:r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da-DK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da-DK" sz="1600">
                <a:solidFill>
                  <a:srgbClr val="000000"/>
                </a:solidFill>
                <a:latin typeface="Cascadia Mono" panose="020B0609020000020004" pitchFamily="49" charset="0"/>
              </a:rPr>
              <a:t>? nonAlcoPartAmount</a:t>
            </a:r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da-DK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Name</a:t>
            </a:r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da-DK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name</a:t>
            </a:r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da-DK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AlcoholicPartId</a:t>
            </a:r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600">
                <a:solidFill>
                  <a:srgbClr val="000000"/>
                </a:solidFill>
                <a:latin typeface="Cascadia Mono" panose="020B0609020000020004" pitchFamily="49" charset="0"/>
              </a:rPr>
              <a:t>= alcoPartId</a:t>
            </a:r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da-DK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AlcoholicPartAmount</a:t>
            </a:r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600">
                <a:solidFill>
                  <a:srgbClr val="000000"/>
                </a:solidFill>
                <a:latin typeface="Cascadia Mono" panose="020B0609020000020004" pitchFamily="49" charset="0"/>
              </a:rPr>
              <a:t>= alcoPartAmount</a:t>
            </a:r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NonAlcoholicPartId </a:t>
            </a:r>
            <a:r>
              <a:rPr lang="da-DK" sz="1600">
                <a:solidFill>
                  <a:srgbClr val="000000"/>
                </a:solidFill>
                <a:latin typeface="Cascadia Mono" panose="020B0609020000020004" pitchFamily="49" charset="0"/>
              </a:rPr>
              <a:t>= nonAlcoPartId</a:t>
            </a:r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da-DK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NonAlcoholicPartAmount</a:t>
            </a:r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600">
                <a:solidFill>
                  <a:srgbClr val="000000"/>
                </a:solidFill>
                <a:latin typeface="Cascadia Mono" panose="020B0609020000020004" pitchFamily="49" charset="0"/>
              </a:rPr>
              <a:t>= nonAlcoPartAmount</a:t>
            </a:r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da-DK" sz="1600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01963AFC-A6A3-5C30-BD5E-F6E0EEAE55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687293"/>
            <a:ext cx="10862143" cy="1191495"/>
          </a:xfrm>
        </p:spPr>
        <p:txBody>
          <a:bodyPr/>
          <a:lstStyle/>
          <a:p>
            <a:r>
              <a:rPr lang="da-DK"/>
              <a:t>So</a:t>
            </a:r>
            <a:r>
              <a:rPr lang="da-DK" dirty="0"/>
              <a:t>, </a:t>
            </a:r>
            <a:r>
              <a:rPr lang="da-DK" dirty="0" err="1"/>
              <a:t>what</a:t>
            </a:r>
            <a:r>
              <a:rPr lang="da-DK" dirty="0"/>
              <a:t> is the ”</a:t>
            </a:r>
            <a:r>
              <a:rPr lang="da-DK" dirty="0" err="1"/>
              <a:t>gotcha</a:t>
            </a:r>
            <a:r>
              <a:rPr lang="da-DK" dirty="0"/>
              <a:t>”…?</a:t>
            </a:r>
          </a:p>
          <a:p>
            <a:r>
              <a:rPr lang="da-DK" dirty="0">
                <a:hlinkClick r:id="rId2"/>
              </a:rPr>
              <a:t>https://learn.microsoft.com/en-us/ef/core/modeling/constructors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2551596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B953F5-4E7C-B178-5192-3FF92ABF0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Domain </a:t>
            </a:r>
            <a:r>
              <a:rPr lang="da-DK" dirty="0" err="1"/>
              <a:t>classes</a:t>
            </a:r>
            <a:r>
              <a:rPr lang="da-DK" dirty="0"/>
              <a:t> and </a:t>
            </a:r>
            <a:r>
              <a:rPr lang="da-DK" i="1" dirty="0"/>
              <a:t>EFC Power Tools</a:t>
            </a:r>
          </a:p>
        </p:txBody>
      </p:sp>
      <p:pic>
        <p:nvPicPr>
          <p:cNvPr id="7" name="Billede 6">
            <a:extLst>
              <a:ext uri="{FF2B5EF4-FFF2-40B4-BE49-F238E27FC236}">
                <a16:creationId xmlns:a16="http://schemas.microsoft.com/office/drawing/2014/main" id="{4E218E4E-8CC5-E144-B8BE-071F866EAD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047" y="2013685"/>
            <a:ext cx="7449617" cy="989491"/>
          </a:xfrm>
          <a:prstGeom prst="rect">
            <a:avLst/>
          </a:prstGeom>
        </p:spPr>
      </p:pic>
      <p:pic>
        <p:nvPicPr>
          <p:cNvPr id="9" name="Billede 8">
            <a:extLst>
              <a:ext uri="{FF2B5EF4-FFF2-40B4-BE49-F238E27FC236}">
                <a16:creationId xmlns:a16="http://schemas.microsoft.com/office/drawing/2014/main" id="{283E3310-F5B1-0B80-5679-0DBED4355C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1741" y="4044689"/>
            <a:ext cx="7239000" cy="209055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1" name="Håndskrift 10">
                <a:extLst>
                  <a:ext uri="{FF2B5EF4-FFF2-40B4-BE49-F238E27FC236}">
                    <a16:creationId xmlns:a16="http://schemas.microsoft.com/office/drawing/2014/main" id="{AFD02168-E9C9-BFCB-9327-DBD08D2949EE}"/>
                  </a:ext>
                </a:extLst>
              </p14:cNvPr>
              <p14:cNvContentPartPr/>
              <p14:nvPr/>
            </p14:nvContentPartPr>
            <p14:xfrm>
              <a:off x="5364981" y="2353016"/>
              <a:ext cx="2559240" cy="46440"/>
            </p14:xfrm>
          </p:contentPart>
        </mc:Choice>
        <mc:Fallback xmlns="">
          <p:pic>
            <p:nvPicPr>
              <p:cNvPr id="11" name="Håndskrift 10">
                <a:extLst>
                  <a:ext uri="{FF2B5EF4-FFF2-40B4-BE49-F238E27FC236}">
                    <a16:creationId xmlns:a16="http://schemas.microsoft.com/office/drawing/2014/main" id="{AFD02168-E9C9-BFCB-9327-DBD08D2949E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311341" y="2245376"/>
                <a:ext cx="2666880" cy="26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2" name="Håndskrift 11">
                <a:extLst>
                  <a:ext uri="{FF2B5EF4-FFF2-40B4-BE49-F238E27FC236}">
                    <a16:creationId xmlns:a16="http://schemas.microsoft.com/office/drawing/2014/main" id="{ACC4CF95-65A8-BF7E-75C9-B1ACA2B05B79}"/>
                  </a:ext>
                </a:extLst>
              </p14:cNvPr>
              <p14:cNvContentPartPr/>
              <p14:nvPr/>
            </p14:nvContentPartPr>
            <p14:xfrm>
              <a:off x="1075581" y="2594936"/>
              <a:ext cx="6732360" cy="45360"/>
            </p14:xfrm>
          </p:contentPart>
        </mc:Choice>
        <mc:Fallback xmlns="">
          <p:pic>
            <p:nvPicPr>
              <p:cNvPr id="12" name="Håndskrift 11">
                <a:extLst>
                  <a:ext uri="{FF2B5EF4-FFF2-40B4-BE49-F238E27FC236}">
                    <a16:creationId xmlns:a16="http://schemas.microsoft.com/office/drawing/2014/main" id="{ACC4CF95-65A8-BF7E-75C9-B1ACA2B05B7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21941" y="2487296"/>
                <a:ext cx="6840000" cy="26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3" name="Håndskrift 12">
                <a:extLst>
                  <a:ext uri="{FF2B5EF4-FFF2-40B4-BE49-F238E27FC236}">
                    <a16:creationId xmlns:a16="http://schemas.microsoft.com/office/drawing/2014/main" id="{90A66FC4-9296-2F08-8957-B15FA8E875AC}"/>
                  </a:ext>
                </a:extLst>
              </p14:cNvPr>
              <p14:cNvContentPartPr/>
              <p14:nvPr/>
            </p14:nvContentPartPr>
            <p14:xfrm>
              <a:off x="1075581" y="2831192"/>
              <a:ext cx="5925600" cy="68400"/>
            </p14:xfrm>
          </p:contentPart>
        </mc:Choice>
        <mc:Fallback xmlns="">
          <p:pic>
            <p:nvPicPr>
              <p:cNvPr id="13" name="Håndskrift 12">
                <a:extLst>
                  <a:ext uri="{FF2B5EF4-FFF2-40B4-BE49-F238E27FC236}">
                    <a16:creationId xmlns:a16="http://schemas.microsoft.com/office/drawing/2014/main" id="{90A66FC4-9296-2F08-8957-B15FA8E875A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21581" y="2723192"/>
                <a:ext cx="6033240" cy="28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5" name="Håndskrift 14">
                <a:extLst>
                  <a:ext uri="{FF2B5EF4-FFF2-40B4-BE49-F238E27FC236}">
                    <a16:creationId xmlns:a16="http://schemas.microsoft.com/office/drawing/2014/main" id="{C3B85098-8C64-E1DC-7324-70C7AA3E090C}"/>
                  </a:ext>
                </a:extLst>
              </p14:cNvPr>
              <p14:cNvContentPartPr/>
              <p14:nvPr/>
            </p14:nvContentPartPr>
            <p14:xfrm>
              <a:off x="4016061" y="4961576"/>
              <a:ext cx="6557400" cy="82800"/>
            </p14:xfrm>
          </p:contentPart>
        </mc:Choice>
        <mc:Fallback xmlns="">
          <p:pic>
            <p:nvPicPr>
              <p:cNvPr id="15" name="Håndskrift 14">
                <a:extLst>
                  <a:ext uri="{FF2B5EF4-FFF2-40B4-BE49-F238E27FC236}">
                    <a16:creationId xmlns:a16="http://schemas.microsoft.com/office/drawing/2014/main" id="{C3B85098-8C64-E1DC-7324-70C7AA3E090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962061" y="4853576"/>
                <a:ext cx="6665040" cy="29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6" name="Håndskrift 15">
                <a:extLst>
                  <a:ext uri="{FF2B5EF4-FFF2-40B4-BE49-F238E27FC236}">
                    <a16:creationId xmlns:a16="http://schemas.microsoft.com/office/drawing/2014/main" id="{A11FD9B6-D6BD-48B9-F972-3D7FC98AF4BF}"/>
                  </a:ext>
                </a:extLst>
              </p14:cNvPr>
              <p14:cNvContentPartPr/>
              <p14:nvPr/>
            </p14:nvContentPartPr>
            <p14:xfrm>
              <a:off x="4007061" y="5149856"/>
              <a:ext cx="2237040" cy="23040"/>
            </p14:xfrm>
          </p:contentPart>
        </mc:Choice>
        <mc:Fallback xmlns="">
          <p:pic>
            <p:nvPicPr>
              <p:cNvPr id="16" name="Håndskrift 15">
                <a:extLst>
                  <a:ext uri="{FF2B5EF4-FFF2-40B4-BE49-F238E27FC236}">
                    <a16:creationId xmlns:a16="http://schemas.microsoft.com/office/drawing/2014/main" id="{A11FD9B6-D6BD-48B9-F972-3D7FC98AF4B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953421" y="5041856"/>
                <a:ext cx="2344680" cy="238680"/>
              </a:xfrm>
              <a:prstGeom prst="rect">
                <a:avLst/>
              </a:prstGeom>
            </p:spPr>
          </p:pic>
        </mc:Fallback>
      </mc:AlternateContent>
      <p:pic>
        <p:nvPicPr>
          <p:cNvPr id="24" name="Billede 23" descr="Et billede, der indeholder logo&#10;&#10;Automatisk genereret beskrivelse">
            <a:extLst>
              <a:ext uri="{FF2B5EF4-FFF2-40B4-BE49-F238E27FC236}">
                <a16:creationId xmlns:a16="http://schemas.microsoft.com/office/drawing/2014/main" id="{209B3EFE-BF54-F42F-A1B0-1A61B8D84119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092" y="3194072"/>
            <a:ext cx="3147489" cy="2525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767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B953F5-4E7C-B178-5192-3FF92ABF0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Domain </a:t>
            </a:r>
            <a:r>
              <a:rPr lang="da-DK" dirty="0" err="1"/>
              <a:t>classes</a:t>
            </a:r>
            <a:r>
              <a:rPr lang="da-DK" dirty="0"/>
              <a:t> and </a:t>
            </a:r>
            <a:r>
              <a:rPr lang="da-DK" i="1" dirty="0"/>
              <a:t>EFC Power Tools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E1021974-05AC-1B5A-F140-C074FA5BBB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9884134" cy="1603375"/>
          </a:xfrm>
        </p:spPr>
        <p:txBody>
          <a:bodyPr/>
          <a:lstStyle/>
          <a:p>
            <a:r>
              <a:rPr lang="da-DK"/>
              <a:t>A way around the ”gotcha” is to </a:t>
            </a:r>
            <a:r>
              <a:rPr lang="da-DK" u="sng"/>
              <a:t>not</a:t>
            </a:r>
            <a:r>
              <a:rPr lang="da-DK"/>
              <a:t> define any parameterized constructors at all</a:t>
            </a:r>
          </a:p>
          <a:p>
            <a:r>
              <a:rPr lang="da-DK"/>
              <a:t>Remember objects can always be created like this:</a:t>
            </a:r>
            <a:endParaRPr lang="da-DK" dirty="0"/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A9F04604-088D-AAF4-4BC5-0F76E8B844C4}"/>
              </a:ext>
            </a:extLst>
          </p:cNvPr>
          <p:cNvSpPr txBox="1"/>
          <p:nvPr/>
        </p:nvSpPr>
        <p:spPr>
          <a:xfrm>
            <a:off x="838200" y="3429000"/>
            <a:ext cx="872655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600">
                <a:solidFill>
                  <a:srgbClr val="2B91AF"/>
                </a:solidFill>
                <a:latin typeface="Cascadia Mono" panose="020B0609020000020004" pitchFamily="49" charset="0"/>
              </a:rPr>
              <a:t>Drink </a:t>
            </a:r>
            <a:r>
              <a:rPr lang="da-DK" sz="1600">
                <a:latin typeface="Cascadia Mono" panose="020B0609020000020004" pitchFamily="49" charset="0"/>
              </a:rPr>
              <a:t>d = </a:t>
            </a:r>
            <a:r>
              <a:rPr lang="da-DK" sz="1600">
                <a:solidFill>
                  <a:srgbClr val="0000FF"/>
                </a:solidFill>
                <a:latin typeface="Cascadia Mono" panose="020B0609020000020004" pitchFamily="49" charset="0"/>
              </a:rPr>
              <a:t>new </a:t>
            </a:r>
            <a:r>
              <a:rPr lang="da-DK" sz="1600">
                <a:solidFill>
                  <a:srgbClr val="2B91AF"/>
                </a:solidFill>
                <a:latin typeface="Cascadia Mono" panose="020B0609020000020004" pitchFamily="49" charset="0"/>
              </a:rPr>
              <a:t>Drink</a:t>
            </a:r>
            <a:r>
              <a:rPr lang="da-DK" sz="1600">
                <a:solidFill>
                  <a:srgbClr val="000000"/>
                </a:solidFill>
                <a:latin typeface="Cascadia Mono" panose="020B0609020000020004" pitchFamily="49" charset="0"/>
              </a:rPr>
              <a:t>()</a:t>
            </a:r>
            <a:endParaRPr lang="da-DK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da-DK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Name</a:t>
            </a:r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600">
                <a:solidFill>
                  <a:srgbClr val="000000"/>
                </a:solidFill>
                <a:latin typeface="Cascadia Mono" panose="020B0609020000020004" pitchFamily="49" charset="0"/>
              </a:rPr>
              <a:t>= </a:t>
            </a:r>
            <a:r>
              <a:rPr lang="da-DK" sz="1600">
                <a:solidFill>
                  <a:srgbClr val="C00000"/>
                </a:solidFill>
                <a:latin typeface="Cascadia Mono" panose="020B0609020000020004" pitchFamily="49" charset="0"/>
              </a:rPr>
              <a:t>”Gin and Tonic”</a:t>
            </a:r>
            <a:r>
              <a:rPr lang="da-DK" sz="160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da-DK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da-DK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AlcoholicPartId</a:t>
            </a:r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600">
                <a:solidFill>
                  <a:srgbClr val="000000"/>
                </a:solidFill>
                <a:latin typeface="Cascadia Mono" panose="020B0609020000020004" pitchFamily="49" charset="0"/>
              </a:rPr>
              <a:t>= 5;</a:t>
            </a:r>
            <a:endParaRPr lang="da-DK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da-DK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AlcoholicPartAmount</a:t>
            </a:r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600">
                <a:solidFill>
                  <a:srgbClr val="000000"/>
                </a:solidFill>
                <a:latin typeface="Cascadia Mono" panose="020B0609020000020004" pitchFamily="49" charset="0"/>
              </a:rPr>
              <a:t>= 3;</a:t>
            </a:r>
            <a:endParaRPr lang="da-DK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NonAlcoholicPartId </a:t>
            </a:r>
            <a:r>
              <a:rPr lang="da-DK" sz="1600">
                <a:solidFill>
                  <a:srgbClr val="000000"/>
                </a:solidFill>
                <a:latin typeface="Cascadia Mono" panose="020B0609020000020004" pitchFamily="49" charset="0"/>
              </a:rPr>
              <a:t>= 11;</a:t>
            </a:r>
            <a:endParaRPr lang="da-DK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da-DK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NonAlcoholicPartAmount</a:t>
            </a:r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600">
                <a:solidFill>
                  <a:srgbClr val="000000"/>
                </a:solidFill>
                <a:latin typeface="Cascadia Mono" panose="020B0609020000020004" pitchFamily="49" charset="0"/>
              </a:rPr>
              <a:t>= 15;</a:t>
            </a:r>
            <a:endParaRPr lang="da-DK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sz="1600">
                <a:solidFill>
                  <a:srgbClr val="000000"/>
                </a:solidFill>
                <a:latin typeface="Cascadia Mono" panose="020B0609020000020004" pitchFamily="49" charset="0"/>
              </a:rPr>
              <a:t>};</a:t>
            </a:r>
            <a:endParaRPr lang="da-DK" sz="1600" dirty="0"/>
          </a:p>
        </p:txBody>
      </p:sp>
    </p:spTree>
    <p:extLst>
      <p:ext uri="{BB962C8B-B14F-4D97-AF65-F5344CB8AC3E}">
        <p14:creationId xmlns:p14="http://schemas.microsoft.com/office/powerpoint/2010/main" val="4949947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B953F5-4E7C-B178-5192-3FF92ABF0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Domain </a:t>
            </a:r>
            <a:r>
              <a:rPr lang="da-DK" dirty="0" err="1"/>
              <a:t>classes</a:t>
            </a:r>
            <a:r>
              <a:rPr lang="da-DK" dirty="0"/>
              <a:t> and </a:t>
            </a:r>
            <a:r>
              <a:rPr lang="da-DK" i="1" dirty="0"/>
              <a:t>EFC Power Tools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E1021974-05AC-1B5A-F140-C074FA5BBB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6"/>
            <a:ext cx="9884134" cy="953356"/>
          </a:xfrm>
        </p:spPr>
        <p:txBody>
          <a:bodyPr/>
          <a:lstStyle/>
          <a:p>
            <a:r>
              <a:rPr lang="da-DK"/>
              <a:t>Alternative to previous style could be to use the </a:t>
            </a:r>
            <a:r>
              <a:rPr lang="da-DK" b="1"/>
              <a:t>Factory Method </a:t>
            </a:r>
            <a:r>
              <a:rPr lang="da-DK"/>
              <a:t>pattern, e.g. by defining a static </a:t>
            </a:r>
            <a:r>
              <a:rPr lang="da-DK" b="1"/>
              <a:t>Create</a:t>
            </a:r>
            <a:r>
              <a:rPr lang="da-DK"/>
              <a:t> method:</a:t>
            </a:r>
            <a:endParaRPr lang="da-DK" dirty="0"/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A9F04604-088D-AAF4-4BC5-0F76E8B844C4}"/>
              </a:ext>
            </a:extLst>
          </p:cNvPr>
          <p:cNvSpPr txBox="1"/>
          <p:nvPr/>
        </p:nvSpPr>
        <p:spPr>
          <a:xfrm>
            <a:off x="838200" y="3045583"/>
            <a:ext cx="9852329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>
                <a:solidFill>
                  <a:srgbClr val="0000FF"/>
                </a:solidFill>
                <a:latin typeface="Cascadia Mono" panose="020B0609020000020004" pitchFamily="49" charset="0"/>
              </a:rPr>
              <a:t>public static </a:t>
            </a:r>
            <a:r>
              <a:rPr lang="da-DK" sz="1400">
                <a:solidFill>
                  <a:srgbClr val="2B91AF"/>
                </a:solidFill>
                <a:latin typeface="Cascadia Mono" panose="020B0609020000020004" pitchFamily="49" charset="0"/>
              </a:rPr>
              <a:t>Drink </a:t>
            </a:r>
            <a:r>
              <a:rPr lang="da-DK" sz="1400">
                <a:latin typeface="Cascadia Mono" panose="020B0609020000020004" pitchFamily="49" charset="0"/>
              </a:rPr>
              <a:t>Create(</a:t>
            </a:r>
            <a:r>
              <a:rPr lang="da-DK" sz="140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da-DK" sz="1400">
                <a:solidFill>
                  <a:srgbClr val="000000"/>
                </a:solidFill>
                <a:latin typeface="Cascadia Mono" panose="020B0609020000020004" pitchFamily="49" charset="0"/>
              </a:rPr>
              <a:t> name, </a:t>
            </a:r>
          </a:p>
          <a:p>
            <a:r>
              <a:rPr lang="da-DK" sz="140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da-DK" sz="140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da-DK" sz="1400">
                <a:solidFill>
                  <a:srgbClr val="000000"/>
                </a:solidFill>
                <a:latin typeface="Cascadia Mono" panose="020B0609020000020004" pitchFamily="49" charset="0"/>
              </a:rPr>
              <a:t>? alcoPartId, </a:t>
            </a:r>
            <a:r>
              <a:rPr lang="da-DK" sz="140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da-DK" sz="1400">
                <a:solidFill>
                  <a:srgbClr val="000000"/>
                </a:solidFill>
                <a:latin typeface="Cascadia Mono" panose="020B0609020000020004" pitchFamily="49" charset="0"/>
              </a:rPr>
              <a:t>? alcoPartAmount, </a:t>
            </a:r>
          </a:p>
          <a:p>
            <a:r>
              <a:rPr lang="da-DK" sz="140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da-DK" sz="140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da-DK" sz="1400">
                <a:solidFill>
                  <a:srgbClr val="000000"/>
                </a:solidFill>
                <a:latin typeface="Cascadia Mono" panose="020B0609020000020004" pitchFamily="49" charset="0"/>
              </a:rPr>
              <a:t>? nonAlcoPartId, </a:t>
            </a:r>
            <a:r>
              <a:rPr lang="da-DK" sz="140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da-DK" sz="1400">
                <a:solidFill>
                  <a:srgbClr val="000000"/>
                </a:solidFill>
                <a:latin typeface="Cascadia Mono" panose="020B0609020000020004" pitchFamily="49" charset="0"/>
              </a:rPr>
              <a:t>? nonAlcoPartAmount</a:t>
            </a:r>
            <a:r>
              <a:rPr lang="da-DK" sz="1400">
                <a:latin typeface="Cascadia Mono" panose="020B0609020000020004" pitchFamily="49" charset="0"/>
              </a:rPr>
              <a:t>)</a:t>
            </a:r>
            <a:endParaRPr lang="da-DK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sz="140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da-DK" sz="1400">
                <a:solidFill>
                  <a:srgbClr val="000000"/>
                </a:solidFill>
                <a:latin typeface="Cascadia Mono" panose="020B0609020000020004" pitchFamily="49" charset="0"/>
              </a:rPr>
              <a:t>    return new </a:t>
            </a:r>
            <a:r>
              <a:rPr lang="da-DK" sz="1400">
                <a:solidFill>
                  <a:srgbClr val="2B91AF"/>
                </a:solidFill>
                <a:latin typeface="Cascadia Mono" panose="020B0609020000020004" pitchFamily="49" charset="0"/>
              </a:rPr>
              <a:t>Drink</a:t>
            </a:r>
            <a:r>
              <a:rPr lang="da-DK" sz="1400">
                <a:solidFill>
                  <a:srgbClr val="000000"/>
                </a:solidFill>
                <a:latin typeface="Cascadia Mono" panose="020B0609020000020004" pitchFamily="49" charset="0"/>
              </a:rPr>
              <a:t>()</a:t>
            </a:r>
          </a:p>
          <a:p>
            <a:r>
              <a:rPr lang="da-DK" sz="140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  <a:endParaRPr lang="da-DK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sz="1400">
                <a:solidFill>
                  <a:srgbClr val="000000"/>
                </a:solidFill>
                <a:latin typeface="Cascadia Mono" panose="020B0609020000020004" pitchFamily="49" charset="0"/>
              </a:rPr>
              <a:t>        Name = name;</a:t>
            </a:r>
            <a:endParaRPr lang="da-DK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sz="140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da-DK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AlcoholicPartId</a:t>
            </a:r>
            <a:r>
              <a:rPr lang="da-DK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400">
                <a:solidFill>
                  <a:srgbClr val="000000"/>
                </a:solidFill>
                <a:latin typeface="Cascadia Mono" panose="020B0609020000020004" pitchFamily="49" charset="0"/>
              </a:rPr>
              <a:t>= alcoPartId;</a:t>
            </a:r>
            <a:endParaRPr lang="da-DK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sz="1400">
                <a:solidFill>
                  <a:srgbClr val="000000"/>
                </a:solidFill>
                <a:latin typeface="Cascadia Mono" panose="020B0609020000020004" pitchFamily="49" charset="0"/>
              </a:rPr>
              <a:t>        AlcoholicPartAmount = alcoPartAmount;</a:t>
            </a:r>
            <a:endParaRPr lang="da-DK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sz="140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da-DK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NonAlcoholicPartId </a:t>
            </a:r>
            <a:r>
              <a:rPr lang="da-DK" sz="1400">
                <a:solidFill>
                  <a:srgbClr val="000000"/>
                </a:solidFill>
                <a:latin typeface="Cascadia Mono" panose="020B0609020000020004" pitchFamily="49" charset="0"/>
              </a:rPr>
              <a:t>= nonAlcoPartId;</a:t>
            </a:r>
            <a:endParaRPr lang="da-DK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sz="1400">
                <a:solidFill>
                  <a:srgbClr val="000000"/>
                </a:solidFill>
                <a:latin typeface="Cascadia Mono" panose="020B0609020000020004" pitchFamily="49" charset="0"/>
              </a:rPr>
              <a:t>        NonAlcoholicPartAmount = nonAlcoPartAmount;</a:t>
            </a:r>
          </a:p>
          <a:p>
            <a:r>
              <a:rPr lang="da-DK" sz="1400">
                <a:solidFill>
                  <a:srgbClr val="000000"/>
                </a:solidFill>
                <a:latin typeface="Cascadia Mono" panose="020B0609020000020004" pitchFamily="49" charset="0"/>
              </a:rPr>
              <a:t>    };</a:t>
            </a:r>
            <a:endParaRPr lang="da-DK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sz="140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da-DK" sz="1400" dirty="0"/>
          </a:p>
        </p:txBody>
      </p:sp>
    </p:spTree>
    <p:extLst>
      <p:ext uri="{BB962C8B-B14F-4D97-AF65-F5344CB8AC3E}">
        <p14:creationId xmlns:p14="http://schemas.microsoft.com/office/powerpoint/2010/main" val="5862554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7CEE9D-7221-1EF0-1775-4A31AF8CC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Domain </a:t>
            </a:r>
            <a:r>
              <a:rPr lang="da-DK" dirty="0" err="1"/>
              <a:t>classes</a:t>
            </a:r>
            <a:r>
              <a:rPr lang="da-DK" dirty="0"/>
              <a:t> and </a:t>
            </a:r>
            <a:r>
              <a:rPr lang="da-DK" i="1" dirty="0"/>
              <a:t>EFC Power Tools</a:t>
            </a:r>
            <a:endParaRPr lang="da-DK" dirty="0"/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05971714-EB7C-EFC1-DE1A-DE11297508C5}"/>
              </a:ext>
            </a:extLst>
          </p:cNvPr>
          <p:cNvSpPr txBox="1"/>
          <p:nvPr/>
        </p:nvSpPr>
        <p:spPr>
          <a:xfrm>
            <a:off x="838200" y="1690688"/>
            <a:ext cx="10432774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6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partial</a:t>
            </a:r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6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Ingredient</a:t>
            </a:r>
            <a:endParaRPr lang="da-DK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…</a:t>
            </a:r>
          </a:p>
          <a:p>
            <a:endParaRPr lang="da-DK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da-DK" sz="1600" dirty="0">
                <a:solidFill>
                  <a:srgbClr val="008000"/>
                </a:solidFill>
                <a:latin typeface="Cascadia Mono" panose="020B0609020000020004" pitchFamily="49" charset="0"/>
              </a:rPr>
              <a:t>// Navigation properties for ”</a:t>
            </a:r>
            <a:r>
              <a:rPr lang="da-DK" sz="16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many</a:t>
            </a:r>
            <a:r>
              <a:rPr lang="da-DK" sz="1600" dirty="0">
                <a:solidFill>
                  <a:srgbClr val="008000"/>
                </a:solidFill>
                <a:latin typeface="Cascadia Mono" panose="020B0609020000020004" pitchFamily="49" charset="0"/>
              </a:rPr>
              <a:t>”- </a:t>
            </a:r>
            <a:r>
              <a:rPr lang="da-DK" sz="16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relationship</a:t>
            </a:r>
            <a:endParaRPr lang="da-DK" sz="1600" dirty="0">
              <a:solidFill>
                <a:srgbClr val="008000"/>
              </a:solidFill>
              <a:latin typeface="Cascadia Mono" panose="020B0609020000020004" pitchFamily="49" charset="0"/>
            </a:endParaRPr>
          </a:p>
          <a:p>
            <a:r>
              <a:rPr lang="da-DK" sz="1600" dirty="0">
                <a:solidFill>
                  <a:srgbClr val="008000"/>
                </a:solidFill>
                <a:latin typeface="Cascadia Mono" panose="020B0609020000020004" pitchFamily="49" charset="0"/>
              </a:rPr>
              <a:t>    // Auto-</a:t>
            </a:r>
            <a:r>
              <a:rPr lang="da-DK" sz="16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generated</a:t>
            </a:r>
            <a:r>
              <a:rPr lang="da-DK" sz="1600" dirty="0">
                <a:solidFill>
                  <a:srgbClr val="008000"/>
                </a:solidFill>
                <a:latin typeface="Cascadia Mono" panose="020B0609020000020004" pitchFamily="49" charset="0"/>
              </a:rPr>
              <a:t>, but </a:t>
            </a:r>
            <a:r>
              <a:rPr lang="da-DK" sz="16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we</a:t>
            </a:r>
            <a:r>
              <a:rPr lang="da-DK" sz="1600" dirty="0">
                <a:solidFill>
                  <a:srgbClr val="008000"/>
                </a:solidFill>
                <a:latin typeface="Cascadia Mono" panose="020B0609020000020004" pitchFamily="49" charset="0"/>
              </a:rPr>
              <a:t> </a:t>
            </a:r>
            <a:r>
              <a:rPr lang="da-DK" sz="16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might</a:t>
            </a:r>
            <a:r>
              <a:rPr lang="da-DK" sz="1600" dirty="0">
                <a:solidFill>
                  <a:srgbClr val="008000"/>
                </a:solidFill>
                <a:latin typeface="Cascadia Mono" panose="020B0609020000020004" pitchFamily="49" charset="0"/>
              </a:rPr>
              <a:t> never load </a:t>
            </a:r>
            <a:r>
              <a:rPr lang="da-DK" sz="16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them</a:t>
            </a:r>
            <a:r>
              <a:rPr lang="da-DK" sz="1600" dirty="0">
                <a:solidFill>
                  <a:srgbClr val="008000"/>
                </a:solidFill>
                <a:latin typeface="Cascadia Mono" panose="020B0609020000020004" pitchFamily="49" charset="0"/>
              </a:rPr>
              <a:t>…</a:t>
            </a:r>
          </a:p>
          <a:p>
            <a:endParaRPr lang="da-DK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[</a:t>
            </a:r>
            <a:r>
              <a:rPr lang="da-DK" sz="16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InverseProperty</a:t>
            </a:r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da-DK" sz="1600" dirty="0">
                <a:solidFill>
                  <a:srgbClr val="A31515"/>
                </a:solidFill>
                <a:latin typeface="Cascadia Mono" panose="020B0609020000020004" pitchFamily="49" charset="0"/>
              </a:rPr>
              <a:t>"AlcoholicPart"</a:t>
            </a:r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)]</a:t>
            </a:r>
          </a:p>
          <a:p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virtual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ICollection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US" sz="1600" dirty="0">
                <a:solidFill>
                  <a:srgbClr val="2B91AF"/>
                </a:solidFill>
                <a:latin typeface="Cascadia Mono" panose="020B0609020000020004" pitchFamily="49" charset="0"/>
              </a:rPr>
              <a:t>Drink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&gt; </a:t>
            </a:r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DrinkAlcoholicParts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{ 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endParaRPr lang="en-US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[</a:t>
            </a:r>
            <a:r>
              <a:rPr lang="da-DK" sz="16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InverseProperty</a:t>
            </a:r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da-DK" sz="16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da-DK" sz="16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NonAlcoholicPart</a:t>
            </a:r>
            <a:r>
              <a:rPr lang="da-DK" sz="16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)]</a:t>
            </a:r>
          </a:p>
          <a:p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virtual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ICollection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US" sz="1600" dirty="0">
                <a:solidFill>
                  <a:srgbClr val="2B91AF"/>
                </a:solidFill>
                <a:latin typeface="Cascadia Mono" panose="020B0609020000020004" pitchFamily="49" charset="0"/>
              </a:rPr>
              <a:t>Drink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&gt; </a:t>
            </a:r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DrinkNonAlcoholicParts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{ 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da-DK" sz="1600" dirty="0"/>
          </a:p>
        </p:txBody>
      </p:sp>
    </p:spTree>
    <p:extLst>
      <p:ext uri="{BB962C8B-B14F-4D97-AF65-F5344CB8AC3E}">
        <p14:creationId xmlns:p14="http://schemas.microsoft.com/office/powerpoint/2010/main" val="24798028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1F8742-C7A3-7B0C-CCD9-56CDAC795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dirty="0"/>
              <a:t>DbSet&lt;…&gt; </a:t>
            </a:r>
            <a:r>
              <a:rPr lang="da-DK" dirty="0"/>
              <a:t>properties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BB829EC2-BD6E-A501-82B6-3AAC9CC13C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For </a:t>
            </a:r>
            <a:r>
              <a:rPr lang="da-DK" dirty="0" err="1"/>
              <a:t>each</a:t>
            </a:r>
            <a:r>
              <a:rPr lang="da-DK" dirty="0"/>
              <a:t> </a:t>
            </a:r>
            <a:r>
              <a:rPr lang="da-DK" dirty="0" err="1"/>
              <a:t>table</a:t>
            </a:r>
            <a:r>
              <a:rPr lang="da-DK" dirty="0"/>
              <a:t> </a:t>
            </a:r>
            <a:r>
              <a:rPr lang="da-DK" dirty="0" err="1"/>
              <a:t>chosen</a:t>
            </a:r>
            <a:r>
              <a:rPr lang="da-DK" dirty="0"/>
              <a:t> for auto-generation, </a:t>
            </a:r>
            <a:r>
              <a:rPr lang="da-DK" dirty="0" err="1"/>
              <a:t>we</a:t>
            </a:r>
            <a:r>
              <a:rPr lang="da-DK" dirty="0"/>
              <a:t> </a:t>
            </a:r>
            <a:r>
              <a:rPr lang="da-DK" dirty="0" err="1"/>
              <a:t>get</a:t>
            </a:r>
            <a:endParaRPr lang="da-DK" dirty="0"/>
          </a:p>
          <a:p>
            <a:pPr lvl="1"/>
            <a:r>
              <a:rPr lang="da-DK" dirty="0"/>
              <a:t>An auto-</a:t>
            </a:r>
            <a:r>
              <a:rPr lang="da-DK" dirty="0" err="1"/>
              <a:t>generated</a:t>
            </a:r>
            <a:r>
              <a:rPr lang="da-DK" dirty="0"/>
              <a:t> domain class</a:t>
            </a:r>
          </a:p>
          <a:p>
            <a:pPr lvl="1"/>
            <a:r>
              <a:rPr lang="da-DK" dirty="0"/>
              <a:t>A </a:t>
            </a:r>
            <a:r>
              <a:rPr lang="da-DK" b="1" dirty="0"/>
              <a:t>DbSet&lt;…&gt; </a:t>
            </a:r>
            <a:r>
              <a:rPr lang="da-DK" dirty="0" err="1"/>
              <a:t>property</a:t>
            </a:r>
            <a:r>
              <a:rPr lang="da-DK" dirty="0"/>
              <a:t> in the </a:t>
            </a:r>
            <a:r>
              <a:rPr lang="da-DK" dirty="0" err="1"/>
              <a:t>context</a:t>
            </a:r>
            <a:r>
              <a:rPr lang="da-DK" dirty="0"/>
              <a:t> class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3DDCB3D4-563D-E140-6119-527CF4A7E823}"/>
              </a:ext>
            </a:extLst>
          </p:cNvPr>
          <p:cNvSpPr txBox="1"/>
          <p:nvPr/>
        </p:nvSpPr>
        <p:spPr>
          <a:xfrm>
            <a:off x="838200" y="3629771"/>
            <a:ext cx="872655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partial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ascadia Mono" panose="020B0609020000020004" pitchFamily="49" charset="0"/>
              </a:rPr>
              <a:t>EFCDrinkDBContext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: </a:t>
            </a:r>
            <a:r>
              <a:rPr lang="en-US" dirty="0">
                <a:solidFill>
                  <a:srgbClr val="2B91AF"/>
                </a:solidFill>
                <a:latin typeface="Cascadia Mono" panose="020B0609020000020004" pitchFamily="49" charset="0"/>
              </a:rPr>
              <a:t>DbContext</a:t>
            </a:r>
            <a:endParaRPr lang="en-US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    …</a:t>
            </a:r>
          </a:p>
          <a:p>
            <a:endParaRPr lang="da-DK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virtual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ascadia Mono" panose="020B0609020000020004" pitchFamily="49" charset="0"/>
              </a:rPr>
              <a:t>DbSet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latin typeface="Cascadia Mono" panose="020B0609020000020004" pitchFamily="49" charset="0"/>
              </a:rPr>
              <a:t>Drink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&gt; Drinks {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virtual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ascadia Mono" panose="020B0609020000020004" pitchFamily="49" charset="0"/>
              </a:rPr>
              <a:t>DbSet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latin typeface="Cascadia Mono" panose="020B0609020000020004" pitchFamily="49" charset="0"/>
              </a:rPr>
              <a:t>Ingredient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&gt; Ingredients {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endParaRPr lang="da-DK" dirty="0"/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D802B7B8-57EC-BE21-33D8-648E1E899ED8}"/>
              </a:ext>
            </a:extLst>
          </p:cNvPr>
          <p:cNvSpPr/>
          <p:nvPr/>
        </p:nvSpPr>
        <p:spPr>
          <a:xfrm>
            <a:off x="1243715" y="4587902"/>
            <a:ext cx="8321040" cy="97403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428950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1F8742-C7A3-7B0C-CCD9-56CDAC795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dirty="0"/>
              <a:t>DbSet&lt;…&gt; </a:t>
            </a:r>
            <a:r>
              <a:rPr lang="da-DK" dirty="0"/>
              <a:t>properties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BB829EC2-BD6E-A501-82B6-3AAC9CC13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596023" cy="4351338"/>
          </a:xfrm>
        </p:spPr>
        <p:txBody>
          <a:bodyPr/>
          <a:lstStyle/>
          <a:p>
            <a:r>
              <a:rPr lang="da-DK" dirty="0"/>
              <a:t>A </a:t>
            </a:r>
            <a:r>
              <a:rPr lang="da-DK" b="1" dirty="0"/>
              <a:t>DbSet</a:t>
            </a:r>
            <a:r>
              <a:rPr lang="da-DK" b="1"/>
              <a:t>&lt;…&gt;</a:t>
            </a:r>
            <a:r>
              <a:rPr lang="da-DK"/>
              <a:t> property mirrors </a:t>
            </a:r>
            <a:r>
              <a:rPr lang="da-DK" dirty="0"/>
              <a:t>a </a:t>
            </a:r>
            <a:r>
              <a:rPr lang="da-DK" dirty="0" err="1"/>
              <a:t>table</a:t>
            </a:r>
            <a:r>
              <a:rPr lang="da-DK" dirty="0"/>
              <a:t> in the database</a:t>
            </a:r>
          </a:p>
          <a:p>
            <a:r>
              <a:rPr lang="da-DK" dirty="0"/>
              <a:t>Can do </a:t>
            </a:r>
            <a:r>
              <a:rPr lang="da-DK" i="1" dirty="0"/>
              <a:t>CRUD</a:t>
            </a:r>
            <a:r>
              <a:rPr lang="da-DK" dirty="0"/>
              <a:t>-operations </a:t>
            </a:r>
            <a:r>
              <a:rPr lang="da-DK" dirty="0" err="1"/>
              <a:t>directly</a:t>
            </a:r>
            <a:r>
              <a:rPr lang="da-DK" dirty="0"/>
              <a:t> on </a:t>
            </a:r>
            <a:r>
              <a:rPr lang="da-DK" dirty="0" err="1"/>
              <a:t>property</a:t>
            </a:r>
            <a:r>
              <a:rPr lang="da-DK" dirty="0"/>
              <a:t>!</a:t>
            </a:r>
          </a:p>
          <a:p>
            <a:r>
              <a:rPr lang="da-DK" b="1" dirty="0">
                <a:solidFill>
                  <a:srgbClr val="FF0000"/>
                </a:solidFill>
              </a:rPr>
              <a:t>NB</a:t>
            </a:r>
            <a:r>
              <a:rPr lang="da-DK" dirty="0"/>
              <a:t>: Changes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u="sng" dirty="0"/>
              <a:t>not</a:t>
            </a:r>
            <a:r>
              <a:rPr lang="da-DK" dirty="0"/>
              <a:t> </a:t>
            </a:r>
            <a:r>
              <a:rPr lang="da-DK" dirty="0" err="1"/>
              <a:t>persisted</a:t>
            </a:r>
            <a:r>
              <a:rPr lang="da-DK" dirty="0"/>
              <a:t> to database, </a:t>
            </a:r>
            <a:r>
              <a:rPr lang="da-DK" dirty="0" err="1"/>
              <a:t>until</a:t>
            </a:r>
            <a:r>
              <a:rPr lang="da-DK" dirty="0"/>
              <a:t> </a:t>
            </a:r>
            <a:r>
              <a:rPr lang="da-DK" dirty="0" err="1"/>
              <a:t>we</a:t>
            </a:r>
            <a:r>
              <a:rPr lang="da-DK" dirty="0"/>
              <a:t> </a:t>
            </a:r>
            <a:r>
              <a:rPr lang="da-DK" dirty="0" err="1"/>
              <a:t>call</a:t>
            </a:r>
            <a:r>
              <a:rPr lang="da-DK" dirty="0"/>
              <a:t> </a:t>
            </a:r>
            <a:r>
              <a:rPr lang="da-DK" b="1" dirty="0"/>
              <a:t>SaveChanges</a:t>
            </a:r>
            <a:r>
              <a:rPr lang="da-DK" dirty="0"/>
              <a:t> on the </a:t>
            </a:r>
            <a:r>
              <a:rPr lang="da-DK" dirty="0" err="1"/>
              <a:t>context</a:t>
            </a:r>
            <a:r>
              <a:rPr lang="da-DK" dirty="0"/>
              <a:t> </a:t>
            </a:r>
            <a:r>
              <a:rPr lang="da-DK" dirty="0" err="1"/>
              <a:t>object</a:t>
            </a:r>
            <a:r>
              <a:rPr lang="da-DK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13168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105CD1-DFE2-32F3-2BC5-033384C76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Preface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1443EBC1-8B45-8C33-C06E-79516727E4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/>
              <a:t>Entity</a:t>
            </a:r>
            <a:r>
              <a:rPr lang="da-DK" dirty="0"/>
              <a:t> Framework Core aka </a:t>
            </a:r>
            <a:r>
              <a:rPr lang="da-DK" b="1" dirty="0"/>
              <a:t>EFCore</a:t>
            </a:r>
          </a:p>
          <a:p>
            <a:r>
              <a:rPr lang="da-DK"/>
              <a:t>We use </a:t>
            </a:r>
            <a:r>
              <a:rPr lang="da-DK" b="1"/>
              <a:t>EFCore </a:t>
            </a:r>
            <a:r>
              <a:rPr lang="da-DK"/>
              <a:t>version 7 (</a:t>
            </a:r>
            <a:r>
              <a:rPr lang="da-DK" b="1"/>
              <a:t>NB</a:t>
            </a:r>
            <a:r>
              <a:rPr lang="da-DK"/>
              <a:t>: Version 8 does exist, but currently not compatible with </a:t>
            </a:r>
            <a:r>
              <a:rPr lang="da-DK" i="1"/>
              <a:t>EFCore Power Tools </a:t>
            </a:r>
            <a:r>
              <a:rPr lang="da-DK"/>
              <a:t>)</a:t>
            </a:r>
            <a:endParaRPr lang="da-DK" dirty="0"/>
          </a:p>
          <a:p>
            <a:r>
              <a:rPr lang="da-DK" dirty="0"/>
              <a:t>NOT an </a:t>
            </a:r>
            <a:r>
              <a:rPr lang="da-DK" dirty="0" err="1"/>
              <a:t>exhaustive</a:t>
            </a:r>
            <a:r>
              <a:rPr lang="da-DK" dirty="0"/>
              <a:t> </a:t>
            </a:r>
            <a:r>
              <a:rPr lang="da-DK" dirty="0" err="1"/>
              <a:t>presentation</a:t>
            </a:r>
            <a:r>
              <a:rPr lang="da-DK" dirty="0"/>
              <a:t> of </a:t>
            </a:r>
            <a:r>
              <a:rPr lang="da-DK" b="1" dirty="0"/>
              <a:t>EFCore</a:t>
            </a:r>
            <a:r>
              <a:rPr lang="da-DK" dirty="0"/>
              <a:t>!</a:t>
            </a:r>
          </a:p>
          <a:p>
            <a:r>
              <a:rPr lang="da-DK" dirty="0"/>
              <a:t>Focus on</a:t>
            </a:r>
          </a:p>
          <a:p>
            <a:pPr lvl="1"/>
            <a:r>
              <a:rPr lang="da-DK" dirty="0"/>
              <a:t>The </a:t>
            </a:r>
            <a:r>
              <a:rPr lang="da-DK" b="1" dirty="0"/>
              <a:t>DbContext </a:t>
            </a:r>
            <a:r>
              <a:rPr lang="da-DK" dirty="0"/>
              <a:t>base class</a:t>
            </a:r>
          </a:p>
          <a:p>
            <a:pPr lvl="1"/>
            <a:r>
              <a:rPr lang="da-DK" dirty="0"/>
              <a:t>The </a:t>
            </a:r>
            <a:r>
              <a:rPr lang="da-DK" b="1" dirty="0"/>
              <a:t>DbSet</a:t>
            </a:r>
            <a:r>
              <a:rPr lang="da-DK" dirty="0"/>
              <a:t> properties and </a:t>
            </a:r>
            <a:r>
              <a:rPr lang="da-DK" b="1" dirty="0"/>
              <a:t>Set&lt;T&gt;() </a:t>
            </a:r>
            <a:r>
              <a:rPr lang="da-DK" dirty="0" err="1"/>
              <a:t>method</a:t>
            </a:r>
            <a:endParaRPr lang="da-DK" dirty="0"/>
          </a:p>
          <a:p>
            <a:pPr lvl="1"/>
            <a:r>
              <a:rPr lang="da-DK" dirty="0"/>
              <a:t>The </a:t>
            </a:r>
            <a:r>
              <a:rPr lang="da-DK" i="1" dirty="0"/>
              <a:t>EFCore Power Tools </a:t>
            </a:r>
            <a:r>
              <a:rPr lang="da-DK" dirty="0"/>
              <a:t>(aka </a:t>
            </a:r>
            <a:r>
              <a:rPr lang="da-DK" i="1" dirty="0"/>
              <a:t>EFC PT</a:t>
            </a:r>
            <a:r>
              <a:rPr lang="da-DK" dirty="0"/>
              <a:t>)</a:t>
            </a:r>
            <a:r>
              <a:rPr lang="da-DK" i="1" dirty="0"/>
              <a:t> </a:t>
            </a:r>
            <a:r>
              <a:rPr lang="da-DK" dirty="0" err="1"/>
              <a:t>extension</a:t>
            </a:r>
            <a:r>
              <a:rPr lang="da-DK" dirty="0"/>
              <a:t> (</a:t>
            </a:r>
            <a:r>
              <a:rPr lang="da-DK" b="1" dirty="0"/>
              <a:t>NB</a:t>
            </a:r>
            <a:r>
              <a:rPr lang="da-DK" dirty="0"/>
              <a:t>: </a:t>
            </a:r>
            <a:r>
              <a:rPr lang="da-DK" u="sng" dirty="0"/>
              <a:t>not</a:t>
            </a:r>
            <a:r>
              <a:rPr lang="da-DK" dirty="0"/>
              <a:t> part of </a:t>
            </a:r>
            <a:r>
              <a:rPr lang="da-DK" b="1" dirty="0"/>
              <a:t>EFCore</a:t>
            </a:r>
            <a:r>
              <a:rPr lang="da-DK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729731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7CEE9D-7221-1EF0-1775-4A31AF8CC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Data </a:t>
            </a:r>
            <a:r>
              <a:rPr lang="da-DK" dirty="0" err="1"/>
              <a:t>access</a:t>
            </a:r>
            <a:r>
              <a:rPr lang="da-DK" dirty="0"/>
              <a:t> with DbSet&lt;…&gt; properties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05971714-EB7C-EFC1-DE1A-DE11297508C5}"/>
              </a:ext>
            </a:extLst>
          </p:cNvPr>
          <p:cNvSpPr txBox="1"/>
          <p:nvPr/>
        </p:nvSpPr>
        <p:spPr>
          <a:xfrm>
            <a:off x="838200" y="1690688"/>
            <a:ext cx="8726555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6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600" dirty="0">
                <a:solidFill>
                  <a:srgbClr val="2B91AF"/>
                </a:solidFill>
                <a:latin typeface="Cascadia Mono" panose="020B0609020000020004" pitchFamily="49" charset="0"/>
              </a:rPr>
              <a:t>EFCDrinkDBContext</a:t>
            </a:r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context</a:t>
            </a:r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da-DK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600" dirty="0">
                <a:solidFill>
                  <a:srgbClr val="2B91AF"/>
                </a:solidFill>
                <a:latin typeface="Cascadia Mono" panose="020B0609020000020004" pitchFamily="49" charset="0"/>
              </a:rPr>
              <a:t>EFCDrinkDBContext</a:t>
            </a:r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endParaRPr lang="da-DK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da-DK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sz="16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da-DK" sz="16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Get</a:t>
            </a:r>
            <a:r>
              <a:rPr lang="da-DK" sz="1600" dirty="0">
                <a:solidFill>
                  <a:srgbClr val="008000"/>
                </a:solidFill>
                <a:latin typeface="Cascadia Mono" panose="020B0609020000020004" pitchFamily="49" charset="0"/>
              </a:rPr>
              <a:t> All</a:t>
            </a:r>
            <a:endParaRPr lang="da-DK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sz="1600" dirty="0">
                <a:solidFill>
                  <a:srgbClr val="2B91AF"/>
                </a:solidFill>
                <a:latin typeface="Cascadia Mono" panose="020B0609020000020004" pitchFamily="49" charset="0"/>
              </a:rPr>
              <a:t>List</a:t>
            </a:r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da-DK" sz="1600" dirty="0">
                <a:solidFill>
                  <a:srgbClr val="2B91AF"/>
                </a:solidFill>
                <a:latin typeface="Cascadia Mono" panose="020B0609020000020004" pitchFamily="49" charset="0"/>
              </a:rPr>
              <a:t>Drink</a:t>
            </a:r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&gt; </a:t>
            </a:r>
            <a:r>
              <a:rPr lang="da-DK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allDrinks</a:t>
            </a:r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da-DK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context.</a:t>
            </a:r>
            <a:r>
              <a:rPr lang="da-DK" sz="1600" dirty="0" err="1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Drinks</a:t>
            </a:r>
            <a:r>
              <a:rPr lang="da-DK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.ToList</a:t>
            </a:r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endParaRPr lang="da-DK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da-DK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sz="16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da-DK" sz="16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Create</a:t>
            </a:r>
            <a:endParaRPr lang="da-DK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sz="1600" dirty="0">
                <a:solidFill>
                  <a:srgbClr val="2B91AF"/>
                </a:solidFill>
                <a:latin typeface="Cascadia Mono" panose="020B0609020000020004" pitchFamily="49" charset="0"/>
              </a:rPr>
              <a:t>Drink</a:t>
            </a:r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d = </a:t>
            </a:r>
            <a:r>
              <a:rPr lang="da-DK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600" dirty="0">
                <a:solidFill>
                  <a:srgbClr val="2B91AF"/>
                </a:solidFill>
                <a:latin typeface="Cascadia Mono" panose="020B0609020000020004" pitchFamily="49" charset="0"/>
              </a:rPr>
              <a:t>Drink</a:t>
            </a:r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() { … };</a:t>
            </a:r>
          </a:p>
          <a:p>
            <a:r>
              <a:rPr lang="da-DK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context.</a:t>
            </a:r>
            <a:r>
              <a:rPr lang="da-DK" sz="1600" dirty="0" err="1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Drinks</a:t>
            </a:r>
            <a:r>
              <a:rPr lang="da-DK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.Add</a:t>
            </a:r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(d);</a:t>
            </a:r>
          </a:p>
          <a:p>
            <a:r>
              <a:rPr lang="da-DK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context.SaveChanges</a:t>
            </a:r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  <a:endParaRPr lang="da-DK" sz="1600" dirty="0"/>
          </a:p>
        </p:txBody>
      </p:sp>
    </p:spTree>
    <p:extLst>
      <p:ext uri="{BB962C8B-B14F-4D97-AF65-F5344CB8AC3E}">
        <p14:creationId xmlns:p14="http://schemas.microsoft.com/office/powerpoint/2010/main" val="37711073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7CEE9D-7221-1EF0-1775-4A31AF8CC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Data </a:t>
            </a:r>
            <a:r>
              <a:rPr lang="da-DK" dirty="0" err="1"/>
              <a:t>access</a:t>
            </a:r>
            <a:r>
              <a:rPr lang="da-DK" dirty="0"/>
              <a:t> </a:t>
            </a:r>
            <a:r>
              <a:rPr lang="da-DK"/>
              <a:t>with DbSet&lt;…&gt;() properties</a:t>
            </a:r>
            <a:endParaRPr lang="da-DK" dirty="0"/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05971714-EB7C-EFC1-DE1A-DE11297508C5}"/>
              </a:ext>
            </a:extLst>
          </p:cNvPr>
          <p:cNvSpPr txBox="1"/>
          <p:nvPr/>
        </p:nvSpPr>
        <p:spPr>
          <a:xfrm>
            <a:off x="838200" y="1690688"/>
            <a:ext cx="872655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6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600" dirty="0">
                <a:solidFill>
                  <a:srgbClr val="2B91AF"/>
                </a:solidFill>
                <a:latin typeface="Cascadia Mono" panose="020B0609020000020004" pitchFamily="49" charset="0"/>
              </a:rPr>
              <a:t>EFCDrinkDBContext</a:t>
            </a:r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context</a:t>
            </a:r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da-DK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600" dirty="0">
                <a:solidFill>
                  <a:srgbClr val="2B91AF"/>
                </a:solidFill>
                <a:latin typeface="Cascadia Mono" panose="020B0609020000020004" pitchFamily="49" charset="0"/>
              </a:rPr>
              <a:t>EFCDrinkDBContext</a:t>
            </a:r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endParaRPr lang="da-DK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sz="1600" dirty="0">
                <a:solidFill>
                  <a:srgbClr val="008000"/>
                </a:solidFill>
                <a:latin typeface="Cascadia Mono" panose="020B0609020000020004" pitchFamily="49" charset="0"/>
              </a:rPr>
              <a:t>// Read</a:t>
            </a:r>
            <a:endParaRPr lang="da-DK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sz="1600" dirty="0">
                <a:solidFill>
                  <a:srgbClr val="2B91AF"/>
                </a:solidFill>
                <a:latin typeface="Cascadia Mono" panose="020B0609020000020004" pitchFamily="49" charset="0"/>
              </a:rPr>
              <a:t>Drink</a:t>
            </a:r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? </a:t>
            </a:r>
            <a:r>
              <a:rPr lang="da-DK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dRead</a:t>
            </a:r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da-DK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context.</a:t>
            </a:r>
            <a:r>
              <a:rPr lang="da-DK" sz="1600" dirty="0" err="1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Drinks</a:t>
            </a:r>
            <a:r>
              <a:rPr lang="da-DK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.Find</a:t>
            </a:r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da-DK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d.Id</a:t>
            </a:r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da-DK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sz="1600" dirty="0">
                <a:solidFill>
                  <a:srgbClr val="008000"/>
                </a:solidFill>
                <a:latin typeface="Cascadia Mono" panose="020B0609020000020004" pitchFamily="49" charset="0"/>
              </a:rPr>
              <a:t>// Update</a:t>
            </a:r>
            <a:endParaRPr lang="da-DK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sz="16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da-DK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dRead</a:t>
            </a:r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!= </a:t>
            </a:r>
            <a:r>
              <a:rPr lang="da-DK" sz="16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null</a:t>
            </a:r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da-DK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dRead.Name</a:t>
            </a:r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da-DK" sz="1600" dirty="0">
                <a:solidFill>
                  <a:srgbClr val="A31515"/>
                </a:solidFill>
                <a:latin typeface="Cascadia Mono" panose="020B0609020000020004" pitchFamily="49" charset="0"/>
              </a:rPr>
              <a:t>"New </a:t>
            </a:r>
            <a:r>
              <a:rPr lang="da-DK" sz="16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Name</a:t>
            </a:r>
            <a:r>
              <a:rPr lang="da-DK" sz="16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da-DK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context.</a:t>
            </a:r>
            <a:r>
              <a:rPr lang="da-DK" sz="1600" dirty="0" err="1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Drinks</a:t>
            </a:r>
            <a:r>
              <a:rPr lang="da-DK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.Update</a:t>
            </a:r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da-DK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dRead</a:t>
            </a:r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); </a:t>
            </a:r>
            <a:r>
              <a:rPr lang="da-DK" sz="1600" dirty="0">
                <a:solidFill>
                  <a:srgbClr val="008000"/>
                </a:solidFill>
                <a:latin typeface="Cascadia Mono" panose="020B0609020000020004" pitchFamily="49" charset="0"/>
              </a:rPr>
              <a:t>// NB: Not </a:t>
            </a:r>
            <a:r>
              <a:rPr lang="da-DK" sz="16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saved</a:t>
            </a:r>
            <a:r>
              <a:rPr lang="da-DK" sz="1600" dirty="0">
                <a:solidFill>
                  <a:srgbClr val="008000"/>
                </a:solidFill>
                <a:latin typeface="Cascadia Mono" panose="020B0609020000020004" pitchFamily="49" charset="0"/>
              </a:rPr>
              <a:t> </a:t>
            </a:r>
            <a:r>
              <a:rPr lang="da-DK" sz="16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yet</a:t>
            </a:r>
            <a:r>
              <a:rPr lang="da-DK" sz="1600" dirty="0">
                <a:solidFill>
                  <a:srgbClr val="008000"/>
                </a:solidFill>
                <a:latin typeface="Cascadia Mono" panose="020B0609020000020004" pitchFamily="49" charset="0"/>
              </a:rPr>
              <a:t>!</a:t>
            </a:r>
            <a:endParaRPr lang="da-DK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da-DK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endParaRPr lang="da-DK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sz="1600" dirty="0">
                <a:solidFill>
                  <a:srgbClr val="008000"/>
                </a:solidFill>
                <a:latin typeface="Cascadia Mono" panose="020B0609020000020004" pitchFamily="49" charset="0"/>
              </a:rPr>
              <a:t>// Delete</a:t>
            </a:r>
            <a:endParaRPr lang="da-DK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sz="16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da-DK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dRead</a:t>
            </a:r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!= </a:t>
            </a:r>
            <a:r>
              <a:rPr lang="da-DK" sz="16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null</a:t>
            </a:r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da-DK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context.</a:t>
            </a:r>
            <a:r>
              <a:rPr lang="da-DK" sz="1600" dirty="0" err="1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Drinks</a:t>
            </a:r>
            <a:r>
              <a:rPr lang="da-DK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.Remove</a:t>
            </a:r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da-DK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dRead</a:t>
            </a:r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); </a:t>
            </a:r>
            <a:r>
              <a:rPr lang="da-DK" sz="1600" dirty="0">
                <a:solidFill>
                  <a:srgbClr val="008000"/>
                </a:solidFill>
                <a:latin typeface="Cascadia Mono" panose="020B0609020000020004" pitchFamily="49" charset="0"/>
              </a:rPr>
              <a:t>// NB: Not </a:t>
            </a:r>
            <a:r>
              <a:rPr lang="da-DK" sz="16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saved</a:t>
            </a:r>
            <a:r>
              <a:rPr lang="da-DK" sz="1600" dirty="0">
                <a:solidFill>
                  <a:srgbClr val="008000"/>
                </a:solidFill>
                <a:latin typeface="Cascadia Mono" panose="020B0609020000020004" pitchFamily="49" charset="0"/>
              </a:rPr>
              <a:t> </a:t>
            </a:r>
            <a:r>
              <a:rPr lang="da-DK" sz="16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yet</a:t>
            </a:r>
            <a:r>
              <a:rPr lang="da-DK" sz="1600" dirty="0">
                <a:solidFill>
                  <a:srgbClr val="008000"/>
                </a:solidFill>
                <a:latin typeface="Cascadia Mono" panose="020B0609020000020004" pitchFamily="49" charset="0"/>
              </a:rPr>
              <a:t>!</a:t>
            </a:r>
            <a:endParaRPr lang="da-DK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da-DK" sz="1600" dirty="0"/>
          </a:p>
        </p:txBody>
      </p:sp>
    </p:spTree>
    <p:extLst>
      <p:ext uri="{BB962C8B-B14F-4D97-AF65-F5344CB8AC3E}">
        <p14:creationId xmlns:p14="http://schemas.microsoft.com/office/powerpoint/2010/main" val="37183503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1F8742-C7A3-7B0C-CCD9-56CDAC795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dirty="0"/>
              <a:t>Set&lt;…&gt;() </a:t>
            </a:r>
            <a:r>
              <a:rPr lang="da-DK" dirty="0" err="1"/>
              <a:t>method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BB829EC2-BD6E-A501-82B6-3AAC9CC13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8075212" cy="4351338"/>
          </a:xfrm>
        </p:spPr>
        <p:txBody>
          <a:bodyPr/>
          <a:lstStyle/>
          <a:p>
            <a:r>
              <a:rPr lang="da-DK" dirty="0" err="1"/>
              <a:t>Very</a:t>
            </a:r>
            <a:r>
              <a:rPr lang="da-DK" dirty="0"/>
              <a:t> </a:t>
            </a:r>
            <a:r>
              <a:rPr lang="da-DK" dirty="0" err="1"/>
              <a:t>easy</a:t>
            </a:r>
            <a:r>
              <a:rPr lang="da-DK" dirty="0"/>
              <a:t> to </a:t>
            </a:r>
            <a:r>
              <a:rPr lang="da-DK" dirty="0" err="1"/>
              <a:t>work</a:t>
            </a:r>
            <a:r>
              <a:rPr lang="da-DK" dirty="0"/>
              <a:t> with </a:t>
            </a:r>
            <a:r>
              <a:rPr lang="da-DK" b="1" dirty="0"/>
              <a:t>DbSet&lt;…&gt; </a:t>
            </a:r>
            <a:r>
              <a:rPr lang="da-DK" dirty="0"/>
              <a:t>properties.</a:t>
            </a:r>
          </a:p>
          <a:p>
            <a:r>
              <a:rPr lang="da-DK" dirty="0" err="1"/>
              <a:t>Drawback</a:t>
            </a:r>
            <a:r>
              <a:rPr lang="da-DK" dirty="0"/>
              <a:t>: not </a:t>
            </a:r>
            <a:r>
              <a:rPr lang="da-DK" dirty="0" err="1"/>
              <a:t>easy</a:t>
            </a:r>
            <a:r>
              <a:rPr lang="da-DK" dirty="0"/>
              <a:t> to </a:t>
            </a:r>
            <a:r>
              <a:rPr lang="da-DK" dirty="0" err="1"/>
              <a:t>generalize</a:t>
            </a:r>
            <a:r>
              <a:rPr lang="da-DK" dirty="0"/>
              <a:t> </a:t>
            </a:r>
            <a:r>
              <a:rPr lang="da-DK" i="1" dirty="0"/>
              <a:t>CRUD</a:t>
            </a:r>
            <a:r>
              <a:rPr lang="da-DK" dirty="0"/>
              <a:t> </a:t>
            </a:r>
            <a:r>
              <a:rPr lang="da-DK" dirty="0" err="1"/>
              <a:t>code</a:t>
            </a:r>
            <a:r>
              <a:rPr lang="da-DK" dirty="0"/>
              <a:t>…</a:t>
            </a:r>
          </a:p>
          <a:p>
            <a:r>
              <a:rPr lang="da-DK" dirty="0"/>
              <a:t>Alternative: </a:t>
            </a:r>
            <a:r>
              <a:rPr lang="da-DK" dirty="0" err="1"/>
              <a:t>use</a:t>
            </a:r>
            <a:r>
              <a:rPr lang="da-DK" dirty="0"/>
              <a:t> </a:t>
            </a:r>
            <a:r>
              <a:rPr lang="da-DK" b="1" dirty="0"/>
              <a:t>Set&lt;…&gt;() </a:t>
            </a:r>
            <a:r>
              <a:rPr lang="da-DK" dirty="0" err="1"/>
              <a:t>method</a:t>
            </a:r>
            <a:r>
              <a:rPr lang="da-DK" dirty="0"/>
              <a:t>.</a:t>
            </a:r>
          </a:p>
          <a:p>
            <a:r>
              <a:rPr lang="da-DK" dirty="0" err="1"/>
              <a:t>Calling</a:t>
            </a:r>
            <a:r>
              <a:rPr lang="da-DK" dirty="0"/>
              <a:t> </a:t>
            </a:r>
            <a:r>
              <a:rPr lang="da-DK" b="1" dirty="0"/>
              <a:t>Set&lt;T&gt;() </a:t>
            </a:r>
            <a:r>
              <a:rPr lang="da-DK" dirty="0"/>
              <a:t>on </a:t>
            </a:r>
            <a:r>
              <a:rPr lang="da-DK" dirty="0" err="1"/>
              <a:t>context</a:t>
            </a:r>
            <a:r>
              <a:rPr lang="da-DK" dirty="0"/>
              <a:t> </a:t>
            </a:r>
            <a:r>
              <a:rPr lang="da-DK" dirty="0" err="1"/>
              <a:t>object</a:t>
            </a:r>
            <a:r>
              <a:rPr lang="da-DK" dirty="0"/>
              <a:t> returns all </a:t>
            </a:r>
            <a:r>
              <a:rPr lang="da-DK" dirty="0" err="1"/>
              <a:t>objects</a:t>
            </a:r>
            <a:r>
              <a:rPr lang="da-DK" dirty="0"/>
              <a:t> of type </a:t>
            </a:r>
            <a:r>
              <a:rPr lang="da-DK" b="1" dirty="0"/>
              <a:t>T</a:t>
            </a:r>
          </a:p>
          <a:p>
            <a:r>
              <a:rPr lang="da-DK" dirty="0" err="1"/>
              <a:t>Essentially</a:t>
            </a:r>
            <a:r>
              <a:rPr lang="da-DK" dirty="0"/>
              <a:t>, </a:t>
            </a:r>
            <a:r>
              <a:rPr lang="da-DK" b="1" dirty="0"/>
              <a:t>DbSet&lt;T&gt;</a:t>
            </a:r>
            <a:r>
              <a:rPr lang="da-DK" dirty="0"/>
              <a:t> and </a:t>
            </a:r>
            <a:r>
              <a:rPr lang="da-DK" b="1" dirty="0"/>
              <a:t>Set&lt;T&gt;()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equivalent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5799775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7CEE9D-7221-1EF0-1775-4A31AF8CC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Data </a:t>
            </a:r>
            <a:r>
              <a:rPr lang="da-DK" dirty="0" err="1"/>
              <a:t>access</a:t>
            </a:r>
            <a:r>
              <a:rPr lang="da-DK" dirty="0"/>
              <a:t> with Set&lt;…&gt;() </a:t>
            </a:r>
            <a:r>
              <a:rPr lang="da-DK" dirty="0" err="1"/>
              <a:t>method</a:t>
            </a:r>
            <a:endParaRPr lang="da-DK" dirty="0"/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05971714-EB7C-EFC1-DE1A-DE11297508C5}"/>
              </a:ext>
            </a:extLst>
          </p:cNvPr>
          <p:cNvSpPr txBox="1"/>
          <p:nvPr/>
        </p:nvSpPr>
        <p:spPr>
          <a:xfrm>
            <a:off x="838200" y="1690688"/>
            <a:ext cx="8726555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6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600" dirty="0">
                <a:solidFill>
                  <a:srgbClr val="2B91AF"/>
                </a:solidFill>
                <a:latin typeface="Cascadia Mono" panose="020B0609020000020004" pitchFamily="49" charset="0"/>
              </a:rPr>
              <a:t>EFCDrinkDBContext</a:t>
            </a:r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context</a:t>
            </a:r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da-DK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600" dirty="0">
                <a:solidFill>
                  <a:srgbClr val="2B91AF"/>
                </a:solidFill>
                <a:latin typeface="Cascadia Mono" panose="020B0609020000020004" pitchFamily="49" charset="0"/>
              </a:rPr>
              <a:t>EFCDrinkDBContext</a:t>
            </a:r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endParaRPr lang="da-DK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da-DK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sz="16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da-DK" sz="16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Get</a:t>
            </a:r>
            <a:r>
              <a:rPr lang="da-DK" sz="1600" dirty="0">
                <a:solidFill>
                  <a:srgbClr val="008000"/>
                </a:solidFill>
                <a:latin typeface="Cascadia Mono" panose="020B0609020000020004" pitchFamily="49" charset="0"/>
              </a:rPr>
              <a:t> All</a:t>
            </a:r>
            <a:endParaRPr lang="da-DK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sz="1600" dirty="0">
                <a:solidFill>
                  <a:srgbClr val="2B91AF"/>
                </a:solidFill>
                <a:latin typeface="Cascadia Mono" panose="020B0609020000020004" pitchFamily="49" charset="0"/>
              </a:rPr>
              <a:t>List</a:t>
            </a:r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da-DK" sz="1600" dirty="0">
                <a:solidFill>
                  <a:srgbClr val="2B91AF"/>
                </a:solidFill>
                <a:latin typeface="Cascadia Mono" panose="020B0609020000020004" pitchFamily="49" charset="0"/>
              </a:rPr>
              <a:t>Drink</a:t>
            </a:r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&gt; </a:t>
            </a:r>
            <a:r>
              <a:rPr lang="da-DK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allDrinks</a:t>
            </a:r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da-DK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context.</a:t>
            </a:r>
            <a:r>
              <a:rPr lang="da-DK" sz="1600" dirty="0" err="1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Set</a:t>
            </a:r>
            <a:r>
              <a:rPr lang="da-DK" sz="1600" dirty="0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&lt;</a:t>
            </a:r>
            <a:r>
              <a:rPr lang="da-DK" sz="1600" dirty="0">
                <a:solidFill>
                  <a:srgbClr val="2B91AF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Drink</a:t>
            </a:r>
            <a:r>
              <a:rPr lang="da-DK" sz="1600" dirty="0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&gt;()</a:t>
            </a:r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.</a:t>
            </a:r>
            <a:r>
              <a:rPr lang="da-DK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ToList</a:t>
            </a:r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endParaRPr lang="da-DK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da-DK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sz="16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da-DK" sz="16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Create</a:t>
            </a:r>
            <a:endParaRPr lang="da-DK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sz="1600" dirty="0">
                <a:solidFill>
                  <a:srgbClr val="2B91AF"/>
                </a:solidFill>
                <a:latin typeface="Cascadia Mono" panose="020B0609020000020004" pitchFamily="49" charset="0"/>
              </a:rPr>
              <a:t>Drink</a:t>
            </a:r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d = </a:t>
            </a:r>
            <a:r>
              <a:rPr lang="da-DK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600" dirty="0">
                <a:solidFill>
                  <a:srgbClr val="2B91AF"/>
                </a:solidFill>
                <a:latin typeface="Cascadia Mono" panose="020B0609020000020004" pitchFamily="49" charset="0"/>
              </a:rPr>
              <a:t>Drink</a:t>
            </a:r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() { … };</a:t>
            </a:r>
          </a:p>
          <a:p>
            <a:r>
              <a:rPr lang="da-DK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context.</a:t>
            </a:r>
            <a:r>
              <a:rPr lang="da-DK" sz="1600" dirty="0" err="1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Set</a:t>
            </a:r>
            <a:r>
              <a:rPr lang="da-DK" sz="1600" dirty="0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&lt;</a:t>
            </a:r>
            <a:r>
              <a:rPr lang="da-DK" sz="1600" dirty="0">
                <a:solidFill>
                  <a:srgbClr val="2B91AF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Drink</a:t>
            </a:r>
            <a:r>
              <a:rPr lang="da-DK" sz="1600" dirty="0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&gt;()</a:t>
            </a:r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.</a:t>
            </a:r>
            <a:r>
              <a:rPr lang="da-DK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Add</a:t>
            </a:r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(d);</a:t>
            </a:r>
          </a:p>
          <a:p>
            <a:r>
              <a:rPr lang="da-DK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context.SaveChanges</a:t>
            </a:r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  <a:endParaRPr lang="da-DK" sz="1600" dirty="0"/>
          </a:p>
        </p:txBody>
      </p:sp>
    </p:spTree>
    <p:extLst>
      <p:ext uri="{BB962C8B-B14F-4D97-AF65-F5344CB8AC3E}">
        <p14:creationId xmlns:p14="http://schemas.microsoft.com/office/powerpoint/2010/main" val="6254884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7CEE9D-7221-1EF0-1775-4A31AF8CC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Data </a:t>
            </a:r>
            <a:r>
              <a:rPr lang="da-DK" dirty="0" err="1"/>
              <a:t>access</a:t>
            </a:r>
            <a:r>
              <a:rPr lang="da-DK" dirty="0"/>
              <a:t> with Set&lt;…&gt;() </a:t>
            </a:r>
            <a:r>
              <a:rPr lang="da-DK" dirty="0" err="1"/>
              <a:t>method</a:t>
            </a:r>
            <a:endParaRPr lang="da-DK" dirty="0"/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05971714-EB7C-EFC1-DE1A-DE11297508C5}"/>
              </a:ext>
            </a:extLst>
          </p:cNvPr>
          <p:cNvSpPr txBox="1"/>
          <p:nvPr/>
        </p:nvSpPr>
        <p:spPr>
          <a:xfrm>
            <a:off x="838200" y="1690688"/>
            <a:ext cx="8726555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6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600" dirty="0">
                <a:solidFill>
                  <a:srgbClr val="2B91AF"/>
                </a:solidFill>
                <a:latin typeface="Cascadia Mono" panose="020B0609020000020004" pitchFamily="49" charset="0"/>
              </a:rPr>
              <a:t>EFCDrinkDBContext</a:t>
            </a:r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context</a:t>
            </a:r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da-DK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600" dirty="0">
                <a:solidFill>
                  <a:srgbClr val="2B91AF"/>
                </a:solidFill>
                <a:latin typeface="Cascadia Mono" panose="020B0609020000020004" pitchFamily="49" charset="0"/>
              </a:rPr>
              <a:t>EFCDrinkDBContext</a:t>
            </a:r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endParaRPr lang="da-DK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sz="1600" dirty="0">
                <a:solidFill>
                  <a:srgbClr val="008000"/>
                </a:solidFill>
                <a:latin typeface="Cascadia Mono" panose="020B0609020000020004" pitchFamily="49" charset="0"/>
              </a:rPr>
              <a:t>// Read</a:t>
            </a:r>
            <a:endParaRPr lang="da-DK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sz="1600" dirty="0">
                <a:solidFill>
                  <a:srgbClr val="2B91AF"/>
                </a:solidFill>
                <a:latin typeface="Cascadia Mono" panose="020B0609020000020004" pitchFamily="49" charset="0"/>
              </a:rPr>
              <a:t>Drink</a:t>
            </a:r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? </a:t>
            </a:r>
            <a:r>
              <a:rPr lang="da-DK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dRead</a:t>
            </a:r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da-DK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context.</a:t>
            </a:r>
            <a:r>
              <a:rPr lang="da-DK" sz="1600" dirty="0" err="1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Set</a:t>
            </a:r>
            <a:r>
              <a:rPr lang="da-DK" sz="1600" dirty="0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&lt;</a:t>
            </a:r>
            <a:r>
              <a:rPr lang="da-DK" sz="1600" dirty="0">
                <a:solidFill>
                  <a:srgbClr val="2B91AF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Drink</a:t>
            </a:r>
            <a:r>
              <a:rPr lang="da-DK" sz="1600" dirty="0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&gt;()</a:t>
            </a:r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.Find(</a:t>
            </a:r>
            <a:r>
              <a:rPr lang="da-DK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d.Id</a:t>
            </a:r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da-DK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sz="1600" dirty="0">
                <a:solidFill>
                  <a:srgbClr val="008000"/>
                </a:solidFill>
                <a:latin typeface="Cascadia Mono" panose="020B0609020000020004" pitchFamily="49" charset="0"/>
              </a:rPr>
              <a:t>// Update</a:t>
            </a:r>
            <a:endParaRPr lang="da-DK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sz="16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da-DK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dRead</a:t>
            </a:r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!= </a:t>
            </a:r>
            <a:r>
              <a:rPr lang="da-DK" sz="16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null</a:t>
            </a:r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da-DK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dRead.Name</a:t>
            </a:r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da-DK" sz="1600" dirty="0">
                <a:solidFill>
                  <a:srgbClr val="A31515"/>
                </a:solidFill>
                <a:latin typeface="Cascadia Mono" panose="020B0609020000020004" pitchFamily="49" charset="0"/>
              </a:rPr>
              <a:t>"New </a:t>
            </a:r>
            <a:r>
              <a:rPr lang="da-DK" sz="16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Name</a:t>
            </a:r>
            <a:r>
              <a:rPr lang="da-DK" sz="16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da-DK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context.</a:t>
            </a:r>
            <a:r>
              <a:rPr lang="da-DK" sz="1600" dirty="0" err="1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Set</a:t>
            </a:r>
            <a:r>
              <a:rPr lang="da-DK" sz="1600" dirty="0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&lt;</a:t>
            </a:r>
            <a:r>
              <a:rPr lang="da-DK" sz="1600" dirty="0">
                <a:solidFill>
                  <a:srgbClr val="2B91AF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Drink</a:t>
            </a:r>
            <a:r>
              <a:rPr lang="da-DK" sz="1600" dirty="0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&gt;()</a:t>
            </a:r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.Update(</a:t>
            </a:r>
            <a:r>
              <a:rPr lang="da-DK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dRead</a:t>
            </a:r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r>
              <a:rPr lang="da-DK" sz="1600" dirty="0">
                <a:solidFill>
                  <a:srgbClr val="008000"/>
                </a:solidFill>
                <a:latin typeface="Cascadia Mono" panose="020B0609020000020004" pitchFamily="49" charset="0"/>
              </a:rPr>
              <a:t> // NB: Not </a:t>
            </a:r>
            <a:r>
              <a:rPr lang="da-DK" sz="16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saved</a:t>
            </a:r>
            <a:r>
              <a:rPr lang="da-DK" sz="1600" dirty="0">
                <a:solidFill>
                  <a:srgbClr val="008000"/>
                </a:solidFill>
                <a:latin typeface="Cascadia Mono" panose="020B0609020000020004" pitchFamily="49" charset="0"/>
              </a:rPr>
              <a:t> </a:t>
            </a:r>
            <a:r>
              <a:rPr lang="da-DK" sz="16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yet</a:t>
            </a:r>
            <a:r>
              <a:rPr lang="da-DK" sz="1600" dirty="0">
                <a:solidFill>
                  <a:srgbClr val="008000"/>
                </a:solidFill>
                <a:latin typeface="Cascadia Mono" panose="020B0609020000020004" pitchFamily="49" charset="0"/>
              </a:rPr>
              <a:t>!</a:t>
            </a:r>
            <a:endParaRPr lang="da-DK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endParaRPr lang="da-DK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sz="1600" dirty="0">
                <a:solidFill>
                  <a:srgbClr val="008000"/>
                </a:solidFill>
                <a:latin typeface="Cascadia Mono" panose="020B0609020000020004" pitchFamily="49" charset="0"/>
              </a:rPr>
              <a:t>// Delete</a:t>
            </a:r>
            <a:endParaRPr lang="da-DK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sz="16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da-DK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dRead</a:t>
            </a:r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!= </a:t>
            </a:r>
            <a:r>
              <a:rPr lang="da-DK" sz="16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null</a:t>
            </a:r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da-DK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context.</a:t>
            </a:r>
            <a:r>
              <a:rPr lang="da-DK" sz="1600" dirty="0" err="1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Set</a:t>
            </a:r>
            <a:r>
              <a:rPr lang="da-DK" sz="1600" dirty="0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&lt;</a:t>
            </a:r>
            <a:r>
              <a:rPr lang="da-DK" sz="1600" dirty="0">
                <a:solidFill>
                  <a:srgbClr val="2B91AF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Drink</a:t>
            </a:r>
            <a:r>
              <a:rPr lang="da-DK" sz="1600" dirty="0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&gt;()</a:t>
            </a:r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.</a:t>
            </a:r>
            <a:r>
              <a:rPr lang="da-DK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Remove</a:t>
            </a:r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da-DK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dRead</a:t>
            </a:r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r>
              <a:rPr lang="da-DK" sz="1600" dirty="0">
                <a:solidFill>
                  <a:srgbClr val="008000"/>
                </a:solidFill>
                <a:latin typeface="Cascadia Mono" panose="020B0609020000020004" pitchFamily="49" charset="0"/>
              </a:rPr>
              <a:t> // NB: Not </a:t>
            </a:r>
            <a:r>
              <a:rPr lang="da-DK" sz="16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saved</a:t>
            </a:r>
            <a:r>
              <a:rPr lang="da-DK" sz="1600" dirty="0">
                <a:solidFill>
                  <a:srgbClr val="008000"/>
                </a:solidFill>
                <a:latin typeface="Cascadia Mono" panose="020B0609020000020004" pitchFamily="49" charset="0"/>
              </a:rPr>
              <a:t> </a:t>
            </a:r>
            <a:r>
              <a:rPr lang="da-DK" sz="16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yet</a:t>
            </a:r>
            <a:r>
              <a:rPr lang="da-DK" sz="1600" dirty="0">
                <a:solidFill>
                  <a:srgbClr val="008000"/>
                </a:solidFill>
                <a:latin typeface="Cascadia Mono" panose="020B0609020000020004" pitchFamily="49" charset="0"/>
              </a:rPr>
              <a:t>!</a:t>
            </a:r>
            <a:endParaRPr lang="da-DK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da-DK" sz="1600" dirty="0"/>
          </a:p>
        </p:txBody>
      </p:sp>
    </p:spTree>
    <p:extLst>
      <p:ext uri="{BB962C8B-B14F-4D97-AF65-F5344CB8AC3E}">
        <p14:creationId xmlns:p14="http://schemas.microsoft.com/office/powerpoint/2010/main" val="15862268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1F8742-C7A3-7B0C-CCD9-56CDAC795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Data sets and LINQ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BB829EC2-BD6E-A501-82B6-3AAC9CC13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8075212" cy="4351338"/>
          </a:xfrm>
        </p:spPr>
        <p:txBody>
          <a:bodyPr/>
          <a:lstStyle/>
          <a:p>
            <a:r>
              <a:rPr lang="da-DK" dirty="0" err="1"/>
              <a:t>Very</a:t>
            </a:r>
            <a:r>
              <a:rPr lang="da-DK" dirty="0"/>
              <a:t> </a:t>
            </a:r>
            <a:r>
              <a:rPr lang="da-DK" dirty="0" err="1"/>
              <a:t>easy</a:t>
            </a:r>
            <a:r>
              <a:rPr lang="da-DK" dirty="0"/>
              <a:t> to </a:t>
            </a:r>
            <a:r>
              <a:rPr lang="da-DK" dirty="0" err="1"/>
              <a:t>get</a:t>
            </a:r>
            <a:r>
              <a:rPr lang="da-DK" dirty="0"/>
              <a:t> all of </a:t>
            </a:r>
            <a:r>
              <a:rPr lang="da-DK" dirty="0" err="1"/>
              <a:t>objects</a:t>
            </a:r>
            <a:r>
              <a:rPr lang="da-DK" dirty="0"/>
              <a:t> of type </a:t>
            </a:r>
            <a:r>
              <a:rPr lang="da-DK" b="1" dirty="0"/>
              <a:t>T</a:t>
            </a:r>
            <a:r>
              <a:rPr lang="da-DK" dirty="0"/>
              <a:t> (</a:t>
            </a:r>
            <a:r>
              <a:rPr lang="da-DK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context.Set</a:t>
            </a:r>
            <a:r>
              <a:rPr lang="da-DK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da-DK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T</a:t>
            </a:r>
            <a:r>
              <a:rPr lang="da-DK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&gt;()</a:t>
            </a:r>
            <a:r>
              <a:rPr lang="da-DK" dirty="0"/>
              <a:t>)</a:t>
            </a:r>
          </a:p>
          <a:p>
            <a:r>
              <a:rPr lang="da-DK" dirty="0" err="1"/>
              <a:t>What</a:t>
            </a:r>
            <a:r>
              <a:rPr lang="da-DK" dirty="0"/>
              <a:t> </a:t>
            </a:r>
            <a:r>
              <a:rPr lang="da-DK" dirty="0" err="1"/>
              <a:t>about</a:t>
            </a:r>
            <a:r>
              <a:rPr lang="da-DK" dirty="0"/>
              <a:t> a </a:t>
            </a:r>
            <a:r>
              <a:rPr lang="da-DK" u="sng" dirty="0" err="1"/>
              <a:t>subset</a:t>
            </a:r>
            <a:r>
              <a:rPr lang="da-DK" dirty="0"/>
              <a:t> of </a:t>
            </a:r>
            <a:r>
              <a:rPr lang="da-DK" dirty="0" err="1"/>
              <a:t>objects</a:t>
            </a:r>
            <a:r>
              <a:rPr lang="da-DK" dirty="0"/>
              <a:t>…?</a:t>
            </a:r>
          </a:p>
          <a:p>
            <a:r>
              <a:rPr lang="da-DK" b="1" dirty="0"/>
              <a:t>LINQ</a:t>
            </a:r>
            <a:r>
              <a:rPr lang="da-DK" dirty="0"/>
              <a:t> </a:t>
            </a:r>
            <a:r>
              <a:rPr lang="da-DK" dirty="0" err="1"/>
              <a:t>available</a:t>
            </a:r>
            <a:r>
              <a:rPr lang="da-DK" dirty="0"/>
              <a:t> for more </a:t>
            </a:r>
            <a:r>
              <a:rPr lang="da-DK" dirty="0" err="1"/>
              <a:t>refined</a:t>
            </a:r>
            <a:r>
              <a:rPr lang="da-DK" dirty="0"/>
              <a:t> </a:t>
            </a:r>
            <a:r>
              <a:rPr lang="da-DK" dirty="0" err="1"/>
              <a:t>queries</a:t>
            </a:r>
            <a:r>
              <a:rPr lang="da-DK" dirty="0"/>
              <a:t> </a:t>
            </a:r>
            <a:r>
              <a:rPr lang="da-DK" sz="2400" dirty="0"/>
              <a:t>(</a:t>
            </a:r>
            <a:r>
              <a:rPr lang="da-DK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context.Set</a:t>
            </a:r>
            <a:r>
              <a:rPr lang="da-DK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da-DK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T</a:t>
            </a:r>
            <a:r>
              <a:rPr lang="da-DK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&gt;().</a:t>
            </a:r>
            <a:r>
              <a:rPr lang="da-DK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Where</a:t>
            </a:r>
            <a:r>
              <a:rPr lang="da-DK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(…)</a:t>
            </a:r>
            <a:r>
              <a:rPr lang="da-DK" sz="2400" dirty="0"/>
              <a:t>)</a:t>
            </a:r>
          </a:p>
          <a:p>
            <a:r>
              <a:rPr lang="da-DK" dirty="0"/>
              <a:t>Can </a:t>
            </a:r>
            <a:r>
              <a:rPr lang="da-DK" dirty="0" err="1"/>
              <a:t>also</a:t>
            </a:r>
            <a:r>
              <a:rPr lang="da-DK" dirty="0"/>
              <a:t> </a:t>
            </a:r>
            <a:r>
              <a:rPr lang="da-DK" dirty="0" err="1"/>
              <a:t>process</a:t>
            </a:r>
            <a:r>
              <a:rPr lang="da-DK" dirty="0"/>
              <a:t> data with loops, etc..</a:t>
            </a:r>
          </a:p>
          <a:p>
            <a:pPr marL="0" indent="0">
              <a:buNone/>
            </a:pP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491895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1F8742-C7A3-7B0C-CCD9-56CDAC795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Essence</a:t>
            </a:r>
            <a:r>
              <a:rPr lang="da-DK" dirty="0"/>
              <a:t> of EF Core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BB829EC2-BD6E-A501-82B6-3AAC9CC13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9470665" cy="4351338"/>
          </a:xfrm>
        </p:spPr>
        <p:txBody>
          <a:bodyPr/>
          <a:lstStyle/>
          <a:p>
            <a:r>
              <a:rPr lang="da-DK" dirty="0" err="1"/>
              <a:t>Create</a:t>
            </a:r>
            <a:r>
              <a:rPr lang="da-DK" dirty="0"/>
              <a:t> new </a:t>
            </a:r>
            <a:r>
              <a:rPr lang="da-DK" dirty="0" err="1"/>
              <a:t>context</a:t>
            </a:r>
            <a:r>
              <a:rPr lang="da-DK" dirty="0"/>
              <a:t> </a:t>
            </a:r>
            <a:r>
              <a:rPr lang="da-DK" dirty="0" err="1"/>
              <a:t>object</a:t>
            </a:r>
            <a:r>
              <a:rPr lang="da-DK" dirty="0"/>
              <a:t> with the </a:t>
            </a:r>
            <a:r>
              <a:rPr lang="da-DK" b="1" dirty="0" err="1"/>
              <a:t>using</a:t>
            </a:r>
            <a:r>
              <a:rPr lang="da-DK" dirty="0"/>
              <a:t> </a:t>
            </a:r>
            <a:r>
              <a:rPr lang="da-DK" dirty="0" err="1"/>
              <a:t>syntax</a:t>
            </a:r>
            <a:endParaRPr lang="da-DK" dirty="0"/>
          </a:p>
          <a:p>
            <a:r>
              <a:rPr lang="da-DK" dirty="0" err="1"/>
              <a:t>Get</a:t>
            </a:r>
            <a:r>
              <a:rPr lang="da-DK" dirty="0"/>
              <a:t> </a:t>
            </a:r>
            <a:r>
              <a:rPr lang="da-DK" dirty="0" err="1"/>
              <a:t>collection</a:t>
            </a:r>
            <a:r>
              <a:rPr lang="da-DK" dirty="0"/>
              <a:t> of </a:t>
            </a:r>
            <a:r>
              <a:rPr lang="da-DK" dirty="0" err="1"/>
              <a:t>objects</a:t>
            </a:r>
            <a:r>
              <a:rPr lang="da-DK" dirty="0"/>
              <a:t> of type </a:t>
            </a:r>
            <a:r>
              <a:rPr lang="da-DK" b="1" dirty="0"/>
              <a:t>T</a:t>
            </a:r>
            <a:r>
              <a:rPr lang="da-DK" dirty="0"/>
              <a:t> from the </a:t>
            </a:r>
            <a:r>
              <a:rPr lang="da-DK" dirty="0" err="1"/>
              <a:t>context</a:t>
            </a:r>
            <a:r>
              <a:rPr lang="da-DK" dirty="0"/>
              <a:t> </a:t>
            </a:r>
            <a:r>
              <a:rPr lang="da-DK" dirty="0" err="1"/>
              <a:t>object</a:t>
            </a:r>
            <a:r>
              <a:rPr lang="da-DK" dirty="0"/>
              <a:t>, </a:t>
            </a:r>
            <a:r>
              <a:rPr lang="da-DK" dirty="0" err="1"/>
              <a:t>either</a:t>
            </a:r>
            <a:r>
              <a:rPr lang="da-DK" dirty="0"/>
              <a:t> by </a:t>
            </a:r>
          </a:p>
          <a:p>
            <a:pPr lvl="1"/>
            <a:r>
              <a:rPr lang="da-DK" dirty="0" err="1"/>
              <a:t>Accessing</a:t>
            </a:r>
            <a:r>
              <a:rPr lang="da-DK" dirty="0"/>
              <a:t> a </a:t>
            </a:r>
            <a:r>
              <a:rPr lang="da-DK" dirty="0" err="1"/>
              <a:t>property</a:t>
            </a:r>
            <a:r>
              <a:rPr lang="da-DK" dirty="0"/>
              <a:t> of type </a:t>
            </a:r>
            <a:r>
              <a:rPr lang="da-DK" b="1" dirty="0"/>
              <a:t>DbSet&lt;T&gt;</a:t>
            </a:r>
            <a:r>
              <a:rPr lang="da-DK" dirty="0"/>
              <a:t>, or</a:t>
            </a:r>
          </a:p>
          <a:p>
            <a:pPr lvl="1"/>
            <a:r>
              <a:rPr lang="da-DK" dirty="0" err="1"/>
              <a:t>Calling</a:t>
            </a:r>
            <a:r>
              <a:rPr lang="da-DK" dirty="0"/>
              <a:t> </a:t>
            </a:r>
            <a:r>
              <a:rPr lang="da-DK" b="1" dirty="0"/>
              <a:t>Set&lt;</a:t>
            </a:r>
            <a:r>
              <a:rPr lang="da-DK" b="1"/>
              <a:t>T&gt;() </a:t>
            </a:r>
            <a:r>
              <a:rPr lang="da-DK"/>
              <a:t>method</a:t>
            </a:r>
            <a:endParaRPr lang="da-DK" dirty="0"/>
          </a:p>
          <a:p>
            <a:r>
              <a:rPr lang="da-DK" b="1" dirty="0"/>
              <a:t>Query</a:t>
            </a:r>
            <a:r>
              <a:rPr lang="da-DK" dirty="0"/>
              <a:t> data </a:t>
            </a:r>
            <a:r>
              <a:rPr lang="da-DK" dirty="0" err="1"/>
              <a:t>directly</a:t>
            </a:r>
            <a:r>
              <a:rPr lang="da-DK" dirty="0"/>
              <a:t> on </a:t>
            </a:r>
            <a:r>
              <a:rPr lang="da-DK" dirty="0" err="1"/>
              <a:t>property</a:t>
            </a:r>
            <a:r>
              <a:rPr lang="da-DK" dirty="0"/>
              <a:t> (or </a:t>
            </a:r>
            <a:r>
              <a:rPr lang="da-DK" b="1" dirty="0"/>
              <a:t>Set&lt;T&gt;() </a:t>
            </a:r>
            <a:r>
              <a:rPr lang="da-DK" dirty="0"/>
              <a:t>return </a:t>
            </a:r>
            <a:r>
              <a:rPr lang="da-DK" dirty="0" err="1"/>
              <a:t>value</a:t>
            </a:r>
            <a:r>
              <a:rPr lang="da-DK" dirty="0"/>
              <a:t>)</a:t>
            </a:r>
          </a:p>
          <a:p>
            <a:r>
              <a:rPr lang="da-DK" b="1" dirty="0"/>
              <a:t>Change</a:t>
            </a:r>
            <a:r>
              <a:rPr lang="da-DK" dirty="0"/>
              <a:t> data </a:t>
            </a:r>
            <a:r>
              <a:rPr lang="da-DK" dirty="0" err="1"/>
              <a:t>directly</a:t>
            </a:r>
            <a:r>
              <a:rPr lang="da-DK" dirty="0"/>
              <a:t> on </a:t>
            </a:r>
            <a:r>
              <a:rPr lang="da-DK" dirty="0" err="1"/>
              <a:t>property</a:t>
            </a:r>
            <a:r>
              <a:rPr lang="da-DK" dirty="0"/>
              <a:t> (or </a:t>
            </a:r>
            <a:r>
              <a:rPr lang="da-DK" b="1" dirty="0"/>
              <a:t>Set&lt;T&gt;() </a:t>
            </a:r>
            <a:r>
              <a:rPr lang="da-DK" dirty="0"/>
              <a:t>return </a:t>
            </a:r>
            <a:r>
              <a:rPr lang="da-DK" dirty="0" err="1"/>
              <a:t>value</a:t>
            </a:r>
            <a:r>
              <a:rPr lang="da-DK" dirty="0"/>
              <a:t>)</a:t>
            </a:r>
          </a:p>
          <a:p>
            <a:r>
              <a:rPr lang="da-DK" b="1" dirty="0"/>
              <a:t>Save</a:t>
            </a:r>
            <a:r>
              <a:rPr lang="da-DK" dirty="0"/>
              <a:t> to database by </a:t>
            </a:r>
            <a:r>
              <a:rPr lang="da-DK" dirty="0" err="1"/>
              <a:t>calling</a:t>
            </a:r>
            <a:r>
              <a:rPr lang="da-DK" dirty="0"/>
              <a:t> </a:t>
            </a:r>
            <a:r>
              <a:rPr lang="da-DK" b="1" dirty="0"/>
              <a:t>SaveChanges()</a:t>
            </a:r>
            <a:r>
              <a:rPr lang="da-DK" dirty="0"/>
              <a:t> on </a:t>
            </a:r>
            <a:r>
              <a:rPr lang="da-DK" dirty="0" err="1"/>
              <a:t>context</a:t>
            </a:r>
            <a:r>
              <a:rPr lang="da-DK" dirty="0"/>
              <a:t> </a:t>
            </a:r>
            <a:r>
              <a:rPr lang="da-DK" dirty="0" err="1"/>
              <a:t>object</a:t>
            </a:r>
            <a:endParaRPr lang="da-DK" dirty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8044366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7CEE9D-7221-1EF0-1775-4A31AF8CC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Essence</a:t>
            </a:r>
            <a:r>
              <a:rPr lang="da-DK" dirty="0"/>
              <a:t> of EF Core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05971714-EB7C-EFC1-DE1A-DE11297508C5}"/>
              </a:ext>
            </a:extLst>
          </p:cNvPr>
          <p:cNvSpPr txBox="1"/>
          <p:nvPr/>
        </p:nvSpPr>
        <p:spPr>
          <a:xfrm>
            <a:off x="838199" y="1690688"/>
            <a:ext cx="1099334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da-DK" dirty="0" err="1">
                <a:solidFill>
                  <a:srgbClr val="008000"/>
                </a:solidFill>
                <a:latin typeface="Cascadia Mono" panose="020B0609020000020004" pitchFamily="49" charset="0"/>
              </a:rPr>
              <a:t>Create</a:t>
            </a:r>
            <a:r>
              <a:rPr lang="da-DK" dirty="0">
                <a:solidFill>
                  <a:srgbClr val="008000"/>
                </a:solidFill>
                <a:latin typeface="Cascadia Mono" panose="020B0609020000020004" pitchFamily="49" charset="0"/>
              </a:rPr>
              <a:t> new </a:t>
            </a:r>
            <a:r>
              <a:rPr lang="da-DK" dirty="0" err="1">
                <a:solidFill>
                  <a:srgbClr val="008000"/>
                </a:solidFill>
                <a:latin typeface="Cascadia Mono" panose="020B0609020000020004" pitchFamily="49" charset="0"/>
              </a:rPr>
              <a:t>context</a:t>
            </a:r>
            <a:r>
              <a:rPr lang="da-DK" dirty="0">
                <a:solidFill>
                  <a:srgbClr val="008000"/>
                </a:solidFill>
                <a:latin typeface="Cascadia Mono" panose="020B0609020000020004" pitchFamily="49" charset="0"/>
              </a:rPr>
              <a:t> </a:t>
            </a:r>
            <a:r>
              <a:rPr lang="da-DK" dirty="0" err="1">
                <a:solidFill>
                  <a:srgbClr val="008000"/>
                </a:solidFill>
                <a:latin typeface="Cascadia Mono" panose="020B0609020000020004" pitchFamily="49" charset="0"/>
              </a:rPr>
              <a:t>object</a:t>
            </a:r>
            <a:r>
              <a:rPr lang="da-DK" dirty="0">
                <a:solidFill>
                  <a:srgbClr val="008000"/>
                </a:solidFill>
                <a:latin typeface="Cascadia Mono" panose="020B0609020000020004" pitchFamily="49" charset="0"/>
              </a:rPr>
              <a:t> with the ”</a:t>
            </a:r>
            <a:r>
              <a:rPr lang="da-DK" dirty="0" err="1">
                <a:solidFill>
                  <a:srgbClr val="008000"/>
                </a:solidFill>
                <a:latin typeface="Cascadia Mono" panose="020B0609020000020004" pitchFamily="49" charset="0"/>
              </a:rPr>
              <a:t>using</a:t>
            </a:r>
            <a:r>
              <a:rPr lang="da-DK" dirty="0">
                <a:solidFill>
                  <a:srgbClr val="008000"/>
                </a:solidFill>
                <a:latin typeface="Cascadia Mono" panose="020B0609020000020004" pitchFamily="49" charset="0"/>
              </a:rPr>
              <a:t>” </a:t>
            </a:r>
            <a:r>
              <a:rPr lang="da-DK" dirty="0" err="1">
                <a:solidFill>
                  <a:srgbClr val="008000"/>
                </a:solidFill>
                <a:latin typeface="Cascadia Mono" panose="020B0609020000020004" pitchFamily="49" charset="0"/>
              </a:rPr>
              <a:t>syntax</a:t>
            </a:r>
            <a:endParaRPr lang="da-DK" dirty="0">
              <a:solidFill>
                <a:srgbClr val="0000FF"/>
              </a:solidFill>
              <a:latin typeface="Cascadia Mono" panose="020B0609020000020004" pitchFamily="49" charset="0"/>
            </a:endParaRPr>
          </a:p>
          <a:p>
            <a:r>
              <a:rPr lang="da-DK" dirty="0" err="1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dirty="0">
                <a:solidFill>
                  <a:srgbClr val="2B91AF"/>
                </a:solidFill>
                <a:latin typeface="Cascadia Mono" panose="020B0609020000020004" pitchFamily="49" charset="0"/>
              </a:rPr>
              <a:t>EFCDrinkDBContext</a:t>
            </a:r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context</a:t>
            </a:r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da-DK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dirty="0">
                <a:solidFill>
                  <a:srgbClr val="2B91AF"/>
                </a:solidFill>
                <a:latin typeface="Cascadia Mono" panose="020B0609020000020004" pitchFamily="49" charset="0"/>
              </a:rPr>
              <a:t>EFCDrinkDBContext</a:t>
            </a:r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endParaRPr lang="da-DK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da-DK" dirty="0" err="1">
                <a:solidFill>
                  <a:srgbClr val="008000"/>
                </a:solidFill>
                <a:latin typeface="Cascadia Mono" panose="020B0609020000020004" pitchFamily="49" charset="0"/>
              </a:rPr>
              <a:t>Get</a:t>
            </a:r>
            <a:r>
              <a:rPr lang="da-DK" dirty="0">
                <a:solidFill>
                  <a:srgbClr val="008000"/>
                </a:solidFill>
                <a:latin typeface="Cascadia Mono" panose="020B0609020000020004" pitchFamily="49" charset="0"/>
              </a:rPr>
              <a:t> </a:t>
            </a:r>
            <a:r>
              <a:rPr lang="da-DK" dirty="0" err="1">
                <a:solidFill>
                  <a:srgbClr val="008000"/>
                </a:solidFill>
                <a:latin typeface="Cascadia Mono" panose="020B0609020000020004" pitchFamily="49" charset="0"/>
              </a:rPr>
              <a:t>collection</a:t>
            </a:r>
            <a:r>
              <a:rPr lang="da-DK" dirty="0">
                <a:solidFill>
                  <a:srgbClr val="008000"/>
                </a:solidFill>
                <a:latin typeface="Cascadia Mono" panose="020B0609020000020004" pitchFamily="49" charset="0"/>
              </a:rPr>
              <a:t> of </a:t>
            </a:r>
            <a:r>
              <a:rPr lang="da-DK" dirty="0" err="1">
                <a:solidFill>
                  <a:srgbClr val="008000"/>
                </a:solidFill>
                <a:latin typeface="Cascadia Mono" panose="020B0609020000020004" pitchFamily="49" charset="0"/>
              </a:rPr>
              <a:t>objects</a:t>
            </a:r>
            <a:r>
              <a:rPr lang="da-DK" dirty="0">
                <a:solidFill>
                  <a:srgbClr val="008000"/>
                </a:solidFill>
                <a:latin typeface="Cascadia Mono" panose="020B0609020000020004" pitchFamily="49" charset="0"/>
              </a:rPr>
              <a:t> from </a:t>
            </a:r>
            <a:r>
              <a:rPr lang="da-DK" dirty="0" err="1">
                <a:solidFill>
                  <a:srgbClr val="008000"/>
                </a:solidFill>
                <a:latin typeface="Cascadia Mono" panose="020B0609020000020004" pitchFamily="49" charset="0"/>
              </a:rPr>
              <a:t>context</a:t>
            </a:r>
            <a:r>
              <a:rPr lang="da-DK" dirty="0">
                <a:solidFill>
                  <a:srgbClr val="008000"/>
                </a:solidFill>
                <a:latin typeface="Cascadia Mono" panose="020B0609020000020004" pitchFamily="49" charset="0"/>
              </a:rPr>
              <a:t> </a:t>
            </a:r>
            <a:r>
              <a:rPr lang="da-DK" dirty="0" err="1">
                <a:solidFill>
                  <a:srgbClr val="008000"/>
                </a:solidFill>
                <a:latin typeface="Cascadia Mono" panose="020B0609020000020004" pitchFamily="49" charset="0"/>
              </a:rPr>
              <a:t>object</a:t>
            </a:r>
            <a:r>
              <a:rPr lang="da-DK" dirty="0">
                <a:solidFill>
                  <a:srgbClr val="008000"/>
                </a:solidFill>
                <a:latin typeface="Cascadia Mono" panose="020B0609020000020004" pitchFamily="49" charset="0"/>
              </a:rPr>
              <a:t>, by </a:t>
            </a:r>
            <a:r>
              <a:rPr lang="da-DK" dirty="0" err="1">
                <a:solidFill>
                  <a:srgbClr val="008000"/>
                </a:solidFill>
                <a:latin typeface="Cascadia Mono" panose="020B0609020000020004" pitchFamily="49" charset="0"/>
              </a:rPr>
              <a:t>calling</a:t>
            </a:r>
            <a:r>
              <a:rPr lang="da-DK" dirty="0">
                <a:solidFill>
                  <a:srgbClr val="008000"/>
                </a:solidFill>
                <a:latin typeface="Cascadia Mono" panose="020B0609020000020004" pitchFamily="49" charset="0"/>
              </a:rPr>
              <a:t> Set&lt;..&gt;() </a:t>
            </a:r>
            <a:r>
              <a:rPr lang="da-DK" dirty="0" err="1">
                <a:solidFill>
                  <a:srgbClr val="008000"/>
                </a:solidFill>
                <a:latin typeface="Cascadia Mono" panose="020B0609020000020004" pitchFamily="49" charset="0"/>
              </a:rPr>
              <a:t>method</a:t>
            </a:r>
            <a:endParaRPr lang="da-DK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dirty="0">
                <a:solidFill>
                  <a:srgbClr val="2B91AF"/>
                </a:solidFill>
                <a:latin typeface="Cascadia Mono" panose="020B0609020000020004" pitchFamily="49" charset="0"/>
              </a:rPr>
              <a:t>List</a:t>
            </a:r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da-DK" dirty="0">
                <a:solidFill>
                  <a:srgbClr val="2B91AF"/>
                </a:solidFill>
                <a:latin typeface="Cascadia Mono" panose="020B0609020000020004" pitchFamily="49" charset="0"/>
              </a:rPr>
              <a:t>Drink</a:t>
            </a:r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&gt; </a:t>
            </a:r>
            <a:r>
              <a:rPr lang="da-DK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allDrinks</a:t>
            </a:r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da-DK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context.Set</a:t>
            </a:r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da-DK" dirty="0">
                <a:solidFill>
                  <a:srgbClr val="2B91AF"/>
                </a:solidFill>
                <a:latin typeface="Cascadia Mono" panose="020B0609020000020004" pitchFamily="49" charset="0"/>
              </a:rPr>
              <a:t>Drink</a:t>
            </a:r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&gt;().</a:t>
            </a:r>
            <a:r>
              <a:rPr lang="da-DK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ToList</a:t>
            </a:r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endParaRPr lang="da-DK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dirty="0">
                <a:solidFill>
                  <a:srgbClr val="008000"/>
                </a:solidFill>
                <a:latin typeface="Cascadia Mono" panose="020B0609020000020004" pitchFamily="49" charset="0"/>
              </a:rPr>
              <a:t>// Change data </a:t>
            </a:r>
            <a:r>
              <a:rPr lang="da-DK" dirty="0" err="1">
                <a:solidFill>
                  <a:srgbClr val="008000"/>
                </a:solidFill>
                <a:latin typeface="Cascadia Mono" panose="020B0609020000020004" pitchFamily="49" charset="0"/>
              </a:rPr>
              <a:t>directly</a:t>
            </a:r>
            <a:r>
              <a:rPr lang="da-DK" dirty="0">
                <a:solidFill>
                  <a:srgbClr val="008000"/>
                </a:solidFill>
                <a:latin typeface="Cascadia Mono" panose="020B0609020000020004" pitchFamily="49" charset="0"/>
              </a:rPr>
              <a:t> on Set&lt;..&gt;() return </a:t>
            </a:r>
            <a:r>
              <a:rPr lang="da-DK" dirty="0" err="1">
                <a:solidFill>
                  <a:srgbClr val="008000"/>
                </a:solidFill>
                <a:latin typeface="Cascadia Mono" panose="020B0609020000020004" pitchFamily="49" charset="0"/>
              </a:rPr>
              <a:t>value</a:t>
            </a:r>
            <a:r>
              <a:rPr lang="da-DK" dirty="0">
                <a:solidFill>
                  <a:srgbClr val="008000"/>
                </a:solidFill>
                <a:latin typeface="Cascadia Mono" panose="020B0609020000020004" pitchFamily="49" charset="0"/>
              </a:rPr>
              <a:t> </a:t>
            </a:r>
            <a:endParaRPr lang="da-DK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dirty="0">
                <a:solidFill>
                  <a:srgbClr val="2B91AF"/>
                </a:solidFill>
                <a:latin typeface="Cascadia Mono" panose="020B0609020000020004" pitchFamily="49" charset="0"/>
              </a:rPr>
              <a:t>Drink</a:t>
            </a:r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 d = </a:t>
            </a:r>
            <a:r>
              <a:rPr lang="da-DK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dirty="0">
                <a:solidFill>
                  <a:srgbClr val="2B91AF"/>
                </a:solidFill>
                <a:latin typeface="Cascadia Mono" panose="020B0609020000020004" pitchFamily="49" charset="0"/>
              </a:rPr>
              <a:t>Drink</a:t>
            </a:r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() { … };</a:t>
            </a:r>
          </a:p>
          <a:p>
            <a:r>
              <a:rPr lang="da-DK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context.Set</a:t>
            </a:r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da-DK" dirty="0">
                <a:solidFill>
                  <a:srgbClr val="2B91AF"/>
                </a:solidFill>
                <a:latin typeface="Cascadia Mono" panose="020B0609020000020004" pitchFamily="49" charset="0"/>
              </a:rPr>
              <a:t>Drink</a:t>
            </a:r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&gt;().</a:t>
            </a:r>
            <a:r>
              <a:rPr lang="da-DK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Add</a:t>
            </a:r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(d);</a:t>
            </a:r>
          </a:p>
          <a:p>
            <a:endParaRPr lang="da-DK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dirty="0">
                <a:solidFill>
                  <a:srgbClr val="008000"/>
                </a:solidFill>
                <a:latin typeface="Cascadia Mono" panose="020B0609020000020004" pitchFamily="49" charset="0"/>
              </a:rPr>
              <a:t>// Save </a:t>
            </a:r>
            <a:r>
              <a:rPr lang="da-DK" dirty="0" err="1">
                <a:solidFill>
                  <a:srgbClr val="008000"/>
                </a:solidFill>
                <a:latin typeface="Cascadia Mono" panose="020B0609020000020004" pitchFamily="49" charset="0"/>
              </a:rPr>
              <a:t>changes</a:t>
            </a:r>
            <a:r>
              <a:rPr lang="da-DK" dirty="0">
                <a:solidFill>
                  <a:srgbClr val="008000"/>
                </a:solidFill>
                <a:latin typeface="Cascadia Mono" panose="020B0609020000020004" pitchFamily="49" charset="0"/>
              </a:rPr>
              <a:t> to database by </a:t>
            </a:r>
            <a:r>
              <a:rPr lang="da-DK" err="1">
                <a:solidFill>
                  <a:srgbClr val="008000"/>
                </a:solidFill>
                <a:latin typeface="Cascadia Mono" panose="020B0609020000020004" pitchFamily="49" charset="0"/>
              </a:rPr>
              <a:t>calling</a:t>
            </a:r>
            <a:r>
              <a:rPr lang="da-DK">
                <a:solidFill>
                  <a:srgbClr val="008000"/>
                </a:solidFill>
                <a:latin typeface="Cascadia Mono" panose="020B0609020000020004" pitchFamily="49" charset="0"/>
              </a:rPr>
              <a:t> SaveChanges </a:t>
            </a:r>
            <a:r>
              <a:rPr lang="da-DK" dirty="0">
                <a:solidFill>
                  <a:srgbClr val="008000"/>
                </a:solidFill>
                <a:latin typeface="Cascadia Mono" panose="020B0609020000020004" pitchFamily="49" charset="0"/>
              </a:rPr>
              <a:t>on the </a:t>
            </a:r>
            <a:r>
              <a:rPr lang="da-DK" dirty="0" err="1">
                <a:solidFill>
                  <a:srgbClr val="008000"/>
                </a:solidFill>
                <a:latin typeface="Cascadia Mono" panose="020B0609020000020004" pitchFamily="49" charset="0"/>
              </a:rPr>
              <a:t>context</a:t>
            </a:r>
            <a:r>
              <a:rPr lang="da-DK" dirty="0">
                <a:solidFill>
                  <a:srgbClr val="008000"/>
                </a:solidFill>
                <a:latin typeface="Cascadia Mono" panose="020B0609020000020004" pitchFamily="49" charset="0"/>
              </a:rPr>
              <a:t> </a:t>
            </a:r>
            <a:r>
              <a:rPr lang="da-DK" dirty="0" err="1">
                <a:solidFill>
                  <a:srgbClr val="008000"/>
                </a:solidFill>
                <a:latin typeface="Cascadia Mono" panose="020B0609020000020004" pitchFamily="49" charset="0"/>
              </a:rPr>
              <a:t>object</a:t>
            </a:r>
            <a:endParaRPr lang="da-DK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context.SaveChanges</a:t>
            </a:r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0463269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7CEE9D-7221-1EF0-1775-4A31AF8CC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Essence</a:t>
            </a:r>
            <a:r>
              <a:rPr lang="da-DK" dirty="0"/>
              <a:t> of EF Core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05971714-EB7C-EFC1-DE1A-DE11297508C5}"/>
              </a:ext>
            </a:extLst>
          </p:cNvPr>
          <p:cNvSpPr txBox="1"/>
          <p:nvPr/>
        </p:nvSpPr>
        <p:spPr>
          <a:xfrm>
            <a:off x="838199" y="1690688"/>
            <a:ext cx="1099334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da-DK" dirty="0" err="1">
                <a:solidFill>
                  <a:srgbClr val="008000"/>
                </a:solidFill>
                <a:latin typeface="Cascadia Mono" panose="020B0609020000020004" pitchFamily="49" charset="0"/>
              </a:rPr>
              <a:t>Create</a:t>
            </a:r>
            <a:r>
              <a:rPr lang="da-DK" dirty="0">
                <a:solidFill>
                  <a:srgbClr val="008000"/>
                </a:solidFill>
                <a:latin typeface="Cascadia Mono" panose="020B0609020000020004" pitchFamily="49" charset="0"/>
              </a:rPr>
              <a:t> new </a:t>
            </a:r>
            <a:r>
              <a:rPr lang="da-DK" dirty="0" err="1">
                <a:solidFill>
                  <a:srgbClr val="008000"/>
                </a:solidFill>
                <a:latin typeface="Cascadia Mono" panose="020B0609020000020004" pitchFamily="49" charset="0"/>
              </a:rPr>
              <a:t>context</a:t>
            </a:r>
            <a:r>
              <a:rPr lang="da-DK" dirty="0">
                <a:solidFill>
                  <a:srgbClr val="008000"/>
                </a:solidFill>
                <a:latin typeface="Cascadia Mono" panose="020B0609020000020004" pitchFamily="49" charset="0"/>
              </a:rPr>
              <a:t> </a:t>
            </a:r>
            <a:r>
              <a:rPr lang="da-DK" dirty="0" err="1">
                <a:solidFill>
                  <a:srgbClr val="008000"/>
                </a:solidFill>
                <a:latin typeface="Cascadia Mono" panose="020B0609020000020004" pitchFamily="49" charset="0"/>
              </a:rPr>
              <a:t>object</a:t>
            </a:r>
            <a:r>
              <a:rPr lang="da-DK" dirty="0">
                <a:solidFill>
                  <a:srgbClr val="008000"/>
                </a:solidFill>
                <a:latin typeface="Cascadia Mono" panose="020B0609020000020004" pitchFamily="49" charset="0"/>
              </a:rPr>
              <a:t> with the ”</a:t>
            </a:r>
            <a:r>
              <a:rPr lang="da-DK" dirty="0" err="1">
                <a:solidFill>
                  <a:srgbClr val="008000"/>
                </a:solidFill>
                <a:latin typeface="Cascadia Mono" panose="020B0609020000020004" pitchFamily="49" charset="0"/>
              </a:rPr>
              <a:t>using</a:t>
            </a:r>
            <a:r>
              <a:rPr lang="da-DK" dirty="0">
                <a:solidFill>
                  <a:srgbClr val="008000"/>
                </a:solidFill>
                <a:latin typeface="Cascadia Mono" panose="020B0609020000020004" pitchFamily="49" charset="0"/>
              </a:rPr>
              <a:t>” </a:t>
            </a:r>
            <a:r>
              <a:rPr lang="da-DK" dirty="0" err="1">
                <a:solidFill>
                  <a:srgbClr val="008000"/>
                </a:solidFill>
                <a:latin typeface="Cascadia Mono" panose="020B0609020000020004" pitchFamily="49" charset="0"/>
              </a:rPr>
              <a:t>syntax</a:t>
            </a:r>
            <a:endParaRPr lang="da-DK" dirty="0">
              <a:solidFill>
                <a:srgbClr val="0000FF"/>
              </a:solidFill>
              <a:latin typeface="Cascadia Mono" panose="020B0609020000020004" pitchFamily="49" charset="0"/>
            </a:endParaRPr>
          </a:p>
          <a:p>
            <a:r>
              <a:rPr lang="da-DK" dirty="0" err="1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dirty="0">
                <a:solidFill>
                  <a:srgbClr val="2B91AF"/>
                </a:solidFill>
                <a:latin typeface="Cascadia Mono" panose="020B0609020000020004" pitchFamily="49" charset="0"/>
              </a:rPr>
              <a:t>EFCDrinkDBContext</a:t>
            </a:r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context</a:t>
            </a:r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da-DK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dirty="0">
                <a:solidFill>
                  <a:srgbClr val="2B91AF"/>
                </a:solidFill>
                <a:latin typeface="Cascadia Mono" panose="020B0609020000020004" pitchFamily="49" charset="0"/>
              </a:rPr>
              <a:t>EFCDrinkDBContext</a:t>
            </a:r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endParaRPr lang="da-DK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da-DK" dirty="0" err="1">
                <a:solidFill>
                  <a:srgbClr val="008000"/>
                </a:solidFill>
                <a:latin typeface="Cascadia Mono" panose="020B0609020000020004" pitchFamily="49" charset="0"/>
              </a:rPr>
              <a:t>Get</a:t>
            </a:r>
            <a:r>
              <a:rPr lang="da-DK" dirty="0">
                <a:solidFill>
                  <a:srgbClr val="008000"/>
                </a:solidFill>
                <a:latin typeface="Cascadia Mono" panose="020B0609020000020004" pitchFamily="49" charset="0"/>
              </a:rPr>
              <a:t> </a:t>
            </a:r>
            <a:r>
              <a:rPr lang="da-DK" dirty="0" err="1">
                <a:solidFill>
                  <a:srgbClr val="008000"/>
                </a:solidFill>
                <a:latin typeface="Cascadia Mono" panose="020B0609020000020004" pitchFamily="49" charset="0"/>
              </a:rPr>
              <a:t>collection</a:t>
            </a:r>
            <a:r>
              <a:rPr lang="da-DK" dirty="0">
                <a:solidFill>
                  <a:srgbClr val="008000"/>
                </a:solidFill>
                <a:latin typeface="Cascadia Mono" panose="020B0609020000020004" pitchFamily="49" charset="0"/>
              </a:rPr>
              <a:t> of </a:t>
            </a:r>
            <a:r>
              <a:rPr lang="da-DK" dirty="0" err="1">
                <a:solidFill>
                  <a:srgbClr val="008000"/>
                </a:solidFill>
                <a:latin typeface="Cascadia Mono" panose="020B0609020000020004" pitchFamily="49" charset="0"/>
              </a:rPr>
              <a:t>objects</a:t>
            </a:r>
            <a:r>
              <a:rPr lang="da-DK" dirty="0">
                <a:solidFill>
                  <a:srgbClr val="008000"/>
                </a:solidFill>
                <a:latin typeface="Cascadia Mono" panose="020B0609020000020004" pitchFamily="49" charset="0"/>
              </a:rPr>
              <a:t> from </a:t>
            </a:r>
            <a:r>
              <a:rPr lang="da-DK" dirty="0" err="1">
                <a:solidFill>
                  <a:srgbClr val="008000"/>
                </a:solidFill>
                <a:latin typeface="Cascadia Mono" panose="020B0609020000020004" pitchFamily="49" charset="0"/>
              </a:rPr>
              <a:t>context</a:t>
            </a:r>
            <a:r>
              <a:rPr lang="da-DK" dirty="0">
                <a:solidFill>
                  <a:srgbClr val="008000"/>
                </a:solidFill>
                <a:latin typeface="Cascadia Mono" panose="020B0609020000020004" pitchFamily="49" charset="0"/>
              </a:rPr>
              <a:t> </a:t>
            </a:r>
            <a:r>
              <a:rPr lang="da-DK" dirty="0" err="1">
                <a:solidFill>
                  <a:srgbClr val="008000"/>
                </a:solidFill>
                <a:latin typeface="Cascadia Mono" panose="020B0609020000020004" pitchFamily="49" charset="0"/>
              </a:rPr>
              <a:t>object</a:t>
            </a:r>
            <a:r>
              <a:rPr lang="da-DK" dirty="0">
                <a:solidFill>
                  <a:srgbClr val="008000"/>
                </a:solidFill>
                <a:latin typeface="Cascadia Mono" panose="020B0609020000020004" pitchFamily="49" charset="0"/>
              </a:rPr>
              <a:t>, by </a:t>
            </a:r>
            <a:r>
              <a:rPr lang="da-DK" dirty="0" err="1">
                <a:solidFill>
                  <a:srgbClr val="008000"/>
                </a:solidFill>
                <a:latin typeface="Cascadia Mono" panose="020B0609020000020004" pitchFamily="49" charset="0"/>
              </a:rPr>
              <a:t>calling</a:t>
            </a:r>
            <a:r>
              <a:rPr lang="da-DK" dirty="0">
                <a:solidFill>
                  <a:srgbClr val="008000"/>
                </a:solidFill>
                <a:latin typeface="Cascadia Mono" panose="020B0609020000020004" pitchFamily="49" charset="0"/>
              </a:rPr>
              <a:t> Set&lt;..&gt;() </a:t>
            </a:r>
            <a:r>
              <a:rPr lang="da-DK" dirty="0" err="1">
                <a:solidFill>
                  <a:srgbClr val="008000"/>
                </a:solidFill>
                <a:latin typeface="Cascadia Mono" panose="020B0609020000020004" pitchFamily="49" charset="0"/>
              </a:rPr>
              <a:t>method</a:t>
            </a:r>
            <a:endParaRPr lang="da-DK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dirty="0">
                <a:solidFill>
                  <a:srgbClr val="2B91AF"/>
                </a:solidFill>
                <a:latin typeface="Cascadia Mono" panose="020B0609020000020004" pitchFamily="49" charset="0"/>
              </a:rPr>
              <a:t>List</a:t>
            </a:r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da-DK" dirty="0">
                <a:solidFill>
                  <a:srgbClr val="2B91AF"/>
                </a:solidFill>
                <a:latin typeface="Cascadia Mono" panose="020B0609020000020004" pitchFamily="49" charset="0"/>
              </a:rPr>
              <a:t>Drink</a:t>
            </a:r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&gt; </a:t>
            </a:r>
            <a:r>
              <a:rPr lang="da-DK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allDrinks</a:t>
            </a:r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da-DK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context.Set</a:t>
            </a:r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da-DK" dirty="0">
                <a:solidFill>
                  <a:srgbClr val="2B91AF"/>
                </a:solidFill>
                <a:latin typeface="Cascadia Mono" panose="020B0609020000020004" pitchFamily="49" charset="0"/>
              </a:rPr>
              <a:t>Drink</a:t>
            </a:r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&gt;().</a:t>
            </a:r>
            <a:r>
              <a:rPr lang="da-DK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ToList</a:t>
            </a:r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endParaRPr lang="da-DK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dirty="0">
                <a:solidFill>
                  <a:srgbClr val="008000"/>
                </a:solidFill>
                <a:latin typeface="Cascadia Mono" panose="020B0609020000020004" pitchFamily="49" charset="0"/>
              </a:rPr>
              <a:t>// NB: This </a:t>
            </a:r>
            <a:r>
              <a:rPr lang="da-DK" dirty="0" err="1">
                <a:solidFill>
                  <a:srgbClr val="008000"/>
                </a:solidFill>
                <a:latin typeface="Cascadia Mono" panose="020B0609020000020004" pitchFamily="49" charset="0"/>
              </a:rPr>
              <a:t>will</a:t>
            </a:r>
            <a:r>
              <a:rPr lang="da-DK" dirty="0">
                <a:solidFill>
                  <a:srgbClr val="008000"/>
                </a:solidFill>
                <a:latin typeface="Cascadia Mono" panose="020B0609020000020004" pitchFamily="49" charset="0"/>
              </a:rPr>
              <a:t> NOT </a:t>
            </a:r>
            <a:r>
              <a:rPr lang="da-DK" dirty="0" err="1">
                <a:solidFill>
                  <a:srgbClr val="008000"/>
                </a:solidFill>
                <a:latin typeface="Cascadia Mono" panose="020B0609020000020004" pitchFamily="49" charset="0"/>
              </a:rPr>
              <a:t>work</a:t>
            </a:r>
            <a:r>
              <a:rPr lang="da-DK" dirty="0">
                <a:solidFill>
                  <a:srgbClr val="008000"/>
                </a:solidFill>
                <a:latin typeface="Cascadia Mono" panose="020B0609020000020004" pitchFamily="49" charset="0"/>
              </a:rPr>
              <a:t>!!</a:t>
            </a:r>
            <a:endParaRPr lang="da-DK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dirty="0">
                <a:solidFill>
                  <a:srgbClr val="2B91AF"/>
                </a:solidFill>
                <a:latin typeface="Cascadia Mono" panose="020B0609020000020004" pitchFamily="49" charset="0"/>
              </a:rPr>
              <a:t>Drink</a:t>
            </a:r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 d = </a:t>
            </a:r>
            <a:r>
              <a:rPr lang="da-DK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dirty="0">
                <a:solidFill>
                  <a:srgbClr val="2B91AF"/>
                </a:solidFill>
                <a:latin typeface="Cascadia Mono" panose="020B0609020000020004" pitchFamily="49" charset="0"/>
              </a:rPr>
              <a:t>Drink</a:t>
            </a:r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() { … };</a:t>
            </a:r>
          </a:p>
          <a:p>
            <a:r>
              <a:rPr lang="da-DK" dirty="0" err="1">
                <a:solidFill>
                  <a:srgbClr val="000000"/>
                </a:solidFill>
                <a:highlight>
                  <a:srgbClr val="FF0000"/>
                </a:highlight>
                <a:latin typeface="Cascadia Mono" panose="020B0609020000020004" pitchFamily="49" charset="0"/>
              </a:rPr>
              <a:t>allDrinks.Add</a:t>
            </a:r>
            <a:r>
              <a:rPr lang="da-DK" dirty="0">
                <a:solidFill>
                  <a:srgbClr val="000000"/>
                </a:solidFill>
                <a:highlight>
                  <a:srgbClr val="FF0000"/>
                </a:highlight>
                <a:latin typeface="Cascadia Mono" panose="020B0609020000020004" pitchFamily="49" charset="0"/>
              </a:rPr>
              <a:t>(d);</a:t>
            </a:r>
          </a:p>
          <a:p>
            <a:endParaRPr lang="da-DK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dirty="0">
                <a:solidFill>
                  <a:srgbClr val="008000"/>
                </a:solidFill>
                <a:latin typeface="Cascadia Mono" panose="020B0609020000020004" pitchFamily="49" charset="0"/>
              </a:rPr>
              <a:t>// Save </a:t>
            </a:r>
            <a:r>
              <a:rPr lang="da-DK" dirty="0" err="1">
                <a:solidFill>
                  <a:srgbClr val="008000"/>
                </a:solidFill>
                <a:latin typeface="Cascadia Mono" panose="020B0609020000020004" pitchFamily="49" charset="0"/>
              </a:rPr>
              <a:t>changes</a:t>
            </a:r>
            <a:r>
              <a:rPr lang="da-DK" dirty="0">
                <a:solidFill>
                  <a:srgbClr val="008000"/>
                </a:solidFill>
                <a:latin typeface="Cascadia Mono" panose="020B0609020000020004" pitchFamily="49" charset="0"/>
              </a:rPr>
              <a:t> to database by </a:t>
            </a:r>
            <a:r>
              <a:rPr lang="da-DK" err="1">
                <a:solidFill>
                  <a:srgbClr val="008000"/>
                </a:solidFill>
                <a:latin typeface="Cascadia Mono" panose="020B0609020000020004" pitchFamily="49" charset="0"/>
              </a:rPr>
              <a:t>calling</a:t>
            </a:r>
            <a:r>
              <a:rPr lang="da-DK">
                <a:solidFill>
                  <a:srgbClr val="008000"/>
                </a:solidFill>
                <a:latin typeface="Cascadia Mono" panose="020B0609020000020004" pitchFamily="49" charset="0"/>
              </a:rPr>
              <a:t> SaveChanges </a:t>
            </a:r>
            <a:r>
              <a:rPr lang="da-DK" dirty="0">
                <a:solidFill>
                  <a:srgbClr val="008000"/>
                </a:solidFill>
                <a:latin typeface="Cascadia Mono" panose="020B0609020000020004" pitchFamily="49" charset="0"/>
              </a:rPr>
              <a:t>on the </a:t>
            </a:r>
            <a:r>
              <a:rPr lang="da-DK" dirty="0" err="1">
                <a:solidFill>
                  <a:srgbClr val="008000"/>
                </a:solidFill>
                <a:latin typeface="Cascadia Mono" panose="020B0609020000020004" pitchFamily="49" charset="0"/>
              </a:rPr>
              <a:t>context</a:t>
            </a:r>
            <a:r>
              <a:rPr lang="da-DK" dirty="0">
                <a:solidFill>
                  <a:srgbClr val="008000"/>
                </a:solidFill>
                <a:latin typeface="Cascadia Mono" panose="020B0609020000020004" pitchFamily="49" charset="0"/>
              </a:rPr>
              <a:t> </a:t>
            </a:r>
            <a:r>
              <a:rPr lang="da-DK" dirty="0" err="1">
                <a:solidFill>
                  <a:srgbClr val="008000"/>
                </a:solidFill>
                <a:latin typeface="Cascadia Mono" panose="020B0609020000020004" pitchFamily="49" charset="0"/>
              </a:rPr>
              <a:t>object</a:t>
            </a:r>
            <a:endParaRPr lang="da-DK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context.SaveChanges</a:t>
            </a:r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4493801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1F8742-C7A3-7B0C-CCD9-56CDAC795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Object reference resolution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BB829EC2-BD6E-A501-82B6-3AAC9CC13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291761" cy="4351338"/>
          </a:xfrm>
        </p:spPr>
        <p:txBody>
          <a:bodyPr/>
          <a:lstStyle/>
          <a:p>
            <a:r>
              <a:rPr lang="da-DK" dirty="0" err="1"/>
              <a:t>Very</a:t>
            </a:r>
            <a:r>
              <a:rPr lang="da-DK" dirty="0"/>
              <a:t> </a:t>
            </a:r>
            <a:r>
              <a:rPr lang="da-DK" dirty="0" err="1"/>
              <a:t>easy</a:t>
            </a:r>
            <a:r>
              <a:rPr lang="da-DK" dirty="0"/>
              <a:t> to </a:t>
            </a:r>
            <a:r>
              <a:rPr lang="da-DK" dirty="0" err="1"/>
              <a:t>get</a:t>
            </a:r>
            <a:r>
              <a:rPr lang="da-DK" dirty="0"/>
              <a:t> all – or </a:t>
            </a:r>
            <a:r>
              <a:rPr lang="da-DK" dirty="0" err="1"/>
              <a:t>subset</a:t>
            </a:r>
            <a:r>
              <a:rPr lang="da-DK" dirty="0"/>
              <a:t> – of </a:t>
            </a:r>
            <a:r>
              <a:rPr lang="da-DK" dirty="0" err="1"/>
              <a:t>objects</a:t>
            </a:r>
            <a:r>
              <a:rPr lang="da-DK" dirty="0"/>
              <a:t> of type </a:t>
            </a:r>
            <a:r>
              <a:rPr lang="da-DK" b="1" dirty="0"/>
              <a:t>T</a:t>
            </a:r>
          </a:p>
          <a:p>
            <a:r>
              <a:rPr lang="da-DK" dirty="0" err="1"/>
              <a:t>What</a:t>
            </a:r>
            <a:r>
              <a:rPr lang="da-DK" dirty="0"/>
              <a:t> </a:t>
            </a:r>
            <a:r>
              <a:rPr lang="da-DK" dirty="0" err="1"/>
              <a:t>if</a:t>
            </a:r>
            <a:r>
              <a:rPr lang="da-DK" dirty="0"/>
              <a:t> the </a:t>
            </a:r>
            <a:r>
              <a:rPr lang="da-DK" dirty="0" err="1"/>
              <a:t>individual</a:t>
            </a:r>
            <a:r>
              <a:rPr lang="da-DK" dirty="0"/>
              <a:t> </a:t>
            </a:r>
            <a:r>
              <a:rPr lang="da-DK" dirty="0" err="1"/>
              <a:t>objects</a:t>
            </a:r>
            <a:r>
              <a:rPr lang="da-DK" dirty="0"/>
              <a:t> </a:t>
            </a:r>
            <a:r>
              <a:rPr lang="da-DK" dirty="0" err="1"/>
              <a:t>refer</a:t>
            </a:r>
            <a:r>
              <a:rPr lang="da-DK" dirty="0"/>
              <a:t> to </a:t>
            </a:r>
            <a:r>
              <a:rPr lang="da-DK" dirty="0" err="1"/>
              <a:t>other</a:t>
            </a:r>
            <a:r>
              <a:rPr lang="da-DK" dirty="0"/>
              <a:t> </a:t>
            </a:r>
            <a:r>
              <a:rPr lang="da-DK" dirty="0" err="1"/>
              <a:t>objects</a:t>
            </a:r>
            <a:r>
              <a:rPr lang="da-DK" dirty="0"/>
              <a:t>…?</a:t>
            </a:r>
          </a:p>
          <a:p>
            <a:r>
              <a:rPr lang="da-DK" dirty="0"/>
              <a:t>The </a:t>
            </a:r>
            <a:r>
              <a:rPr lang="da-DK" i="1" dirty="0"/>
              <a:t>referred-to</a:t>
            </a:r>
            <a:r>
              <a:rPr lang="da-DK" dirty="0"/>
              <a:t> </a:t>
            </a:r>
            <a:r>
              <a:rPr lang="da-DK" dirty="0" err="1"/>
              <a:t>objects</a:t>
            </a:r>
            <a:r>
              <a:rPr lang="da-DK" dirty="0"/>
              <a:t>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u="sng" dirty="0"/>
              <a:t>not</a:t>
            </a:r>
            <a:r>
              <a:rPr lang="da-DK" dirty="0"/>
              <a:t> ”</a:t>
            </a:r>
            <a:r>
              <a:rPr lang="da-DK" dirty="0" err="1"/>
              <a:t>resolved</a:t>
            </a:r>
            <a:r>
              <a:rPr lang="da-DK" dirty="0"/>
              <a:t>” per default.</a:t>
            </a:r>
          </a:p>
        </p:txBody>
      </p:sp>
    </p:spTree>
    <p:extLst>
      <p:ext uri="{BB962C8B-B14F-4D97-AF65-F5344CB8AC3E}">
        <p14:creationId xmlns:p14="http://schemas.microsoft.com/office/powerpoint/2010/main" val="1891542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A83727-AAA2-0E95-3AF7-3621CAB8F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Purpose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3C68A699-CA60-36BA-809B-0DC598B5FB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755049" cy="4351338"/>
          </a:xfrm>
        </p:spPr>
        <p:txBody>
          <a:bodyPr/>
          <a:lstStyle/>
          <a:p>
            <a:r>
              <a:rPr lang="da-DK" dirty="0"/>
              <a:t>A</a:t>
            </a:r>
            <a:r>
              <a:rPr lang="en-US" dirty="0"/>
              <a:t>n </a:t>
            </a:r>
            <a:r>
              <a:rPr lang="en-US" b="1" dirty="0"/>
              <a:t>Object-Relational Mapping</a:t>
            </a:r>
            <a:r>
              <a:rPr lang="en-US" dirty="0"/>
              <a:t> (ORM) framework that enables us to work with relational databases using .NET objects</a:t>
            </a:r>
          </a:p>
          <a:p>
            <a:r>
              <a:rPr lang="en-US" dirty="0"/>
              <a:t>Key strength: (almost) automatic resolution of object references.</a:t>
            </a:r>
          </a:p>
          <a:p>
            <a:r>
              <a:rPr lang="en-US" dirty="0"/>
              <a:t>Is as such born as a </a:t>
            </a:r>
            <a:r>
              <a:rPr lang="en-US" i="1" dirty="0"/>
              <a:t>code-first</a:t>
            </a:r>
            <a:r>
              <a:rPr lang="en-US" dirty="0"/>
              <a:t> tool – we will primarily use the </a:t>
            </a:r>
            <a:r>
              <a:rPr lang="en-US" i="1" dirty="0"/>
              <a:t>database-first</a:t>
            </a:r>
            <a:r>
              <a:rPr lang="en-US" dirty="0"/>
              <a:t> approach (</a:t>
            </a:r>
            <a:r>
              <a:rPr lang="en-US" i="1" dirty="0"/>
              <a:t>EFC PT</a:t>
            </a:r>
            <a:r>
              <a:rPr lang="en-US" dirty="0"/>
              <a:t> helps with this)</a:t>
            </a:r>
          </a:p>
          <a:p>
            <a:r>
              <a:rPr lang="en-US" dirty="0"/>
              <a:t>Once the setup/generate phase is done, the database is abstracted away…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4868734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7CEE9D-7221-1EF0-1775-4A31AF8CC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Object reference resolution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05971714-EB7C-EFC1-DE1A-DE11297508C5}"/>
              </a:ext>
            </a:extLst>
          </p:cNvPr>
          <p:cNvSpPr txBox="1"/>
          <p:nvPr/>
        </p:nvSpPr>
        <p:spPr>
          <a:xfrm>
            <a:off x="838199" y="1690688"/>
            <a:ext cx="1099334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da-DK" sz="1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Table</a:t>
            </a:r>
            <a:r>
              <a:rPr lang="da-DK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da-DK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"Drink"</a:t>
            </a:r>
            <a:r>
              <a:rPr lang="da-DK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)]</a:t>
            </a:r>
          </a:p>
          <a:p>
            <a:r>
              <a:rPr lang="da-DK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da-DK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partial</a:t>
            </a:r>
            <a:r>
              <a:rPr lang="da-DK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da-DK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400" dirty="0">
                <a:solidFill>
                  <a:srgbClr val="2B91AF"/>
                </a:solidFill>
                <a:latin typeface="Cascadia Mono" panose="020B0609020000020004" pitchFamily="49" charset="0"/>
              </a:rPr>
              <a:t>Drink </a:t>
            </a:r>
            <a:r>
              <a:rPr lang="da-DK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// auto-</a:t>
            </a:r>
            <a:r>
              <a:rPr lang="da-DK" sz="1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generated</a:t>
            </a:r>
            <a:endParaRPr lang="da-DK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da-DK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…</a:t>
            </a:r>
          </a:p>
          <a:p>
            <a:endParaRPr lang="da-DK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    public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? 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AlcoholicPartId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{ 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    public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? NonAlcoholicPartId { 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endParaRPr lang="da-DK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[</a:t>
            </a:r>
            <a:r>
              <a:rPr lang="da-DK" sz="1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ForeignKey</a:t>
            </a:r>
            <a:r>
              <a:rPr lang="da-DK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da-DK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da-DK" sz="14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AlcoholicPartId</a:t>
            </a:r>
            <a:r>
              <a:rPr lang="da-DK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da-DK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)]</a:t>
            </a:r>
          </a:p>
          <a:p>
            <a:r>
              <a:rPr lang="da-DK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[</a:t>
            </a:r>
            <a:r>
              <a:rPr lang="da-DK" sz="1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InverseProperty</a:t>
            </a:r>
            <a:r>
              <a:rPr lang="da-DK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da-DK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da-DK" sz="14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DrinkAlcoholicParts</a:t>
            </a:r>
            <a:r>
              <a:rPr lang="da-DK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da-DK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)]</a:t>
            </a: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ascadia Mono" panose="020B0609020000020004" pitchFamily="49" charset="0"/>
              </a:rPr>
              <a:t>Ingredient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AlcoholicPart { 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endParaRPr lang="en-US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[</a:t>
            </a:r>
            <a:r>
              <a:rPr lang="da-DK" sz="1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ForeignKey</a:t>
            </a:r>
            <a:r>
              <a:rPr lang="da-DK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da-DK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"NonAlcoholicPartId"</a:t>
            </a:r>
            <a:r>
              <a:rPr lang="da-DK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)]</a:t>
            </a:r>
          </a:p>
          <a:p>
            <a:r>
              <a:rPr lang="da-DK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[</a:t>
            </a:r>
            <a:r>
              <a:rPr lang="da-DK" sz="1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InverseProperty</a:t>
            </a:r>
            <a:r>
              <a:rPr lang="da-DK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da-DK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da-DK" sz="14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DrinkNonAlcoholicParts</a:t>
            </a:r>
            <a:r>
              <a:rPr lang="da-DK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da-DK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)]</a:t>
            </a: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ascadia Mono" panose="020B0609020000020004" pitchFamily="49" charset="0"/>
              </a:rPr>
              <a:t>Ingredient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NonAlcoholicPart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{ 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r>
              <a:rPr lang="da-DK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da-DK" sz="1400" dirty="0"/>
          </a:p>
        </p:txBody>
      </p:sp>
    </p:spTree>
    <p:extLst>
      <p:ext uri="{BB962C8B-B14F-4D97-AF65-F5344CB8AC3E}">
        <p14:creationId xmlns:p14="http://schemas.microsoft.com/office/powerpoint/2010/main" val="16537265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7CEE9D-7221-1EF0-1775-4A31AF8CC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Object reference resolution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05971714-EB7C-EFC1-DE1A-DE11297508C5}"/>
              </a:ext>
            </a:extLst>
          </p:cNvPr>
          <p:cNvSpPr txBox="1"/>
          <p:nvPr/>
        </p:nvSpPr>
        <p:spPr>
          <a:xfrm>
            <a:off x="838200" y="1690688"/>
            <a:ext cx="10993341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da-DK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400" dirty="0">
                <a:solidFill>
                  <a:srgbClr val="2B91AF"/>
                </a:solidFill>
                <a:latin typeface="Cascadia Mono" panose="020B0609020000020004" pitchFamily="49" charset="0"/>
              </a:rPr>
              <a:t>EFCDrinkDBContext</a:t>
            </a:r>
            <a:r>
              <a:rPr lang="da-DK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context</a:t>
            </a:r>
            <a:r>
              <a:rPr lang="da-DK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da-DK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da-DK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400" dirty="0">
                <a:solidFill>
                  <a:srgbClr val="2B91AF"/>
                </a:solidFill>
                <a:latin typeface="Cascadia Mono" panose="020B0609020000020004" pitchFamily="49" charset="0"/>
              </a:rPr>
              <a:t>EFCDrinkDBContext</a:t>
            </a:r>
            <a:r>
              <a:rPr lang="da-DK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endParaRPr lang="da-DK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da-DK" sz="1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Get</a:t>
            </a:r>
            <a:r>
              <a:rPr lang="da-DK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 all Drink </a:t>
            </a:r>
            <a:r>
              <a:rPr lang="da-DK" sz="1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objects</a:t>
            </a:r>
            <a:r>
              <a:rPr lang="da-DK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, but </a:t>
            </a:r>
            <a:r>
              <a:rPr lang="da-DK" sz="1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object</a:t>
            </a:r>
            <a:r>
              <a:rPr lang="da-DK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 references NOT </a:t>
            </a:r>
            <a:r>
              <a:rPr lang="da-DK" sz="1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resolved</a:t>
            </a:r>
            <a:r>
              <a:rPr lang="da-DK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.</a:t>
            </a:r>
            <a:endParaRPr lang="da-DK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sz="1400" dirty="0">
                <a:solidFill>
                  <a:srgbClr val="2B91AF"/>
                </a:solidFill>
                <a:latin typeface="Cascadia Mono" panose="020B0609020000020004" pitchFamily="49" charset="0"/>
              </a:rPr>
              <a:t>List</a:t>
            </a:r>
            <a:r>
              <a:rPr lang="da-DK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da-DK" sz="1400" dirty="0">
                <a:solidFill>
                  <a:srgbClr val="2B91AF"/>
                </a:solidFill>
                <a:latin typeface="Cascadia Mono" panose="020B0609020000020004" pitchFamily="49" charset="0"/>
              </a:rPr>
              <a:t>Drink</a:t>
            </a:r>
            <a:r>
              <a:rPr lang="da-DK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&gt; </a:t>
            </a:r>
            <a:r>
              <a:rPr lang="da-DK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allDrinksA</a:t>
            </a:r>
            <a:r>
              <a:rPr lang="da-DK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da-DK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context.Set</a:t>
            </a:r>
            <a:r>
              <a:rPr lang="da-DK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da-DK" sz="1400" dirty="0">
                <a:solidFill>
                  <a:srgbClr val="2B91AF"/>
                </a:solidFill>
                <a:latin typeface="Cascadia Mono" panose="020B0609020000020004" pitchFamily="49" charset="0"/>
              </a:rPr>
              <a:t>Drink</a:t>
            </a:r>
            <a:r>
              <a:rPr lang="da-DK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&gt;()</a:t>
            </a:r>
          </a:p>
          <a:p>
            <a:r>
              <a:rPr lang="da-DK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.</a:t>
            </a:r>
            <a:r>
              <a:rPr lang="da-DK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ToList</a:t>
            </a:r>
            <a:r>
              <a:rPr lang="da-DK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endParaRPr lang="da-DK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da-DK" sz="1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Get</a:t>
            </a:r>
            <a:r>
              <a:rPr lang="da-DK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 all Drink </a:t>
            </a:r>
            <a:r>
              <a:rPr lang="da-DK" sz="1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objects</a:t>
            </a:r>
            <a:r>
              <a:rPr lang="da-DK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, with </a:t>
            </a:r>
            <a:r>
              <a:rPr lang="da-DK" sz="1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object</a:t>
            </a:r>
            <a:r>
              <a:rPr lang="da-DK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 references </a:t>
            </a:r>
            <a:r>
              <a:rPr lang="da-DK" sz="1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resolved</a:t>
            </a:r>
            <a:r>
              <a:rPr lang="da-DK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.</a:t>
            </a:r>
            <a:endParaRPr lang="da-DK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sz="1400" dirty="0">
                <a:solidFill>
                  <a:srgbClr val="2B91AF"/>
                </a:solidFill>
                <a:latin typeface="Cascadia Mono" panose="020B0609020000020004" pitchFamily="49" charset="0"/>
              </a:rPr>
              <a:t>List</a:t>
            </a:r>
            <a:r>
              <a:rPr lang="da-DK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da-DK" sz="1400" dirty="0">
                <a:solidFill>
                  <a:srgbClr val="2B91AF"/>
                </a:solidFill>
                <a:latin typeface="Cascadia Mono" panose="020B0609020000020004" pitchFamily="49" charset="0"/>
              </a:rPr>
              <a:t>DrinkFlat</a:t>
            </a:r>
            <a:r>
              <a:rPr lang="da-DK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&gt; </a:t>
            </a:r>
            <a:r>
              <a:rPr lang="da-DK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allDrinksB</a:t>
            </a:r>
            <a:r>
              <a:rPr lang="da-DK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da-DK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context.Set</a:t>
            </a:r>
            <a:r>
              <a:rPr lang="da-DK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da-DK" sz="1400" dirty="0">
                <a:solidFill>
                  <a:srgbClr val="2B91AF"/>
                </a:solidFill>
                <a:latin typeface="Cascadia Mono" panose="020B0609020000020004" pitchFamily="49" charset="0"/>
              </a:rPr>
              <a:t>DrinkFlat</a:t>
            </a:r>
            <a:r>
              <a:rPr lang="da-DK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&gt;()</a:t>
            </a:r>
          </a:p>
          <a:p>
            <a:r>
              <a:rPr lang="da-DK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da-DK" sz="1400" dirty="0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.</a:t>
            </a:r>
            <a:r>
              <a:rPr lang="da-DK" sz="1400" dirty="0" err="1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Include</a:t>
            </a:r>
            <a:r>
              <a:rPr lang="da-DK" sz="1400" dirty="0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(d =&gt; </a:t>
            </a:r>
            <a:r>
              <a:rPr lang="da-DK" sz="1400" dirty="0" err="1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d.AlcoholicPart</a:t>
            </a:r>
            <a:r>
              <a:rPr lang="da-DK" sz="1400" dirty="0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da-DK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da-DK" sz="1400" dirty="0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.</a:t>
            </a:r>
            <a:r>
              <a:rPr lang="da-DK" sz="1400" dirty="0" err="1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Include</a:t>
            </a:r>
            <a:r>
              <a:rPr lang="da-DK" sz="1400" dirty="0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(d =&gt; </a:t>
            </a:r>
            <a:r>
              <a:rPr lang="da-DK" sz="1400" dirty="0" err="1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d.NonAlcoholicPart</a:t>
            </a:r>
            <a:r>
              <a:rPr lang="da-DK" sz="1400" dirty="0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da-DK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.</a:t>
            </a:r>
            <a:r>
              <a:rPr lang="da-DK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ToList</a:t>
            </a:r>
            <a:r>
              <a:rPr lang="da-DK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373111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7CEE9D-7221-1EF0-1775-4A31AF8CC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Object reference resolution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05971714-EB7C-EFC1-DE1A-DE11297508C5}"/>
              </a:ext>
            </a:extLst>
          </p:cNvPr>
          <p:cNvSpPr txBox="1"/>
          <p:nvPr/>
        </p:nvSpPr>
        <p:spPr>
          <a:xfrm>
            <a:off x="838200" y="1690688"/>
            <a:ext cx="1099334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da-DK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400" dirty="0">
                <a:solidFill>
                  <a:srgbClr val="2B91AF"/>
                </a:solidFill>
                <a:latin typeface="Cascadia Mono" panose="020B0609020000020004" pitchFamily="49" charset="0"/>
              </a:rPr>
              <a:t>EFCDrinkDBContext</a:t>
            </a:r>
            <a:r>
              <a:rPr lang="da-DK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context</a:t>
            </a:r>
            <a:r>
              <a:rPr lang="da-DK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da-DK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da-DK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400" dirty="0">
                <a:solidFill>
                  <a:srgbClr val="2B91AF"/>
                </a:solidFill>
                <a:latin typeface="Cascadia Mono" panose="020B0609020000020004" pitchFamily="49" charset="0"/>
              </a:rPr>
              <a:t>EFCDrinkDBContext</a:t>
            </a:r>
            <a:r>
              <a:rPr lang="da-DK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endParaRPr lang="da-DK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da-DK" sz="1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Deeper</a:t>
            </a:r>
            <a:r>
              <a:rPr lang="da-DK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 </a:t>
            </a:r>
            <a:r>
              <a:rPr lang="da-DK" sz="1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level</a:t>
            </a:r>
            <a:r>
              <a:rPr lang="da-DK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 of </a:t>
            </a:r>
            <a:r>
              <a:rPr lang="da-DK" sz="1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object</a:t>
            </a:r>
            <a:r>
              <a:rPr lang="da-DK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 reference resolution</a:t>
            </a:r>
            <a:endParaRPr lang="da-DK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sz="1400" dirty="0">
                <a:solidFill>
                  <a:srgbClr val="2B91AF"/>
                </a:solidFill>
                <a:latin typeface="Cascadia Mono" panose="020B0609020000020004" pitchFamily="49" charset="0"/>
              </a:rPr>
              <a:t>List</a:t>
            </a:r>
            <a:r>
              <a:rPr lang="da-DK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da-DK" sz="1400" dirty="0">
                <a:solidFill>
                  <a:srgbClr val="2B91AF"/>
                </a:solidFill>
                <a:latin typeface="Cascadia Mono" panose="020B0609020000020004" pitchFamily="49" charset="0"/>
              </a:rPr>
              <a:t>Cocktail</a:t>
            </a:r>
            <a:r>
              <a:rPr lang="da-DK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&gt; </a:t>
            </a:r>
            <a:r>
              <a:rPr lang="da-DK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allCocktails</a:t>
            </a:r>
            <a:r>
              <a:rPr lang="da-DK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da-DK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context.Set</a:t>
            </a:r>
            <a:r>
              <a:rPr lang="da-DK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da-DK" sz="1400" dirty="0">
                <a:solidFill>
                  <a:srgbClr val="2B91AF"/>
                </a:solidFill>
                <a:latin typeface="Cascadia Mono" panose="020B0609020000020004" pitchFamily="49" charset="0"/>
              </a:rPr>
              <a:t>Cocktail</a:t>
            </a:r>
            <a:r>
              <a:rPr lang="da-DK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&gt;()</a:t>
            </a:r>
          </a:p>
          <a:p>
            <a:r>
              <a:rPr lang="da-DK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da-DK" sz="1400" dirty="0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.</a:t>
            </a:r>
            <a:r>
              <a:rPr lang="da-DK" sz="1400" dirty="0" err="1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Include</a:t>
            </a:r>
            <a:r>
              <a:rPr lang="da-DK" sz="1400" dirty="0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(c =&gt; </a:t>
            </a:r>
            <a:r>
              <a:rPr lang="da-DK" sz="1400" dirty="0" err="1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c.CocktailIngredients</a:t>
            </a:r>
            <a:r>
              <a:rPr lang="da-DK" sz="1400" dirty="0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da-DK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da-DK" sz="1400" dirty="0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.ThenInclude(ci =&gt; </a:t>
            </a:r>
            <a:r>
              <a:rPr lang="da-DK" sz="1400" dirty="0" err="1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ci.Ingredient</a:t>
            </a:r>
            <a:r>
              <a:rPr lang="da-DK" sz="1400" dirty="0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)</a:t>
            </a:r>
            <a:r>
              <a:rPr lang="da-DK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6892525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D1B4E2-2F3C-78C0-AABC-AA4397D96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i="1" dirty="0"/>
              <a:t>EFCore Power Tools </a:t>
            </a:r>
            <a:r>
              <a:rPr lang="da-DK" dirty="0" err="1"/>
              <a:t>extension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AA0F2877-76F2-F7A8-F06E-21B4DA7EDF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Download from: </a:t>
            </a:r>
            <a:r>
              <a:rPr lang="da-DK" sz="1800" dirty="0">
                <a:hlinkClick r:id="rId2"/>
              </a:rPr>
              <a:t>https://marketplace.visualstudio.com/items?itemName=ErikEJ.EFCorePowerTools</a:t>
            </a:r>
            <a:endParaRPr lang="da-DK" sz="1800" dirty="0"/>
          </a:p>
          <a:p>
            <a:r>
              <a:rPr lang="da-DK" dirty="0"/>
              <a:t>Download</a:t>
            </a:r>
          </a:p>
          <a:p>
            <a:r>
              <a:rPr lang="da-DK" dirty="0" err="1"/>
              <a:t>Shut</a:t>
            </a:r>
            <a:r>
              <a:rPr lang="da-DK" dirty="0"/>
              <a:t> </a:t>
            </a:r>
            <a:r>
              <a:rPr lang="da-DK" dirty="0" err="1"/>
              <a:t>down</a:t>
            </a:r>
            <a:r>
              <a:rPr lang="da-DK" dirty="0"/>
              <a:t> all running </a:t>
            </a:r>
            <a:r>
              <a:rPr lang="da-DK" dirty="0" err="1"/>
              <a:t>instances</a:t>
            </a:r>
            <a:r>
              <a:rPr lang="da-DK" dirty="0"/>
              <a:t> of Visual Studio</a:t>
            </a:r>
          </a:p>
          <a:p>
            <a:r>
              <a:rPr lang="da-DK" dirty="0" err="1"/>
              <a:t>Install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093767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D1B4E2-2F3C-78C0-AABC-AA4397D96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i="1" dirty="0"/>
              <a:t>EFCore Power Tools </a:t>
            </a:r>
            <a:r>
              <a:rPr lang="da-DK" dirty="0" err="1"/>
              <a:t>extension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AA0F2877-76F2-F7A8-F06E-21B4DA7EDF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021183" cy="4351338"/>
          </a:xfrm>
        </p:spPr>
        <p:txBody>
          <a:bodyPr/>
          <a:lstStyle/>
          <a:p>
            <a:r>
              <a:rPr lang="da-DK" dirty="0"/>
              <a:t>Right-</a:t>
            </a:r>
            <a:r>
              <a:rPr lang="da-DK" dirty="0" err="1"/>
              <a:t>click</a:t>
            </a:r>
            <a:r>
              <a:rPr lang="da-DK" dirty="0"/>
              <a:t> on </a:t>
            </a:r>
            <a:r>
              <a:rPr lang="da-DK" dirty="0" err="1"/>
              <a:t>project</a:t>
            </a:r>
            <a:r>
              <a:rPr lang="da-DK" dirty="0"/>
              <a:t> (</a:t>
            </a:r>
            <a:r>
              <a:rPr lang="da-DK" u="sng" dirty="0"/>
              <a:t>not</a:t>
            </a:r>
            <a:r>
              <a:rPr lang="da-DK" dirty="0"/>
              <a:t> solution)</a:t>
            </a:r>
          </a:p>
          <a:p>
            <a:r>
              <a:rPr lang="da-DK" dirty="0" err="1"/>
              <a:t>Choose</a:t>
            </a:r>
            <a:r>
              <a:rPr lang="da-DK" dirty="0"/>
              <a:t> </a:t>
            </a:r>
            <a:r>
              <a:rPr lang="da-DK" b="1" dirty="0"/>
              <a:t>EF Core Power Tools | </a:t>
            </a:r>
            <a:r>
              <a:rPr lang="da-DK" b="1" dirty="0" err="1"/>
              <a:t>Reverse</a:t>
            </a:r>
            <a:r>
              <a:rPr lang="da-DK" b="1" dirty="0"/>
              <a:t> </a:t>
            </a:r>
            <a:r>
              <a:rPr lang="da-DK" b="1" dirty="0" err="1"/>
              <a:t>Engineer</a:t>
            </a:r>
            <a:r>
              <a:rPr lang="da-DK" dirty="0"/>
              <a:t> in menu</a:t>
            </a:r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BF23333D-94A9-47E1-5336-A7E954DE07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4640" y="1825625"/>
            <a:ext cx="4666418" cy="3722125"/>
          </a:xfrm>
          <a:prstGeom prst="rect">
            <a:avLst/>
          </a:prstGeom>
        </p:spPr>
      </p:pic>
      <p:sp>
        <p:nvSpPr>
          <p:cNvPr id="5" name="Pil: højre 4">
            <a:extLst>
              <a:ext uri="{FF2B5EF4-FFF2-40B4-BE49-F238E27FC236}">
                <a16:creationId xmlns:a16="http://schemas.microsoft.com/office/drawing/2014/main" id="{72D3CD3D-C8B3-C6F0-62B0-EA725FC82BD9}"/>
              </a:ext>
            </a:extLst>
          </p:cNvPr>
          <p:cNvSpPr/>
          <p:nvPr/>
        </p:nvSpPr>
        <p:spPr>
          <a:xfrm>
            <a:off x="4988859" y="2518458"/>
            <a:ext cx="1981200" cy="9105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/>
              <a:t>Select </a:t>
            </a:r>
            <a:r>
              <a:rPr lang="da-DK" sz="1400" dirty="0" err="1"/>
              <a:t>project</a:t>
            </a:r>
            <a:r>
              <a:rPr lang="da-DK" sz="1400" dirty="0"/>
              <a:t> and right-</a:t>
            </a:r>
            <a:r>
              <a:rPr lang="da-DK" sz="1400" dirty="0" err="1"/>
              <a:t>click</a:t>
            </a:r>
            <a:endParaRPr lang="da-DK" sz="1400" dirty="0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24C693FB-2964-202A-20CD-AE80DE6334FA}"/>
              </a:ext>
            </a:extLst>
          </p:cNvPr>
          <p:cNvSpPr/>
          <p:nvPr/>
        </p:nvSpPr>
        <p:spPr>
          <a:xfrm>
            <a:off x="7561728" y="3582024"/>
            <a:ext cx="4074459" cy="72754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169280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D1B4E2-2F3C-78C0-AABC-AA4397D96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i="1" dirty="0"/>
              <a:t>EFCore Power Tools </a:t>
            </a:r>
            <a:r>
              <a:rPr lang="da-DK" dirty="0" err="1"/>
              <a:t>extension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AA0F2877-76F2-F7A8-F06E-21B4DA7EDF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094930" cy="4351338"/>
          </a:xfrm>
        </p:spPr>
        <p:txBody>
          <a:bodyPr>
            <a:normAutofit/>
          </a:bodyPr>
          <a:lstStyle/>
          <a:p>
            <a:r>
              <a:rPr lang="en-US" dirty="0"/>
              <a:t>Add a reference to a database</a:t>
            </a:r>
          </a:p>
          <a:p>
            <a:r>
              <a:rPr lang="en-US" dirty="0"/>
              <a:t>Local database: </a:t>
            </a:r>
            <a:r>
              <a:rPr lang="en-US" b="1" dirty="0"/>
              <a:t>(localdb)\ </a:t>
            </a:r>
            <a:r>
              <a:rPr lang="en-US" b="1" dirty="0" err="1"/>
              <a:t>MSSQLLocalDB.</a:t>
            </a:r>
            <a:r>
              <a:rPr lang="en-US" b="1" i="1" dirty="0" err="1">
                <a:solidFill>
                  <a:schemeClr val="bg1">
                    <a:lumMod val="50000"/>
                  </a:schemeClr>
                </a:solidFill>
              </a:rPr>
              <a:t>NameOfDB</a:t>
            </a:r>
            <a:endParaRPr lang="en-US" b="1" i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/>
              <a:t>If you are not running on a local database, specify your specific database instance instead. </a:t>
            </a:r>
          </a:p>
          <a:p>
            <a:r>
              <a:rPr lang="en-US" dirty="0"/>
              <a:t>Click </a:t>
            </a:r>
            <a:r>
              <a:rPr lang="en-US" b="1" dirty="0"/>
              <a:t>OK</a:t>
            </a:r>
            <a:r>
              <a:rPr lang="en-US" dirty="0"/>
              <a:t> to proceed.</a:t>
            </a:r>
            <a:endParaRPr lang="da-DK" dirty="0"/>
          </a:p>
        </p:txBody>
      </p:sp>
      <p:pic>
        <p:nvPicPr>
          <p:cNvPr id="10" name="Billede 9">
            <a:extLst>
              <a:ext uri="{FF2B5EF4-FFF2-40B4-BE49-F238E27FC236}">
                <a16:creationId xmlns:a16="http://schemas.microsoft.com/office/drawing/2014/main" id="{A4395414-7537-77B3-6426-745FC59F92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7553" y="2103298"/>
            <a:ext cx="5169354" cy="2788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4792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D1B4E2-2F3C-78C0-AABC-AA4397D96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i="1" dirty="0"/>
              <a:t>EFCore Power Tools </a:t>
            </a:r>
            <a:r>
              <a:rPr lang="da-DK" dirty="0" err="1"/>
              <a:t>extension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AA0F2877-76F2-F7A8-F06E-21B4DA7EDF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094930" cy="4351338"/>
          </a:xfrm>
        </p:spPr>
        <p:txBody>
          <a:bodyPr>
            <a:normAutofit/>
          </a:bodyPr>
          <a:lstStyle/>
          <a:p>
            <a:r>
              <a:rPr lang="en-US" dirty="0"/>
              <a:t>Expand </a:t>
            </a:r>
            <a:r>
              <a:rPr lang="en-US" b="1" dirty="0"/>
              <a:t>Tables/dbo</a:t>
            </a:r>
            <a:r>
              <a:rPr lang="en-US" dirty="0"/>
              <a:t> </a:t>
            </a:r>
          </a:p>
          <a:p>
            <a:r>
              <a:rPr lang="en-US" dirty="0"/>
              <a:t>You should see a list of tables in the chosen database. </a:t>
            </a:r>
          </a:p>
          <a:p>
            <a:r>
              <a:rPr lang="en-US" dirty="0"/>
              <a:t>Check off tables for which to generate classes </a:t>
            </a:r>
          </a:p>
          <a:p>
            <a:r>
              <a:rPr lang="en-US" dirty="0"/>
              <a:t>Click </a:t>
            </a:r>
            <a:r>
              <a:rPr lang="en-US" b="1" dirty="0"/>
              <a:t>OK</a:t>
            </a:r>
            <a:r>
              <a:rPr lang="en-US" dirty="0"/>
              <a:t> to proceed.</a:t>
            </a:r>
            <a:endParaRPr lang="da-DK" dirty="0"/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4B058887-EA36-B752-69F8-43341F16DB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6455" y="1759131"/>
            <a:ext cx="3227344" cy="3915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39197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D1B4E2-2F3C-78C0-AABC-AA4397D96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i="1" dirty="0"/>
              <a:t>EFCore Power Tools </a:t>
            </a:r>
            <a:r>
              <a:rPr lang="da-DK" dirty="0" err="1"/>
              <a:t>extension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AA0F2877-76F2-F7A8-F06E-21B4DA7EDF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506940" cy="4351338"/>
          </a:xfrm>
        </p:spPr>
        <p:txBody>
          <a:bodyPr>
            <a:normAutofit/>
          </a:bodyPr>
          <a:lstStyle/>
          <a:p>
            <a:r>
              <a:rPr lang="en-US" dirty="0"/>
              <a:t>Delete text in the </a:t>
            </a:r>
            <a:r>
              <a:rPr lang="en-US" i="1" dirty="0"/>
              <a:t>EntityTypes path</a:t>
            </a:r>
            <a:r>
              <a:rPr lang="en-US" dirty="0"/>
              <a:t> text box</a:t>
            </a:r>
          </a:p>
          <a:p>
            <a:r>
              <a:rPr lang="en-US" dirty="0"/>
              <a:t>Check off</a:t>
            </a:r>
          </a:p>
          <a:p>
            <a:pPr lvl="1"/>
            <a:r>
              <a:rPr lang="en-US" i="1" dirty="0"/>
              <a:t>Pluralize…</a:t>
            </a:r>
          </a:p>
          <a:p>
            <a:pPr lvl="1"/>
            <a:r>
              <a:rPr lang="en-US" i="1" dirty="0"/>
              <a:t>Use DataAnnotation…</a:t>
            </a:r>
          </a:p>
          <a:p>
            <a:pPr lvl="1"/>
            <a:r>
              <a:rPr lang="en-US" i="1" dirty="0"/>
              <a:t>Include </a:t>
            </a:r>
            <a:r>
              <a:rPr lang="en-US" i="1"/>
              <a:t>connection…</a:t>
            </a:r>
          </a:p>
          <a:p>
            <a:pPr lvl="1"/>
            <a:r>
              <a:rPr lang="en-US" i="1"/>
              <a:t>Install the EF Core… </a:t>
            </a:r>
            <a:r>
              <a:rPr lang="en-US" i="1">
                <a:solidFill>
                  <a:schemeClr val="bg1">
                    <a:lumMod val="50000"/>
                  </a:schemeClr>
                </a:solidFill>
              </a:rPr>
              <a:t>(only first time)</a:t>
            </a:r>
            <a:endParaRPr lang="en-US" i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/>
              <a:t>Click </a:t>
            </a:r>
            <a:r>
              <a:rPr lang="en-US" b="1" dirty="0"/>
              <a:t>OK</a:t>
            </a:r>
            <a:r>
              <a:rPr lang="en-US" dirty="0"/>
              <a:t> to proceed.</a:t>
            </a:r>
            <a:endParaRPr lang="da-DK" dirty="0"/>
          </a:p>
        </p:txBody>
      </p:sp>
      <p:pic>
        <p:nvPicPr>
          <p:cNvPr id="6" name="Billede 5">
            <a:extLst>
              <a:ext uri="{FF2B5EF4-FFF2-40B4-BE49-F238E27FC236}">
                <a16:creationId xmlns:a16="http://schemas.microsoft.com/office/drawing/2014/main" id="{F98E69DF-B287-949C-DEAD-9191C20CB3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5903" y="1715272"/>
            <a:ext cx="3278533" cy="3992880"/>
          </a:xfrm>
          <a:prstGeom prst="rect">
            <a:avLst/>
          </a:prstGeom>
        </p:spPr>
      </p:pic>
      <p:sp>
        <p:nvSpPr>
          <p:cNvPr id="9" name="Pil: højre 8">
            <a:extLst>
              <a:ext uri="{FF2B5EF4-FFF2-40B4-BE49-F238E27FC236}">
                <a16:creationId xmlns:a16="http://schemas.microsoft.com/office/drawing/2014/main" id="{07384AD0-7D86-2DDE-390F-F15BC1F35681}"/>
              </a:ext>
            </a:extLst>
          </p:cNvPr>
          <p:cNvSpPr/>
          <p:nvPr/>
        </p:nvSpPr>
        <p:spPr>
          <a:xfrm>
            <a:off x="6889411" y="2469597"/>
            <a:ext cx="1358016" cy="71335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/>
              <a:t>NB: Delete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E9210E4F-926B-A0BD-5891-ECB8F1152768}"/>
              </a:ext>
            </a:extLst>
          </p:cNvPr>
          <p:cNvSpPr/>
          <p:nvPr/>
        </p:nvSpPr>
        <p:spPr>
          <a:xfrm>
            <a:off x="8308449" y="3512656"/>
            <a:ext cx="282388" cy="29598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B3BB924C-AD9A-1170-FCD0-5D2E181EABDE}"/>
              </a:ext>
            </a:extLst>
          </p:cNvPr>
          <p:cNvSpPr/>
          <p:nvPr/>
        </p:nvSpPr>
        <p:spPr>
          <a:xfrm>
            <a:off x="8214358" y="4001294"/>
            <a:ext cx="282388" cy="29598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D8E8AEDF-2439-6317-797D-87E010871835}"/>
              </a:ext>
            </a:extLst>
          </p:cNvPr>
          <p:cNvSpPr/>
          <p:nvPr/>
        </p:nvSpPr>
        <p:spPr>
          <a:xfrm>
            <a:off x="8247427" y="4498941"/>
            <a:ext cx="282388" cy="29598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AD59A472-EBCB-BEB3-2871-9CC3F9FDA8E9}"/>
              </a:ext>
            </a:extLst>
          </p:cNvPr>
          <p:cNvSpPr/>
          <p:nvPr/>
        </p:nvSpPr>
        <p:spPr>
          <a:xfrm>
            <a:off x="8247427" y="4794921"/>
            <a:ext cx="282388" cy="29598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7" name="Billede 6">
            <a:extLst>
              <a:ext uri="{FF2B5EF4-FFF2-40B4-BE49-F238E27FC236}">
                <a16:creationId xmlns:a16="http://schemas.microsoft.com/office/drawing/2014/main" id="{E014F0C0-7DEF-B3C8-DA10-C2BBF6D0FC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8449" y="4834662"/>
            <a:ext cx="138113" cy="161926"/>
          </a:xfrm>
          <a:prstGeom prst="rect">
            <a:avLst/>
          </a:prstGeom>
        </p:spPr>
      </p:pic>
      <p:sp>
        <p:nvSpPr>
          <p:cNvPr id="8" name="Pil: højre 7">
            <a:extLst>
              <a:ext uri="{FF2B5EF4-FFF2-40B4-BE49-F238E27FC236}">
                <a16:creationId xmlns:a16="http://schemas.microsoft.com/office/drawing/2014/main" id="{74506E65-6443-892D-0AE9-18871D2B4232}"/>
              </a:ext>
            </a:extLst>
          </p:cNvPr>
          <p:cNvSpPr/>
          <p:nvPr/>
        </p:nvSpPr>
        <p:spPr>
          <a:xfrm>
            <a:off x="6806158" y="4586234"/>
            <a:ext cx="1358016" cy="713353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/>
              <a:t>First time</a:t>
            </a:r>
            <a:endParaRPr lang="da-DK" sz="1400" dirty="0"/>
          </a:p>
        </p:txBody>
      </p:sp>
    </p:spTree>
    <p:extLst>
      <p:ext uri="{BB962C8B-B14F-4D97-AF65-F5344CB8AC3E}">
        <p14:creationId xmlns:p14="http://schemas.microsoft.com/office/powerpoint/2010/main" val="21665371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997BF8-193F-097E-3226-3664A8267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i="1" dirty="0"/>
              <a:t>EFCore Power Tools </a:t>
            </a:r>
            <a:r>
              <a:rPr lang="da-DK" dirty="0" err="1"/>
              <a:t>extension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5768567-E60F-AFC1-11F1-5E4A636558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252005" cy="4351338"/>
          </a:xfrm>
        </p:spPr>
        <p:txBody>
          <a:bodyPr/>
          <a:lstStyle/>
          <a:p>
            <a:r>
              <a:rPr lang="da-DK" i="1" dirty="0"/>
              <a:t>EFC Power Tools </a:t>
            </a:r>
            <a:r>
              <a:rPr lang="da-DK" dirty="0" err="1"/>
              <a:t>will</a:t>
            </a:r>
            <a:r>
              <a:rPr lang="da-DK" dirty="0"/>
              <a:t> </a:t>
            </a:r>
            <a:r>
              <a:rPr lang="da-DK" dirty="0" err="1"/>
              <a:t>now</a:t>
            </a:r>
            <a:r>
              <a:rPr lang="da-DK" dirty="0"/>
              <a:t> auto-</a:t>
            </a:r>
            <a:r>
              <a:rPr lang="da-DK" dirty="0" err="1"/>
              <a:t>generate</a:t>
            </a:r>
            <a:r>
              <a:rPr lang="da-DK" dirty="0"/>
              <a:t>:</a:t>
            </a:r>
          </a:p>
          <a:p>
            <a:pPr lvl="1"/>
            <a:r>
              <a:rPr lang="da-DK" dirty="0"/>
              <a:t>A </a:t>
            </a:r>
            <a:r>
              <a:rPr lang="da-DK" dirty="0" err="1"/>
              <a:t>context</a:t>
            </a:r>
            <a:r>
              <a:rPr lang="da-DK" dirty="0"/>
              <a:t> class </a:t>
            </a:r>
            <a:r>
              <a:rPr lang="da-DK" dirty="0" err="1"/>
              <a:t>derived</a:t>
            </a:r>
            <a:r>
              <a:rPr lang="da-DK" dirty="0"/>
              <a:t> from </a:t>
            </a:r>
            <a:r>
              <a:rPr lang="da-DK" b="1" dirty="0"/>
              <a:t>DbContext</a:t>
            </a:r>
          </a:p>
          <a:p>
            <a:pPr lvl="1"/>
            <a:r>
              <a:rPr lang="da-DK" dirty="0"/>
              <a:t>A class for </a:t>
            </a:r>
            <a:r>
              <a:rPr lang="da-DK" dirty="0" err="1"/>
              <a:t>each</a:t>
            </a:r>
            <a:r>
              <a:rPr lang="da-DK" dirty="0"/>
              <a:t> </a:t>
            </a:r>
            <a:r>
              <a:rPr lang="da-DK" dirty="0" err="1"/>
              <a:t>chosen</a:t>
            </a:r>
            <a:r>
              <a:rPr lang="da-DK" dirty="0"/>
              <a:t> </a:t>
            </a:r>
            <a:r>
              <a:rPr lang="da-DK" dirty="0" err="1"/>
              <a:t>table</a:t>
            </a:r>
            <a:endParaRPr lang="da-DK" dirty="0"/>
          </a:p>
          <a:p>
            <a:r>
              <a:rPr lang="da-DK" b="1" dirty="0">
                <a:solidFill>
                  <a:srgbClr val="FF0000"/>
                </a:solidFill>
              </a:rPr>
              <a:t>NB</a:t>
            </a:r>
            <a:r>
              <a:rPr lang="da-DK" dirty="0"/>
              <a:t>: All </a:t>
            </a:r>
            <a:r>
              <a:rPr lang="da-DK" dirty="0" err="1"/>
              <a:t>classes</a:t>
            </a:r>
            <a:r>
              <a:rPr lang="da-DK" dirty="0"/>
              <a:t> </a:t>
            </a:r>
            <a:r>
              <a:rPr lang="da-DK" err="1"/>
              <a:t>generated</a:t>
            </a:r>
            <a:r>
              <a:rPr lang="da-DK"/>
              <a:t> with namespace</a:t>
            </a:r>
            <a:r>
              <a:rPr lang="da-DK" dirty="0"/>
              <a:t>. Feel </a:t>
            </a:r>
            <a:r>
              <a:rPr lang="da-DK" dirty="0" err="1"/>
              <a:t>free</a:t>
            </a:r>
            <a:r>
              <a:rPr lang="da-DK" dirty="0"/>
              <a:t> to strip </a:t>
            </a:r>
            <a:r>
              <a:rPr lang="da-DK" dirty="0" err="1"/>
              <a:t>away</a:t>
            </a:r>
            <a:r>
              <a:rPr lang="da-DK" dirty="0"/>
              <a:t> </a:t>
            </a:r>
            <a:r>
              <a:rPr lang="da-DK" dirty="0" err="1"/>
              <a:t>namespaces</a:t>
            </a:r>
            <a:r>
              <a:rPr lang="da-DK" dirty="0"/>
              <a:t> and/or </a:t>
            </a:r>
            <a:r>
              <a:rPr lang="da-DK" dirty="0" err="1"/>
              <a:t>move</a:t>
            </a:r>
            <a:r>
              <a:rPr lang="da-DK" dirty="0"/>
              <a:t> </a:t>
            </a:r>
            <a:r>
              <a:rPr lang="da-DK"/>
              <a:t>the classes </a:t>
            </a:r>
            <a:r>
              <a:rPr lang="da-DK" dirty="0"/>
              <a:t>to </a:t>
            </a:r>
            <a:r>
              <a:rPr lang="da-DK" dirty="0" err="1"/>
              <a:t>other</a:t>
            </a:r>
            <a:r>
              <a:rPr lang="da-DK" dirty="0"/>
              <a:t> folders.</a:t>
            </a:r>
          </a:p>
          <a:p>
            <a:r>
              <a:rPr lang="da-DK" dirty="0"/>
              <a:t>But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aware</a:t>
            </a:r>
            <a:r>
              <a:rPr lang="da-DK" dirty="0"/>
              <a:t> </a:t>
            </a:r>
            <a:r>
              <a:rPr lang="da-DK" dirty="0" err="1"/>
              <a:t>that</a:t>
            </a:r>
            <a:r>
              <a:rPr lang="da-DK" dirty="0"/>
              <a:t> </a:t>
            </a:r>
            <a:r>
              <a:rPr lang="da-DK" dirty="0" err="1"/>
              <a:t>this</a:t>
            </a:r>
            <a:r>
              <a:rPr lang="da-DK" dirty="0"/>
              <a:t> </a:t>
            </a:r>
            <a:r>
              <a:rPr lang="da-DK" dirty="0" err="1"/>
              <a:t>needs</a:t>
            </a:r>
            <a:r>
              <a:rPr lang="da-DK" dirty="0"/>
              <a:t> to </a:t>
            </a:r>
            <a:r>
              <a:rPr lang="da-DK" dirty="0" err="1"/>
              <a:t>be</a:t>
            </a:r>
            <a:r>
              <a:rPr lang="da-DK" dirty="0"/>
              <a:t> done </a:t>
            </a:r>
            <a:r>
              <a:rPr lang="da-DK" dirty="0" err="1"/>
              <a:t>every</a:t>
            </a:r>
            <a:r>
              <a:rPr lang="da-DK" dirty="0"/>
              <a:t> time </a:t>
            </a:r>
            <a:r>
              <a:rPr lang="da-DK" dirty="0" err="1"/>
              <a:t>classes</a:t>
            </a:r>
            <a:r>
              <a:rPr lang="da-DK" dirty="0"/>
              <a:t>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regenerated</a:t>
            </a:r>
            <a:r>
              <a:rPr lang="da-DK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13580623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902300-918B-04C9-B168-6E1706676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Documentation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C443BBC5-FA16-7825-8FFF-DE85B9D59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dirty="0">
                <a:hlinkClick r:id="rId2"/>
              </a:rPr>
              <a:t>https://learn.microsoft.com/en-us/ef/core/</a:t>
            </a:r>
            <a:endParaRPr lang="da-DK" dirty="0"/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r>
              <a:rPr lang="da-DK" dirty="0"/>
              <a:t>…but exercises </a:t>
            </a:r>
            <a:r>
              <a:rPr lang="da-DK" dirty="0" err="1"/>
              <a:t>should</a:t>
            </a:r>
            <a:r>
              <a:rPr lang="da-DK" dirty="0"/>
              <a:t> provide a </a:t>
            </a:r>
            <a:r>
              <a:rPr lang="da-DK" i="1" dirty="0"/>
              <a:t>learning-by-</a:t>
            </a:r>
            <a:r>
              <a:rPr lang="da-DK" i="1" dirty="0" err="1"/>
              <a:t>example</a:t>
            </a:r>
            <a:r>
              <a:rPr lang="da-DK" dirty="0"/>
              <a:t> </a:t>
            </a:r>
            <a:r>
              <a:rPr lang="da-DK" dirty="0" err="1"/>
              <a:t>experience</a:t>
            </a:r>
            <a:r>
              <a:rPr lang="da-DK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64687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748C39-91BC-359C-D761-34993CD45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dirty="0"/>
              <a:t>EFCore</a:t>
            </a:r>
            <a:r>
              <a:rPr lang="da-DK" dirty="0"/>
              <a:t> is </a:t>
            </a:r>
            <a:r>
              <a:rPr lang="da-DK" dirty="0" err="1"/>
              <a:t>nice</a:t>
            </a:r>
            <a:r>
              <a:rPr lang="da-DK" dirty="0"/>
              <a:t>, but…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EDACA930-4C5D-D76B-155E-D5B2AD10FD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313751" cy="4351338"/>
          </a:xfrm>
        </p:spPr>
        <p:txBody>
          <a:bodyPr/>
          <a:lstStyle/>
          <a:p>
            <a:r>
              <a:rPr lang="da-DK" dirty="0" err="1"/>
              <a:t>When</a:t>
            </a:r>
            <a:r>
              <a:rPr lang="da-DK" dirty="0"/>
              <a:t> </a:t>
            </a:r>
            <a:r>
              <a:rPr lang="da-DK" dirty="0" err="1"/>
              <a:t>using</a:t>
            </a:r>
            <a:r>
              <a:rPr lang="da-DK" dirty="0"/>
              <a:t> </a:t>
            </a:r>
            <a:r>
              <a:rPr lang="da-DK" i="1" dirty="0"/>
              <a:t>database-</a:t>
            </a:r>
            <a:r>
              <a:rPr lang="da-DK" i="1" dirty="0" err="1"/>
              <a:t>first</a:t>
            </a:r>
            <a:r>
              <a:rPr lang="da-DK" i="1" dirty="0"/>
              <a:t> </a:t>
            </a:r>
            <a:r>
              <a:rPr lang="da-DK" dirty="0"/>
              <a:t>approach, domain </a:t>
            </a:r>
            <a:r>
              <a:rPr lang="da-DK" dirty="0" err="1"/>
              <a:t>classes</a:t>
            </a:r>
            <a:r>
              <a:rPr lang="da-DK" dirty="0"/>
              <a:t>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u="sng" dirty="0" err="1"/>
              <a:t>generated</a:t>
            </a:r>
            <a:r>
              <a:rPr lang="da-DK" dirty="0"/>
              <a:t> (by </a:t>
            </a:r>
            <a:r>
              <a:rPr lang="da-DK" i="1" dirty="0"/>
              <a:t>EFC PT</a:t>
            </a:r>
            <a:r>
              <a:rPr lang="da-DK" dirty="0"/>
              <a:t>).</a:t>
            </a:r>
          </a:p>
          <a:p>
            <a:r>
              <a:rPr lang="da-DK" dirty="0" err="1"/>
              <a:t>We</a:t>
            </a:r>
            <a:r>
              <a:rPr lang="da-DK" dirty="0"/>
              <a:t> </a:t>
            </a:r>
            <a:r>
              <a:rPr lang="da-DK" dirty="0" err="1"/>
              <a:t>cannot</a:t>
            </a:r>
            <a:r>
              <a:rPr lang="da-DK" dirty="0"/>
              <a:t> </a:t>
            </a:r>
            <a:r>
              <a:rPr lang="da-DK" dirty="0" err="1"/>
              <a:t>choose</a:t>
            </a:r>
            <a:r>
              <a:rPr lang="da-DK" dirty="0"/>
              <a:t> </a:t>
            </a:r>
            <a:r>
              <a:rPr lang="da-DK" dirty="0" err="1"/>
              <a:t>property</a:t>
            </a:r>
            <a:r>
              <a:rPr lang="da-DK" dirty="0"/>
              <a:t> </a:t>
            </a:r>
            <a:r>
              <a:rPr lang="da-DK" dirty="0" err="1"/>
              <a:t>names</a:t>
            </a:r>
            <a:r>
              <a:rPr lang="da-DK" dirty="0"/>
              <a:t> </a:t>
            </a:r>
            <a:r>
              <a:rPr lang="da-DK" dirty="0" err="1"/>
              <a:t>freely</a:t>
            </a:r>
            <a:r>
              <a:rPr lang="da-DK" dirty="0"/>
              <a:t>…</a:t>
            </a:r>
          </a:p>
          <a:p>
            <a:r>
              <a:rPr lang="da-DK" dirty="0"/>
              <a:t>Classes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generated</a:t>
            </a:r>
            <a:r>
              <a:rPr lang="da-DK" dirty="0"/>
              <a:t> as </a:t>
            </a:r>
            <a:r>
              <a:rPr lang="da-DK" u="sng" dirty="0" err="1"/>
              <a:t>partial</a:t>
            </a:r>
            <a:r>
              <a:rPr lang="da-DK" dirty="0"/>
              <a:t> </a:t>
            </a:r>
            <a:r>
              <a:rPr lang="da-DK" dirty="0" err="1"/>
              <a:t>classes</a:t>
            </a:r>
            <a:r>
              <a:rPr lang="da-DK" dirty="0"/>
              <a:t>.</a:t>
            </a:r>
          </a:p>
          <a:p>
            <a:r>
              <a:rPr lang="da-DK" dirty="0" err="1"/>
              <a:t>We</a:t>
            </a:r>
            <a:r>
              <a:rPr lang="da-DK" dirty="0"/>
              <a:t>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add</a:t>
            </a:r>
            <a:r>
              <a:rPr lang="da-DK" dirty="0"/>
              <a:t> ”</a:t>
            </a:r>
            <a:r>
              <a:rPr lang="da-DK" dirty="0" err="1"/>
              <a:t>custom</a:t>
            </a:r>
            <a:r>
              <a:rPr lang="da-DK" dirty="0"/>
              <a:t>” elements to </a:t>
            </a:r>
            <a:r>
              <a:rPr lang="da-DK"/>
              <a:t>domain classes, typically </a:t>
            </a:r>
            <a:r>
              <a:rPr lang="da-DK" dirty="0"/>
              <a:t>in separate files.</a:t>
            </a:r>
          </a:p>
          <a:p>
            <a:r>
              <a:rPr lang="da-DK" dirty="0"/>
              <a:t>Content in auto-</a:t>
            </a:r>
            <a:r>
              <a:rPr lang="da-DK" dirty="0" err="1"/>
              <a:t>generated</a:t>
            </a:r>
            <a:r>
              <a:rPr lang="da-DK" dirty="0"/>
              <a:t> files is </a:t>
            </a:r>
            <a:r>
              <a:rPr lang="da-DK" u="sng" dirty="0" err="1"/>
              <a:t>overwritten</a:t>
            </a:r>
            <a:r>
              <a:rPr lang="da-DK" dirty="0"/>
              <a:t> upon </a:t>
            </a:r>
            <a:r>
              <a:rPr lang="da-DK" dirty="0" err="1"/>
              <a:t>re-generation</a:t>
            </a:r>
            <a:r>
              <a:rPr lang="da-DK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264031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1DC123-60A7-873C-9994-569A82A25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dirty="0"/>
              <a:t>DbContext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6B8874AD-34F4-DBDA-252C-D533FF79D2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10106770" cy="4351338"/>
          </a:xfrm>
        </p:spPr>
        <p:txBody>
          <a:bodyPr>
            <a:normAutofit/>
          </a:bodyPr>
          <a:lstStyle/>
          <a:p>
            <a:r>
              <a:rPr lang="en-US" dirty="0"/>
              <a:t>Main class in </a:t>
            </a:r>
            <a:r>
              <a:rPr lang="en-US" b="1" dirty="0"/>
              <a:t>EFCore</a:t>
            </a:r>
            <a:r>
              <a:rPr lang="en-US" dirty="0"/>
              <a:t>, used to interact with a database. </a:t>
            </a:r>
          </a:p>
          <a:p>
            <a:r>
              <a:rPr lang="en-US" dirty="0"/>
              <a:t>Represents a “session” with the database</a:t>
            </a:r>
          </a:p>
          <a:p>
            <a:r>
              <a:rPr lang="en-US" dirty="0"/>
              <a:t>Provides access to data in database through properties/methods</a:t>
            </a:r>
          </a:p>
          <a:p>
            <a:r>
              <a:rPr lang="en-US" dirty="0"/>
              <a:t>Typically </a:t>
            </a:r>
            <a:r>
              <a:rPr lang="en-US" u="sng" dirty="0"/>
              <a:t>subclassed</a:t>
            </a:r>
            <a:r>
              <a:rPr lang="en-US" dirty="0"/>
              <a:t> to create a custom context for a specific application (</a:t>
            </a:r>
            <a:r>
              <a:rPr lang="en-US" i="1" dirty="0"/>
              <a:t>EFC PT </a:t>
            </a:r>
            <a:r>
              <a:rPr lang="en-US" dirty="0"/>
              <a:t>can generate this class).</a:t>
            </a:r>
          </a:p>
          <a:p>
            <a:r>
              <a:rPr lang="en-US" b="1" dirty="0" err="1"/>
              <a:t>OnModelCreating</a:t>
            </a:r>
            <a:r>
              <a:rPr lang="en-US" dirty="0"/>
              <a:t>:  override to configure the entity classes and their relationships (</a:t>
            </a:r>
            <a:r>
              <a:rPr lang="en-US" i="1" dirty="0"/>
              <a:t>EFC PT </a:t>
            </a:r>
            <a:r>
              <a:rPr lang="en-US" dirty="0"/>
              <a:t>also generates this code).</a:t>
            </a:r>
          </a:p>
          <a:p>
            <a:r>
              <a:rPr lang="en-US" b="1" dirty="0"/>
              <a:t>SaveChanges: </a:t>
            </a:r>
            <a:r>
              <a:rPr lang="en-US" dirty="0"/>
              <a:t>persists changes to the database.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980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1DC123-60A7-873C-9994-569A82A25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dirty="0"/>
              <a:t>DbContext </a:t>
            </a:r>
            <a:r>
              <a:rPr lang="da-DK" dirty="0">
                <a:solidFill>
                  <a:schemeClr val="bg1">
                    <a:lumMod val="50000"/>
                  </a:schemeClr>
                </a:solidFill>
              </a:rPr>
              <a:t>(all </a:t>
            </a:r>
            <a:r>
              <a:rPr lang="da-DK" dirty="0" err="1">
                <a:solidFill>
                  <a:schemeClr val="bg1">
                    <a:lumMod val="50000"/>
                  </a:schemeClr>
                </a:solidFill>
              </a:rPr>
              <a:t>code</a:t>
            </a:r>
            <a:r>
              <a:rPr lang="da-DK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a-DK" dirty="0" err="1">
                <a:solidFill>
                  <a:schemeClr val="bg1">
                    <a:lumMod val="50000"/>
                  </a:schemeClr>
                </a:solidFill>
              </a:rPr>
              <a:t>generated</a:t>
            </a:r>
            <a:r>
              <a:rPr lang="da-DK" dirty="0">
                <a:solidFill>
                  <a:schemeClr val="bg1">
                    <a:lumMod val="50000"/>
                  </a:schemeClr>
                </a:solidFill>
              </a:rPr>
              <a:t> by </a:t>
            </a:r>
            <a:r>
              <a:rPr lang="da-DK" i="1" dirty="0">
                <a:solidFill>
                  <a:schemeClr val="bg1">
                    <a:lumMod val="50000"/>
                  </a:schemeClr>
                </a:solidFill>
              </a:rPr>
              <a:t>EFC PT</a:t>
            </a:r>
            <a:r>
              <a:rPr lang="da-DK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B3B71149-15D7-F048-29F1-7CCD575024A4}"/>
              </a:ext>
            </a:extLst>
          </p:cNvPr>
          <p:cNvSpPr txBox="1"/>
          <p:nvPr/>
        </p:nvSpPr>
        <p:spPr>
          <a:xfrm>
            <a:off x="803083" y="2051437"/>
            <a:ext cx="872655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partial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ascadia Mono" panose="020B0609020000020004" pitchFamily="49" charset="0"/>
              </a:rPr>
              <a:t>EFCDrinkDBContext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: </a:t>
            </a:r>
            <a:r>
              <a:rPr lang="en-US" dirty="0">
                <a:solidFill>
                  <a:srgbClr val="2B91AF"/>
                </a:solidFill>
                <a:latin typeface="Cascadia Mono" panose="020B0609020000020004" pitchFamily="49" charset="0"/>
              </a:rPr>
              <a:t>DbContext</a:t>
            </a:r>
            <a:endParaRPr lang="en-US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    …</a:t>
            </a:r>
          </a:p>
          <a:p>
            <a:endParaRPr lang="da-DK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virtual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ascadia Mono" panose="020B0609020000020004" pitchFamily="49" charset="0"/>
              </a:rPr>
              <a:t>DbSet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latin typeface="Cascadia Mono" panose="020B0609020000020004" pitchFamily="49" charset="0"/>
              </a:rPr>
              <a:t>Drink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&gt; Drinks {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virtual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ascadia Mono" panose="020B0609020000020004" pitchFamily="49" charset="0"/>
              </a:rPr>
              <a:t>DbSet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latin typeface="Cascadia Mono" panose="020B0609020000020004" pitchFamily="49" charset="0"/>
              </a:rPr>
              <a:t>Ingredient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&gt; Ingredients {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598963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1DC123-60A7-873C-9994-569A82A25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dirty="0"/>
              <a:t>DbContext</a:t>
            </a:r>
            <a:r>
              <a:rPr lang="da-DK" dirty="0">
                <a:solidFill>
                  <a:schemeClr val="bg1">
                    <a:lumMod val="50000"/>
                  </a:schemeClr>
                </a:solidFill>
              </a:rPr>
              <a:t> (all </a:t>
            </a:r>
            <a:r>
              <a:rPr lang="da-DK" dirty="0" err="1">
                <a:solidFill>
                  <a:schemeClr val="bg1">
                    <a:lumMod val="50000"/>
                  </a:schemeClr>
                </a:solidFill>
              </a:rPr>
              <a:t>code</a:t>
            </a:r>
            <a:r>
              <a:rPr lang="da-DK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a-DK" dirty="0" err="1">
                <a:solidFill>
                  <a:schemeClr val="bg1">
                    <a:lumMod val="50000"/>
                  </a:schemeClr>
                </a:solidFill>
              </a:rPr>
              <a:t>generated</a:t>
            </a:r>
            <a:r>
              <a:rPr lang="da-DK" dirty="0">
                <a:solidFill>
                  <a:schemeClr val="bg1">
                    <a:lumMod val="50000"/>
                  </a:schemeClr>
                </a:solidFill>
              </a:rPr>
              <a:t> by </a:t>
            </a:r>
            <a:r>
              <a:rPr lang="da-DK" i="1" dirty="0">
                <a:solidFill>
                  <a:schemeClr val="bg1">
                    <a:lumMod val="50000"/>
                  </a:schemeClr>
                </a:solidFill>
              </a:rPr>
              <a:t>EFC PT</a:t>
            </a:r>
            <a:r>
              <a:rPr lang="da-DK" dirty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da-DK" dirty="0"/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B3B71149-15D7-F048-29F1-7CCD575024A4}"/>
              </a:ext>
            </a:extLst>
          </p:cNvPr>
          <p:cNvSpPr txBox="1"/>
          <p:nvPr/>
        </p:nvSpPr>
        <p:spPr>
          <a:xfrm>
            <a:off x="803083" y="2051437"/>
            <a:ext cx="1067462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partial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ascadia Mono" panose="020B0609020000020004" pitchFamily="49" charset="0"/>
              </a:rPr>
              <a:t>EFCDrinkDBContext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: </a:t>
            </a:r>
            <a:r>
              <a:rPr lang="en-US" sz="1600" dirty="0">
                <a:solidFill>
                  <a:srgbClr val="2B91AF"/>
                </a:solidFill>
                <a:latin typeface="Cascadia Mono" panose="020B0609020000020004" pitchFamily="49" charset="0"/>
              </a:rPr>
              <a:t>DbContext</a:t>
            </a:r>
            <a:endParaRPr lang="en-US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…</a:t>
            </a:r>
          </a:p>
          <a:p>
            <a:endParaRPr lang="da-DK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protected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override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OnConfiguring(</a:t>
            </a:r>
            <a:r>
              <a:rPr lang="en-US" sz="16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DbContextOptionsBuilder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optionsBuilder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da-DK" sz="16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(!</a:t>
            </a:r>
            <a:r>
              <a:rPr lang="da-DK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optionsBuilder.IsConfigured</a:t>
            </a:r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da-DK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optionsBuilder.UseSqlServer</a:t>
            </a:r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da-DK" sz="1600" dirty="0">
                <a:solidFill>
                  <a:srgbClr val="A31515"/>
                </a:solidFill>
                <a:latin typeface="Cascadia Mono" panose="020B0609020000020004" pitchFamily="49" charset="0"/>
              </a:rPr>
              <a:t>"Data Source=(localdb)</a:t>
            </a:r>
            <a:r>
              <a:rPr lang="da-DK" sz="1600" dirty="0">
                <a:solidFill>
                  <a:srgbClr val="9E5B71"/>
                </a:solidFill>
                <a:latin typeface="Cascadia Mono" panose="020B0609020000020004" pitchFamily="49" charset="0"/>
              </a:rPr>
              <a:t>\\</a:t>
            </a:r>
            <a:r>
              <a:rPr lang="da-DK" sz="1600" dirty="0">
                <a:solidFill>
                  <a:srgbClr val="A31515"/>
                </a:solidFill>
                <a:latin typeface="Cascadia Mono" panose="020B0609020000020004" pitchFamily="49" charset="0"/>
              </a:rPr>
              <a:t>MSSQLLocalDB;</a:t>
            </a:r>
          </a:p>
          <a:p>
            <a:r>
              <a:rPr lang="da-DK" sz="1600" dirty="0">
                <a:solidFill>
                  <a:srgbClr val="A31515"/>
                </a:solidFill>
                <a:latin typeface="Cascadia Mono" panose="020B0609020000020004" pitchFamily="49" charset="0"/>
              </a:rPr>
              <a:t>                                         Initial </a:t>
            </a:r>
            <a:r>
              <a:rPr lang="da-DK" sz="16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Catalog</a:t>
            </a:r>
            <a:r>
              <a:rPr lang="da-DK" sz="1600" dirty="0">
                <a:solidFill>
                  <a:srgbClr val="A31515"/>
                </a:solidFill>
                <a:latin typeface="Cascadia Mono" panose="020B0609020000020004" pitchFamily="49" charset="0"/>
              </a:rPr>
              <a:t>=EFCDrinkDB"</a:t>
            </a:r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</a:p>
          <a:p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  <a:endParaRPr lang="da-DK" sz="1600" dirty="0"/>
          </a:p>
        </p:txBody>
      </p:sp>
    </p:spTree>
    <p:extLst>
      <p:ext uri="{BB962C8B-B14F-4D97-AF65-F5344CB8AC3E}">
        <p14:creationId xmlns:p14="http://schemas.microsoft.com/office/powerpoint/2010/main" val="13276355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1DC123-60A7-873C-9994-569A82A25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dirty="0"/>
              <a:t>DbContext</a:t>
            </a:r>
            <a:r>
              <a:rPr lang="da-DK" dirty="0">
                <a:solidFill>
                  <a:schemeClr val="bg1">
                    <a:lumMod val="50000"/>
                  </a:schemeClr>
                </a:solidFill>
              </a:rPr>
              <a:t> (all </a:t>
            </a:r>
            <a:r>
              <a:rPr lang="da-DK" dirty="0" err="1">
                <a:solidFill>
                  <a:schemeClr val="bg1">
                    <a:lumMod val="50000"/>
                  </a:schemeClr>
                </a:solidFill>
              </a:rPr>
              <a:t>code</a:t>
            </a:r>
            <a:r>
              <a:rPr lang="da-DK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a-DK" dirty="0" err="1">
                <a:solidFill>
                  <a:schemeClr val="bg1">
                    <a:lumMod val="50000"/>
                  </a:schemeClr>
                </a:solidFill>
              </a:rPr>
              <a:t>generated</a:t>
            </a:r>
            <a:r>
              <a:rPr lang="da-DK" dirty="0">
                <a:solidFill>
                  <a:schemeClr val="bg1">
                    <a:lumMod val="50000"/>
                  </a:schemeClr>
                </a:solidFill>
              </a:rPr>
              <a:t> by </a:t>
            </a:r>
            <a:r>
              <a:rPr lang="da-DK" i="1" dirty="0">
                <a:solidFill>
                  <a:schemeClr val="bg1">
                    <a:lumMod val="50000"/>
                  </a:schemeClr>
                </a:solidFill>
              </a:rPr>
              <a:t>EFC PT</a:t>
            </a:r>
            <a:r>
              <a:rPr lang="da-DK" dirty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da-DK" dirty="0"/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B3B71149-15D7-F048-29F1-7CCD575024A4}"/>
              </a:ext>
            </a:extLst>
          </p:cNvPr>
          <p:cNvSpPr txBox="1"/>
          <p:nvPr/>
        </p:nvSpPr>
        <p:spPr>
          <a:xfrm>
            <a:off x="799108" y="1892411"/>
            <a:ext cx="1067462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partial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ascadia Mono" panose="020B0609020000020004" pitchFamily="49" charset="0"/>
              </a:rPr>
              <a:t>EFCDrinkDBContext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: </a:t>
            </a:r>
            <a:r>
              <a:rPr lang="en-US" sz="1200" dirty="0">
                <a:solidFill>
                  <a:srgbClr val="2B91AF"/>
                </a:solidFill>
                <a:latin typeface="Cascadia Mono" panose="020B0609020000020004" pitchFamily="49" charset="0"/>
              </a:rPr>
              <a:t>DbContext</a:t>
            </a:r>
            <a:endParaRPr lang="en-US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…</a:t>
            </a:r>
          </a:p>
          <a:p>
            <a:endParaRPr lang="da-DK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da-DK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protected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override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OnModelCreating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da-DK" sz="12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ModelBuilder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modelBuilder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modelBuilder.Entity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da-DK" sz="1200" dirty="0">
                <a:solidFill>
                  <a:srgbClr val="2B91AF"/>
                </a:solidFill>
                <a:latin typeface="Cascadia Mono" panose="020B0609020000020004" pitchFamily="49" charset="0"/>
              </a:rPr>
              <a:t>Drink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&gt;(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entity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=&gt;</a:t>
            </a: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entity.HasOne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(d =&gt;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d.AlcoholicPart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.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WithMany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(p =&gt;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p.DrinkAlcoholicParts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.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HasForeignKey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(d =&gt;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d.AlcoholicPartId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.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HasConstraintName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da-DK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da-DK" sz="12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FK_Drink_Ingredient_Alc</a:t>
            </a:r>
            <a:r>
              <a:rPr lang="da-DK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da-DK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entity.HasOne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(d =&gt;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d.NonAlcoholicPart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.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WithMany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(p =&gt;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p.DrinkNonAlcoholicParts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.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HasForeignKey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(d =&gt;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d.NonAlcoholicPartId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.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HasConstraintName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12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FK_Drink_Ingredient_NonAlc</a:t>
            </a:r>
            <a:r>
              <a:rPr lang="en-US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});</a:t>
            </a:r>
          </a:p>
          <a:p>
            <a:endParaRPr lang="da-DK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OnModelCreatingPartial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modelBuilder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endParaRPr lang="da-DK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da-DK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partial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OnModelCreatingPartial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da-DK" sz="12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ModelBuilder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modelBuilder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da-DK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8107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1DC123-60A7-873C-9994-569A82A25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dirty="0"/>
              <a:t>DbContext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6B8874AD-34F4-DBDA-252C-D533FF79D2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270019" cy="4351338"/>
          </a:xfrm>
        </p:spPr>
        <p:txBody>
          <a:bodyPr>
            <a:normAutofit/>
          </a:bodyPr>
          <a:lstStyle/>
          <a:p>
            <a:r>
              <a:rPr lang="en-US" dirty="0"/>
              <a:t>We will usually not do much with the auto-generated </a:t>
            </a:r>
            <a:r>
              <a:rPr lang="en-US"/>
              <a:t>context class. We could choose to</a:t>
            </a:r>
            <a:endParaRPr lang="en-US" dirty="0"/>
          </a:p>
          <a:p>
            <a:pPr lvl="1"/>
            <a:r>
              <a:rPr lang="en-US" dirty="0"/>
              <a:t>Move to other folder</a:t>
            </a:r>
          </a:p>
          <a:p>
            <a:pPr lvl="1"/>
            <a:r>
              <a:rPr lang="en-US" dirty="0"/>
              <a:t>Strip namespace away</a:t>
            </a:r>
          </a:p>
          <a:p>
            <a:pPr lvl="1"/>
            <a:r>
              <a:rPr lang="en-US" dirty="0"/>
              <a:t>Get database info elsewhere (Razor Pages)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9144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784</TotalTime>
  <Words>2533</Words>
  <Application>Microsoft Office PowerPoint</Application>
  <PresentationFormat>Widescreen</PresentationFormat>
  <Paragraphs>372</Paragraphs>
  <Slides>39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39</vt:i4>
      </vt:variant>
    </vt:vector>
  </HeadingPairs>
  <TitlesOfParts>
    <vt:vector size="44" baseType="lpstr">
      <vt:lpstr>Arial</vt:lpstr>
      <vt:lpstr>Calibri</vt:lpstr>
      <vt:lpstr>Calibri Light</vt:lpstr>
      <vt:lpstr>Cascadia Mono</vt:lpstr>
      <vt:lpstr>Office-tema</vt:lpstr>
      <vt:lpstr>Entity Framework Core  Essentials</vt:lpstr>
      <vt:lpstr>Preface</vt:lpstr>
      <vt:lpstr>Purpose</vt:lpstr>
      <vt:lpstr>EFCore is nice, but…</vt:lpstr>
      <vt:lpstr>DbContext</vt:lpstr>
      <vt:lpstr>DbContext (all code generated by EFC PT)</vt:lpstr>
      <vt:lpstr>DbContext (all code generated by EFC PT)</vt:lpstr>
      <vt:lpstr>DbContext (all code generated by EFC PT)</vt:lpstr>
      <vt:lpstr>DbContext</vt:lpstr>
      <vt:lpstr>Domain classes and EFC Power Tools</vt:lpstr>
      <vt:lpstr>Domain classes and EFC Power Tools</vt:lpstr>
      <vt:lpstr>Domain classes and EFC Power Tools</vt:lpstr>
      <vt:lpstr>Domain classes and EFC Power Tools</vt:lpstr>
      <vt:lpstr>Domain classes and EFC Power Tools</vt:lpstr>
      <vt:lpstr>Domain classes and EFC Power Tools</vt:lpstr>
      <vt:lpstr>Domain classes and EFC Power Tools</vt:lpstr>
      <vt:lpstr>Domain classes and EFC Power Tools</vt:lpstr>
      <vt:lpstr>DbSet&lt;…&gt; properties</vt:lpstr>
      <vt:lpstr>DbSet&lt;…&gt; properties</vt:lpstr>
      <vt:lpstr>Data access with DbSet&lt;…&gt; properties</vt:lpstr>
      <vt:lpstr>Data access with DbSet&lt;…&gt;() properties</vt:lpstr>
      <vt:lpstr>Set&lt;…&gt;() method</vt:lpstr>
      <vt:lpstr>Data access with Set&lt;…&gt;() method</vt:lpstr>
      <vt:lpstr>Data access with Set&lt;…&gt;() method</vt:lpstr>
      <vt:lpstr>Data sets and LINQ</vt:lpstr>
      <vt:lpstr>Essence of EF Core</vt:lpstr>
      <vt:lpstr>Essence of EF Core</vt:lpstr>
      <vt:lpstr>Essence of EF Core</vt:lpstr>
      <vt:lpstr>Object reference resolution</vt:lpstr>
      <vt:lpstr>Object reference resolution</vt:lpstr>
      <vt:lpstr>Object reference resolution</vt:lpstr>
      <vt:lpstr>Object reference resolution</vt:lpstr>
      <vt:lpstr>EFCore Power Tools extension</vt:lpstr>
      <vt:lpstr>EFCore Power Tools extension</vt:lpstr>
      <vt:lpstr>EFCore Power Tools extension</vt:lpstr>
      <vt:lpstr>EFCore Power Tools extension</vt:lpstr>
      <vt:lpstr>EFCore Power Tools extension</vt:lpstr>
      <vt:lpstr>EFCore Power Tools extension</vt:lpstr>
      <vt:lpstr>Documentation</vt:lpstr>
    </vt:vector>
  </TitlesOfParts>
  <Company>Køge Handelsskole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Per Laursen</dc:creator>
  <cp:lastModifiedBy>Per Laursen</cp:lastModifiedBy>
  <cp:revision>84</cp:revision>
  <dcterms:created xsi:type="dcterms:W3CDTF">2017-09-05T14:00:27Z</dcterms:created>
  <dcterms:modified xsi:type="dcterms:W3CDTF">2024-04-07T14:40:28Z</dcterms:modified>
</cp:coreProperties>
</file>