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317" r:id="rId4"/>
    <p:sldId id="336" r:id="rId5"/>
    <p:sldId id="337" r:id="rId6"/>
    <p:sldId id="320" r:id="rId7"/>
    <p:sldId id="338" r:id="rId8"/>
    <p:sldId id="322" r:id="rId9"/>
    <p:sldId id="339" r:id="rId10"/>
    <p:sldId id="330" r:id="rId11"/>
    <p:sldId id="335" r:id="rId12"/>
    <p:sldId id="340" r:id="rId13"/>
    <p:sldId id="341" r:id="rId14"/>
    <p:sldId id="343" r:id="rId15"/>
    <p:sldId id="345" r:id="rId16"/>
    <p:sldId id="346" r:id="rId17"/>
    <p:sldId id="347" r:id="rId18"/>
    <p:sldId id="348" r:id="rId19"/>
    <p:sldId id="349" r:id="rId20"/>
    <p:sldId id="34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5" r:id="rId32"/>
    <p:sldId id="360" r:id="rId33"/>
    <p:sldId id="361" r:id="rId34"/>
    <p:sldId id="362" r:id="rId35"/>
    <p:sldId id="363" r:id="rId36"/>
    <p:sldId id="364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9221"/>
          </a:xfrm>
        </p:spPr>
        <p:txBody>
          <a:bodyPr>
            <a:normAutofit/>
          </a:bodyPr>
          <a:lstStyle/>
          <a:p>
            <a:r>
              <a:rPr lang="da-DK" sz="9600"/>
              <a:t>Class Definition 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Instance</a:t>
            </a:r>
            <a:r>
              <a:rPr lang="da-DK" sz="3200" dirty="0"/>
              <a:t> </a:t>
            </a:r>
            <a:r>
              <a:rPr lang="da-DK" sz="3200" dirty="0" err="1"/>
              <a:t>fields</a:t>
            </a:r>
            <a:endParaRPr lang="da-DK" sz="3200" dirty="0"/>
          </a:p>
          <a:p>
            <a:r>
              <a:rPr lang="da-DK" sz="3200" dirty="0"/>
              <a:t>Properties</a:t>
            </a:r>
          </a:p>
          <a:p>
            <a:r>
              <a:rPr lang="da-DK" sz="3200" dirty="0"/>
              <a:t>Methods</a:t>
            </a:r>
          </a:p>
          <a:p>
            <a:r>
              <a:rPr lang="da-DK" sz="3200" dirty="0" err="1"/>
              <a:t>Constructor</a:t>
            </a:r>
            <a:r>
              <a:rPr lang="da-DK" sz="3200" dirty="0"/>
              <a:t>(s)</a:t>
            </a:r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86" y="1847147"/>
            <a:ext cx="4150652" cy="34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>
                <a:latin typeface="Consolas" panose="020B0609020204030204" pitchFamily="49" charset="0"/>
              </a:rPr>
              <a:t> Car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Instance fields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/>
              <a:t>Variables used for representing the </a:t>
            </a:r>
            <a:r>
              <a:rPr lang="da-DK" sz="3200" u="sng"/>
              <a:t>state</a:t>
            </a:r>
            <a:r>
              <a:rPr lang="da-DK" sz="3200"/>
              <a:t> of an object</a:t>
            </a:r>
          </a:p>
          <a:p>
            <a:r>
              <a:rPr lang="da-DK" sz="3200"/>
              <a:t>Each object has its own set of these variables</a:t>
            </a:r>
          </a:p>
          <a:p>
            <a:r>
              <a:rPr lang="da-DK" sz="3200"/>
              <a:t>The ”memory” of an object</a:t>
            </a:r>
          </a:p>
          <a:p>
            <a:r>
              <a:rPr lang="da-DK" sz="3200"/>
              <a:t>Are usually defined as </a:t>
            </a:r>
            <a:r>
              <a:rPr lang="da-DK" sz="3200" b="1"/>
              <a:t>private</a:t>
            </a:r>
          </a:p>
          <a:p>
            <a:r>
              <a:rPr lang="da-DK" sz="3200"/>
              <a:t>Naming convention: start with _ (underscore), followed by camelCase</a:t>
            </a:r>
          </a:p>
        </p:txBody>
      </p:sp>
    </p:spTree>
    <p:extLst>
      <p:ext uri="{BB962C8B-B14F-4D97-AF65-F5344CB8AC3E}">
        <p14:creationId xmlns:p14="http://schemas.microsoft.com/office/powerpoint/2010/main" val="265453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09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getting/setting a value relating to the </a:t>
            </a:r>
            <a:r>
              <a:rPr lang="da-DK" sz="3200" u="sng"/>
              <a:t>state</a:t>
            </a:r>
            <a:r>
              <a:rPr lang="da-DK" sz="3200"/>
              <a:t> on an object</a:t>
            </a:r>
          </a:p>
          <a:p>
            <a:r>
              <a:rPr lang="da-DK" sz="3200"/>
              <a:t>Is often – but </a:t>
            </a:r>
            <a:r>
              <a:rPr lang="da-DK" sz="3200" u="sng"/>
              <a:t>not</a:t>
            </a:r>
            <a:r>
              <a:rPr lang="da-DK" sz="3200"/>
              <a:t> always – closely associated with an instance field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385307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3600" b="1">
                <a:latin typeface="Consolas" panose="020B0609020204030204" pitchFamily="49" charset="0"/>
              </a:rPr>
              <a:t>{ _price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latin typeface="Consolas" panose="020B0609020204030204" pitchFamily="49" charset="0"/>
              </a:rPr>
              <a:t>c.Price = 85000;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1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da-DK" sz="4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4000" b="1">
                <a:latin typeface="Consolas" panose="020B0609020204030204" pitchFamily="49" charset="0"/>
              </a:rPr>
              <a:t>{</a:t>
            </a:r>
          </a:p>
          <a:p>
            <a:r>
              <a:rPr lang="da-DK" sz="4000" b="1">
                <a:latin typeface="Consolas" panose="020B0609020204030204" pitchFamily="49" charset="0"/>
              </a:rPr>
              <a:t>   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000" b="1">
                <a:latin typeface="Consolas" panose="020B0609020204030204" pitchFamily="49" charset="0"/>
              </a:rPr>
              <a:t>{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000" b="1">
                <a:latin typeface="Consolas" panose="020B0609020204030204" pitchFamily="49" charset="0"/>
              </a:rPr>
              <a:t> _licensePlate; }</a:t>
            </a:r>
          </a:p>
          <a:p>
            <a:r>
              <a:rPr lang="da-DK" sz="4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9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Calculated (aggregated) property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double</a:t>
            </a:r>
            <a:r>
              <a:rPr lang="da-DK" sz="2800" b="1">
                <a:latin typeface="Consolas" panose="020B0609020204030204" pitchFamily="49" charset="0"/>
              </a:rPr>
              <a:t> BMI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_weight/(_height * _height);</a:t>
            </a:r>
            <a:r>
              <a:rPr lang="da-DK" sz="2800" b="1">
                <a:latin typeface="Consolas" panose="020B0609020204030204" pitchFamily="49" charset="0"/>
              </a:rPr>
              <a:t>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9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>
                <a:latin typeface="Consolas" panose="020B0609020204030204" pitchFamily="49" charset="0"/>
              </a:rPr>
              <a:t> Car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96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invoking a </a:t>
            </a:r>
            <a:r>
              <a:rPr lang="da-DK" sz="3200" u="sng"/>
              <a:t>behavior</a:t>
            </a:r>
            <a:r>
              <a:rPr lang="da-DK" sz="3200"/>
              <a:t> for an object</a:t>
            </a:r>
          </a:p>
          <a:p>
            <a:r>
              <a:rPr lang="da-DK" sz="3200"/>
              <a:t>Definition always contains</a:t>
            </a:r>
          </a:p>
          <a:p>
            <a:pPr lvl="1"/>
            <a:r>
              <a:rPr lang="da-DK" sz="2800"/>
              <a:t>Access specifier (public / private)</a:t>
            </a:r>
          </a:p>
          <a:p>
            <a:pPr lvl="1"/>
            <a:r>
              <a:rPr lang="da-DK" sz="2800"/>
              <a:t>Return type</a:t>
            </a:r>
          </a:p>
          <a:p>
            <a:pPr lvl="1"/>
            <a:r>
              <a:rPr lang="da-DK" sz="2800"/>
              <a:t>Method name</a:t>
            </a:r>
          </a:p>
          <a:p>
            <a:pPr lvl="1"/>
            <a:r>
              <a:rPr lang="da-DK" sz="2800"/>
              <a:t>Parameter list</a:t>
            </a:r>
          </a:p>
          <a:p>
            <a:pPr lvl="1"/>
            <a:r>
              <a:rPr lang="da-DK" sz="2800"/>
              <a:t>Method body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55843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5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62377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998133" y="604611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Return type </a:t>
            </a:r>
            <a:r>
              <a:rPr lang="da-DK" sz="4400">
                <a:solidFill>
                  <a:srgbClr val="FF0000"/>
                </a:solidFill>
              </a:rPr>
              <a:t>(void: no return value)</a:t>
            </a:r>
          </a:p>
        </p:txBody>
      </p:sp>
    </p:spTree>
    <p:extLst>
      <p:ext uri="{BB962C8B-B14F-4D97-AF65-F5344CB8AC3E}">
        <p14:creationId xmlns:p14="http://schemas.microsoft.com/office/powerpoint/2010/main" val="257984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94187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name</a:t>
            </a:r>
          </a:p>
        </p:txBody>
      </p:sp>
    </p:spTree>
    <p:extLst>
      <p:ext uri="{BB962C8B-B14F-4D97-AF65-F5344CB8AC3E}">
        <p14:creationId xmlns:p14="http://schemas.microsoft.com/office/powerpoint/2010/main" val="218716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Parameter list</a:t>
            </a:r>
          </a:p>
        </p:txBody>
      </p:sp>
    </p:spTree>
    <p:extLst>
      <p:ext uri="{BB962C8B-B14F-4D97-AF65-F5344CB8AC3E}">
        <p14:creationId xmlns:p14="http://schemas.microsoft.com/office/powerpoint/2010/main" val="345781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body</a:t>
            </a:r>
          </a:p>
        </p:txBody>
      </p:sp>
    </p:spTree>
    <p:extLst>
      <p:ext uri="{BB962C8B-B14F-4D97-AF65-F5344CB8AC3E}">
        <p14:creationId xmlns:p14="http://schemas.microsoft.com/office/powerpoint/2010/main" val="80421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b="1">
                <a:latin typeface="Consolas" panose="020B0609020204030204" pitchFamily="49" charset="0"/>
              </a:rPr>
              <a:t> Car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200" b="1">
                <a:latin typeface="Consolas" panose="020B0609020204030204" pitchFamily="49" charset="0"/>
              </a:rPr>
              <a:t>_price;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2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200" b="1">
                <a:latin typeface="Consolas" panose="020B0609020204030204" pitchFamily="49" charset="0"/>
              </a:rPr>
              <a:t>{ _price 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b="1">
                <a:latin typeface="Consolas" panose="020B0609020204030204" pitchFamily="49" charset="0"/>
              </a:rPr>
              <a:t>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2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200" b="1">
                <a:latin typeface="Consolas" panose="020B0609020204030204" pitchFamily="49" charset="0"/>
              </a:rPr>
              <a:t> PrintSummary(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21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Constructor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Ensures</a:t>
            </a:r>
            <a:r>
              <a:rPr lang="da-DK" sz="3200" dirty="0"/>
              <a:t>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object</a:t>
            </a:r>
            <a:r>
              <a:rPr lang="da-DK" sz="3200" dirty="0"/>
              <a:t> is in a </a:t>
            </a:r>
            <a:r>
              <a:rPr lang="da-DK" sz="3200" dirty="0" err="1"/>
              <a:t>meaningful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r>
              <a:rPr lang="da-DK" sz="3200" dirty="0"/>
              <a:t> from </a:t>
            </a:r>
            <a:r>
              <a:rPr lang="da-DK" sz="3200" dirty="0" err="1"/>
              <a:t>creation</a:t>
            </a:r>
            <a:endParaRPr lang="da-DK" sz="3200" dirty="0"/>
          </a:p>
          <a:p>
            <a:r>
              <a:rPr lang="da-DK" sz="3200" dirty="0"/>
              <a:t>Looks like a </a:t>
            </a:r>
            <a:r>
              <a:rPr lang="da-DK" sz="3200" dirty="0" err="1"/>
              <a:t>method</a:t>
            </a:r>
            <a:r>
              <a:rPr lang="da-DK" sz="3200" dirty="0"/>
              <a:t>, </a:t>
            </a:r>
            <a:r>
              <a:rPr lang="da-DK" sz="3200" dirty="0" err="1"/>
              <a:t>except</a:t>
            </a:r>
            <a:r>
              <a:rPr lang="da-DK" sz="3200" dirty="0"/>
              <a:t>:</a:t>
            </a:r>
          </a:p>
          <a:p>
            <a:pPr lvl="1"/>
            <a:r>
              <a:rPr lang="da-DK" sz="2800" dirty="0"/>
              <a:t>No return type</a:t>
            </a:r>
          </a:p>
          <a:p>
            <a:pPr lvl="1"/>
            <a:r>
              <a:rPr lang="da-DK" sz="2800" dirty="0"/>
              <a:t>Same </a:t>
            </a:r>
            <a:r>
              <a:rPr lang="da-DK" sz="2800" dirty="0" err="1"/>
              <a:t>name</a:t>
            </a:r>
            <a:r>
              <a:rPr lang="da-DK" sz="2800" dirty="0"/>
              <a:t> as class</a:t>
            </a:r>
          </a:p>
          <a:p>
            <a:r>
              <a:rPr lang="da-DK" sz="3200" dirty="0"/>
              <a:t>May </a:t>
            </a:r>
            <a:r>
              <a:rPr lang="da-DK" sz="3200" dirty="0" err="1"/>
              <a:t>take</a:t>
            </a:r>
            <a:r>
              <a:rPr lang="da-DK" sz="3200" dirty="0"/>
              <a:t> parameters</a:t>
            </a:r>
          </a:p>
          <a:p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several</a:t>
            </a:r>
            <a:r>
              <a:rPr lang="da-DK" sz="3200" dirty="0"/>
              <a:t> </a:t>
            </a:r>
            <a:r>
              <a:rPr lang="da-DK" sz="3200" dirty="0" err="1"/>
              <a:t>constructors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38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855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_noOfShows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45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08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7039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900854"/>
            <a:ext cx="2567852" cy="8737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3540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Instance fields</a:t>
            </a:r>
          </a:p>
        </p:txBody>
      </p:sp>
    </p:spTree>
    <p:extLst>
      <p:ext uri="{BB962C8B-B14F-4D97-AF65-F5344CB8AC3E}">
        <p14:creationId xmlns:p14="http://schemas.microsoft.com/office/powerpoint/2010/main" val="2783227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37160" y="1720427"/>
            <a:ext cx="5182359" cy="11921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934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67585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015241" y="2946400"/>
            <a:ext cx="3150360" cy="1957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609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687335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03294" y="4680374"/>
            <a:ext cx="3150360" cy="11717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28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870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2209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54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Properties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  <a:sym typeface="Wingdings" panose="05000000000000000000" pitchFamily="2" charset="2"/>
              </a:rPr>
              <a:t>M</a:t>
            </a:r>
            <a:r>
              <a:rPr lang="da-DK" sz="3600" b="1">
                <a:solidFill>
                  <a:srgbClr val="FFFF00"/>
                </a:solidFill>
              </a:rPr>
              <a:t>ethods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3281179" y="1273388"/>
            <a:ext cx="2439834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721013" y="1273390"/>
            <a:ext cx="2451395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370407" y="2713502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047509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3407740" y="2319495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3432720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3432720" y="4081901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329331" y="1780674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  <p:sp>
        <p:nvSpPr>
          <p:cNvPr id="12" name="Smilende ansigt 11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14" name="Højre-venstrepil 13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6031553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6009045" y="4081900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6040283" y="4953426"/>
            <a:ext cx="2018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Instance fields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8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4111588" y="2409732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4136568" y="3300611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4136568" y="4172138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tx1"/>
                </a:solidFill>
              </a:rPr>
              <a:t>White Box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4135653" y="2319495"/>
            <a:ext cx="243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</a:rPr>
              <a:t>Constructor</a:t>
            </a:r>
            <a:endParaRPr lang="da-DK" sz="3600">
              <a:solidFill>
                <a:srgbClr val="C000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4135653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Properties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135653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Methods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135653" y="4934076"/>
            <a:ext cx="304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Instance fields 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1564</Words>
  <Application>Microsoft Office PowerPoint</Application>
  <PresentationFormat>Widescreen</PresentationFormat>
  <Paragraphs>411</Paragraphs>
  <Slides>36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Office-tema</vt:lpstr>
      <vt:lpstr>Class Definition </vt:lpstr>
      <vt:lpstr>Class 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79</cp:revision>
  <dcterms:created xsi:type="dcterms:W3CDTF">2017-09-05T14:00:27Z</dcterms:created>
  <dcterms:modified xsi:type="dcterms:W3CDTF">2022-08-11T10:33:12Z</dcterms:modified>
</cp:coreProperties>
</file>