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317" r:id="rId5"/>
    <p:sldId id="336" r:id="rId6"/>
    <p:sldId id="337" r:id="rId7"/>
    <p:sldId id="319" r:id="rId8"/>
    <p:sldId id="323" r:id="rId9"/>
    <p:sldId id="324" r:id="rId10"/>
    <p:sldId id="320" r:id="rId11"/>
    <p:sldId id="322" r:id="rId12"/>
    <p:sldId id="330" r:id="rId13"/>
    <p:sldId id="325" r:id="rId14"/>
    <p:sldId id="326" r:id="rId15"/>
    <p:sldId id="327" r:id="rId16"/>
    <p:sldId id="310" r:id="rId17"/>
    <p:sldId id="311" r:id="rId18"/>
    <p:sldId id="338" r:id="rId19"/>
    <p:sldId id="339" r:id="rId20"/>
    <p:sldId id="340" r:id="rId21"/>
    <p:sldId id="341" r:id="rId22"/>
    <p:sldId id="342" r:id="rId23"/>
    <p:sldId id="329" r:id="rId24"/>
    <p:sldId id="331" r:id="rId25"/>
    <p:sldId id="312" r:id="rId26"/>
    <p:sldId id="328" r:id="rId27"/>
    <p:sldId id="332" r:id="rId28"/>
    <p:sldId id="313" r:id="rId29"/>
    <p:sldId id="333" r:id="rId30"/>
    <p:sldId id="335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95596"/>
          </a:xfrm>
        </p:spPr>
        <p:txBody>
          <a:bodyPr>
            <a:normAutofit/>
          </a:bodyPr>
          <a:lstStyle/>
          <a:p>
            <a:r>
              <a:rPr lang="da-DK" sz="9600"/>
              <a:t>Objects </a:t>
            </a:r>
            <a:br>
              <a:rPr lang="da-DK" sz="9600"/>
            </a:br>
            <a:r>
              <a:rPr lang="da-DK" sz="9600"/>
              <a:t>and</a:t>
            </a:r>
            <a:br>
              <a:rPr lang="da-DK" sz="9600"/>
            </a:br>
            <a:r>
              <a:rPr lang="da-DK" sz="960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43154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public</a:t>
            </a:r>
          </a:p>
        </p:txBody>
      </p:sp>
      <p:sp>
        <p:nvSpPr>
          <p:cNvPr id="17" name="Rektangel 16"/>
          <p:cNvSpPr/>
          <p:nvPr/>
        </p:nvSpPr>
        <p:spPr>
          <a:xfrm>
            <a:off x="7746504" y="1273389"/>
            <a:ext cx="3524323" cy="503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private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4135653" y="2319495"/>
            <a:ext cx="274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/>
              <a:t> </a:t>
            </a:r>
            <a:r>
              <a:rPr lang="da-DK" sz="3600" b="1">
                <a:solidFill>
                  <a:srgbClr val="FFFF00"/>
                </a:solidFill>
              </a:rPr>
              <a:t>Construction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1" name="Tekstfelt 20"/>
          <p:cNvSpPr txBox="1"/>
          <p:nvPr/>
        </p:nvSpPr>
        <p:spPr>
          <a:xfrm>
            <a:off x="4254271" y="3191022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FFFF00"/>
                </a:solidFill>
              </a:rPr>
              <a:t>State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2" name="Tekstfelt 21"/>
          <p:cNvSpPr txBox="1"/>
          <p:nvPr/>
        </p:nvSpPr>
        <p:spPr>
          <a:xfrm>
            <a:off x="4254271" y="4062549"/>
            <a:ext cx="188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FFFF00"/>
                </a:solidFill>
              </a:rPr>
              <a:t>Behavior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9191173" y="2732765"/>
            <a:ext cx="1429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60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872567" y="1660358"/>
            <a:ext cx="162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6870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Black Box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872567" y="1660358"/>
            <a:ext cx="162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54417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Object Construction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73800" cy="4351338"/>
          </a:xfrm>
        </p:spPr>
        <p:txBody>
          <a:bodyPr>
            <a:normAutofit/>
          </a:bodyPr>
          <a:lstStyle/>
          <a:p>
            <a:r>
              <a:rPr lang="da-DK" sz="3200"/>
              <a:t>The keyword </a:t>
            </a:r>
            <a:r>
              <a:rPr lang="da-DK" sz="3200" b="1"/>
              <a:t>new</a:t>
            </a:r>
            <a:r>
              <a:rPr lang="da-DK" sz="3200"/>
              <a:t> is </a:t>
            </a:r>
            <a:r>
              <a:rPr lang="da-DK" sz="3200" u="sng"/>
              <a:t>always</a:t>
            </a:r>
            <a:r>
              <a:rPr lang="da-DK" sz="3200"/>
              <a:t> used when constructing a new object</a:t>
            </a:r>
          </a:p>
          <a:p>
            <a:r>
              <a:rPr lang="da-DK" sz="3200"/>
              <a:t>We also need a </a:t>
            </a:r>
            <a:r>
              <a:rPr lang="da-DK" sz="3200" u="sng"/>
              <a:t>variable</a:t>
            </a:r>
            <a:r>
              <a:rPr lang="da-DK" sz="3200"/>
              <a:t> to refer to the created object</a:t>
            </a:r>
          </a:p>
          <a:p>
            <a:r>
              <a:rPr lang="da-DK" sz="3200"/>
              <a:t>Type of variable must match type of object</a:t>
            </a:r>
          </a:p>
          <a:p>
            <a:r>
              <a:rPr lang="da-DK" sz="3200"/>
              <a:t>Declaring a variable does </a:t>
            </a:r>
            <a:r>
              <a:rPr lang="da-DK" sz="3200" u="sng"/>
              <a:t>not</a:t>
            </a:r>
            <a:r>
              <a:rPr lang="da-DK" sz="3200"/>
              <a:t> cause an object to be created!</a:t>
            </a:r>
          </a:p>
        </p:txBody>
      </p:sp>
      <p:pic>
        <p:nvPicPr>
          <p:cNvPr id="4098" name="Picture 2" descr="Billedresultat for constr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26" y="2415430"/>
            <a:ext cx="4163302" cy="189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8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2081642" y="151388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 c =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274534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5373258" y="2847883"/>
            <a:ext cx="4455898" cy="2987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object (Car)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3361105" y="39259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c =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2081642" y="151388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 c =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190922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559468" y="1513886"/>
            <a:ext cx="9386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/>
              <a:t> </a:t>
            </a: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400" b="1">
                <a:latin typeface="Consolas" panose="020B0609020204030204" pitchFamily="49" charset="0"/>
              </a:rPr>
              <a:t> c = </a:t>
            </a:r>
            <a:r>
              <a:rPr lang="da-DK" sz="4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400" b="1">
                <a:latin typeface="Consolas" panose="020B0609020204030204" pitchFamily="49" charset="0"/>
              </a:rPr>
              <a:t> </a:t>
            </a: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400" b="1">
                <a:latin typeface="Consolas" panose="020B0609020204030204" pitchFamily="49" charset="0"/>
              </a:rPr>
              <a:t>(</a:t>
            </a:r>
            <a:r>
              <a:rPr lang="da-DK" sz="4400" b="1">
                <a:solidFill>
                  <a:srgbClr val="C00000"/>
                </a:solidFill>
                <a:latin typeface="Consolas" panose="020B0609020204030204" pitchFamily="49" charset="0"/>
              </a:rPr>
              <a:t>"AC 32 702"</a:t>
            </a:r>
            <a:r>
              <a:rPr lang="da-DK" sz="4400" b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5378117" y="3248527"/>
            <a:ext cx="3068051" cy="1455821"/>
          </a:xfrm>
          <a:prstGeom prst="wedgeRectCallout">
            <a:avLst>
              <a:gd name="adj1" fmla="val -33027"/>
              <a:gd name="adj2" fmla="val -127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May need to specify </a:t>
            </a:r>
            <a:r>
              <a:rPr lang="da-DK" sz="2400" b="1"/>
              <a:t>argument values </a:t>
            </a:r>
            <a:r>
              <a:rPr lang="da-DK" sz="2400"/>
              <a:t>when constructing an object</a:t>
            </a:r>
          </a:p>
        </p:txBody>
      </p:sp>
    </p:spTree>
    <p:extLst>
      <p:ext uri="{BB962C8B-B14F-4D97-AF65-F5344CB8AC3E}">
        <p14:creationId xmlns:p14="http://schemas.microsoft.com/office/powerpoint/2010/main" val="306495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565484" y="4768428"/>
            <a:ext cx="11279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 c1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(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"AC 32 702"</a:t>
            </a:r>
            <a:r>
              <a:rPr lang="da-DK" sz="4800" b="1">
                <a:latin typeface="Consolas" panose="020B0609020204030204" pitchFamily="49" charset="0"/>
              </a:rPr>
              <a:t>);</a:t>
            </a:r>
          </a:p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 c2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(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"TX 48 093"</a:t>
            </a:r>
            <a:r>
              <a:rPr lang="da-DK" sz="4800" b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2959947" y="850055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c1 =</a:t>
            </a:r>
          </a:p>
        </p:txBody>
      </p:sp>
      <p:sp>
        <p:nvSpPr>
          <p:cNvPr id="3" name="Sky 2"/>
          <p:cNvSpPr/>
          <p:nvPr/>
        </p:nvSpPr>
        <p:spPr>
          <a:xfrm>
            <a:off x="5059680" y="382796"/>
            <a:ext cx="4455898" cy="17655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object (Car)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2959947" y="2809242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c2 =</a:t>
            </a:r>
          </a:p>
        </p:txBody>
      </p:sp>
      <p:sp>
        <p:nvSpPr>
          <p:cNvPr id="6" name="Sky 5"/>
          <p:cNvSpPr/>
          <p:nvPr/>
        </p:nvSpPr>
        <p:spPr>
          <a:xfrm>
            <a:off x="5059680" y="2341983"/>
            <a:ext cx="4455898" cy="1765514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object (Car)</a:t>
            </a:r>
          </a:p>
        </p:txBody>
      </p:sp>
    </p:spTree>
    <p:extLst>
      <p:ext uri="{BB962C8B-B14F-4D97-AF65-F5344CB8AC3E}">
        <p14:creationId xmlns:p14="http://schemas.microsoft.com/office/powerpoint/2010/main" val="206597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595562" y="4774444"/>
            <a:ext cx="10479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 c1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(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"AC 32 702"</a:t>
            </a:r>
            <a:r>
              <a:rPr lang="da-DK" sz="4800" b="1">
                <a:latin typeface="Consolas" panose="020B0609020204030204" pitchFamily="49" charset="0"/>
              </a:rPr>
              <a:t>);</a:t>
            </a:r>
          </a:p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 c2 = c1;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1557867" y="154770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c1 =</a:t>
            </a:r>
          </a:p>
        </p:txBody>
      </p:sp>
      <p:sp>
        <p:nvSpPr>
          <p:cNvPr id="3" name="Sky 2"/>
          <p:cNvSpPr/>
          <p:nvPr/>
        </p:nvSpPr>
        <p:spPr>
          <a:xfrm>
            <a:off x="3657600" y="1080449"/>
            <a:ext cx="4455898" cy="17655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object (Car)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8818880" y="154770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= c2</a:t>
            </a:r>
          </a:p>
        </p:txBody>
      </p:sp>
    </p:spTree>
    <p:extLst>
      <p:ext uri="{BB962C8B-B14F-4D97-AF65-F5344CB8AC3E}">
        <p14:creationId xmlns:p14="http://schemas.microsoft.com/office/powerpoint/2010/main" val="1818349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Object Interaction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090919" cy="4351338"/>
          </a:xfrm>
        </p:spPr>
        <p:txBody>
          <a:bodyPr>
            <a:normAutofit/>
          </a:bodyPr>
          <a:lstStyle/>
          <a:p>
            <a:r>
              <a:rPr lang="da-DK"/>
              <a:t>You interact with an object by using its </a:t>
            </a:r>
            <a:r>
              <a:rPr lang="da-DK" b="1"/>
              <a:t>properties</a:t>
            </a:r>
            <a:r>
              <a:rPr lang="da-DK"/>
              <a:t> and </a:t>
            </a:r>
            <a:r>
              <a:rPr lang="da-DK" b="1"/>
              <a:t>methods</a:t>
            </a:r>
            <a:r>
              <a:rPr lang="da-DK"/>
              <a:t> </a:t>
            </a:r>
          </a:p>
          <a:p>
            <a:r>
              <a:rPr lang="da-DK"/>
              <a:t>More precisely; you interact with an object through a </a:t>
            </a:r>
            <a:r>
              <a:rPr lang="da-DK" u="sng"/>
              <a:t>variable</a:t>
            </a:r>
            <a:r>
              <a:rPr lang="da-DK"/>
              <a:t> referring to an object</a:t>
            </a:r>
          </a:p>
          <a:p>
            <a:r>
              <a:rPr lang="da-DK"/>
              <a:t>Syntax</a:t>
            </a:r>
          </a:p>
          <a:p>
            <a:pPr lvl="1"/>
            <a:r>
              <a:rPr lang="da-DK"/>
              <a:t>Name of variable</a:t>
            </a:r>
          </a:p>
          <a:p>
            <a:pPr lvl="1"/>
            <a:r>
              <a:rPr lang="da-DK"/>
              <a:t>”dot” (the . symbol)</a:t>
            </a:r>
          </a:p>
          <a:p>
            <a:pPr lvl="1"/>
            <a:r>
              <a:rPr lang="da-DK"/>
              <a:t>Name of property or method</a:t>
            </a:r>
          </a:p>
        </p:txBody>
      </p:sp>
      <p:pic>
        <p:nvPicPr>
          <p:cNvPr id="1026" name="Picture 2" descr="Billedresultat for interaction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432" y="1825624"/>
            <a:ext cx="3251367" cy="353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638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457067" y="1370177"/>
            <a:ext cx="112979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0" b="1">
                <a:latin typeface="Consolas" panose="020B0609020204030204" pitchFamily="49" charset="0"/>
              </a:rPr>
              <a:t>c.TurnOnEngine();</a:t>
            </a:r>
          </a:p>
          <a:p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9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Simple</a:t>
            </a:r>
            <a:r>
              <a:rPr lang="da-DK"/>
              <a:t> types (aka </a:t>
            </a:r>
            <a:r>
              <a:rPr lang="da-DK" b="1"/>
              <a:t>primitive</a:t>
            </a:r>
            <a:r>
              <a:rPr lang="da-DK"/>
              <a:t> types)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3295563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457067" y="1370177"/>
            <a:ext cx="112979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0" b="1">
                <a:latin typeface="Consolas" panose="020B0609020204030204" pitchFamily="49" charset="0"/>
              </a:rPr>
              <a:t>c</a:t>
            </a:r>
            <a:r>
              <a:rPr lang="da-DK" sz="8000" b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da-DK" sz="8000" b="1">
                <a:latin typeface="Consolas" panose="020B0609020204030204" pitchFamily="49" charset="0"/>
              </a:rPr>
              <a:t>TurnOnEngine();</a:t>
            </a:r>
          </a:p>
          <a:p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48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488444" y="718551"/>
            <a:ext cx="5400000" cy="540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1971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488444" y="718551"/>
            <a:ext cx="5400000" cy="540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…the most important dot in your life!</a:t>
            </a:r>
          </a:p>
        </p:txBody>
      </p:sp>
    </p:spTree>
    <p:extLst>
      <p:ext uri="{BB962C8B-B14F-4D97-AF65-F5344CB8AC3E}">
        <p14:creationId xmlns:p14="http://schemas.microsoft.com/office/powerpoint/2010/main" val="2582533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090919" cy="4351338"/>
          </a:xfrm>
        </p:spPr>
        <p:txBody>
          <a:bodyPr>
            <a:normAutofit/>
          </a:bodyPr>
          <a:lstStyle/>
          <a:p>
            <a:r>
              <a:rPr lang="da-DK"/>
              <a:t>The (external) state of an object is accessed through properties</a:t>
            </a:r>
          </a:p>
          <a:p>
            <a:r>
              <a:rPr lang="da-DK"/>
              <a:t>A property may contain a </a:t>
            </a:r>
            <a:r>
              <a:rPr lang="da-DK" b="1"/>
              <a:t>get</a:t>
            </a:r>
            <a:r>
              <a:rPr lang="da-DK"/>
              <a:t>-part and a </a:t>
            </a:r>
            <a:r>
              <a:rPr lang="da-DK" b="1"/>
              <a:t>set</a:t>
            </a:r>
            <a:r>
              <a:rPr lang="da-DK"/>
              <a:t>-part</a:t>
            </a:r>
          </a:p>
          <a:p>
            <a:r>
              <a:rPr lang="da-DK" b="1"/>
              <a:t>get</a:t>
            </a:r>
            <a:r>
              <a:rPr lang="da-DK"/>
              <a:t>-part: Get the current value of the property for the object</a:t>
            </a:r>
          </a:p>
          <a:p>
            <a:r>
              <a:rPr lang="da-DK" b="1"/>
              <a:t>set</a:t>
            </a:r>
            <a:r>
              <a:rPr lang="da-DK"/>
              <a:t>-part: Set the value of the property for the object to a new value</a:t>
            </a:r>
          </a:p>
        </p:txBody>
      </p:sp>
      <p:sp>
        <p:nvSpPr>
          <p:cNvPr id="4" name="Sky 3"/>
          <p:cNvSpPr/>
          <p:nvPr/>
        </p:nvSpPr>
        <p:spPr>
          <a:xfrm>
            <a:off x="7836747" y="1361440"/>
            <a:ext cx="4043679" cy="42499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b="1">
                <a:solidFill>
                  <a:srgbClr val="FFFF00"/>
                </a:solidFill>
                <a:latin typeface="Consolas" panose="020B0609020204030204" pitchFamily="49" charset="0"/>
              </a:rPr>
              <a:t>(Car)</a:t>
            </a:r>
          </a:p>
          <a:p>
            <a:endParaRPr lang="da-DK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LicensePlate: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”LP 22 118”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Price: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85000</a:t>
            </a:r>
          </a:p>
        </p:txBody>
      </p:sp>
    </p:spTree>
    <p:extLst>
      <p:ext uri="{BB962C8B-B14F-4D97-AF65-F5344CB8AC3E}">
        <p14:creationId xmlns:p14="http://schemas.microsoft.com/office/powerpoint/2010/main" val="382365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6124786" cy="4351338"/>
          </a:xfrm>
        </p:spPr>
        <p:txBody>
          <a:bodyPr>
            <a:normAutofit/>
          </a:bodyPr>
          <a:lstStyle/>
          <a:p>
            <a:r>
              <a:rPr lang="da-DK" sz="3200" b="1"/>
              <a:t>get</a:t>
            </a:r>
            <a:r>
              <a:rPr lang="da-DK" sz="3200"/>
              <a:t>-part is usually always defined</a:t>
            </a:r>
          </a:p>
          <a:p>
            <a:r>
              <a:rPr lang="da-DK" sz="3200" b="1"/>
              <a:t>set-part</a:t>
            </a:r>
            <a:r>
              <a:rPr lang="da-DK" sz="3200"/>
              <a:t> may </a:t>
            </a:r>
            <a:r>
              <a:rPr lang="da-DK" sz="3200" u="sng"/>
              <a:t>not</a:t>
            </a:r>
            <a:r>
              <a:rPr lang="da-DK" sz="3200"/>
              <a:t> be defined for various reasons</a:t>
            </a:r>
          </a:p>
          <a:p>
            <a:pPr lvl="1"/>
            <a:r>
              <a:rPr lang="da-DK" sz="2800"/>
              <a:t>Value is </a:t>
            </a:r>
            <a:r>
              <a:rPr lang="da-DK" sz="2800" u="sng"/>
              <a:t>calculated</a:t>
            </a:r>
            <a:r>
              <a:rPr lang="da-DK" sz="2800"/>
              <a:t> from other parts of the state</a:t>
            </a:r>
          </a:p>
          <a:p>
            <a:pPr lvl="1"/>
            <a:r>
              <a:rPr lang="da-DK" sz="2800"/>
              <a:t>Business logic dictates that a value </a:t>
            </a:r>
            <a:r>
              <a:rPr lang="da-DK" sz="2800" u="sng"/>
              <a:t>cannot be changed</a:t>
            </a:r>
            <a:r>
              <a:rPr lang="da-DK" sz="2800"/>
              <a:t> after object creation</a:t>
            </a:r>
          </a:p>
        </p:txBody>
      </p:sp>
      <p:sp>
        <p:nvSpPr>
          <p:cNvPr id="4" name="Sky 3"/>
          <p:cNvSpPr/>
          <p:nvPr/>
        </p:nvSpPr>
        <p:spPr>
          <a:xfrm>
            <a:off x="7836747" y="1361440"/>
            <a:ext cx="4043679" cy="42499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b="1">
                <a:solidFill>
                  <a:srgbClr val="FFFF00"/>
                </a:solidFill>
                <a:latin typeface="Consolas" panose="020B0609020204030204" pitchFamily="49" charset="0"/>
              </a:rPr>
              <a:t>(Car)</a:t>
            </a:r>
          </a:p>
          <a:p>
            <a:endParaRPr lang="da-DK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LicensePlate: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”LP 22 118”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Price: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85000</a:t>
            </a:r>
          </a:p>
        </p:txBody>
      </p:sp>
    </p:spTree>
    <p:extLst>
      <p:ext uri="{BB962C8B-B14F-4D97-AF65-F5344CB8AC3E}">
        <p14:creationId xmlns:p14="http://schemas.microsoft.com/office/powerpoint/2010/main" val="2728843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218530" y="1320240"/>
            <a:ext cx="8071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get value</a:t>
            </a:r>
            <a:endParaRPr lang="da-DK" sz="48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4800" b="1">
                <a:latin typeface="Consolas" panose="020B0609020204030204" pitchFamily="49" charset="0"/>
              </a:rPr>
              <a:t>price = c.Price;</a:t>
            </a:r>
          </a:p>
          <a:p>
            <a:endParaRPr lang="da-DK" sz="4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set value</a:t>
            </a:r>
            <a:endParaRPr lang="da-DK" sz="4800" b="1">
              <a:latin typeface="Consolas" panose="020B0609020204030204" pitchFamily="49" charset="0"/>
            </a:endParaRPr>
          </a:p>
          <a:p>
            <a:r>
              <a:rPr lang="da-DK" sz="4800" b="1">
                <a:latin typeface="Consolas" panose="020B0609020204030204" pitchFamily="49" charset="0"/>
              </a:rPr>
              <a:t>c.price = 85000;   </a:t>
            </a: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587" y="201442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587" y="420589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87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budstavle 6"/>
          <p:cNvSpPr/>
          <p:nvPr/>
        </p:nvSpPr>
        <p:spPr>
          <a:xfrm>
            <a:off x="9916480" y="3968825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" name="Tekstfelt 1"/>
          <p:cNvSpPr txBox="1"/>
          <p:nvPr/>
        </p:nvSpPr>
        <p:spPr>
          <a:xfrm>
            <a:off x="1550422" y="1482799"/>
            <a:ext cx="82945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get value</a:t>
            </a:r>
            <a:endParaRPr lang="da-DK" sz="4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4000" b="1">
                <a:latin typeface="Consolas" panose="020B0609020204030204" pitchFamily="49" charset="0"/>
              </a:rPr>
              <a:t>lp = c.LicensePlate;</a:t>
            </a:r>
          </a:p>
          <a:p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set value (NB!)</a:t>
            </a:r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latin typeface="Consolas" panose="020B0609020204030204" pitchFamily="49" charset="0"/>
              </a:rPr>
              <a:t>c.LicensePlate = </a:t>
            </a:r>
            <a:r>
              <a:rPr lang="da-DK" sz="4000" b="1">
                <a:solidFill>
                  <a:srgbClr val="C00000"/>
                </a:solidFill>
                <a:latin typeface="Consolas" panose="020B0609020204030204" pitchFamily="49" charset="0"/>
              </a:rPr>
              <a:t>"LP 22 118"</a:t>
            </a:r>
            <a:r>
              <a:rPr lang="da-DK" sz="4000" b="1">
                <a:latin typeface="Consolas" panose="020B0609020204030204" pitchFamily="49" charset="0"/>
              </a:rPr>
              <a:t>;</a:t>
            </a:r>
            <a:r>
              <a:rPr lang="da-DK" sz="4800" b="1">
                <a:latin typeface="Consolas" panose="020B0609020204030204" pitchFamily="49" charset="0"/>
              </a:rPr>
              <a:t>   </a:t>
            </a: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480" y="217698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1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Behavior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6084146" cy="4351338"/>
          </a:xfrm>
        </p:spPr>
        <p:txBody>
          <a:bodyPr>
            <a:normAutofit/>
          </a:bodyPr>
          <a:lstStyle/>
          <a:p>
            <a:r>
              <a:rPr lang="da-DK" sz="3200"/>
              <a:t>Behavior is defined by a set of </a:t>
            </a:r>
            <a:r>
              <a:rPr lang="da-DK" sz="3200" b="1"/>
              <a:t>methods</a:t>
            </a:r>
            <a:r>
              <a:rPr lang="da-DK" sz="3200"/>
              <a:t>, which can be invoked on an object</a:t>
            </a:r>
          </a:p>
          <a:p>
            <a:r>
              <a:rPr lang="da-DK" sz="3200"/>
              <a:t>Methods </a:t>
            </a:r>
          </a:p>
          <a:p>
            <a:pPr lvl="1"/>
            <a:r>
              <a:rPr lang="da-DK" sz="2800"/>
              <a:t>Have a </a:t>
            </a:r>
            <a:r>
              <a:rPr lang="da-DK" sz="2800" b="1"/>
              <a:t>name</a:t>
            </a:r>
            <a:r>
              <a:rPr lang="da-DK" sz="2800"/>
              <a:t> </a:t>
            </a:r>
          </a:p>
          <a:p>
            <a:pPr lvl="1"/>
            <a:r>
              <a:rPr lang="da-DK" sz="2800"/>
              <a:t>May require </a:t>
            </a:r>
            <a:r>
              <a:rPr lang="da-DK" sz="2800" b="1"/>
              <a:t>arguments</a:t>
            </a:r>
          </a:p>
          <a:p>
            <a:pPr lvl="1"/>
            <a:r>
              <a:rPr lang="da-DK" sz="2800"/>
              <a:t>May </a:t>
            </a:r>
            <a:r>
              <a:rPr lang="da-DK" sz="2800" b="1"/>
              <a:t>return</a:t>
            </a:r>
            <a:r>
              <a:rPr lang="da-DK" sz="2800"/>
              <a:t> a value</a:t>
            </a:r>
          </a:p>
        </p:txBody>
      </p:sp>
      <p:sp>
        <p:nvSpPr>
          <p:cNvPr id="4" name="Sky 3"/>
          <p:cNvSpPr/>
          <p:nvPr/>
        </p:nvSpPr>
        <p:spPr>
          <a:xfrm>
            <a:off x="7836747" y="1361440"/>
            <a:ext cx="4043679" cy="42499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b="1">
                <a:solidFill>
                  <a:srgbClr val="FFFF00"/>
                </a:solidFill>
                <a:latin typeface="Consolas" panose="020B0609020204030204" pitchFamily="49" charset="0"/>
              </a:rPr>
              <a:t>(Car)</a:t>
            </a:r>
          </a:p>
          <a:p>
            <a:endParaRPr lang="da-DK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LicensePlate: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”LP 22 118”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Price: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85000</a:t>
            </a:r>
          </a:p>
        </p:txBody>
      </p:sp>
    </p:spTree>
    <p:extLst>
      <p:ext uri="{BB962C8B-B14F-4D97-AF65-F5344CB8AC3E}">
        <p14:creationId xmlns:p14="http://schemas.microsoft.com/office/powerpoint/2010/main" val="1102114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02825" y="1923629"/>
            <a:ext cx="11297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c.TurnOnEngine();</a:t>
            </a:r>
          </a:p>
          <a:p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3183734" y="3756527"/>
            <a:ext cx="3068051" cy="1455821"/>
          </a:xfrm>
          <a:prstGeom prst="wedgeRectCallout">
            <a:avLst>
              <a:gd name="adj1" fmla="val -43624"/>
              <a:gd name="adj2" fmla="val -1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Name: </a:t>
            </a:r>
            <a:r>
              <a:rPr lang="da-DK" sz="2400" b="1"/>
              <a:t>TurnOnEngine</a:t>
            </a:r>
          </a:p>
          <a:p>
            <a:r>
              <a:rPr lang="da-DK" sz="2400"/>
              <a:t>No arguments</a:t>
            </a:r>
          </a:p>
          <a:p>
            <a:r>
              <a:rPr lang="da-DK" sz="2400"/>
              <a:t>No return value</a:t>
            </a:r>
          </a:p>
        </p:txBody>
      </p:sp>
    </p:spTree>
    <p:extLst>
      <p:ext uri="{BB962C8B-B14F-4D97-AF65-F5344CB8AC3E}">
        <p14:creationId xmlns:p14="http://schemas.microsoft.com/office/powerpoint/2010/main" val="4101616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02825" y="1923629"/>
            <a:ext cx="11297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c.TurnOnSignalLight(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"Left"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50);</a:t>
            </a:r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3183734" y="3756527"/>
            <a:ext cx="3528639" cy="1455821"/>
          </a:xfrm>
          <a:prstGeom prst="wedgeRectCallout">
            <a:avLst>
              <a:gd name="adj1" fmla="val -43624"/>
              <a:gd name="adj2" fmla="val -1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Name: </a:t>
            </a:r>
            <a:r>
              <a:rPr lang="da-DK" sz="2400" b="1"/>
              <a:t>TurnOnSignalLight</a:t>
            </a:r>
          </a:p>
          <a:p>
            <a:r>
              <a:rPr lang="da-DK" sz="2400"/>
              <a:t>Two arguments</a:t>
            </a:r>
          </a:p>
          <a:p>
            <a:r>
              <a:rPr lang="da-DK" sz="2400"/>
              <a:t>No return value</a:t>
            </a:r>
          </a:p>
        </p:txBody>
      </p:sp>
    </p:spTree>
    <p:extLst>
      <p:ext uri="{BB962C8B-B14F-4D97-AF65-F5344CB8AC3E}">
        <p14:creationId xmlns:p14="http://schemas.microsoft.com/office/powerpoint/2010/main" val="311074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Class</a:t>
            </a:r>
            <a:r>
              <a:rPr lang="da-DK"/>
              <a:t> types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TimeTablePlanner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ListBox</a:t>
            </a:r>
          </a:p>
        </p:txBody>
      </p:sp>
    </p:spTree>
    <p:extLst>
      <p:ext uri="{BB962C8B-B14F-4D97-AF65-F5344CB8AC3E}">
        <p14:creationId xmlns:p14="http://schemas.microsoft.com/office/powerpoint/2010/main" val="3693650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02825" y="1923629"/>
            <a:ext cx="112979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600" b="1">
                <a:latin typeface="Consolas" panose="020B0609020204030204" pitchFamily="49" charset="0"/>
              </a:rPr>
              <a:t> aboveLimit = c.SpeedAboveLimit(80);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3976214" y="3790394"/>
            <a:ext cx="3528639" cy="1455821"/>
          </a:xfrm>
          <a:prstGeom prst="wedgeRectCallout">
            <a:avLst>
              <a:gd name="adj1" fmla="val 62526"/>
              <a:gd name="adj2" fmla="val -141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Name: </a:t>
            </a:r>
            <a:r>
              <a:rPr lang="da-DK" sz="2400" b="1"/>
              <a:t>SpeedAboveLimit</a:t>
            </a:r>
          </a:p>
          <a:p>
            <a:r>
              <a:rPr lang="da-DK" sz="2400"/>
              <a:t>One arguments</a:t>
            </a:r>
          </a:p>
          <a:p>
            <a:r>
              <a:rPr lang="da-DK" sz="2400"/>
              <a:t>Return value of type </a:t>
            </a:r>
            <a:r>
              <a:rPr lang="da-DK" sz="2400" b="1"/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287487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51974"/>
            <a:ext cx="10515600" cy="54249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   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Physical entity</a:t>
            </a: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 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Conceptual entity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TimeTablePlanner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Process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ListBox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Software entity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2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Logic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8018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Behavior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6176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Where do classes come from…?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54416" cy="4351338"/>
          </a:xfrm>
        </p:spPr>
        <p:txBody>
          <a:bodyPr/>
          <a:lstStyle/>
          <a:p>
            <a:r>
              <a:rPr lang="da-DK"/>
              <a:t>.NET class library</a:t>
            </a:r>
          </a:p>
          <a:p>
            <a:r>
              <a:rPr lang="da-DK"/>
              <a:t>Third-party suppliers (e.g. via NuGet)</a:t>
            </a:r>
          </a:p>
          <a:p>
            <a:r>
              <a:rPr lang="da-DK"/>
              <a:t>Open source (e.g. from GitHub)</a:t>
            </a:r>
          </a:p>
          <a:p>
            <a:r>
              <a:rPr lang="da-DK"/>
              <a:t>Own company</a:t>
            </a:r>
          </a:p>
          <a:p>
            <a:r>
              <a:rPr lang="da-DK"/>
              <a:t>Your own library</a:t>
            </a:r>
          </a:p>
          <a:p>
            <a:r>
              <a:rPr lang="da-DK"/>
              <a:t>Write it yourself…</a:t>
            </a:r>
          </a:p>
        </p:txBody>
      </p:sp>
      <p:pic>
        <p:nvPicPr>
          <p:cNvPr id="4" name="Picture 2" descr="Billedresultat for st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36334" y="1720856"/>
            <a:ext cx="3204928" cy="387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Objects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352046" cy="4351338"/>
          </a:xfrm>
        </p:spPr>
        <p:txBody>
          <a:bodyPr>
            <a:normAutofit/>
          </a:bodyPr>
          <a:lstStyle/>
          <a:p>
            <a:r>
              <a:rPr lang="da-DK"/>
              <a:t>An </a:t>
            </a:r>
            <a:r>
              <a:rPr lang="da-DK" b="1"/>
              <a:t>object</a:t>
            </a:r>
            <a:r>
              <a:rPr lang="da-DK"/>
              <a:t> is an </a:t>
            </a:r>
            <a:r>
              <a:rPr lang="da-DK" u="sng"/>
              <a:t>instance</a:t>
            </a:r>
            <a:r>
              <a:rPr lang="da-DK"/>
              <a:t> of a specific </a:t>
            </a:r>
            <a:r>
              <a:rPr lang="da-DK" b="1"/>
              <a:t>class</a:t>
            </a:r>
          </a:p>
          <a:p>
            <a:r>
              <a:rPr lang="da-DK"/>
              <a:t>Can create </a:t>
            </a:r>
            <a:r>
              <a:rPr lang="da-DK" u="sng"/>
              <a:t>many</a:t>
            </a:r>
            <a:r>
              <a:rPr lang="da-DK"/>
              <a:t> objects of the same class</a:t>
            </a:r>
          </a:p>
          <a:p>
            <a:r>
              <a:rPr lang="da-DK"/>
              <a:t>An object is </a:t>
            </a:r>
            <a:r>
              <a:rPr lang="da-DK" u="sng"/>
              <a:t>created</a:t>
            </a:r>
            <a:r>
              <a:rPr lang="da-DK"/>
              <a:t> during run-time, and may be </a:t>
            </a:r>
            <a:r>
              <a:rPr lang="da-DK" u="sng"/>
              <a:t>destroyed</a:t>
            </a:r>
            <a:r>
              <a:rPr lang="da-DK"/>
              <a:t> again when nobody uses it any more</a:t>
            </a:r>
          </a:p>
        </p:txBody>
      </p:sp>
      <p:pic>
        <p:nvPicPr>
          <p:cNvPr id="2052" name="Picture 4" descr="Billedresultat for d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53" y="2576761"/>
            <a:ext cx="4282751" cy="21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5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Objects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447452" cy="4690322"/>
          </a:xfrm>
        </p:spPr>
        <p:txBody>
          <a:bodyPr>
            <a:normAutofit/>
          </a:bodyPr>
          <a:lstStyle/>
          <a:p>
            <a:r>
              <a:rPr lang="da-DK" dirty="0"/>
              <a:t>All </a:t>
            </a:r>
            <a:r>
              <a:rPr lang="da-DK" dirty="0" err="1"/>
              <a:t>objects</a:t>
            </a:r>
            <a:r>
              <a:rPr lang="da-DK" dirty="0"/>
              <a:t> (of the same class) </a:t>
            </a:r>
            <a:r>
              <a:rPr lang="da-DK" dirty="0" err="1"/>
              <a:t>obey</a:t>
            </a:r>
            <a:r>
              <a:rPr lang="da-DK" dirty="0"/>
              <a:t> the </a:t>
            </a:r>
            <a:r>
              <a:rPr lang="da-DK" dirty="0" err="1"/>
              <a:t>rules</a:t>
            </a:r>
            <a:r>
              <a:rPr lang="da-DK" dirty="0"/>
              <a:t> for </a:t>
            </a:r>
            <a:r>
              <a:rPr lang="da-DK" b="1" dirty="0" err="1"/>
              <a:t>behavior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the class definition</a:t>
            </a:r>
          </a:p>
          <a:p>
            <a:r>
              <a:rPr lang="da-DK" dirty="0"/>
              <a:t>All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the same set of </a:t>
            </a:r>
            <a:r>
              <a:rPr lang="da-DK" dirty="0" err="1"/>
              <a:t>fields</a:t>
            </a:r>
            <a:r>
              <a:rPr lang="da-DK" dirty="0"/>
              <a:t> </a:t>
            </a:r>
            <a:r>
              <a:rPr lang="da-DK" dirty="0" err="1"/>
              <a:t>defining</a:t>
            </a:r>
            <a:r>
              <a:rPr lang="da-DK" dirty="0"/>
              <a:t> the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b="1" dirty="0" err="1"/>
              <a:t>state</a:t>
            </a:r>
            <a:endParaRPr lang="da-DK" b="1" dirty="0"/>
          </a:p>
          <a:p>
            <a:r>
              <a:rPr lang="da-DK" dirty="0"/>
              <a:t>The </a:t>
            </a:r>
            <a:r>
              <a:rPr lang="da-DK" dirty="0" err="1"/>
              <a:t>objects</a:t>
            </a:r>
            <a:r>
              <a:rPr lang="da-DK" dirty="0"/>
              <a:t> have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indi-vidual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, i.e. set of </a:t>
            </a:r>
            <a:r>
              <a:rPr lang="da-DK" dirty="0" err="1"/>
              <a:t>values</a:t>
            </a:r>
            <a:r>
              <a:rPr lang="da-DK" dirty="0"/>
              <a:t> for the </a:t>
            </a:r>
            <a:r>
              <a:rPr lang="da-DK" dirty="0" err="1"/>
              <a:t>fields</a:t>
            </a:r>
            <a:r>
              <a:rPr lang="da-DK" dirty="0"/>
              <a:t> </a:t>
            </a:r>
            <a:r>
              <a:rPr lang="da-DK" dirty="0" err="1"/>
              <a:t>defining</a:t>
            </a:r>
            <a:r>
              <a:rPr lang="da-DK" dirty="0"/>
              <a:t> the </a:t>
            </a:r>
            <a:r>
              <a:rPr lang="da-DK" dirty="0" err="1"/>
              <a:t>state</a:t>
            </a:r>
            <a:endParaRPr lang="da-DK" dirty="0"/>
          </a:p>
          <a:p>
            <a:r>
              <a:rPr lang="da-DK" dirty="0" err="1"/>
              <a:t>Other</a:t>
            </a:r>
            <a:r>
              <a:rPr lang="da-DK" dirty="0"/>
              <a:t> parts of the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inter-</a:t>
            </a:r>
            <a:r>
              <a:rPr lang="da-DK" dirty="0" err="1"/>
              <a:t>act</a:t>
            </a:r>
            <a:r>
              <a:rPr lang="da-DK" dirty="0"/>
              <a:t> with an </a:t>
            </a:r>
            <a:r>
              <a:rPr lang="da-DK" dirty="0" err="1"/>
              <a:t>object</a:t>
            </a:r>
            <a:endParaRPr lang="da-DK" dirty="0"/>
          </a:p>
        </p:txBody>
      </p:sp>
      <p:pic>
        <p:nvPicPr>
          <p:cNvPr id="3074" name="Picture 2" descr="Billedresultat for ca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080" y="2665828"/>
            <a:ext cx="4421650" cy="131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54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635</Words>
  <Application>Microsoft Office PowerPoint</Application>
  <PresentationFormat>Widescreen</PresentationFormat>
  <Paragraphs>138</Paragraphs>
  <Slides>30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Office-tema</vt:lpstr>
      <vt:lpstr>Objects  and Classes</vt:lpstr>
      <vt:lpstr>Simple types (aka primitive types)</vt:lpstr>
      <vt:lpstr>Class types</vt:lpstr>
      <vt:lpstr>PowerPoint-præsentation</vt:lpstr>
      <vt:lpstr>PowerPoint-præsentation</vt:lpstr>
      <vt:lpstr>PowerPoint-præsentation</vt:lpstr>
      <vt:lpstr>Where do classes come from…?</vt:lpstr>
      <vt:lpstr>Objects</vt:lpstr>
      <vt:lpstr>Objects</vt:lpstr>
      <vt:lpstr>PowerPoint-præsentation</vt:lpstr>
      <vt:lpstr>PowerPoint-præsentation</vt:lpstr>
      <vt:lpstr>Object Construction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Object Interaction</vt:lpstr>
      <vt:lpstr>PowerPoint-præsentation</vt:lpstr>
      <vt:lpstr>PowerPoint-præsentation</vt:lpstr>
      <vt:lpstr>PowerPoint-præsentation</vt:lpstr>
      <vt:lpstr>PowerPoint-præsentation</vt:lpstr>
      <vt:lpstr>State</vt:lpstr>
      <vt:lpstr>State</vt:lpstr>
      <vt:lpstr>PowerPoint-præsentation</vt:lpstr>
      <vt:lpstr>PowerPoint-præsentation</vt:lpstr>
      <vt:lpstr>Behavior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69</cp:revision>
  <dcterms:created xsi:type="dcterms:W3CDTF">2017-09-05T14:00:27Z</dcterms:created>
  <dcterms:modified xsi:type="dcterms:W3CDTF">2022-08-11T10:36:35Z</dcterms:modified>
</cp:coreProperties>
</file>