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306" r:id="rId4"/>
    <p:sldId id="307" r:id="rId5"/>
    <p:sldId id="308" r:id="rId6"/>
    <p:sldId id="277" r:id="rId7"/>
    <p:sldId id="278" r:id="rId8"/>
    <p:sldId id="279" r:id="rId9"/>
    <p:sldId id="280" r:id="rId10"/>
    <p:sldId id="311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312" r:id="rId19"/>
    <p:sldId id="315" r:id="rId20"/>
    <p:sldId id="288" r:id="rId21"/>
    <p:sldId id="289" r:id="rId22"/>
    <p:sldId id="313" r:id="rId23"/>
    <p:sldId id="290" r:id="rId24"/>
    <p:sldId id="314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2" r:id="rId38"/>
    <p:sldId id="270" r:id="rId39"/>
    <p:sldId id="272" r:id="rId40"/>
    <p:sldId id="304" r:id="rId41"/>
    <p:sldId id="305" r:id="rId42"/>
    <p:sldId id="260" r:id="rId4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21037"/>
          </a:xfrm>
        </p:spPr>
        <p:txBody>
          <a:bodyPr>
            <a:normAutofit/>
          </a:bodyPr>
          <a:lstStyle/>
          <a:p>
            <a:r>
              <a:rPr lang="da-DK" sz="9600"/>
              <a:t>Functions as</a:t>
            </a:r>
            <a:br>
              <a:rPr lang="da-DK" sz="9600"/>
            </a:br>
            <a:r>
              <a:rPr lang="da-DK" sz="9600"/>
              <a:t>Parameters </a:t>
            </a:r>
          </a:p>
        </p:txBody>
      </p:sp>
    </p:spTree>
    <p:extLst>
      <p:ext uri="{BB962C8B-B14F-4D97-AF65-F5344CB8AC3E}">
        <p14:creationId xmlns:p14="http://schemas.microsoft.com/office/powerpoint/2010/main" val="17413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    );</a:t>
            </a:r>
          </a:p>
        </p:txBody>
      </p:sp>
      <p:sp>
        <p:nvSpPr>
          <p:cNvPr id="2" name="Sky 1"/>
          <p:cNvSpPr/>
          <p:nvPr/>
        </p:nvSpPr>
        <p:spPr>
          <a:xfrm>
            <a:off x="6806527" y="221800"/>
            <a:ext cx="4475110" cy="20732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/>
              <a:t>FilterOdd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436312" y="1048393"/>
            <a:ext cx="3021759" cy="42009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>
                <a:solidFill>
                  <a:srgbClr val="FFFF00"/>
                </a:solidFill>
              </a:rPr>
              <a:t>bool</a:t>
            </a:r>
            <a:r>
              <a:rPr lang="da-DK" sz="1600" b="1"/>
              <a:t> Condition(</a:t>
            </a:r>
            <a:r>
              <a:rPr lang="da-DK" sz="1600" b="1">
                <a:solidFill>
                  <a:srgbClr val="FFFF00"/>
                </a:solidFill>
              </a:rPr>
              <a:t>int</a:t>
            </a:r>
            <a:r>
              <a:rPr lang="da-DK" sz="1600" b="1"/>
              <a:t> value) {…}</a:t>
            </a:r>
          </a:p>
        </p:txBody>
      </p:sp>
      <p:cxnSp>
        <p:nvCxnSpPr>
          <p:cNvPr id="16" name="Buet forbindelse 15"/>
          <p:cNvCxnSpPr/>
          <p:nvPr/>
        </p:nvCxnSpPr>
        <p:spPr>
          <a:xfrm rot="5400000">
            <a:off x="6327636" y="2578209"/>
            <a:ext cx="2370056" cy="1554985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234407" y="2543364"/>
            <a:ext cx="2958174" cy="132039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>
                <a:solidFill>
                  <a:srgbClr val="FFFF00"/>
                </a:solidFill>
              </a:rPr>
              <a:t>interface</a:t>
            </a:r>
            <a:r>
              <a:rPr lang="da-DK" b="1"/>
              <a:t> ICondition</a:t>
            </a:r>
          </a:p>
          <a:p>
            <a:r>
              <a:rPr lang="da-DK" b="1"/>
              <a:t>{</a:t>
            </a:r>
          </a:p>
          <a:p>
            <a:r>
              <a:rPr lang="da-DK" b="1"/>
              <a:t>   </a:t>
            </a:r>
            <a:r>
              <a:rPr lang="da-DK" b="1">
                <a:solidFill>
                  <a:srgbClr val="FFFF00"/>
                </a:solidFill>
              </a:rPr>
              <a:t>bool</a:t>
            </a:r>
            <a:r>
              <a:rPr lang="da-DK" b="1"/>
              <a:t> Condition(</a:t>
            </a:r>
            <a:r>
              <a:rPr lang="da-DK" b="1">
                <a:solidFill>
                  <a:srgbClr val="FFFF00"/>
                </a:solidFill>
              </a:rPr>
              <a:t>int</a:t>
            </a:r>
            <a:r>
              <a:rPr lang="da-DK" b="1"/>
              <a:t> value);</a:t>
            </a:r>
          </a:p>
          <a:p>
            <a:r>
              <a:rPr lang="da-DK" b="1"/>
              <a:t>}</a:t>
            </a:r>
          </a:p>
          <a:p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1728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>
                <a:latin typeface="Consolas" panose="020B0609020204030204" pitchFamily="49" charset="0"/>
              </a:rPr>
              <a:t> Condition(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05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>
                <a:latin typeface="Consolas" panose="020B0609020204030204" pitchFamily="49" charset="0"/>
              </a:rPr>
              <a:t> Condition(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4" y="3745621"/>
            <a:ext cx="2454508" cy="1085058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>
                <a:solidFill>
                  <a:schemeClr val="tx1"/>
                </a:solidFill>
              </a:rPr>
              <a:t>Input</a:t>
            </a:r>
            <a:r>
              <a:rPr lang="da-DK" sz="3200">
                <a:solidFill>
                  <a:schemeClr val="tx1"/>
                </a:solidFill>
              </a:rPr>
              <a:t>: int</a:t>
            </a:r>
          </a:p>
          <a:p>
            <a:r>
              <a:rPr lang="da-DK" sz="3200" b="1">
                <a:solidFill>
                  <a:schemeClr val="tx1"/>
                </a:solidFill>
              </a:rPr>
              <a:t>Output</a:t>
            </a:r>
            <a:r>
              <a:rPr lang="da-DK" sz="3200">
                <a:solidFill>
                  <a:schemeClr val="tx1"/>
                </a:solidFill>
              </a:rPr>
              <a:t>: bool</a:t>
            </a:r>
          </a:p>
        </p:txBody>
      </p:sp>
    </p:spTree>
    <p:extLst>
      <p:ext uri="{BB962C8B-B14F-4D97-AF65-F5344CB8AC3E}">
        <p14:creationId xmlns:p14="http://schemas.microsoft.com/office/powerpoint/2010/main" val="19252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Function type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11126" cy="4617286"/>
          </a:xfrm>
        </p:spPr>
        <p:txBody>
          <a:bodyPr/>
          <a:lstStyle/>
          <a:p>
            <a:r>
              <a:rPr lang="da-DK"/>
              <a:t>Type(s) of input parameter(s) + type of return value defines a </a:t>
            </a:r>
            <a:r>
              <a:rPr lang="da-DK" b="1"/>
              <a:t>function type</a:t>
            </a:r>
          </a:p>
          <a:p>
            <a:r>
              <a:rPr lang="da-DK" b="1"/>
              <a:t>Func&lt;int, bool&gt;</a:t>
            </a:r>
          </a:p>
          <a:p>
            <a:r>
              <a:rPr lang="da-DK"/>
              <a:t>Type for any method taking </a:t>
            </a:r>
            <a:r>
              <a:rPr lang="da-DK" u="sng"/>
              <a:t>one</a:t>
            </a:r>
            <a:r>
              <a:rPr lang="da-DK"/>
              <a:t> parameter of type </a:t>
            </a:r>
            <a:r>
              <a:rPr lang="da-DK" b="1"/>
              <a:t>int</a:t>
            </a:r>
            <a:r>
              <a:rPr lang="da-DK"/>
              <a:t>, and </a:t>
            </a:r>
            <a:r>
              <a:rPr lang="da-DK" u="sng"/>
              <a:t>returning</a:t>
            </a:r>
            <a:r>
              <a:rPr lang="da-DK"/>
              <a:t> a value of type </a:t>
            </a:r>
            <a:r>
              <a:rPr lang="da-DK" b="1"/>
              <a:t>bool</a:t>
            </a:r>
          </a:p>
          <a:p>
            <a:r>
              <a:rPr lang="da-DK" b="1"/>
              <a:t>Func&lt;int, int, string, string&gt;</a:t>
            </a:r>
          </a:p>
          <a:p>
            <a:r>
              <a:rPr lang="da-DK"/>
              <a:t>Type for any method taking </a:t>
            </a:r>
            <a:r>
              <a:rPr lang="da-DK" u="sng"/>
              <a:t>three</a:t>
            </a:r>
            <a:r>
              <a:rPr lang="da-DK"/>
              <a:t> parameters of type </a:t>
            </a:r>
            <a:r>
              <a:rPr lang="da-DK" b="1"/>
              <a:t>int</a:t>
            </a:r>
            <a:r>
              <a:rPr lang="da-DK"/>
              <a:t>, </a:t>
            </a:r>
            <a:r>
              <a:rPr lang="da-DK" b="1"/>
              <a:t>int</a:t>
            </a:r>
            <a:r>
              <a:rPr lang="da-DK"/>
              <a:t> and </a:t>
            </a:r>
            <a:r>
              <a:rPr lang="da-DK" b="1"/>
              <a:t>string</a:t>
            </a:r>
            <a:r>
              <a:rPr lang="da-DK"/>
              <a:t>, and returning a value of type </a:t>
            </a:r>
            <a:r>
              <a:rPr lang="da-DK" b="1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4962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>
                <a:latin typeface="Consolas" panose="020B0609020204030204" pitchFamily="49" charset="0"/>
              </a:rPr>
              <a:t> Condition(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3" y="3745621"/>
            <a:ext cx="3176335" cy="724111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>
                <a:solidFill>
                  <a:schemeClr val="tx1"/>
                </a:solidFill>
              </a:rPr>
              <a:t>Func&lt;int, bool&gt;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5" name="Rektangulær billedforklaring 4"/>
          <p:cNvSpPr/>
          <p:nvPr/>
        </p:nvSpPr>
        <p:spPr>
          <a:xfrm>
            <a:off x="5873416" y="404957"/>
            <a:ext cx="3176335" cy="724111"/>
          </a:xfrm>
          <a:prstGeom prst="wedgeRectCallout">
            <a:avLst>
              <a:gd name="adj1" fmla="val -56470"/>
              <a:gd name="adj2" fmla="val 11948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>
                <a:solidFill>
                  <a:schemeClr val="tx1"/>
                </a:solidFill>
              </a:rPr>
              <a:t>Predicate&lt;int&gt;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FilterValues(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values, 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Func&lt;int, bool&gt; conditionFunc</a:t>
            </a:r>
            <a:r>
              <a:rPr lang="da-DK" sz="18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filteredValues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800" b="1">
                <a:latin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>
                <a:latin typeface="Consolas" panose="020B0609020204030204" pitchFamily="49" charset="0"/>
              </a:rPr>
              <a:t> v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800" b="1">
                <a:latin typeface="Consolas" panose="020B0609020204030204" pitchFamily="49" charset="0"/>
              </a:rPr>
              <a:t> (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conditionFunc(v)</a:t>
            </a:r>
            <a:r>
              <a:rPr lang="da-DK" sz="18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    filteredValues.Add(v);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>
                <a:latin typeface="Consolas" panose="020B0609020204030204" pitchFamily="49" charset="0"/>
              </a:rPr>
              <a:t> 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ktangulær billedforklaring 3"/>
          <p:cNvSpPr/>
          <p:nvPr/>
        </p:nvSpPr>
        <p:spPr>
          <a:xfrm>
            <a:off x="7140744" y="2004632"/>
            <a:ext cx="2590652" cy="864101"/>
          </a:xfrm>
          <a:prstGeom prst="wedgeRectCallout">
            <a:avLst>
              <a:gd name="adj1" fmla="val 43309"/>
              <a:gd name="adj2" fmla="val -1215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chemeClr val="tx1"/>
                </a:solidFill>
              </a:rPr>
              <a:t>Condition supplied by </a:t>
            </a:r>
            <a:r>
              <a:rPr lang="da-DK" sz="2400" u="sng">
                <a:solidFill>
                  <a:schemeClr val="tx1"/>
                </a:solidFill>
              </a:rPr>
              <a:t>caller</a:t>
            </a:r>
          </a:p>
        </p:txBody>
      </p:sp>
    </p:spTree>
    <p:extLst>
      <p:ext uri="{BB962C8B-B14F-4D97-AF65-F5344CB8AC3E}">
        <p14:creationId xmlns:p14="http://schemas.microsoft.com/office/powerpoint/2010/main" val="34729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values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7975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dirty="0">
                <a:latin typeface="Consolas" panose="020B0609020204030204" pitchFamily="49" charset="0"/>
              </a:rPr>
              <a:t>&lt;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&gt; </a:t>
            </a:r>
            <a:r>
              <a:rPr lang="da-DK" b="1" dirty="0" err="1">
                <a:latin typeface="Consolas" panose="020B0609020204030204" pitchFamily="49" charset="0"/>
              </a:rPr>
              <a:t>values</a:t>
            </a:r>
            <a:r>
              <a:rPr lang="da-DK" b="1" dirty="0">
                <a:latin typeface="Consolas" panose="020B0609020204030204" pitchFamily="49" charset="0"/>
              </a:rPr>
              <a:t> = 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 dirty="0">
                <a:latin typeface="Consolas" panose="020B0609020204030204" pitchFamily="49" charset="0"/>
              </a:rPr>
              <a:t>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dirty="0">
                <a:latin typeface="Consolas" panose="020B0609020204030204" pitchFamily="49" charset="0"/>
              </a:rPr>
              <a:t>&lt;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b="1" dirty="0">
                <a:latin typeface="Consolas" panose="020B0609020204030204" pitchFamily="49" charset="0"/>
              </a:rPr>
              <a:t> </a:t>
            </a:r>
            <a:r>
              <a:rPr lang="da-DK" b="1" dirty="0" err="1">
                <a:latin typeface="Consolas" panose="020B0609020204030204" pitchFamily="49" charset="0"/>
              </a:rPr>
              <a:t>MyCondFunc</a:t>
            </a:r>
            <a:r>
              <a:rPr lang="da-DK" b="1" dirty="0">
                <a:latin typeface="Consolas" panose="020B0609020204030204" pitchFamily="49" charset="0"/>
              </a:rPr>
              <a:t>(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 v)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Local </a:t>
            </a:r>
            <a:r>
              <a:rPr lang="da-DK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dirty="0">
                <a:latin typeface="Consolas" panose="020B0609020204030204" pitchFamily="49" charset="0"/>
              </a:rPr>
              <a:t>    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dirty="0">
                <a:latin typeface="Consolas" panose="020B0609020204030204" pitchFamily="49" charset="0"/>
              </a:rPr>
              <a:t> v &lt;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dirty="0" err="1">
                <a:latin typeface="Consolas" panose="020B0609020204030204" pitchFamily="49" charset="0"/>
              </a:rPr>
              <a:t>filter.FilterValues</a:t>
            </a:r>
            <a:r>
              <a:rPr lang="da-DK" b="1" dirty="0">
                <a:latin typeface="Consolas" panose="020B0609020204030204" pitchFamily="49" charset="0"/>
              </a:rPr>
              <a:t>(</a:t>
            </a:r>
            <a:r>
              <a:rPr lang="da-DK" b="1" dirty="0" err="1">
                <a:latin typeface="Consolas" panose="020B0609020204030204" pitchFamily="49" charset="0"/>
              </a:rPr>
              <a:t>values</a:t>
            </a:r>
            <a:r>
              <a:rPr lang="da-DK" b="1" dirty="0">
                <a:latin typeface="Consolas" panose="020B0609020204030204" pitchFamily="49" charset="0"/>
              </a:rPr>
              <a:t>, </a:t>
            </a:r>
            <a:r>
              <a:rPr lang="da-DK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MyCondFunc</a:t>
            </a:r>
            <a:r>
              <a:rPr lang="da-DK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91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    );</a:t>
            </a: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339477" y="2656530"/>
            <a:ext cx="2279898" cy="148850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frundet rektangel 3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bool</a:t>
            </a:r>
            <a:r>
              <a:rPr lang="da-DK" sz="2000" b="1"/>
              <a:t> …(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 value);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6543594" y="1298890"/>
            <a:ext cx="3360165" cy="961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bool</a:t>
            </a:r>
            <a:r>
              <a:rPr lang="da-DK" sz="2000" b="1"/>
              <a:t> MyCondFunc(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 value) </a:t>
            </a:r>
          </a:p>
          <a:p>
            <a:r>
              <a:rPr lang="da-DK" sz="2000" b="1"/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46566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    );</a:t>
            </a: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339477" y="2656530"/>
            <a:ext cx="2279898" cy="148850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frundet rektangel 3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Func</a:t>
            </a:r>
            <a:r>
              <a:rPr lang="da-DK" sz="2000" b="1">
                <a:solidFill>
                  <a:schemeClr val="bg1"/>
                </a:solidFill>
              </a:rPr>
              <a:t>&lt;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>
                <a:solidFill>
                  <a:schemeClr val="bg1"/>
                </a:solidFill>
              </a:rPr>
              <a:t>,</a:t>
            </a:r>
            <a:r>
              <a:rPr lang="da-DK" sz="2000" b="1">
                <a:solidFill>
                  <a:srgbClr val="FFFF00"/>
                </a:solidFill>
              </a:rPr>
              <a:t> bool</a:t>
            </a:r>
            <a:r>
              <a:rPr lang="da-DK" sz="2000" b="1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6543594" y="1298890"/>
            <a:ext cx="3360165" cy="961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bool</a:t>
            </a:r>
            <a:r>
              <a:rPr lang="da-DK" sz="2000" b="1"/>
              <a:t> MyCondFunc(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 value) </a:t>
            </a:r>
          </a:p>
          <a:p>
            <a:r>
              <a:rPr lang="da-DK" sz="2000" b="1"/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7694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>
                <a:latin typeface="Consolas" panose="020B0609020204030204" pitchFamily="49" charset="0"/>
              </a:rPr>
              <a:t> (v &lt; 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    filteredValues.Add(v);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>
                <a:latin typeface="Consolas" panose="020B0609020204030204" pitchFamily="49" charset="0"/>
              </a:rPr>
              <a:t> 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706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 (anonymous function)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(int v) =&gt; { return v &lt; 20; }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153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 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44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    );</a:t>
            </a: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281023" y="2714982"/>
            <a:ext cx="2279898" cy="137159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543594" y="1754840"/>
            <a:ext cx="3126353" cy="5059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/>
              <a:t>(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 v ) =&gt; { </a:t>
            </a:r>
            <a:r>
              <a:rPr lang="da-DK" sz="2000" b="1">
                <a:solidFill>
                  <a:srgbClr val="FFFF00"/>
                </a:solidFill>
              </a:rPr>
              <a:t>return</a:t>
            </a:r>
            <a:r>
              <a:rPr lang="da-DK" sz="2000" b="1"/>
              <a:t> v &lt; 20; }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Func</a:t>
            </a:r>
            <a:r>
              <a:rPr lang="da-DK" sz="2000" b="1">
                <a:solidFill>
                  <a:schemeClr val="bg1"/>
                </a:solidFill>
              </a:rPr>
              <a:t>&lt;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>
                <a:solidFill>
                  <a:schemeClr val="bg1"/>
                </a:solidFill>
              </a:rPr>
              <a:t>,</a:t>
            </a:r>
            <a:r>
              <a:rPr lang="da-DK" sz="2000" b="1">
                <a:solidFill>
                  <a:srgbClr val="FFFF00"/>
                </a:solidFill>
              </a:rPr>
              <a:t> bool</a:t>
            </a:r>
            <a:r>
              <a:rPr lang="da-DK" sz="2000" b="1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950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condFunc);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5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    );</a:t>
            </a: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281023" y="2714982"/>
            <a:ext cx="2279898" cy="137159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543594" y="1754840"/>
            <a:ext cx="3126353" cy="5059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Func</a:t>
            </a:r>
            <a:r>
              <a:rPr lang="da-DK" sz="2000" b="1"/>
              <a:t>&lt;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, </a:t>
            </a:r>
            <a:r>
              <a:rPr lang="da-DK" sz="2000" b="1">
                <a:solidFill>
                  <a:srgbClr val="FFFF00"/>
                </a:solidFill>
              </a:rPr>
              <a:t>bool</a:t>
            </a:r>
            <a:r>
              <a:rPr lang="da-DK" sz="2000" b="1"/>
              <a:t>&gt; condFunc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466894" y="932328"/>
            <a:ext cx="3126353" cy="50599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/>
              <a:t>(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 v ) =&gt; { </a:t>
            </a:r>
            <a:r>
              <a:rPr lang="da-DK" sz="2000" b="1">
                <a:solidFill>
                  <a:srgbClr val="FFFF00"/>
                </a:solidFill>
              </a:rPr>
              <a:t>return</a:t>
            </a:r>
            <a:r>
              <a:rPr lang="da-DK" sz="2000" b="1"/>
              <a:t> v &lt; 20; }</a:t>
            </a:r>
          </a:p>
        </p:txBody>
      </p:sp>
      <p:cxnSp>
        <p:nvCxnSpPr>
          <p:cNvPr id="7" name="Buet forbindelse 6"/>
          <p:cNvCxnSpPr>
            <a:stCxn id="11" idx="0"/>
            <a:endCxn id="6" idx="3"/>
          </p:cNvCxnSpPr>
          <p:nvPr/>
        </p:nvCxnSpPr>
        <p:spPr>
          <a:xfrm rot="16200000" flipV="1">
            <a:off x="6565251" y="213320"/>
            <a:ext cx="569516" cy="2513524"/>
          </a:xfrm>
          <a:prstGeom prst="curved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Func</a:t>
            </a:r>
            <a:r>
              <a:rPr lang="da-DK" sz="2000" b="1">
                <a:solidFill>
                  <a:schemeClr val="bg1"/>
                </a:solidFill>
              </a:rPr>
              <a:t>&lt;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>
                <a:solidFill>
                  <a:schemeClr val="bg1"/>
                </a:solidFill>
              </a:rPr>
              <a:t>,</a:t>
            </a:r>
            <a:r>
              <a:rPr lang="da-DK" sz="2000" b="1">
                <a:solidFill>
                  <a:srgbClr val="FFFF00"/>
                </a:solidFill>
              </a:rPr>
              <a:t> bool</a:t>
            </a:r>
            <a:r>
              <a:rPr lang="da-DK" sz="2000" b="1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54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condFunc);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% 2 ==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condFunc);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79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latin typeface="Consolas" panose="020B0609020204030204" pitchFamily="49" charset="0"/>
              </a:rPr>
              <a:t>condFunc 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v % 2 == 0;</a:t>
            </a:r>
            <a:endParaRPr lang="da-DK" sz="4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499811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443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latin typeface="Consolas" panose="020B0609020204030204" pitchFamily="49" charset="0"/>
              </a:rPr>
              <a:t>condFunc 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v % 2 == 0;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a;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latin typeface="Consolas" panose="020B0609020204030204" pitchFamily="49" charset="0"/>
              </a:rPr>
              <a:t>a = 17;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517858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2167689" y="5127458"/>
            <a:ext cx="1429753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36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Filtering directly available on List 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values.FindAll(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34341"/>
              </p:ext>
            </p:extLst>
          </p:nvPr>
        </p:nvGraphicFramePr>
        <p:xfrm>
          <a:off x="2055060" y="2467787"/>
          <a:ext cx="81280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79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.NET Function types (delegate types)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82610"/>
              </p:ext>
            </p:extLst>
          </p:nvPr>
        </p:nvGraphicFramePr>
        <p:xfrm>
          <a:off x="916405" y="1862665"/>
          <a:ext cx="8128000" cy="34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374">
                  <a:extLst>
                    <a:ext uri="{9D8B030D-6E8A-4147-A177-3AD203B41FA5}">
                      <a16:colId xmlns:a16="http://schemas.microsoft.com/office/drawing/2014/main" val="2344123670"/>
                    </a:ext>
                  </a:extLst>
                </a:gridCol>
                <a:gridCol w="5699626">
                  <a:extLst>
                    <a:ext uri="{9D8B030D-6E8A-4147-A177-3AD203B41FA5}">
                      <a16:colId xmlns:a16="http://schemas.microsoft.com/office/drawing/2014/main" val="681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 T2&gt;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</a:t>
                      </a:r>
                      <a:r>
                        <a:rPr lang="en-US" sz="1400" u="sng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return type. All type parameters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Func&lt;TRes&gt;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TRes&gt;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T2, TRes&gt;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Action&lt;T1,…,T16, TRes&gt;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return type 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All type parame­ters except the last one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6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Predicate&lt;T&gt;</a:t>
                      </a:r>
                      <a:endParaRPr lang="da-DK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a-DK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Converter&lt;TIn, TOut&gt;</a:t>
                      </a:r>
                      <a:endParaRPr lang="da-DK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value of type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TOut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a-DK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Comparison&lt;T&gt;</a:t>
                      </a:r>
                      <a:endParaRPr lang="da-DK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takes two input parameters of type T, and should return an int value, following the same rules as specified for the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IComparer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interface.</a:t>
                      </a:r>
                      <a:endParaRPr lang="da-DK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89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740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condFunc is a ”delegate”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8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condFunc is a ”delegate”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,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3200" b="1">
                <a:latin typeface="Consolas" panose="020B0609020204030204" pitchFamily="49" charset="0"/>
              </a:rPr>
              <a:t>&gt; condFunc;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200" b="1">
                <a:latin typeface="Consolas" panose="020B0609020204030204" pitchFamily="49" charset="0"/>
              </a:rPr>
              <a:t> res1 = condFunc.Invoke(23);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200" b="1">
                <a:latin typeface="Consolas" panose="020B0609020204030204" pitchFamily="49" charset="0"/>
              </a:rPr>
              <a:t> res2 = condFunc(23);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94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&gt; tempChanged;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tempChanged = t =&gt; {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>
                <a:latin typeface="Consolas" panose="020B0609020204030204" pitchFamily="49" charset="0"/>
              </a:rPr>
              <a:t>.WriteLine(t); 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53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&gt; tempChanged;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da-DK" sz="2400" b="1">
                <a:latin typeface="Consolas" panose="020B0609020204030204" pitchFamily="49" charset="0"/>
              </a:rPr>
              <a:t> 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.WriteLine(t);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da-DK" sz="2400" b="1">
                <a:latin typeface="Consolas" panose="020B0609020204030204" pitchFamily="49" charset="0"/>
              </a:rPr>
              <a:t> 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$"T is {t}"</a:t>
            </a:r>
            <a:r>
              <a:rPr lang="da-DK" sz="2400" b="1">
                <a:latin typeface="Consolas" panose="020B0609020204030204" pitchFamily="49" charset="0"/>
              </a:rPr>
              <a:t>);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da-DK" sz="2400" b="1">
                <a:latin typeface="Consolas" panose="020B0609020204030204" pitchFamily="49" charset="0"/>
              </a:rPr>
              <a:t> 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$"T = {t}"</a:t>
            </a:r>
            <a:r>
              <a:rPr lang="da-DK" sz="2400" b="1">
                <a:latin typeface="Consolas" panose="020B0609020204030204" pitchFamily="49" charset="0"/>
              </a:rPr>
              <a:t>); 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tempChanged.Invoke(25.5);</a:t>
            </a:r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99" y="74062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double </a:t>
            </a:r>
            <a:r>
              <a:rPr lang="da-DK" b="1">
                <a:latin typeface="Consolas" panose="020B0609020204030204" pitchFamily="49" charset="0"/>
              </a:rPr>
              <a:t>_temperature;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event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&gt; TemperatureChanged;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56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public void </a:t>
            </a:r>
            <a:r>
              <a:rPr lang="da-DK" b="1">
                <a:latin typeface="Consolas" panose="020B0609020204030204" pitchFamily="49" charset="0"/>
              </a:rPr>
              <a:t>TemperatureHasChanged(</a:t>
            </a:r>
            <a:r>
              <a:rPr lang="da-DK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 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7140743" y="2004632"/>
            <a:ext cx="3066669" cy="864101"/>
          </a:xfrm>
          <a:prstGeom prst="wedgeRectCallout">
            <a:avLst>
              <a:gd name="adj1" fmla="val -72199"/>
              <a:gd name="adj2" fmla="val 10790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>
                <a:solidFill>
                  <a:schemeClr val="tx1"/>
                </a:solidFill>
              </a:rPr>
              <a:t>Action&lt;double&gt;</a:t>
            </a:r>
            <a:endParaRPr lang="da-DK" sz="3200" b="1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6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 </a:t>
            </a:r>
            <a:r>
              <a:rPr lang="da-DK" sz="2400" b="1">
                <a:latin typeface="Consolas" panose="020B0609020204030204" pitchFamily="49" charset="0"/>
              </a:rPr>
              <a:t>monitor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TemperatureMonitor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>
                <a:latin typeface="Consolas" panose="020B0609020204030204" pitchFamily="49" charset="0"/>
              </a:rPr>
              <a:t>gc1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monitor.TemperatureChanged += gc1.TemperatureHasChanged;</a:t>
            </a:r>
          </a:p>
        </p:txBody>
      </p:sp>
    </p:spTree>
    <p:extLst>
      <p:ext uri="{BB962C8B-B14F-4D97-AF65-F5344CB8AC3E}">
        <p14:creationId xmlns:p14="http://schemas.microsoft.com/office/powerpoint/2010/main" val="247050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rundet rektangel 14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Temperature</a:t>
            </a:r>
          </a:p>
          <a:p>
            <a:pPr algn="ctr"/>
            <a:r>
              <a:rPr lang="da-DK" sz="360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293895" y="523586"/>
            <a:ext cx="3879331" cy="19967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20160" y="1461837"/>
            <a:ext cx="1720382" cy="22770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347912" y="4705396"/>
            <a:ext cx="398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event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5293895" y="2814439"/>
            <a:ext cx="6551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da-DK" sz="2400" b="1">
                <a:latin typeface="Consolas" panose="020B0609020204030204" pitchFamily="49" charset="0"/>
              </a:rPr>
              <a:t>TemperatureHasChanged(</a:t>
            </a:r>
            <a:r>
              <a:rPr lang="da-DK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 t)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14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Temperature</a:t>
            </a:r>
          </a:p>
          <a:p>
            <a:pPr algn="ctr"/>
            <a:r>
              <a:rPr lang="da-DK" sz="360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GUIClient:gc2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33707" y="3162200"/>
            <a:ext cx="3637280" cy="3931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4471737" y="514880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077953" y="4820865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GUIClient:gc3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3833707" y="3555332"/>
            <a:ext cx="2577695" cy="20658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V="1">
            <a:off x="3833707" y="1409274"/>
            <a:ext cx="1009004" cy="2146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4527519" y="18612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  <p:sp>
        <p:nvSpPr>
          <p:cNvPr id="20" name="Tekstfelt 19"/>
          <p:cNvSpPr txBox="1"/>
          <p:nvPr/>
        </p:nvSpPr>
        <p:spPr>
          <a:xfrm>
            <a:off x="5093158" y="28763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  <p:sp>
        <p:nvSpPr>
          <p:cNvPr id="21" name="Tekstfelt 20"/>
          <p:cNvSpPr txBox="1"/>
          <p:nvPr/>
        </p:nvSpPr>
        <p:spPr>
          <a:xfrm>
            <a:off x="4545193" y="4643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10320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18830"/>
              </p:ext>
            </p:extLst>
          </p:nvPr>
        </p:nvGraphicFramePr>
        <p:xfrm>
          <a:off x="2055060" y="2467787"/>
          <a:ext cx="48768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540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54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08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Temperature</a:t>
            </a:r>
          </a:p>
          <a:p>
            <a:pPr algn="ctr"/>
            <a:r>
              <a:rPr lang="da-DK" sz="360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GUIClient:gc2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33707" y="3162200"/>
            <a:ext cx="3637280" cy="3931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4471737" y="514880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077953" y="4820865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GUIClient:gc3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3833707" y="3555332"/>
            <a:ext cx="2577695" cy="20658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V="1">
            <a:off x="3833707" y="1409274"/>
            <a:ext cx="1009004" cy="2146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4527519" y="18612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  <p:sp>
        <p:nvSpPr>
          <p:cNvPr id="20" name="Tekstfelt 19"/>
          <p:cNvSpPr txBox="1"/>
          <p:nvPr/>
        </p:nvSpPr>
        <p:spPr>
          <a:xfrm>
            <a:off x="5093158" y="28763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  <p:sp>
        <p:nvSpPr>
          <p:cNvPr id="21" name="Tekstfelt 20"/>
          <p:cNvSpPr txBox="1"/>
          <p:nvPr/>
        </p:nvSpPr>
        <p:spPr>
          <a:xfrm>
            <a:off x="4545193" y="4643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549498" y="5158940"/>
            <a:ext cx="3639952" cy="129318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OtherClass:obj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 void OtherFunc(double t)</a:t>
            </a:r>
          </a:p>
          <a:p>
            <a:pPr algn="ctr"/>
            <a:endParaRPr lang="da-DK" sz="3600"/>
          </a:p>
        </p:txBody>
      </p:sp>
      <p:cxnSp>
        <p:nvCxnSpPr>
          <p:cNvPr id="15" name="Lige pilforbindelse 14"/>
          <p:cNvCxnSpPr/>
          <p:nvPr/>
        </p:nvCxnSpPr>
        <p:spPr>
          <a:xfrm flipH="1">
            <a:off x="1564640" y="3555332"/>
            <a:ext cx="2269067" cy="23239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2630308" y="455057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281325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 </a:t>
            </a:r>
            <a:r>
              <a:rPr lang="da-DK" sz="2400" b="1">
                <a:latin typeface="Consolas" panose="020B0609020204030204" pitchFamily="49" charset="0"/>
              </a:rPr>
              <a:t>monitor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TemperatureMonitor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>
                <a:latin typeface="Consolas" panose="020B0609020204030204" pitchFamily="49" charset="0"/>
              </a:rPr>
              <a:t>gc1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>
                <a:latin typeface="Consolas" panose="020B0609020204030204" pitchFamily="49" charset="0"/>
              </a:rPr>
              <a:t>gc2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>
                <a:latin typeface="Consolas" panose="020B0609020204030204" pitchFamily="49" charset="0"/>
              </a:rPr>
              <a:t>gc3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monitor.TemperatureChanged += gc1.TemperatureHasChanged;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monitor.TemperatureChanged += gc2.TemperatureHasChanged;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monitor.TemperatureChanged = gc3.TemperatureHasChanged;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586" y="404886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586" y="472568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budstavle 5"/>
          <p:cNvSpPr/>
          <p:nvPr/>
        </p:nvSpPr>
        <p:spPr>
          <a:xfrm>
            <a:off x="10648586" y="5402505"/>
            <a:ext cx="540000" cy="5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56309" y="1828800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CompareDog</a:t>
            </a:r>
          </a:p>
          <a:p>
            <a:pPr algn="ctr"/>
            <a:r>
              <a:rPr lang="da-DK" sz="3200"/>
              <a:t>ByWeight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1063792" y="1524000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Temperature</a:t>
            </a:r>
          </a:p>
          <a:p>
            <a:pPr algn="ctr"/>
            <a:r>
              <a:rPr lang="da-DK" sz="3600"/>
              <a:t>Monitor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903118" y="1524000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</a:t>
            </a:r>
          </a:p>
          <a:p>
            <a:pPr algn="ctr"/>
            <a:r>
              <a:rPr lang="da-DK" sz="3600"/>
              <a:t>Client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186489" y="4600575"/>
            <a:ext cx="10653964" cy="17556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Client</a:t>
            </a:r>
          </a:p>
          <a:p>
            <a:pPr algn="ctr"/>
            <a:r>
              <a:rPr lang="da-DK" sz="2800"/>
              <a:t>monitor.TemperatureChanged += gc1.TemperatureHasChanged;</a:t>
            </a:r>
          </a:p>
        </p:txBody>
      </p:sp>
      <p:cxnSp>
        <p:nvCxnSpPr>
          <p:cNvPr id="18" name="Lige pilforbindelse 17"/>
          <p:cNvCxnSpPr>
            <a:stCxn id="10" idx="0"/>
            <a:endCxn id="9" idx="2"/>
          </p:cNvCxnSpPr>
          <p:nvPr/>
        </p:nvCxnSpPr>
        <p:spPr>
          <a:xfrm flipV="1">
            <a:off x="5513471" y="3184358"/>
            <a:ext cx="3013910" cy="141621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10" idx="0"/>
            <a:endCxn id="7" idx="2"/>
          </p:cNvCxnSpPr>
          <p:nvPr/>
        </p:nvCxnSpPr>
        <p:spPr>
          <a:xfrm flipH="1" flipV="1">
            <a:off x="2688055" y="3520740"/>
            <a:ext cx="2825416" cy="107983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8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>
                <a:latin typeface="Consolas" panose="020B0609020204030204" pitchFamily="49" charset="0"/>
              </a:rPr>
              <a:t> (v &lt; 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    filteredValues.Add(v);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>
                <a:latin typeface="Consolas" panose="020B0609020204030204" pitchFamily="49" charset="0"/>
              </a:rPr>
              <a:t> 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ktangulær billedforklaring 3"/>
          <p:cNvSpPr/>
          <p:nvPr/>
        </p:nvSpPr>
        <p:spPr>
          <a:xfrm>
            <a:off x="9306426" y="2839620"/>
            <a:ext cx="2296027" cy="864101"/>
          </a:xfrm>
          <a:prstGeom prst="wedgeRectCallout">
            <a:avLst>
              <a:gd name="adj1" fmla="val -121782"/>
              <a:gd name="adj2" fmla="val 1171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>
                <a:solidFill>
                  <a:schemeClr val="tx1"/>
                </a:solidFill>
              </a:rPr>
              <a:t>General</a:t>
            </a:r>
            <a:r>
              <a:rPr lang="da-DK" sz="2400">
                <a:solidFill>
                  <a:schemeClr val="tx1"/>
                </a:solidFill>
              </a:rPr>
              <a:t> filtering algorithm</a:t>
            </a:r>
          </a:p>
        </p:txBody>
      </p:sp>
      <p:sp>
        <p:nvSpPr>
          <p:cNvPr id="5" name="Rektangulær billedforklaring 4"/>
          <p:cNvSpPr/>
          <p:nvPr/>
        </p:nvSpPr>
        <p:spPr>
          <a:xfrm>
            <a:off x="220644" y="3358186"/>
            <a:ext cx="1397669" cy="864101"/>
          </a:xfrm>
          <a:prstGeom prst="wedgeRectCallout">
            <a:avLst>
              <a:gd name="adj1" fmla="val 145744"/>
              <a:gd name="adj2" fmla="val -574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>
                <a:solidFill>
                  <a:schemeClr val="tx1"/>
                </a:solidFill>
              </a:rPr>
              <a:t>Specific</a:t>
            </a:r>
            <a:r>
              <a:rPr lang="da-DK" sz="2400">
                <a:solidFill>
                  <a:schemeClr val="tx1"/>
                </a:solidFill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153271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   bool</a:t>
            </a:r>
            <a:r>
              <a:rPr lang="en-US" b="1">
                <a:latin typeface="Consolas" panose="020B0609020204030204" pitchFamily="49" charset="0"/>
              </a:rPr>
              <a:t> Condition(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600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values,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ICondition conditionObj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filteredValues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conditionObj.Condition(v)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      filteredValues.Add(v);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latin typeface="Consolas" panose="020B0609020204030204" pitchFamily="49" charset="0"/>
              </a:rPr>
              <a:t> 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ktangulær billedforklaring 3"/>
          <p:cNvSpPr/>
          <p:nvPr/>
        </p:nvSpPr>
        <p:spPr>
          <a:xfrm>
            <a:off x="9065796" y="2088854"/>
            <a:ext cx="2621568" cy="864101"/>
          </a:xfrm>
          <a:prstGeom prst="wedgeRectCallout">
            <a:avLst>
              <a:gd name="adj1" fmla="val -12150"/>
              <a:gd name="adj2" fmla="val -13346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chemeClr val="tx1"/>
                </a:solidFill>
              </a:rPr>
              <a:t>Condition supplied by </a:t>
            </a:r>
            <a:r>
              <a:rPr lang="da-DK" sz="2400" u="sng">
                <a:solidFill>
                  <a:schemeClr val="tx1"/>
                </a:solidFill>
              </a:rPr>
              <a:t>caller</a:t>
            </a:r>
          </a:p>
        </p:txBody>
      </p:sp>
    </p:spTree>
    <p:extLst>
      <p:ext uri="{BB962C8B-B14F-4D97-AF65-F5344CB8AC3E}">
        <p14:creationId xmlns:p14="http://schemas.microsoft.com/office/powerpoint/2010/main" val="340225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>
                <a:latin typeface="Consolas" panose="020B0609020204030204" pitchFamily="49" charset="0"/>
              </a:rPr>
              <a:t> Condition(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3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values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new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</a:t>
            </a:r>
            <a:r>
              <a:rPr lang="da-DK" b="1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81599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1538</Words>
  <Application>Microsoft Office PowerPoint</Application>
  <PresentationFormat>Widescreen</PresentationFormat>
  <Paragraphs>348</Paragraphs>
  <Slides>42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Office-tema</vt:lpstr>
      <vt:lpstr>Functions as Parameters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Function type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.NET Function types (delegate types)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53</cp:revision>
  <dcterms:created xsi:type="dcterms:W3CDTF">2017-09-05T14:00:27Z</dcterms:created>
  <dcterms:modified xsi:type="dcterms:W3CDTF">2022-08-11T10:58:07Z</dcterms:modified>
</cp:coreProperties>
</file>