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3" r:id="rId13"/>
    <p:sldId id="284" r:id="rId14"/>
    <p:sldId id="270" r:id="rId15"/>
    <p:sldId id="291" r:id="rId16"/>
    <p:sldId id="292" r:id="rId17"/>
    <p:sldId id="262" r:id="rId18"/>
    <p:sldId id="263" r:id="rId19"/>
    <p:sldId id="293" r:id="rId20"/>
    <p:sldId id="264" r:id="rId21"/>
    <p:sldId id="265" r:id="rId22"/>
    <p:sldId id="268" r:id="rId23"/>
    <p:sldId id="294" r:id="rId24"/>
    <p:sldId id="266" r:id="rId25"/>
    <p:sldId id="267" r:id="rId26"/>
    <p:sldId id="303" r:id="rId27"/>
    <p:sldId id="295" r:id="rId28"/>
    <p:sldId id="296" r:id="rId29"/>
    <p:sldId id="285" r:id="rId30"/>
    <p:sldId id="286" r:id="rId31"/>
    <p:sldId id="300" r:id="rId32"/>
    <p:sldId id="298" r:id="rId33"/>
    <p:sldId id="287" r:id="rId34"/>
    <p:sldId id="297" r:id="rId35"/>
    <p:sldId id="301" r:id="rId36"/>
    <p:sldId id="302" r:id="rId37"/>
    <p:sldId id="288" r:id="rId38"/>
    <p:sldId id="289" r:id="rId39"/>
    <p:sldId id="290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10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11-08-2022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sz="9600"/>
              <a:t>Generics</a:t>
            </a:r>
          </a:p>
        </p:txBody>
      </p:sp>
    </p:spTree>
    <p:extLst>
      <p:ext uri="{BB962C8B-B14F-4D97-AF65-F5344CB8AC3E}">
        <p14:creationId xmlns:p14="http://schemas.microsoft.com/office/powerpoint/2010/main" val="3748933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5" name="Pladsholder til indhold 2"/>
          <p:cNvSpPr txBox="1">
            <a:spLocks/>
          </p:cNvSpPr>
          <p:nvPr/>
        </p:nvSpPr>
        <p:spPr>
          <a:xfrm>
            <a:off x="2612858" y="4221915"/>
            <a:ext cx="7012405" cy="1747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6" name="Rektangulær billedforklaring 5"/>
          <p:cNvSpPr/>
          <p:nvPr/>
        </p:nvSpPr>
        <p:spPr>
          <a:xfrm>
            <a:off x="890337" y="371307"/>
            <a:ext cx="2821406" cy="1367255"/>
          </a:xfrm>
          <a:prstGeom prst="wedgeRectCallout">
            <a:avLst>
              <a:gd name="adj1" fmla="val 85004"/>
              <a:gd name="adj2" fmla="val 6651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Definition</a:t>
            </a:r>
            <a:r>
              <a:rPr lang="da-DK" sz="3600">
                <a:solidFill>
                  <a:schemeClr val="tx1"/>
                </a:solidFill>
              </a:rPr>
              <a:t>: general</a:t>
            </a:r>
          </a:p>
        </p:txBody>
      </p:sp>
      <p:sp>
        <p:nvSpPr>
          <p:cNvPr id="7" name="Rektangulær billedforklaring 6"/>
          <p:cNvSpPr/>
          <p:nvPr/>
        </p:nvSpPr>
        <p:spPr>
          <a:xfrm>
            <a:off x="8845215" y="2703262"/>
            <a:ext cx="2358173" cy="1367255"/>
          </a:xfrm>
          <a:prstGeom prst="wedgeRectCallout">
            <a:avLst>
              <a:gd name="adj1" fmla="val -110732"/>
              <a:gd name="adj2" fmla="val 78836"/>
            </a:avLst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600" b="1">
                <a:solidFill>
                  <a:schemeClr val="tx1"/>
                </a:solidFill>
              </a:rPr>
              <a:t>Usage</a:t>
            </a:r>
            <a:r>
              <a:rPr lang="da-DK" sz="3600">
                <a:solidFill>
                  <a:schemeClr val="tx1"/>
                </a:solidFill>
              </a:rPr>
              <a:t>: specific</a:t>
            </a:r>
          </a:p>
        </p:txBody>
      </p:sp>
    </p:spTree>
    <p:extLst>
      <p:ext uri="{BB962C8B-B14F-4D97-AF65-F5344CB8AC3E}">
        <p14:creationId xmlns:p14="http://schemas.microsoft.com/office/powerpoint/2010/main" val="202236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  <p:sp>
        <p:nvSpPr>
          <p:cNvPr id="4" name="Forbudstavle 3"/>
          <p:cNvSpPr/>
          <p:nvPr/>
        </p:nvSpPr>
        <p:spPr>
          <a:xfrm>
            <a:off x="8861414" y="2228387"/>
            <a:ext cx="1800000" cy="180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511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80" y="1067012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Creator</a:t>
            </a:r>
            <a:r>
              <a:rPr lang="en-US" sz="3200" b="1">
                <a:latin typeface="Consolas" panose="020B0609020204030204" pitchFamily="49" charset="0"/>
              </a:rPr>
              <a:t>&lt;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&gt;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: 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en-US" sz="3200" b="1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en-US" sz="3200" b="1">
                <a:latin typeface="Consolas" panose="020B0609020204030204" pitchFamily="49" charset="0"/>
              </a:rPr>
              <a:t>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 Create()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	</a:t>
            </a:r>
            <a:r>
              <a:rPr lang="en-US" sz="3200" b="1">
                <a:solidFill>
                  <a:srgbClr val="0070C0"/>
                </a:solidFill>
                <a:latin typeface="Consolas" panose="020B0609020204030204" pitchFamily="49" charset="0"/>
              </a:rPr>
              <a:t>return new </a:t>
            </a:r>
            <a:r>
              <a:rPr lang="en-US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3200" b="1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3200" b="1">
                <a:latin typeface="Consolas" panose="020B0609020204030204" pitchFamily="49" charset="0"/>
              </a:rPr>
              <a:t>}</a:t>
            </a:r>
            <a:endParaRPr lang="da-DK" sz="32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7529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1414" y="222838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CollectionWrapper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,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V</a:t>
            </a:r>
            <a:r>
              <a:rPr lang="en-US" sz="2400" b="1">
                <a:latin typeface="Consolas" panose="020B0609020204030204" pitchFamily="49" charset="0"/>
              </a:rPr>
              <a:t>&gt;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: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ICollection</a:t>
            </a:r>
            <a:r>
              <a:rPr lang="en-US" sz="2400" b="1">
                <a:latin typeface="Consolas" panose="020B0609020204030204" pitchFamily="49" charset="0"/>
              </a:rPr>
              <a:t>&lt;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V</a:t>
            </a:r>
            <a:r>
              <a:rPr lang="en-US" sz="24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sz="2400" b="1">
                <a:latin typeface="Consolas" panose="020B0609020204030204" pitchFamily="49" charset="0"/>
              </a:rPr>
              <a:t> </a:t>
            </a:r>
            <a:r>
              <a:rPr lang="en-US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sz="2400" b="1">
                <a:latin typeface="Consolas" panose="020B0609020204030204" pitchFamily="49" charset="0"/>
              </a:rPr>
              <a:t> _collection;</a:t>
            </a:r>
          </a:p>
          <a:p>
            <a:pPr marL="0" indent="0">
              <a:buNone/>
            </a:pPr>
            <a:endParaRPr lang="en-US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public int</a:t>
            </a:r>
            <a:r>
              <a:rPr lang="en-US" sz="2400" b="1">
                <a:latin typeface="Consolas" panose="020B0609020204030204" pitchFamily="49" charset="0"/>
              </a:rPr>
              <a:t> Count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{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	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en-US" sz="2400" b="1">
                <a:latin typeface="Consolas" panose="020B0609020204030204" pitchFamily="49" charset="0"/>
              </a:rPr>
              <a:t> { </a:t>
            </a:r>
            <a:r>
              <a:rPr lang="en-US" sz="2400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sz="2400" b="1">
                <a:latin typeface="Consolas" panose="020B0609020204030204" pitchFamily="49" charset="0"/>
              </a:rPr>
              <a:t> _collection.Count; 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	}</a:t>
            </a:r>
          </a:p>
          <a:p>
            <a:pPr marL="0" indent="0">
              <a:buNone/>
            </a:pPr>
            <a:r>
              <a:rPr lang="en-US" sz="2400" b="1">
                <a:latin typeface="Consolas" panose="020B0609020204030204" pitchFamily="49" charset="0"/>
              </a:rPr>
              <a:t>}</a:t>
            </a:r>
            <a:endParaRPr lang="da-DK" sz="2400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7952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816299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Animal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16298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Dog</a:t>
            </a:r>
          </a:p>
        </p:txBody>
      </p:sp>
      <p:cxnSp>
        <p:nvCxnSpPr>
          <p:cNvPr id="6" name="Lige pilforbindelse 5"/>
          <p:cNvCxnSpPr>
            <a:stCxn id="5" idx="0"/>
            <a:endCxn id="4" idx="2"/>
          </p:cNvCxnSpPr>
          <p:nvPr/>
        </p:nvCxnSpPr>
        <p:spPr>
          <a:xfrm flipV="1">
            <a:off x="3145404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7147528" y="779806"/>
            <a:ext cx="2658211" cy="11986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7147527" y="3060265"/>
            <a:ext cx="2658211" cy="119862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cxnSp>
        <p:nvCxnSpPr>
          <p:cNvPr id="11" name="Lige pilforbindelse 10"/>
          <p:cNvCxnSpPr/>
          <p:nvPr/>
        </p:nvCxnSpPr>
        <p:spPr>
          <a:xfrm flipV="1">
            <a:off x="8476632" y="1978430"/>
            <a:ext cx="1" cy="108183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Højrepil 11"/>
          <p:cNvSpPr/>
          <p:nvPr/>
        </p:nvSpPr>
        <p:spPr>
          <a:xfrm>
            <a:off x="4964027" y="1184757"/>
            <a:ext cx="1679172" cy="2669180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9600"/>
              <a:t>?</a:t>
            </a:r>
          </a:p>
        </p:txBody>
      </p:sp>
      <p:sp>
        <p:nvSpPr>
          <p:cNvPr id="13" name="Tekstfelt 12"/>
          <p:cNvSpPr txBox="1"/>
          <p:nvPr/>
        </p:nvSpPr>
        <p:spPr>
          <a:xfrm>
            <a:off x="1521775" y="4774323"/>
            <a:ext cx="37529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 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Tekstfelt 13"/>
          <p:cNvSpPr txBox="1"/>
          <p:nvPr/>
        </p:nvSpPr>
        <p:spPr>
          <a:xfrm>
            <a:off x="6475539" y="4774322"/>
            <a:ext cx="49423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 ca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</a:p>
          <a:p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2400" b="1">
                <a:latin typeface="Consolas" panose="020B0609020204030204" pitchFamily="49" charset="0"/>
              </a:rPr>
              <a:t>&gt; cd = </a:t>
            </a:r>
            <a:r>
              <a:rPr lang="da-DK" sz="24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2400" b="1">
                <a:latin typeface="Consolas" panose="020B0609020204030204" pitchFamily="49" charset="0"/>
              </a:rPr>
              <a:t> 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2400" b="1">
                <a:latin typeface="Consolas" panose="020B0609020204030204" pitchFamily="49" charset="0"/>
              </a:rPr>
              <a:t>&lt;</a:t>
            </a:r>
            <a:r>
              <a:rPr lang="da-DK" sz="24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2400" b="1">
                <a:latin typeface="Consolas" panose="020B0609020204030204" pitchFamily="49" charset="0"/>
              </a:rPr>
              <a:t>&gt;();</a:t>
            </a:r>
            <a:endParaRPr lang="da-DK" sz="2400" b="1">
              <a:solidFill>
                <a:schemeClr val="tx1">
                  <a:lumMod val="75000"/>
                  <a:lumOff val="2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8214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2" grpId="0" animBg="1"/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919479" y="1067011"/>
            <a:ext cx="11021907" cy="512381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class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en-US" b="1">
                <a:latin typeface="Consolas" panose="020B0609020204030204" pitchFamily="49" charset="0"/>
              </a:rPr>
              <a:t>&lt;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private</a:t>
            </a:r>
            <a:r>
              <a:rPr lang="en-US" b="1">
                <a:latin typeface="Consolas" panose="020B0609020204030204" pitchFamily="49" charset="0"/>
              </a:rPr>
              <a:t>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_t;</a:t>
            </a:r>
          </a:p>
          <a:p>
            <a:pPr marL="0" indent="0">
              <a:buNone/>
            </a:pPr>
            <a:endParaRPr lang="en-US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 </a:t>
            </a:r>
            <a:r>
              <a:rPr lang="en-US" b="1">
                <a:latin typeface="Consolas" panose="020B0609020204030204" pitchFamily="49" charset="0"/>
              </a:rPr>
              <a:t>Get()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_t;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public void </a:t>
            </a:r>
            <a:r>
              <a:rPr lang="en-US" b="1">
                <a:latin typeface="Consolas" panose="020B0609020204030204" pitchFamily="49" charset="0"/>
              </a:rPr>
              <a:t>Set(</a:t>
            </a: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b="1">
                <a:latin typeface="Consolas" panose="020B0609020204030204" pitchFamily="49" charset="0"/>
              </a:rPr>
              <a:t> t) { _t = t; }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}</a:t>
            </a: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05442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 ca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657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528078" y="4746514"/>
            <a:ext cx="320472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ca.Get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</a:rPr>
              <a:t>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51635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rbudstavle 1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524325" y="482677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ca.Set(</a:t>
            </a:r>
            <a:r>
              <a:rPr lang="da-DK" sz="6000" b="1">
                <a:solidFill>
                  <a:srgbClr val="FF0000"/>
                </a:solidFill>
                <a:latin typeface="Consolas" panose="020B0609020204030204" pitchFamily="49" charset="0"/>
              </a:rPr>
              <a:t>new Cat(…)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Højrepil 8"/>
          <p:cNvSpPr/>
          <p:nvPr/>
        </p:nvSpPr>
        <p:spPr>
          <a:xfrm>
            <a:off x="5737089" y="2074051"/>
            <a:ext cx="1054410" cy="1039984"/>
          </a:xfrm>
          <a:prstGeom prst="rightArrow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Cat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>
            <a:off x="659028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3035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/>
      <p:bldP spid="9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1266614" y="2682229"/>
            <a:ext cx="10518985" cy="17477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latin typeface="Consolas" panose="020B0609020204030204" pitchFamily="49" charset="0"/>
              </a:rPr>
              <a:t>&gt; cd = 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800" b="1">
                <a:latin typeface="Consolas" panose="020B0609020204030204" pitchFamily="49" charset="0"/>
              </a:rPr>
              <a:t>&lt;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800" b="1">
                <a:latin typeface="Consolas" panose="020B0609020204030204" pitchFamily="49" charset="0"/>
              </a:rPr>
              <a:t>&gt;();</a:t>
            </a:r>
            <a:endParaRPr lang="da-DK" sz="48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237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superhero logo templat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4812" y="776038"/>
            <a:ext cx="4072689" cy="4072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/>
          <p:cNvSpPr txBox="1"/>
          <p:nvPr/>
        </p:nvSpPr>
        <p:spPr>
          <a:xfrm>
            <a:off x="4295273" y="1076826"/>
            <a:ext cx="292419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14400">
                <a:solidFill>
                  <a:srgbClr val="FF0000"/>
                </a:solidFill>
              </a:rPr>
              <a:t>&lt;T&gt;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1644707" y="4133852"/>
            <a:ext cx="822532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da-DK" sz="6000" b="1"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6000" b="1">
                <a:latin typeface="Consolas" panose="020B0609020204030204" pitchFamily="49" charset="0"/>
              </a:rPr>
              <a:t> :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SuperHero</a:t>
            </a:r>
          </a:p>
        </p:txBody>
      </p:sp>
    </p:spTree>
    <p:extLst>
      <p:ext uri="{BB962C8B-B14F-4D97-AF65-F5344CB8AC3E}">
        <p14:creationId xmlns:p14="http://schemas.microsoft.com/office/powerpoint/2010/main" val="1412870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640289" y="4575636"/>
            <a:ext cx="35702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cd.Get()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5433402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  <a:p>
            <a:pPr algn="ctr"/>
            <a:r>
              <a:rPr lang="da-DK" sz="2400"/>
              <a:t>(Cat)</a:t>
            </a:r>
          </a:p>
        </p:txBody>
      </p:sp>
      <p:sp>
        <p:nvSpPr>
          <p:cNvPr id="14" name="Forbudstavle 13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9635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3" grpId="0" animBg="1"/>
      <p:bldP spid="1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481342" y="4392756"/>
            <a:ext cx="780213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cd.Set(</a:t>
            </a:r>
            <a:r>
              <a:rPr lang="da-DK" sz="6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6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60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4777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496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/>
          <a:lstStyle/>
          <a:p>
            <a:pPr marL="0" indent="0">
              <a:buNone/>
            </a:pPr>
            <a:endParaRPr lang="da-DK" sz="2400" b="1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 iga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sz="4000" b="1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000" b="1">
                <a:latin typeface="Consolas" panose="020B0609020204030204" pitchFamily="49" charset="0"/>
              </a:rPr>
              <a:t>&gt; isd = </a:t>
            </a:r>
            <a:r>
              <a:rPr lang="da-DK" sz="40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000" b="1">
                <a:latin typeface="Consolas" panose="020B0609020204030204" pitchFamily="49" charset="0"/>
              </a:rPr>
              <a:t> 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da-DK" sz="4000" b="1">
                <a:latin typeface="Consolas" panose="020B0609020204030204" pitchFamily="49" charset="0"/>
              </a:rPr>
              <a:t>&lt;</a:t>
            </a:r>
            <a:r>
              <a:rPr lang="da-DK" sz="40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Animal</a:t>
            </a:r>
            <a:r>
              <a:rPr lang="da-DK" sz="4000" b="1">
                <a:latin typeface="Consolas" panose="020B0609020204030204" pitchFamily="49" charset="0"/>
              </a:rPr>
              <a:t>&gt;();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4307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IGet&lt;Animal&gt;</a:t>
            </a:r>
          </a:p>
        </p:txBody>
      </p:sp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C&lt;Dog&gt;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Variable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357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Object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4428692" y="4657234"/>
            <a:ext cx="322876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iga.Get()</a:t>
            </a:r>
          </a:p>
        </p:txBody>
      </p:sp>
      <p:sp>
        <p:nvSpPr>
          <p:cNvPr id="9" name="Højrepil 8"/>
          <p:cNvSpPr/>
          <p:nvPr/>
        </p:nvSpPr>
        <p:spPr>
          <a:xfrm flipH="1">
            <a:off x="5703307" y="2074051"/>
            <a:ext cx="1089498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Højrepil 12"/>
          <p:cNvSpPr/>
          <p:nvPr/>
        </p:nvSpPr>
        <p:spPr>
          <a:xfrm flipH="1">
            <a:off x="690190" y="1409616"/>
            <a:ext cx="1576141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Forbudstavle 14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968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ky 4"/>
          <p:cNvSpPr/>
          <p:nvPr/>
        </p:nvSpPr>
        <p:spPr>
          <a:xfrm>
            <a:off x="7256832" y="1303507"/>
            <a:ext cx="3488988" cy="2581072"/>
          </a:xfrm>
          <a:prstGeom prst="cloud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600"/>
              <a:t>C&lt;Animal&gt;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2801826" y="158885"/>
            <a:ext cx="221669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Variabel</a:t>
            </a:r>
          </a:p>
        </p:txBody>
      </p:sp>
      <p:sp>
        <p:nvSpPr>
          <p:cNvPr id="7" name="Tekstfelt 6"/>
          <p:cNvSpPr txBox="1"/>
          <p:nvPr/>
        </p:nvSpPr>
        <p:spPr>
          <a:xfrm>
            <a:off x="8074534" y="158886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/>
              <a:t>Objekt</a:t>
            </a:r>
          </a:p>
        </p:txBody>
      </p:sp>
      <p:sp>
        <p:nvSpPr>
          <p:cNvPr id="8" name="Tekstfelt 7"/>
          <p:cNvSpPr txBox="1"/>
          <p:nvPr/>
        </p:nvSpPr>
        <p:spPr>
          <a:xfrm>
            <a:off x="2984177" y="4749567"/>
            <a:ext cx="661110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isd.Set(</a:t>
            </a:r>
            <a:r>
              <a:rPr lang="da-DK" sz="4800" b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da-DK" sz="48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4800" b="1">
                <a:solidFill>
                  <a:schemeClr val="tx1">
                    <a:lumMod val="75000"/>
                    <a:lumOff val="25000"/>
                  </a:schemeClr>
                </a:solidFill>
                <a:latin typeface="Consolas" panose="020B0609020204030204" pitchFamily="49" charset="0"/>
              </a:rPr>
              <a:t>(…))</a:t>
            </a:r>
          </a:p>
        </p:txBody>
      </p:sp>
      <p:cxnSp>
        <p:nvCxnSpPr>
          <p:cNvPr id="11" name="Lige forbindelse 10"/>
          <p:cNvCxnSpPr/>
          <p:nvPr/>
        </p:nvCxnSpPr>
        <p:spPr>
          <a:xfrm>
            <a:off x="1478261" y="453957"/>
            <a:ext cx="343" cy="5492886"/>
          </a:xfrm>
          <a:prstGeom prst="line">
            <a:avLst/>
          </a:prstGeom>
          <a:ln w="76200">
            <a:solidFill>
              <a:schemeClr val="bg1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Lige pilforbindelse 15"/>
          <p:cNvCxnSpPr/>
          <p:nvPr/>
        </p:nvCxnSpPr>
        <p:spPr>
          <a:xfrm>
            <a:off x="5282667" y="1907511"/>
            <a:ext cx="2285452" cy="559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Højrepil 8"/>
          <p:cNvSpPr/>
          <p:nvPr/>
        </p:nvSpPr>
        <p:spPr>
          <a:xfrm>
            <a:off x="951056" y="2074051"/>
            <a:ext cx="1054410" cy="1039984"/>
          </a:xfrm>
          <a:prstGeom prst="rightArrow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Dog</a:t>
            </a:r>
          </a:p>
        </p:txBody>
      </p:sp>
      <p:sp>
        <p:nvSpPr>
          <p:cNvPr id="13" name="Højrepil 12"/>
          <p:cNvSpPr/>
          <p:nvPr/>
        </p:nvSpPr>
        <p:spPr>
          <a:xfrm>
            <a:off x="5497026" y="1409616"/>
            <a:ext cx="1585408" cy="2368854"/>
          </a:xfrm>
          <a:prstGeom prst="rightArrow">
            <a:avLst>
              <a:gd name="adj1" fmla="val 50000"/>
              <a:gd name="adj2" fmla="val 59524"/>
            </a:avLst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400"/>
              <a:t>Animal</a:t>
            </a:r>
          </a:p>
        </p:txBody>
      </p:sp>
      <p:sp>
        <p:nvSpPr>
          <p:cNvPr id="14" name="Afrundet rektangel 13"/>
          <p:cNvSpPr/>
          <p:nvPr/>
        </p:nvSpPr>
        <p:spPr>
          <a:xfrm>
            <a:off x="2581070" y="1303507"/>
            <a:ext cx="2658211" cy="2581072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2800"/>
              <a:t>ISet&lt;Dog&gt;</a:t>
            </a:r>
          </a:p>
        </p:txBody>
      </p:sp>
      <p:pic>
        <p:nvPicPr>
          <p:cNvPr id="17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8000" y="3415547"/>
            <a:ext cx="1800000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Forbudstavle 17"/>
          <p:cNvSpPr/>
          <p:nvPr/>
        </p:nvSpPr>
        <p:spPr>
          <a:xfrm>
            <a:off x="10217389" y="3466027"/>
            <a:ext cx="1770611" cy="1699039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07015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  <p:bldP spid="13" grpId="0" animBg="1"/>
      <p:bldP spid="1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200" y="615142"/>
            <a:ext cx="10515600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54535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IGet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out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Get();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ISet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contra-variant</a:t>
            </a:r>
            <a:endParaRPr lang="da-DK" sz="3200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void</a:t>
            </a:r>
            <a:r>
              <a:rPr lang="da-DK" sz="3200" b="1">
                <a:latin typeface="Consolas" panose="020B0609020204030204" pitchFamily="49" charset="0"/>
              </a:rPr>
              <a:t> Set(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t);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697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274950"/>
              </p:ext>
            </p:extLst>
          </p:nvPr>
        </p:nvGraphicFramePr>
        <p:xfrm>
          <a:off x="2055060" y="2595280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2706138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2706138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2679687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2692912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2780767"/>
            <a:ext cx="1195140" cy="1159357"/>
          </a:xfrm>
          <a:prstGeom prst="rect">
            <a:avLst/>
          </a:prstGeom>
        </p:spPr>
      </p:pic>
      <p:sp>
        <p:nvSpPr>
          <p:cNvPr id="5" name="Tekstfelt 4"/>
          <p:cNvSpPr txBox="1"/>
          <p:nvPr/>
        </p:nvSpPr>
        <p:spPr>
          <a:xfrm>
            <a:off x="3041581" y="636694"/>
            <a:ext cx="61549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/>
              <a:t>How to Sort Dogs…</a:t>
            </a:r>
          </a:p>
        </p:txBody>
      </p:sp>
    </p:spTree>
    <p:extLst>
      <p:ext uri="{BB962C8B-B14F-4D97-AF65-F5344CB8AC3E}">
        <p14:creationId xmlns:p14="http://schemas.microsoft.com/office/powerpoint/2010/main" val="5856508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1082842" y="818147"/>
            <a:ext cx="3248526" cy="518962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836820" y="3970421"/>
            <a:ext cx="1925053" cy="1788695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1" y="818147"/>
            <a:ext cx="50432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Too many responsibilities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sorting dogs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Locked to one specific way of </a:t>
            </a:r>
            <a:r>
              <a:rPr lang="da-DK" sz="3200" u="sng"/>
              <a:t>comparing</a:t>
            </a:r>
            <a:r>
              <a:rPr lang="da-DK" sz="3200"/>
              <a:t> dogs</a:t>
            </a:r>
          </a:p>
        </p:txBody>
      </p:sp>
      <p:sp>
        <p:nvSpPr>
          <p:cNvPr id="7" name="Forbudstavle 6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858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5983300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32071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780673" y="4678279"/>
            <a:ext cx="1925053" cy="131545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 </a:t>
            </a:r>
          </a:p>
          <a:p>
            <a:pPr algn="ctr"/>
            <a:r>
              <a:rPr lang="da-DK" sz="3200"/>
              <a:t>Dogs</a:t>
            </a:r>
          </a:p>
        </p:txBody>
      </p:sp>
      <p:sp>
        <p:nvSpPr>
          <p:cNvPr id="6" name="Tekstfelt 5"/>
          <p:cNvSpPr txBox="1"/>
          <p:nvPr/>
        </p:nvSpPr>
        <p:spPr>
          <a:xfrm>
            <a:off x="5712770" y="818147"/>
            <a:ext cx="54429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3200"/>
              <a:t>Generic </a:t>
            </a:r>
            <a:r>
              <a:rPr lang="da-DK" sz="3200" b="1"/>
              <a:t>List</a:t>
            </a:r>
            <a:r>
              <a:rPr lang="da-DK" sz="3200"/>
              <a:t> class cannot contain knowledge about specific sorting (of e.g. </a:t>
            </a:r>
            <a:r>
              <a:rPr lang="da-DK" sz="3200" b="1"/>
              <a:t>Dogs</a:t>
            </a:r>
            <a:r>
              <a:rPr lang="da-DK" sz="3200"/>
              <a:t>)</a:t>
            </a:r>
          </a:p>
        </p:txBody>
      </p:sp>
      <p:sp>
        <p:nvSpPr>
          <p:cNvPr id="8" name="Forbudstavle 7"/>
          <p:cNvSpPr/>
          <p:nvPr/>
        </p:nvSpPr>
        <p:spPr>
          <a:xfrm>
            <a:off x="5183028" y="4567768"/>
            <a:ext cx="1440000" cy="14400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7765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IComparable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CompareTo(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other);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27931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CompareTo(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other)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&lt;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(Weight &gt; other.Weight)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37536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074" y="4567767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1051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1082842" y="3140242"/>
            <a:ext cx="3248526" cy="3076074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1082842" y="818148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37083" y="4734427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6200273" y="1140995"/>
            <a:ext cx="5301916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IComparable&lt;Dog&gt;</a:t>
            </a:r>
          </a:p>
        </p:txBody>
      </p:sp>
      <p:cxnSp>
        <p:nvCxnSpPr>
          <p:cNvPr id="8" name="Lige pilforbindelse 7"/>
          <p:cNvCxnSpPr>
            <a:endCxn id="6" idx="1"/>
          </p:cNvCxnSpPr>
          <p:nvPr/>
        </p:nvCxnSpPr>
        <p:spPr>
          <a:xfrm>
            <a:off x="4331368" y="1648326"/>
            <a:ext cx="1868905" cy="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3"/>
          </p:cNvCxnSpPr>
          <p:nvPr/>
        </p:nvCxnSpPr>
        <p:spPr>
          <a:xfrm flipV="1">
            <a:off x="3477126" y="2155659"/>
            <a:ext cx="4287253" cy="297079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kstfelt 15"/>
          <p:cNvSpPr txBox="1"/>
          <p:nvPr/>
        </p:nvSpPr>
        <p:spPr>
          <a:xfrm>
            <a:off x="6657473" y="3732394"/>
            <a:ext cx="459303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Locked to one specific way of comparing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da-DK" sz="2400"/>
              <a:t>Not always possible to let a class inherit from </a:t>
            </a:r>
            <a:r>
              <a:rPr lang="da-DK" sz="2400" b="1"/>
              <a:t>IComparable&lt;T&gt; </a:t>
            </a:r>
          </a:p>
        </p:txBody>
      </p:sp>
    </p:spTree>
    <p:extLst>
      <p:ext uri="{BB962C8B-B14F-4D97-AF65-F5344CB8AC3E}">
        <p14:creationId xmlns:p14="http://schemas.microsoft.com/office/powerpoint/2010/main" val="647845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3200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interface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IComparer</a:t>
            </a:r>
            <a:r>
              <a:rPr lang="da-DK" sz="3200" b="1">
                <a:latin typeface="Consolas" panose="020B0609020204030204" pitchFamily="49" charset="0"/>
              </a:rPr>
              <a:t>&lt;</a:t>
            </a:r>
            <a:r>
              <a:rPr lang="da-DK" sz="3200" b="1">
                <a:solidFill>
                  <a:srgbClr val="FF0000"/>
                </a:solidFill>
                <a:latin typeface="Consolas" panose="020B0609020204030204" pitchFamily="49" charset="0"/>
              </a:rPr>
              <a:t>in</a:t>
            </a:r>
            <a:r>
              <a:rPr lang="da-DK" sz="3200" b="1">
                <a:latin typeface="Consolas" panose="020B0609020204030204" pitchFamily="49" charset="0"/>
              </a:rPr>
              <a:t>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	</a:t>
            </a:r>
            <a:r>
              <a:rPr lang="da-DK" sz="3200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3200" b="1">
                <a:latin typeface="Consolas" panose="020B0609020204030204" pitchFamily="49" charset="0"/>
              </a:rPr>
              <a:t> Compare(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x, </a:t>
            </a:r>
            <a:r>
              <a:rPr lang="da-DK" sz="3200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3200" b="1">
                <a:latin typeface="Consolas" panose="020B0609020204030204" pitchFamily="49" charset="0"/>
              </a:rPr>
              <a:t> y);</a:t>
            </a:r>
          </a:p>
          <a:p>
            <a:pPr marL="0" indent="0">
              <a:buNone/>
            </a:pPr>
            <a:r>
              <a:rPr lang="da-DK" sz="3200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022333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3"/>
          <p:cNvSpPr>
            <a:spLocks noGrp="1"/>
          </p:cNvSpPr>
          <p:nvPr>
            <p:ph idx="1"/>
          </p:nvPr>
        </p:nvSpPr>
        <p:spPr>
          <a:xfrm>
            <a:off x="838199" y="615142"/>
            <a:ext cx="10933853" cy="556182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b="1">
                <a:solidFill>
                  <a:schemeClr val="accent1">
                    <a:lumMod val="75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da-DK" b="1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b="1">
                <a:latin typeface="Consolas" panose="020B0609020204030204" pitchFamily="49" charset="0"/>
              </a:rPr>
              <a:t> Compare(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x, </a:t>
            </a:r>
            <a:r>
              <a:rPr lang="da-DK" b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b="1">
                <a:latin typeface="Consolas" panose="020B0609020204030204" pitchFamily="49" charset="0"/>
              </a:rPr>
              <a:t> y)</a:t>
            </a: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&lt; y.Weight)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-1;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en-US" b="1">
                <a:latin typeface="Consolas" panose="020B0609020204030204" pitchFamily="49" charset="0"/>
              </a:rPr>
              <a:t> (x.Weight &gt; y.Weight) { 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1; }</a:t>
            </a:r>
          </a:p>
          <a:p>
            <a:pPr marL="0" indent="0">
              <a:buNone/>
            </a:pP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1">
                <a:latin typeface="Consolas" panose="020B0609020204030204" pitchFamily="49" charset="0"/>
              </a:rPr>
              <a:t>	</a:t>
            </a:r>
            <a:r>
              <a:rPr lang="en-US" b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en-US" b="1">
                <a:latin typeface="Consolas" panose="020B0609020204030204" pitchFamily="49" charset="0"/>
              </a:rPr>
              <a:t> 0;</a:t>
            </a:r>
            <a:endParaRPr lang="da-DK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b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46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1162300" y="4438149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6362449" y="4114299"/>
            <a:ext cx="3248526" cy="18814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65021" y="1169320"/>
            <a:ext cx="3248526" cy="16603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Dog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7311940" y="5066299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4647698" y="1159045"/>
            <a:ext cx="3429502" cy="1014663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8" name="Lige pilforbindelse 7"/>
          <p:cNvCxnSpPr>
            <a:stCxn id="9" idx="0"/>
            <a:endCxn id="6" idx="2"/>
          </p:cNvCxnSpPr>
          <p:nvPr/>
        </p:nvCxnSpPr>
        <p:spPr>
          <a:xfrm flipV="1">
            <a:off x="2459204" y="2173708"/>
            <a:ext cx="3903245" cy="1940591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Lige pilforbindelse 10"/>
          <p:cNvCxnSpPr>
            <a:stCxn id="5" idx="0"/>
            <a:endCxn id="6" idx="2"/>
          </p:cNvCxnSpPr>
          <p:nvPr/>
        </p:nvCxnSpPr>
        <p:spPr>
          <a:xfrm flipH="1" flipV="1">
            <a:off x="6362449" y="2173708"/>
            <a:ext cx="1719513" cy="289259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Afrundet rektangel 8"/>
          <p:cNvSpPr/>
          <p:nvPr/>
        </p:nvSpPr>
        <p:spPr>
          <a:xfrm>
            <a:off x="834941" y="4114299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cxnSp>
        <p:nvCxnSpPr>
          <p:cNvPr id="14" name="Lige pilforbindelse 13"/>
          <p:cNvCxnSpPr>
            <a:stCxn id="9" idx="0"/>
            <a:endCxn id="4" idx="2"/>
          </p:cNvCxnSpPr>
          <p:nvPr/>
        </p:nvCxnSpPr>
        <p:spPr>
          <a:xfrm flipV="1">
            <a:off x="2459204" y="2829678"/>
            <a:ext cx="30080" cy="1284621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347564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Responsibilities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636295"/>
            <a:ext cx="10515600" cy="4540668"/>
          </a:xfrm>
        </p:spPr>
        <p:txBody>
          <a:bodyPr/>
          <a:lstStyle/>
          <a:p>
            <a:r>
              <a:rPr lang="da-DK" b="1"/>
              <a:t>Dog</a:t>
            </a:r>
            <a:r>
              <a:rPr lang="da-DK"/>
              <a:t> </a:t>
            </a:r>
          </a:p>
          <a:p>
            <a:pPr lvl="1"/>
            <a:r>
              <a:rPr lang="da-DK"/>
              <a:t>No dependencies to other classes</a:t>
            </a:r>
          </a:p>
          <a:p>
            <a:pPr lvl="1"/>
            <a:r>
              <a:rPr lang="da-DK"/>
              <a:t>No knowledge of sorting or comparison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Contains Dog domain logic (state/behavior)</a:t>
            </a:r>
          </a:p>
          <a:p>
            <a:r>
              <a:rPr lang="da-DK" b="1"/>
              <a:t>List&lt;Dog&gt;</a:t>
            </a:r>
            <a:endParaRPr lang="da-DK"/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sort items efficiently</a:t>
            </a:r>
          </a:p>
          <a:p>
            <a:pPr lvl="1"/>
            <a:r>
              <a:rPr lang="da-DK"/>
              <a:t>Does not know how to compare </a:t>
            </a:r>
            <a:r>
              <a:rPr lang="da-DK" b="1"/>
              <a:t>Dog</a:t>
            </a:r>
            <a:r>
              <a:rPr lang="da-DK"/>
              <a:t> objects</a:t>
            </a:r>
          </a:p>
          <a:p>
            <a:r>
              <a:rPr lang="da-DK" b="1"/>
              <a:t>CompareDogByWeight </a:t>
            </a:r>
            <a:r>
              <a:rPr lang="da-DK"/>
              <a:t>(+ all impl. of </a:t>
            </a:r>
            <a:r>
              <a:rPr lang="da-DK" b="1"/>
              <a:t>IComparer&lt;Dog&gt;</a:t>
            </a:r>
            <a:r>
              <a:rPr lang="da-DK"/>
              <a:t>)</a:t>
            </a:r>
          </a:p>
          <a:p>
            <a:pPr lvl="1"/>
            <a:r>
              <a:rPr lang="da-DK"/>
              <a:t>Does not know how to sort objects</a:t>
            </a:r>
          </a:p>
          <a:p>
            <a:pPr lvl="1"/>
            <a:r>
              <a:rPr lang="da-DK" b="1">
                <a:solidFill>
                  <a:schemeClr val="accent6">
                    <a:lumMod val="75000"/>
                  </a:schemeClr>
                </a:solidFill>
              </a:rPr>
              <a:t>Knows how to compare Dog objects</a:t>
            </a:r>
          </a:p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20764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Afrundet rektangel 12"/>
          <p:cNvSpPr/>
          <p:nvPr/>
        </p:nvSpPr>
        <p:spPr>
          <a:xfrm>
            <a:off x="7356309" y="1828800"/>
            <a:ext cx="3248526" cy="1660358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7" name="Afrundet rektangel 6"/>
          <p:cNvSpPr/>
          <p:nvPr/>
        </p:nvSpPr>
        <p:spPr>
          <a:xfrm>
            <a:off x="1063792" y="1524000"/>
            <a:ext cx="3248526" cy="19967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List&lt;Dog&gt;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1918033" y="2568743"/>
            <a:ext cx="1540043" cy="784057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Sort</a:t>
            </a:r>
          </a:p>
        </p:txBody>
      </p:sp>
      <p:sp>
        <p:nvSpPr>
          <p:cNvPr id="9" name="Afrundet rektangel 8"/>
          <p:cNvSpPr/>
          <p:nvPr/>
        </p:nvSpPr>
        <p:spPr>
          <a:xfrm>
            <a:off x="6903118" y="1524000"/>
            <a:ext cx="3248526" cy="1660358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CompareDog</a:t>
            </a:r>
          </a:p>
          <a:p>
            <a:pPr algn="ctr"/>
            <a:r>
              <a:rPr lang="da-DK" sz="3200"/>
              <a:t>ByWeight</a:t>
            </a:r>
          </a:p>
        </p:txBody>
      </p:sp>
      <p:sp>
        <p:nvSpPr>
          <p:cNvPr id="10" name="Afrundet rektangel 9"/>
          <p:cNvSpPr/>
          <p:nvPr/>
        </p:nvSpPr>
        <p:spPr>
          <a:xfrm>
            <a:off x="1562099" y="4600575"/>
            <a:ext cx="7991475" cy="1755608"/>
          </a:xfrm>
          <a:prstGeom prst="round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4400"/>
              <a:t>Client</a:t>
            </a:r>
          </a:p>
          <a:p>
            <a:pPr algn="ctr"/>
            <a:r>
              <a:rPr lang="da-DK" sz="2800"/>
              <a:t>dogs.Sort(new CompareDogByWeight());</a:t>
            </a:r>
          </a:p>
        </p:txBody>
      </p:sp>
      <p:sp>
        <p:nvSpPr>
          <p:cNvPr id="12" name="Afrundet rektangel 11"/>
          <p:cNvSpPr/>
          <p:nvPr/>
        </p:nvSpPr>
        <p:spPr>
          <a:xfrm>
            <a:off x="6600825" y="308561"/>
            <a:ext cx="3838575" cy="7201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a-DK" sz="3200"/>
              <a:t>IComparer&lt;Dog&gt;</a:t>
            </a:r>
          </a:p>
        </p:txBody>
      </p:sp>
      <p:cxnSp>
        <p:nvCxnSpPr>
          <p:cNvPr id="14" name="Lige pilforbindelse 13"/>
          <p:cNvCxnSpPr>
            <a:stCxn id="9" idx="0"/>
            <a:endCxn id="12" idx="2"/>
          </p:cNvCxnSpPr>
          <p:nvPr/>
        </p:nvCxnSpPr>
        <p:spPr>
          <a:xfrm flipH="1" flipV="1">
            <a:off x="8520113" y="1028701"/>
            <a:ext cx="7268" cy="495299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Lige pilforbindelse 17"/>
          <p:cNvCxnSpPr>
            <a:stCxn id="10" idx="0"/>
            <a:endCxn id="9" idx="2"/>
          </p:cNvCxnSpPr>
          <p:nvPr/>
        </p:nvCxnSpPr>
        <p:spPr>
          <a:xfrm flipV="1">
            <a:off x="5557837" y="3184358"/>
            <a:ext cx="2969544" cy="1416217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Lige pilforbindelse 20"/>
          <p:cNvCxnSpPr>
            <a:stCxn id="10" idx="0"/>
            <a:endCxn id="7" idx="2"/>
          </p:cNvCxnSpPr>
          <p:nvPr/>
        </p:nvCxnSpPr>
        <p:spPr>
          <a:xfrm flipH="1" flipV="1">
            <a:off x="2688055" y="3520740"/>
            <a:ext cx="2869782" cy="1079835"/>
          </a:xfrm>
          <a:prstGeom prst="straightConnector1">
            <a:avLst/>
          </a:prstGeom>
          <a:ln w="762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2" descr="Billedresultat for tick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51644" y="4038379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1612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485030"/>
              </p:ext>
            </p:extLst>
          </p:nvPr>
        </p:nvGraphicFramePr>
        <p:xfrm>
          <a:off x="2055060" y="4148666"/>
          <a:ext cx="8128000" cy="9194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919470"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-21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19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220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Dog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70768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6" name="Billed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1521" y="3661176"/>
            <a:ext cx="1368843" cy="1296102"/>
          </a:xfrm>
          <a:prstGeom prst="rect">
            <a:avLst/>
          </a:prstGeom>
        </p:spPr>
      </p:pic>
      <p:pic>
        <p:nvPicPr>
          <p:cNvPr id="7" name="Billed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63" y="3634725"/>
            <a:ext cx="1322553" cy="1322553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580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Collection classes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838200" y="1825625"/>
            <a:ext cx="6242384" cy="4351338"/>
          </a:xfrm>
        </p:spPr>
        <p:txBody>
          <a:bodyPr/>
          <a:lstStyle/>
          <a:p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dirty="0" err="1"/>
              <a:t>manage</a:t>
            </a:r>
            <a:r>
              <a:rPr lang="da-DK" dirty="0"/>
              <a:t> items (simple/class type) w.r.t. </a:t>
            </a:r>
            <a:r>
              <a:rPr lang="da-DK" dirty="0" err="1"/>
              <a:t>storage</a:t>
            </a:r>
            <a:r>
              <a:rPr lang="da-DK" dirty="0"/>
              <a:t>/</a:t>
            </a:r>
            <a:r>
              <a:rPr lang="da-DK" dirty="0" err="1"/>
              <a:t>retrieval</a:t>
            </a:r>
            <a:endParaRPr lang="da-DK" dirty="0"/>
          </a:p>
          <a:p>
            <a:r>
              <a:rPr lang="da-DK" dirty="0"/>
              <a:t>Do </a:t>
            </a:r>
            <a:r>
              <a:rPr lang="da-DK" u="sng" dirty="0"/>
              <a:t>not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functionality</a:t>
            </a:r>
            <a:r>
              <a:rPr lang="da-DK" dirty="0"/>
              <a:t> </a:t>
            </a:r>
            <a:r>
              <a:rPr lang="da-DK" dirty="0" err="1"/>
              <a:t>relating</a:t>
            </a:r>
            <a:r>
              <a:rPr lang="da-DK" dirty="0"/>
              <a:t> to type of items</a:t>
            </a:r>
          </a:p>
          <a:p>
            <a:r>
              <a:rPr lang="da-DK" dirty="0" err="1"/>
              <a:t>Only</a:t>
            </a:r>
            <a:r>
              <a:rPr lang="da-DK" dirty="0"/>
              <a:t> variable is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u="sng" dirty="0"/>
              <a:t>type</a:t>
            </a:r>
            <a:r>
              <a:rPr lang="da-DK" dirty="0"/>
              <a:t> of items</a:t>
            </a:r>
          </a:p>
          <a:p>
            <a:r>
              <a:rPr lang="da-DK" dirty="0"/>
              <a:t>Type is </a:t>
            </a:r>
            <a:r>
              <a:rPr lang="da-DK" dirty="0" err="1"/>
              <a:t>candidate</a:t>
            </a:r>
            <a:r>
              <a:rPr lang="da-DK" dirty="0"/>
              <a:t> for </a:t>
            </a:r>
            <a:r>
              <a:rPr lang="da-DK" u="sng" dirty="0" err="1"/>
              <a:t>parameterisation</a:t>
            </a:r>
            <a:endParaRPr lang="da-DK" u="sng" dirty="0"/>
          </a:p>
          <a:p>
            <a:r>
              <a:rPr lang="da-DK" dirty="0" err="1"/>
              <a:t>Why</a:t>
            </a:r>
            <a:r>
              <a:rPr lang="da-DK" dirty="0"/>
              <a:t> not just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inheritance</a:t>
            </a:r>
            <a:r>
              <a:rPr lang="da-DK" dirty="0"/>
              <a:t>…?</a:t>
            </a:r>
          </a:p>
        </p:txBody>
      </p:sp>
      <p:pic>
        <p:nvPicPr>
          <p:cNvPr id="2050" name="Picture 2" descr="Billedresultat for generics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5707" y="1825625"/>
            <a:ext cx="3405772" cy="2561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988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43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endParaRPr lang="da-DK" sz="9600">
              <a:latin typeface="Consolas" panose="020B0609020204030204" pitchFamily="49" charset="0"/>
            </a:endParaRPr>
          </a:p>
        </p:txBody>
      </p:sp>
      <p:graphicFrame>
        <p:nvGraphicFramePr>
          <p:cNvPr id="2" name="Tabel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9438329"/>
              </p:ext>
            </p:extLst>
          </p:nvPr>
        </p:nvGraphicFramePr>
        <p:xfrm>
          <a:off x="2055060" y="3550318"/>
          <a:ext cx="8128000" cy="151781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340310747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22799539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653921769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84650051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19923144"/>
                    </a:ext>
                  </a:extLst>
                </a:gridCol>
              </a:tblGrid>
              <a:tr h="1517818"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5400"/>
                        <a:t>-17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da-DK" sz="54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0293995"/>
                  </a:ext>
                </a:extLst>
              </a:tr>
            </a:tbl>
          </a:graphicData>
        </a:graphic>
      </p:graphicFrame>
      <p:pic>
        <p:nvPicPr>
          <p:cNvPr id="4" name="Billed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521" y="3661176"/>
            <a:ext cx="1368843" cy="1296102"/>
          </a:xfrm>
          <a:prstGeom prst="rect">
            <a:avLst/>
          </a:prstGeom>
        </p:spPr>
      </p:pic>
      <p:pic>
        <p:nvPicPr>
          <p:cNvPr id="8" name="Billed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783" y="3647950"/>
            <a:ext cx="1322553" cy="1322553"/>
          </a:xfrm>
          <a:prstGeom prst="rect">
            <a:avLst/>
          </a:prstGeom>
        </p:spPr>
      </p:pic>
      <p:pic>
        <p:nvPicPr>
          <p:cNvPr id="9" name="Billed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79040" y="3735805"/>
            <a:ext cx="1195140" cy="1159357"/>
          </a:xfrm>
          <a:prstGeom prst="rect">
            <a:avLst/>
          </a:prstGeom>
        </p:spPr>
      </p:pic>
      <p:pic>
        <p:nvPicPr>
          <p:cNvPr id="10" name="Picture 2" descr="https://www.iconexperience.com/_img/v_collection_png/512x512/shadow/bomb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3849" y="4671302"/>
            <a:ext cx="1080000" cy="10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0932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2612858" y="1639136"/>
            <a:ext cx="7012405" cy="1747754"/>
          </a:xfrm>
        </p:spPr>
        <p:txBody>
          <a:bodyPr/>
          <a:lstStyle/>
          <a:p>
            <a:pPr marL="0" indent="0">
              <a:buNone/>
            </a:pP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List</a:t>
            </a:r>
            <a:r>
              <a:rPr lang="da-DK" sz="9600">
                <a:latin typeface="Consolas" panose="020B0609020204030204" pitchFamily="49" charset="0"/>
              </a:rPr>
              <a:t>&lt;</a:t>
            </a:r>
            <a:r>
              <a:rPr lang="da-DK" sz="960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da-DK" sz="9600"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ekstfelt 3"/>
          <p:cNvSpPr txBox="1"/>
          <p:nvPr/>
        </p:nvSpPr>
        <p:spPr>
          <a:xfrm>
            <a:off x="2570747" y="3838074"/>
            <a:ext cx="3089500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5400">
                <a:solidFill>
                  <a:srgbClr val="FF0000"/>
                </a:solidFill>
              </a:rPr>
              <a:t>Type-safe!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da-DK" sz="2400"/>
          </a:p>
        </p:txBody>
      </p:sp>
    </p:spTree>
    <p:extLst>
      <p:ext uri="{BB962C8B-B14F-4D97-AF65-F5344CB8AC3E}">
        <p14:creationId xmlns:p14="http://schemas.microsoft.com/office/powerpoint/2010/main" val="3306860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824</Words>
  <Application>Microsoft Office PowerPoint</Application>
  <PresentationFormat>Widescreen</PresentationFormat>
  <Paragraphs>215</Paragraphs>
  <Slides>39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Consolas</vt:lpstr>
      <vt:lpstr>Office-tema</vt:lpstr>
      <vt:lpstr>Generics</vt:lpstr>
      <vt:lpstr>PowerPoint-præsentation</vt:lpstr>
      <vt:lpstr>PowerPoint-præsentation</vt:lpstr>
      <vt:lpstr>PowerPoint-præsentation</vt:lpstr>
      <vt:lpstr>PowerPoint-præsentation</vt:lpstr>
      <vt:lpstr>Collection classes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Responsibilities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Laursen</cp:lastModifiedBy>
  <cp:revision>40</cp:revision>
  <dcterms:created xsi:type="dcterms:W3CDTF">2017-09-05T14:00:27Z</dcterms:created>
  <dcterms:modified xsi:type="dcterms:W3CDTF">2022-08-12T10:18:57Z</dcterms:modified>
</cp:coreProperties>
</file>