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3" r:id="rId3"/>
    <p:sldId id="274" r:id="rId4"/>
    <p:sldId id="277" r:id="rId5"/>
    <p:sldId id="278" r:id="rId6"/>
    <p:sldId id="256" r:id="rId7"/>
    <p:sldId id="286" r:id="rId8"/>
    <p:sldId id="287" r:id="rId9"/>
    <p:sldId id="288" r:id="rId10"/>
    <p:sldId id="279" r:id="rId11"/>
    <p:sldId id="280" r:id="rId12"/>
    <p:sldId id="281" r:id="rId13"/>
    <p:sldId id="282" r:id="rId14"/>
    <p:sldId id="283" r:id="rId15"/>
    <p:sldId id="289" r:id="rId16"/>
    <p:sldId id="290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/>
              <a:t>Types and Variables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9600" dirty="0">
                <a:latin typeface="Consolas" panose="020B0609020204030204" pitchFamily="49" charset="0"/>
              </a:rPr>
              <a:t> </a:t>
            </a:r>
            <a:r>
              <a:rPr lang="da-DK" sz="9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age = 24;</a:t>
            </a:r>
          </a:p>
        </p:txBody>
      </p:sp>
      <p:sp>
        <p:nvSpPr>
          <p:cNvPr id="2" name="Rektangulær billedforklaring 1"/>
          <p:cNvSpPr/>
          <p:nvPr/>
        </p:nvSpPr>
        <p:spPr>
          <a:xfrm>
            <a:off x="1413710" y="631658"/>
            <a:ext cx="5119437" cy="1076826"/>
          </a:xfrm>
          <a:prstGeom prst="wedgeRectCallout">
            <a:avLst>
              <a:gd name="adj1" fmla="val -27649"/>
              <a:gd name="adj2" fmla="val 13568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>
                <a:solidFill>
                  <a:schemeClr val="tx1"/>
                </a:solidFill>
              </a:rPr>
              <a:t>Keyword</a:t>
            </a:r>
            <a:r>
              <a:rPr lang="da-DK" sz="2400">
                <a:solidFill>
                  <a:schemeClr val="tx1"/>
                </a:solidFill>
              </a:rPr>
              <a:t> (part of C# language)</a:t>
            </a:r>
          </a:p>
          <a:p>
            <a:r>
              <a:rPr lang="da-DK" sz="2400">
                <a:solidFill>
                  <a:schemeClr val="tx1"/>
                </a:solidFill>
              </a:rPr>
              <a:t>Defines the </a:t>
            </a:r>
            <a:r>
              <a:rPr lang="da-DK" sz="2400" b="1">
                <a:solidFill>
                  <a:schemeClr val="tx1"/>
                </a:solidFill>
              </a:rPr>
              <a:t>type </a:t>
            </a:r>
            <a:r>
              <a:rPr lang="da-DK" sz="2400">
                <a:solidFill>
                  <a:schemeClr val="tx1"/>
                </a:solidFill>
              </a:rPr>
              <a:t>of the variable</a:t>
            </a:r>
          </a:p>
        </p:txBody>
      </p:sp>
    </p:spTree>
    <p:extLst>
      <p:ext uri="{BB962C8B-B14F-4D97-AF65-F5344CB8AC3E}">
        <p14:creationId xmlns:p14="http://schemas.microsoft.com/office/powerpoint/2010/main" val="45016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da-DK" sz="9600" dirty="0">
                <a:latin typeface="Consolas" panose="020B0609020204030204" pitchFamily="49" charset="0"/>
              </a:rPr>
              <a:t> age </a:t>
            </a:r>
            <a:r>
              <a:rPr lang="da-DK" sz="9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24;</a:t>
            </a:r>
          </a:p>
        </p:txBody>
      </p:sp>
      <p:sp>
        <p:nvSpPr>
          <p:cNvPr id="3" name="Rektangulær billedforklaring 2"/>
          <p:cNvSpPr/>
          <p:nvPr/>
        </p:nvSpPr>
        <p:spPr>
          <a:xfrm>
            <a:off x="3693695" y="469232"/>
            <a:ext cx="5648826" cy="1738563"/>
          </a:xfrm>
          <a:prstGeom prst="wedge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chemeClr val="tx1"/>
                </a:solidFill>
              </a:rPr>
              <a:t>The </a:t>
            </a:r>
            <a:r>
              <a:rPr lang="da-DK" sz="2400" b="1">
                <a:solidFill>
                  <a:schemeClr val="tx1"/>
                </a:solidFill>
              </a:rPr>
              <a:t>name </a:t>
            </a:r>
            <a:r>
              <a:rPr lang="da-DK" sz="2400">
                <a:solidFill>
                  <a:schemeClr val="tx1"/>
                </a:solidFill>
              </a:rPr>
              <a:t>of the variable</a:t>
            </a:r>
          </a:p>
          <a:p>
            <a:r>
              <a:rPr lang="da-DK" sz="2400">
                <a:solidFill>
                  <a:schemeClr val="tx1"/>
                </a:solidFill>
              </a:rPr>
              <a:t>Chosen by </a:t>
            </a:r>
            <a:r>
              <a:rPr lang="da-DK" sz="2400" b="1">
                <a:solidFill>
                  <a:schemeClr val="tx1"/>
                </a:solidFill>
              </a:rPr>
              <a:t>you </a:t>
            </a:r>
            <a:r>
              <a:rPr lang="da-DK" sz="2400">
                <a:solidFill>
                  <a:schemeClr val="tx1"/>
                </a:solidFill>
              </a:rPr>
              <a:t>(must obey syntax)!</a:t>
            </a:r>
          </a:p>
          <a:p>
            <a:r>
              <a:rPr lang="da-DK" sz="2400">
                <a:solidFill>
                  <a:schemeClr val="tx1"/>
                </a:solidFill>
              </a:rPr>
              <a:t>Try to choose </a:t>
            </a:r>
            <a:r>
              <a:rPr lang="da-DK" sz="2400" b="1">
                <a:solidFill>
                  <a:schemeClr val="tx1"/>
                </a:solidFill>
              </a:rPr>
              <a:t>descriptive </a:t>
            </a:r>
            <a:r>
              <a:rPr lang="da-DK" sz="2400">
                <a:solidFill>
                  <a:schemeClr val="tx1"/>
                </a:solidFill>
              </a:rPr>
              <a:t>names, but…</a:t>
            </a:r>
          </a:p>
          <a:p>
            <a:r>
              <a:rPr lang="da-DK" sz="2400">
                <a:solidFill>
                  <a:schemeClr val="tx1"/>
                </a:solidFill>
              </a:rPr>
              <a:t>Name has </a:t>
            </a:r>
            <a:r>
              <a:rPr lang="da-DK" sz="2400" b="1">
                <a:solidFill>
                  <a:schemeClr val="tx1"/>
                </a:solidFill>
              </a:rPr>
              <a:t>no functional significance</a:t>
            </a:r>
            <a:r>
              <a:rPr lang="da-DK" sz="240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7051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da-DK" sz="9600" dirty="0">
                <a:latin typeface="Consolas" panose="020B0609020204030204" pitchFamily="49" charset="0"/>
              </a:rPr>
              <a:t> </a:t>
            </a:r>
            <a:r>
              <a:rPr lang="da-DK" sz="9600" dirty="0" err="1">
                <a:latin typeface="Consolas" panose="020B0609020204030204" pitchFamily="49" charset="0"/>
              </a:rPr>
              <a:t>xyz</a:t>
            </a:r>
            <a:r>
              <a:rPr lang="da-DK" sz="9600" dirty="0">
                <a:latin typeface="Consolas" panose="020B0609020204030204" pitchFamily="49" charset="0"/>
              </a:rPr>
              <a:t> </a:t>
            </a:r>
            <a:r>
              <a:rPr lang="da-DK" sz="9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24;</a:t>
            </a:r>
          </a:p>
        </p:txBody>
      </p:sp>
    </p:spTree>
    <p:extLst>
      <p:ext uri="{BB962C8B-B14F-4D97-AF65-F5344CB8AC3E}">
        <p14:creationId xmlns:p14="http://schemas.microsoft.com/office/powerpoint/2010/main" val="468376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da-DK" sz="9600" dirty="0">
                <a:latin typeface="Consolas" panose="020B0609020204030204" pitchFamily="49" charset="0"/>
              </a:rPr>
              <a:t> </a:t>
            </a:r>
            <a:r>
              <a:rPr lang="da-DK" sz="9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da-DK" sz="9600" dirty="0">
                <a:latin typeface="Consolas" panose="020B0609020204030204" pitchFamily="49" charset="0"/>
              </a:rPr>
              <a:t> = </a:t>
            </a:r>
            <a:r>
              <a:rPr lang="da-DK" sz="9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24;</a:t>
            </a:r>
          </a:p>
        </p:txBody>
      </p:sp>
      <p:sp>
        <p:nvSpPr>
          <p:cNvPr id="3" name="Rektangulær billedforklaring 2"/>
          <p:cNvSpPr/>
          <p:nvPr/>
        </p:nvSpPr>
        <p:spPr>
          <a:xfrm>
            <a:off x="5594685" y="469232"/>
            <a:ext cx="5648826" cy="1738563"/>
          </a:xfrm>
          <a:prstGeom prst="wedge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>
                <a:solidFill>
                  <a:schemeClr val="tx1"/>
                </a:solidFill>
              </a:rPr>
              <a:t>Assignment</a:t>
            </a:r>
            <a:r>
              <a:rPr lang="da-DK" sz="2400">
                <a:solidFill>
                  <a:schemeClr val="tx1"/>
                </a:solidFill>
              </a:rPr>
              <a:t> of value to variable</a:t>
            </a:r>
            <a:endParaRPr lang="da-DK" sz="2400" b="1">
              <a:solidFill>
                <a:schemeClr val="tx1"/>
              </a:solidFill>
            </a:endParaRPr>
          </a:p>
          <a:p>
            <a:r>
              <a:rPr lang="da-DK" sz="2400">
                <a:solidFill>
                  <a:schemeClr val="tx1"/>
                </a:solidFill>
              </a:rPr>
              <a:t>Left side: a </a:t>
            </a:r>
            <a:r>
              <a:rPr lang="da-DK" sz="2400" b="1">
                <a:solidFill>
                  <a:schemeClr val="tx1"/>
                </a:solidFill>
              </a:rPr>
              <a:t>variable</a:t>
            </a:r>
          </a:p>
          <a:p>
            <a:r>
              <a:rPr lang="da-DK" sz="2400">
                <a:solidFill>
                  <a:schemeClr val="tx1"/>
                </a:solidFill>
              </a:rPr>
              <a:t>Right side: an </a:t>
            </a:r>
            <a:r>
              <a:rPr lang="da-DK" sz="2400" b="1">
                <a:solidFill>
                  <a:schemeClr val="tx1"/>
                </a:solidFill>
              </a:rPr>
              <a:t>expression</a:t>
            </a:r>
          </a:p>
          <a:p>
            <a:r>
              <a:rPr lang="da-DK" sz="2400" b="1">
                <a:solidFill>
                  <a:schemeClr val="tx1"/>
                </a:solidFill>
              </a:rPr>
              <a:t>Types</a:t>
            </a:r>
            <a:r>
              <a:rPr lang="da-DK" sz="2400">
                <a:solidFill>
                  <a:schemeClr val="tx1"/>
                </a:solidFill>
              </a:rPr>
              <a:t> must match on both sides of =</a:t>
            </a:r>
          </a:p>
        </p:txBody>
      </p:sp>
    </p:spTree>
    <p:extLst>
      <p:ext uri="{BB962C8B-B14F-4D97-AF65-F5344CB8AC3E}">
        <p14:creationId xmlns:p14="http://schemas.microsoft.com/office/powerpoint/2010/main" val="166810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da-DK" sz="9600" dirty="0">
                <a:latin typeface="Consolas" panose="020B0609020204030204" pitchFamily="49" charset="0"/>
              </a:rPr>
              <a:t> </a:t>
            </a:r>
            <a:r>
              <a:rPr lang="da-DK" sz="9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da-DK" sz="9600" dirty="0">
                <a:latin typeface="Consolas" panose="020B0609020204030204" pitchFamily="49" charset="0"/>
              </a:rPr>
              <a:t> </a:t>
            </a:r>
            <a:r>
              <a:rPr lang="da-DK" sz="9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da-DK" sz="9600" dirty="0">
                <a:latin typeface="Consolas" panose="020B0609020204030204" pitchFamily="49" charset="0"/>
              </a:rPr>
              <a:t> 24</a:t>
            </a:r>
            <a:r>
              <a:rPr lang="da-DK" sz="9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Rektangulær billedforklaring 2"/>
          <p:cNvSpPr/>
          <p:nvPr/>
        </p:nvSpPr>
        <p:spPr>
          <a:xfrm>
            <a:off x="4866774" y="469232"/>
            <a:ext cx="6376737" cy="1738563"/>
          </a:xfrm>
          <a:prstGeom prst="wedgeRectCallout">
            <a:avLst>
              <a:gd name="adj1" fmla="val 15056"/>
              <a:gd name="adj2" fmla="val 6665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>
                <a:solidFill>
                  <a:schemeClr val="tx1"/>
                </a:solidFill>
              </a:rPr>
              <a:t>Expression </a:t>
            </a:r>
            <a:r>
              <a:rPr lang="da-DK" sz="2400">
                <a:solidFill>
                  <a:schemeClr val="tx1"/>
                </a:solidFill>
              </a:rPr>
              <a:t>(value, variable, arithmetic)</a:t>
            </a:r>
          </a:p>
          <a:p>
            <a:r>
              <a:rPr lang="da-DK" sz="2400">
                <a:solidFill>
                  <a:schemeClr val="tx1"/>
                </a:solidFill>
              </a:rPr>
              <a:t>Combination of above</a:t>
            </a:r>
          </a:p>
          <a:p>
            <a:r>
              <a:rPr lang="da-DK" sz="2400">
                <a:solidFill>
                  <a:schemeClr val="tx1"/>
                </a:solidFill>
              </a:rPr>
              <a:t>Resulting value calculated </a:t>
            </a:r>
            <a:r>
              <a:rPr lang="da-DK" sz="2400" b="1">
                <a:solidFill>
                  <a:schemeClr val="tx1"/>
                </a:solidFill>
              </a:rPr>
              <a:t>before</a:t>
            </a:r>
            <a:r>
              <a:rPr lang="da-DK" sz="2400">
                <a:solidFill>
                  <a:schemeClr val="tx1"/>
                </a:solidFill>
              </a:rPr>
              <a:t> assignment</a:t>
            </a:r>
          </a:p>
        </p:txBody>
      </p:sp>
    </p:spTree>
    <p:extLst>
      <p:ext uri="{BB962C8B-B14F-4D97-AF65-F5344CB8AC3E}">
        <p14:creationId xmlns:p14="http://schemas.microsoft.com/office/powerpoint/2010/main" val="104070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93314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7200" dirty="0">
                <a:latin typeface="Consolas" panose="020B0609020204030204" pitchFamily="49" charset="0"/>
              </a:rPr>
              <a:t> age = 24 + 29;</a:t>
            </a:r>
          </a:p>
        </p:txBody>
      </p:sp>
    </p:spTree>
    <p:extLst>
      <p:ext uri="{BB962C8B-B14F-4D97-AF65-F5344CB8AC3E}">
        <p14:creationId xmlns:p14="http://schemas.microsoft.com/office/powerpoint/2010/main" val="1425887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5" y="1531934"/>
            <a:ext cx="6790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7200" dirty="0">
                <a:latin typeface="Consolas" panose="020B0609020204030204" pitchFamily="49" charset="0"/>
              </a:rPr>
              <a:t> age = 24;</a:t>
            </a: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5801C51C-247A-A762-C8A7-292413F63D8D}"/>
              </a:ext>
            </a:extLst>
          </p:cNvPr>
          <p:cNvSpPr txBox="1"/>
          <p:nvPr/>
        </p:nvSpPr>
        <p:spPr>
          <a:xfrm>
            <a:off x="1457826" y="3131472"/>
            <a:ext cx="78069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dirty="0">
                <a:latin typeface="Consolas" panose="020B0609020204030204" pitchFamily="49" charset="0"/>
              </a:rPr>
              <a:t>age = 29 + age;</a:t>
            </a:r>
          </a:p>
        </p:txBody>
      </p:sp>
    </p:spTree>
    <p:extLst>
      <p:ext uri="{BB962C8B-B14F-4D97-AF65-F5344CB8AC3E}">
        <p14:creationId xmlns:p14="http://schemas.microsoft.com/office/powerpoint/2010/main" val="21740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82729"/>
              </p:ext>
            </p:extLst>
          </p:nvPr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55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786970"/>
              </p:ext>
            </p:extLst>
          </p:nvPr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  <p:sp>
        <p:nvSpPr>
          <p:cNvPr id="2" name="Tekstfelt 1"/>
          <p:cNvSpPr txBox="1"/>
          <p:nvPr/>
        </p:nvSpPr>
        <p:spPr>
          <a:xfrm>
            <a:off x="10076448" y="2683042"/>
            <a:ext cx="1882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b="1">
                <a:solidFill>
                  <a:srgbClr val="C00000"/>
                </a:solidFill>
              </a:rPr>
              <a:t>2</a:t>
            </a:r>
            <a:r>
              <a:rPr lang="da-DK" sz="4000" b="1" baseline="30000">
                <a:solidFill>
                  <a:srgbClr val="C00000"/>
                </a:solidFill>
              </a:rPr>
              <a:t>8</a:t>
            </a:r>
            <a:r>
              <a:rPr lang="da-DK" sz="4000" b="1">
                <a:solidFill>
                  <a:srgbClr val="C00000"/>
                </a:solidFill>
              </a:rPr>
              <a:t> = 256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4897390" y="260685"/>
            <a:ext cx="2630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b="1">
                <a:solidFill>
                  <a:srgbClr val="C00000"/>
                </a:solidFill>
              </a:rPr>
              <a:t>-128……127</a:t>
            </a:r>
          </a:p>
        </p:txBody>
      </p:sp>
    </p:spTree>
    <p:extLst>
      <p:ext uri="{BB962C8B-B14F-4D97-AF65-F5344CB8AC3E}">
        <p14:creationId xmlns:p14="http://schemas.microsoft.com/office/powerpoint/2010/main" val="356453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949239"/>
              </p:ext>
            </p:extLst>
          </p:nvPr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  <p:sp>
        <p:nvSpPr>
          <p:cNvPr id="2" name="Tekstfelt 1"/>
          <p:cNvSpPr txBox="1"/>
          <p:nvPr/>
        </p:nvSpPr>
        <p:spPr>
          <a:xfrm>
            <a:off x="10076448" y="2683042"/>
            <a:ext cx="15135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b="1">
                <a:solidFill>
                  <a:srgbClr val="C00000"/>
                </a:solidFill>
              </a:rPr>
              <a:t>2</a:t>
            </a:r>
            <a:r>
              <a:rPr lang="da-DK" sz="4000" b="1" baseline="30000">
                <a:solidFill>
                  <a:srgbClr val="C00000"/>
                </a:solidFill>
              </a:rPr>
              <a:t>32</a:t>
            </a:r>
            <a:r>
              <a:rPr lang="da-DK" sz="4000" b="1">
                <a:solidFill>
                  <a:srgbClr val="C00000"/>
                </a:solidFill>
              </a:rPr>
              <a:t> = ?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3207023" y="344906"/>
            <a:ext cx="5767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>
                <a:solidFill>
                  <a:srgbClr val="C00000"/>
                </a:solidFill>
              </a:rPr>
              <a:t>-2147483648…… 2147483647</a:t>
            </a:r>
          </a:p>
        </p:txBody>
      </p:sp>
    </p:spTree>
    <p:extLst>
      <p:ext uri="{BB962C8B-B14F-4D97-AF65-F5344CB8AC3E}">
        <p14:creationId xmlns:p14="http://schemas.microsoft.com/office/powerpoint/2010/main" val="141605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  <p:sp>
        <p:nvSpPr>
          <p:cNvPr id="2" name="Tekstfelt 1"/>
          <p:cNvSpPr txBox="1"/>
          <p:nvPr/>
        </p:nvSpPr>
        <p:spPr>
          <a:xfrm>
            <a:off x="10000248" y="2683040"/>
            <a:ext cx="314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10000248" y="1182881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10000248" y="1640573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>
                <a:solidFill>
                  <a:srgbClr val="C00000"/>
                </a:solidFill>
              </a:rPr>
              <a:t>K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10000248" y="2161808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>
                <a:solidFill>
                  <a:srgbClr val="C0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662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62728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9600" dirty="0">
                <a:latin typeface="Consolas" panose="020B0609020204030204" pitchFamily="49" charset="0"/>
              </a:rPr>
              <a:t> age; </a:t>
            </a:r>
          </a:p>
        </p:txBody>
      </p:sp>
    </p:spTree>
    <p:extLst>
      <p:ext uri="{BB962C8B-B14F-4D97-AF65-F5344CB8AC3E}">
        <p14:creationId xmlns:p14="http://schemas.microsoft.com/office/powerpoint/2010/main" val="3844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50692"/>
              </p:ext>
            </p:extLst>
          </p:nvPr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952181"/>
              </p:ext>
            </p:extLst>
          </p:nvPr>
        </p:nvGraphicFramePr>
        <p:xfrm>
          <a:off x="1443790" y="1182881"/>
          <a:ext cx="745959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959">
                  <a:extLst>
                    <a:ext uri="{9D8B030D-6E8A-4147-A177-3AD203B41FA5}">
                      <a16:colId xmlns:a16="http://schemas.microsoft.com/office/drawing/2014/main" val="3787829807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43053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0490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1553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6747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004127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7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93067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28622"/>
                  </a:ext>
                </a:extLst>
              </a:tr>
            </a:tbl>
          </a:graphicData>
        </a:graphic>
      </p:graphicFrame>
      <p:sp>
        <p:nvSpPr>
          <p:cNvPr id="9" name="Tekstfelt 8"/>
          <p:cNvSpPr txBox="1"/>
          <p:nvPr/>
        </p:nvSpPr>
        <p:spPr>
          <a:xfrm>
            <a:off x="324854" y="3146258"/>
            <a:ext cx="934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b="1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00443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9600" dirty="0">
                <a:latin typeface="Consolas" panose="020B0609020204030204" pitchFamily="49" charset="0"/>
              </a:rPr>
              <a:t> age = 24;</a:t>
            </a:r>
          </a:p>
        </p:txBody>
      </p:sp>
    </p:spTree>
    <p:extLst>
      <p:ext uri="{BB962C8B-B14F-4D97-AF65-F5344CB8AC3E}">
        <p14:creationId xmlns:p14="http://schemas.microsoft.com/office/powerpoint/2010/main" val="56304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040486"/>
              </p:ext>
            </p:extLst>
          </p:nvPr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  <p:graphicFrame>
        <p:nvGraphicFramePr>
          <p:cNvPr id="3" name="Tabel 2"/>
          <p:cNvGraphicFramePr>
            <a:graphicFrameLocks noGrp="1"/>
          </p:cNvGraphicFramePr>
          <p:nvPr/>
        </p:nvGraphicFramePr>
        <p:xfrm>
          <a:off x="1443790" y="1182881"/>
          <a:ext cx="745959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959">
                  <a:extLst>
                    <a:ext uri="{9D8B030D-6E8A-4147-A177-3AD203B41FA5}">
                      <a16:colId xmlns:a16="http://schemas.microsoft.com/office/drawing/2014/main" val="3787829807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43053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0490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1553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6747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004127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7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93067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28622"/>
                  </a:ext>
                </a:extLst>
              </a:tr>
            </a:tbl>
          </a:graphicData>
        </a:graphic>
      </p:graphicFrame>
      <p:sp>
        <p:nvSpPr>
          <p:cNvPr id="9" name="Tekstfelt 8"/>
          <p:cNvSpPr txBox="1"/>
          <p:nvPr/>
        </p:nvSpPr>
        <p:spPr>
          <a:xfrm>
            <a:off x="324854" y="3146258"/>
            <a:ext cx="934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b="1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40231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554</Words>
  <Application>Microsoft Office PowerPoint</Application>
  <PresentationFormat>Widescreen</PresentationFormat>
  <Paragraphs>434</Paragraphs>
  <Slides>16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Office-tema</vt:lpstr>
      <vt:lpstr>Types and Variables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31</cp:revision>
  <dcterms:created xsi:type="dcterms:W3CDTF">2017-09-05T14:00:27Z</dcterms:created>
  <dcterms:modified xsi:type="dcterms:W3CDTF">2022-08-11T09:47:48Z</dcterms:modified>
</cp:coreProperties>
</file>