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73" r:id="rId3"/>
    <p:sldId id="474" r:id="rId4"/>
    <p:sldId id="475" r:id="rId5"/>
    <p:sldId id="476" r:id="rId6"/>
    <p:sldId id="503" r:id="rId7"/>
    <p:sldId id="477" r:id="rId8"/>
    <p:sldId id="478" r:id="rId9"/>
    <p:sldId id="479" r:id="rId10"/>
    <p:sldId id="481" r:id="rId11"/>
    <p:sldId id="482" r:id="rId12"/>
    <p:sldId id="483" r:id="rId13"/>
    <p:sldId id="484" r:id="rId14"/>
    <p:sldId id="486" r:id="rId15"/>
    <p:sldId id="487" r:id="rId16"/>
    <p:sldId id="485" r:id="rId17"/>
    <p:sldId id="502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/>
              <a:t>Debugging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Using the Integrated Debugger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373" cy="4351338"/>
          </a:xfrm>
        </p:spPr>
        <p:txBody>
          <a:bodyPr/>
          <a:lstStyle/>
          <a:p>
            <a:r>
              <a:rPr lang="da-DK" sz="3200" b="1">
                <a:solidFill>
                  <a:srgbClr val="FF0000"/>
                </a:solidFill>
                <a:latin typeface="+mj-lt"/>
              </a:rPr>
              <a:t>Use it!</a:t>
            </a:r>
          </a:p>
          <a:p>
            <a:r>
              <a:rPr lang="da-DK" sz="3200">
                <a:latin typeface="+mj-lt"/>
              </a:rPr>
              <a:t>Getting started:</a:t>
            </a:r>
          </a:p>
          <a:p>
            <a:pPr lvl="1"/>
            <a:r>
              <a:rPr lang="da-DK" sz="2800">
                <a:latin typeface="+mj-lt"/>
              </a:rPr>
              <a:t>Setting a breakpoint</a:t>
            </a:r>
          </a:p>
          <a:p>
            <a:pPr lvl="1"/>
            <a:r>
              <a:rPr lang="da-DK" sz="2800">
                <a:latin typeface="+mj-lt"/>
              </a:rPr>
              <a:t>Inspecting variable values</a:t>
            </a:r>
          </a:p>
          <a:p>
            <a:pPr lvl="1"/>
            <a:r>
              <a:rPr lang="da-DK" sz="2800">
                <a:latin typeface="+mj-lt"/>
              </a:rPr>
              <a:t>Stepping through code</a:t>
            </a:r>
          </a:p>
        </p:txBody>
      </p:sp>
      <p:pic>
        <p:nvPicPr>
          <p:cNvPr id="2050" name="Picture 2" descr="Billedresultat for debug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49" y="2313305"/>
            <a:ext cx="2732828" cy="273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776537"/>
            <a:ext cx="8124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dirty="0" err="1">
                <a:latin typeface="+mj-lt"/>
              </a:rPr>
              <a:t>Click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filled</a:t>
            </a:r>
            <a:r>
              <a:rPr lang="da-DK" sz="3200" dirty="0">
                <a:latin typeface="+mj-lt"/>
              </a:rPr>
              <a:t> green </a:t>
            </a:r>
            <a:r>
              <a:rPr lang="da-DK" sz="3200" dirty="0" err="1">
                <a:latin typeface="+mj-lt"/>
              </a:rPr>
              <a:t>triangle</a:t>
            </a:r>
            <a:r>
              <a:rPr lang="da-DK" sz="3200" dirty="0">
                <a:latin typeface="+mj-lt"/>
              </a:rPr>
              <a:t> (or hit </a:t>
            </a:r>
            <a:r>
              <a:rPr lang="da-DK" sz="3200" b="1" dirty="0">
                <a:latin typeface="+mj-lt"/>
              </a:rPr>
              <a:t>F5</a:t>
            </a:r>
            <a:r>
              <a:rPr lang="da-DK" sz="3200" dirty="0">
                <a:latin typeface="+mj-lt"/>
              </a:rPr>
              <a:t>)</a:t>
            </a:r>
          </a:p>
          <a:p>
            <a:r>
              <a:rPr lang="da-DK" sz="3200" dirty="0">
                <a:latin typeface="+mj-lt"/>
              </a:rPr>
              <a:t>Code </a:t>
            </a:r>
            <a:r>
              <a:rPr lang="da-DK" sz="3200" dirty="0" err="1">
                <a:latin typeface="+mj-lt"/>
              </a:rPr>
              <a:t>will</a:t>
            </a:r>
            <a:r>
              <a:rPr lang="da-DK" sz="3200" dirty="0">
                <a:latin typeface="+mj-lt"/>
              </a:rPr>
              <a:t> run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– but not </a:t>
            </a:r>
            <a:r>
              <a:rPr lang="da-DK" sz="3200" dirty="0" err="1">
                <a:latin typeface="+mj-lt"/>
              </a:rPr>
              <a:t>including</a:t>
            </a:r>
            <a:r>
              <a:rPr lang="da-DK" sz="3200" dirty="0">
                <a:latin typeface="+mj-lt"/>
              </a:rPr>
              <a:t> – the line </a:t>
            </a:r>
            <a:r>
              <a:rPr lang="da-DK" sz="3200" dirty="0" err="1">
                <a:latin typeface="+mj-lt"/>
              </a:rPr>
              <a:t>where</a:t>
            </a:r>
            <a:r>
              <a:rPr lang="da-DK" sz="3200" dirty="0">
                <a:latin typeface="+mj-lt"/>
              </a:rPr>
              <a:t> the </a:t>
            </a:r>
            <a:r>
              <a:rPr lang="da-DK" sz="3200" dirty="0" err="1">
                <a:latin typeface="+mj-lt"/>
              </a:rPr>
              <a:t>breakpoint</a:t>
            </a:r>
            <a:r>
              <a:rPr lang="da-DK" sz="3200" dirty="0">
                <a:latin typeface="+mj-lt"/>
              </a:rPr>
              <a:t> is set</a:t>
            </a:r>
          </a:p>
          <a:p>
            <a:r>
              <a:rPr lang="da-DK" sz="3200" dirty="0" err="1">
                <a:latin typeface="+mj-lt"/>
              </a:rPr>
              <a:t>Execution</a:t>
            </a:r>
            <a:r>
              <a:rPr lang="da-DK" sz="3200" dirty="0">
                <a:latin typeface="+mj-lt"/>
              </a:rPr>
              <a:t> is </a:t>
            </a:r>
            <a:r>
              <a:rPr lang="da-DK" sz="3200" u="sng" dirty="0" err="1">
                <a:latin typeface="+mj-lt"/>
              </a:rPr>
              <a:t>paused</a:t>
            </a:r>
            <a:r>
              <a:rPr lang="da-DK" sz="3200" dirty="0">
                <a:latin typeface="+mj-lt"/>
              </a:rPr>
              <a:t>, NOT </a:t>
            </a:r>
            <a:r>
              <a:rPr lang="da-DK" sz="3200" dirty="0" err="1">
                <a:latin typeface="+mj-lt"/>
              </a:rPr>
              <a:t>stopped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EF98A75-ACA3-483E-045D-8D071D63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87" y="2732588"/>
            <a:ext cx="3374390" cy="8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2460784"/>
            <a:ext cx="8153400" cy="1371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  <a:endParaRPr lang="da-DK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63788" y="4829387"/>
            <a:ext cx="1964267" cy="1096003"/>
          </a:xfrm>
          <a:prstGeom prst="wedgeRoundRectCallout">
            <a:avLst>
              <a:gd name="adj1" fmla="val -17260"/>
              <a:gd name="adj2" fmla="val -192292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Execution paused</a:t>
            </a:r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4477174" y="4829387"/>
            <a:ext cx="3237652" cy="1096003"/>
          </a:xfrm>
          <a:prstGeom prst="wedgeRoundRectCallout">
            <a:avLst>
              <a:gd name="adj1" fmla="val 8382"/>
              <a:gd name="adj2" fmla="val -17855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Hover mouse cursor over variable</a:t>
            </a:r>
          </a:p>
        </p:txBody>
      </p:sp>
    </p:spTree>
    <p:extLst>
      <p:ext uri="{BB962C8B-B14F-4D97-AF65-F5344CB8AC3E}">
        <p14:creationId xmlns:p14="http://schemas.microsoft.com/office/powerpoint/2010/main" val="31917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7" y="2229130"/>
            <a:ext cx="6831947" cy="22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dirty="0">
                <a:latin typeface="+mj-lt"/>
              </a:rPr>
              <a:t>If </a:t>
            </a:r>
            <a:r>
              <a:rPr lang="da-DK" sz="3200" dirty="0" err="1">
                <a:latin typeface="+mj-lt"/>
              </a:rPr>
              <a:t>we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are</a:t>
            </a:r>
            <a:r>
              <a:rPr lang="da-DK" sz="3200" dirty="0">
                <a:latin typeface="+mj-lt"/>
              </a:rPr>
              <a:t> done: </a:t>
            </a:r>
            <a:r>
              <a:rPr lang="da-DK" sz="3200" dirty="0" err="1">
                <a:latin typeface="+mj-lt"/>
              </a:rPr>
              <a:t>click</a:t>
            </a:r>
            <a:r>
              <a:rPr lang="da-DK" sz="3200" dirty="0">
                <a:latin typeface="+mj-lt"/>
              </a:rPr>
              <a:t> </a:t>
            </a:r>
            <a:r>
              <a:rPr lang="da-DK" sz="3200" b="1" dirty="0" err="1">
                <a:latin typeface="+mj-lt"/>
              </a:rPr>
              <a:t>Continue</a:t>
            </a:r>
            <a:endParaRPr lang="da-DK" sz="3200" b="1" dirty="0">
              <a:latin typeface="+mj-lt"/>
            </a:endParaRPr>
          </a:p>
          <a:p>
            <a:r>
              <a:rPr lang="da-DK" sz="3200" dirty="0">
                <a:latin typeface="+mj-lt"/>
              </a:rPr>
              <a:t>Runs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next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breakpoint</a:t>
            </a:r>
            <a:r>
              <a:rPr lang="da-DK" sz="3200" dirty="0">
                <a:latin typeface="+mj-lt"/>
              </a:rPr>
              <a:t>, or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execution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ends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18DC22-1961-CE48-FC0D-C86D1363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690" y="2659435"/>
            <a:ext cx="2937424" cy="9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Stepping through code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92893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If we are </a:t>
            </a:r>
            <a:r>
              <a:rPr lang="da-DK" sz="3200" u="sng">
                <a:latin typeface="+mj-lt"/>
              </a:rPr>
              <a:t>not</a:t>
            </a:r>
            <a:r>
              <a:rPr lang="da-DK" sz="3200">
                <a:latin typeface="+mj-lt"/>
              </a:rPr>
              <a:t> done…</a:t>
            </a:r>
            <a:endParaRPr lang="da-DK" sz="3200" b="1">
              <a:latin typeface="+mj-lt"/>
            </a:endParaRPr>
          </a:p>
          <a:p>
            <a:r>
              <a:rPr lang="da-DK" sz="3200">
                <a:latin typeface="+mj-lt"/>
              </a:rPr>
              <a:t>Various options for ”stepping” through code; moving execution a single line forward</a:t>
            </a:r>
          </a:p>
          <a:p>
            <a:pPr lvl="1"/>
            <a:r>
              <a:rPr lang="da-DK" sz="2800" b="1">
                <a:latin typeface="+mj-lt"/>
              </a:rPr>
              <a:t>Step Into</a:t>
            </a:r>
          </a:p>
          <a:p>
            <a:pPr lvl="1"/>
            <a:r>
              <a:rPr lang="da-DK" sz="2800" b="1">
                <a:latin typeface="+mj-lt"/>
              </a:rPr>
              <a:t>Step Over</a:t>
            </a:r>
          </a:p>
          <a:p>
            <a:pPr lvl="1"/>
            <a:r>
              <a:rPr lang="da-DK" sz="2800" b="1">
                <a:latin typeface="+mj-lt"/>
              </a:rPr>
              <a:t>Step Out</a:t>
            </a:r>
            <a:endParaRPr lang="da-DK" b="1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97B19D6-B692-6536-7B6B-B9DB7C3A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935" y="2592201"/>
            <a:ext cx="2519923" cy="1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2070847" y="395343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Into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731124" y="3953435"/>
            <a:ext cx="206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Over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7543173" y="3897405"/>
            <a:ext cx="18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Out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F790773-42D8-FA2C-A0E9-3CE242F3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36" y="598921"/>
            <a:ext cx="7664411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(simple statement)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(simple statement)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qsLx1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62" y="218440"/>
            <a:ext cx="500727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7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(method call)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66975"/>
            <a:ext cx="8153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(simple statement)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(simple statement)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61" y="2476394"/>
            <a:ext cx="8353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Out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Out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47962"/>
            <a:ext cx="8553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Add(…);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Calculate(…);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9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>
                <a:latin typeface="+mj-lt"/>
              </a:rPr>
              <a:t>Code can </a:t>
            </a:r>
            <a:r>
              <a:rPr lang="da-DK" sz="3200" u="sng">
                <a:latin typeface="+mj-lt"/>
              </a:rPr>
              <a:t>compile</a:t>
            </a:r>
            <a:r>
              <a:rPr lang="da-DK" sz="3200">
                <a:latin typeface="+mj-lt"/>
              </a:rPr>
              <a:t> (no syntax errors)</a:t>
            </a:r>
          </a:p>
          <a:p>
            <a:r>
              <a:rPr lang="da-DK" sz="3200">
                <a:latin typeface="+mj-lt"/>
              </a:rPr>
              <a:t>Code </a:t>
            </a:r>
            <a:r>
              <a:rPr lang="da-DK" sz="3200" u="sng">
                <a:latin typeface="+mj-lt"/>
              </a:rPr>
              <a:t>behaves as specified</a:t>
            </a:r>
            <a:r>
              <a:rPr lang="da-DK" sz="3200">
                <a:latin typeface="+mj-lt"/>
              </a:rPr>
              <a:t> (no logical errors)</a:t>
            </a:r>
          </a:p>
          <a:p>
            <a:r>
              <a:rPr lang="da-DK" sz="3200">
                <a:latin typeface="+mj-lt"/>
              </a:rPr>
              <a:t>Code is of </a:t>
            </a:r>
            <a:r>
              <a:rPr lang="da-DK" sz="3200" u="sng">
                <a:latin typeface="+mj-lt"/>
              </a:rPr>
              <a:t>high quality</a:t>
            </a:r>
            <a:r>
              <a:rPr lang="da-DK" sz="320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321360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Calculate(…);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Add(…);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llipse 1"/>
          <p:cNvSpPr>
            <a:spLocks noChangeAspect="1"/>
          </p:cNvSpPr>
          <p:nvPr/>
        </p:nvSpPr>
        <p:spPr>
          <a:xfrm>
            <a:off x="67823" y="1915784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Højrepil 2"/>
          <p:cNvSpPr/>
          <p:nvPr/>
        </p:nvSpPr>
        <p:spPr>
          <a:xfrm>
            <a:off x="2776818" y="1648009"/>
            <a:ext cx="1966816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Into</a:t>
            </a:r>
          </a:p>
        </p:txBody>
      </p:sp>
      <p:sp>
        <p:nvSpPr>
          <p:cNvPr id="7" name="Højrepil 6"/>
          <p:cNvSpPr/>
          <p:nvPr/>
        </p:nvSpPr>
        <p:spPr>
          <a:xfrm>
            <a:off x="6152029" y="2859187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Into</a:t>
            </a:r>
          </a:p>
        </p:txBody>
      </p:sp>
      <p:sp>
        <p:nvSpPr>
          <p:cNvPr id="8" name="Højrepil 7"/>
          <p:cNvSpPr/>
          <p:nvPr/>
        </p:nvSpPr>
        <p:spPr>
          <a:xfrm rot="986741" flipH="1">
            <a:off x="1348887" y="2676378"/>
            <a:ext cx="3689995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Out</a:t>
            </a:r>
          </a:p>
        </p:txBody>
      </p:sp>
      <p:sp>
        <p:nvSpPr>
          <p:cNvPr id="11" name="Højrepil 10"/>
          <p:cNvSpPr/>
          <p:nvPr/>
        </p:nvSpPr>
        <p:spPr>
          <a:xfrm rot="1055959" flipH="1">
            <a:off x="6087217" y="3608093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785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68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>
                <a:solidFill>
                  <a:schemeClr val="accent6">
                    <a:lumMod val="75000"/>
                  </a:schemeClr>
                </a:solidFill>
                <a:latin typeface="+mj-lt"/>
              </a:rPr>
              <a:t>Code can </a:t>
            </a:r>
            <a:r>
              <a:rPr lang="da-DK" sz="3200" u="sng">
                <a:solidFill>
                  <a:schemeClr val="accent6">
                    <a:lumMod val="75000"/>
                  </a:schemeClr>
                </a:solidFill>
                <a:latin typeface="+mj-lt"/>
              </a:rPr>
              <a:t>compile</a:t>
            </a:r>
            <a:r>
              <a:rPr lang="da-DK" sz="3200">
                <a:solidFill>
                  <a:schemeClr val="accent6">
                    <a:lumMod val="75000"/>
                  </a:schemeClr>
                </a:solidFill>
                <a:latin typeface="+mj-lt"/>
              </a:rPr>
              <a:t> (no syntax errors)</a:t>
            </a:r>
          </a:p>
          <a:p>
            <a:r>
              <a:rPr lang="da-DK" sz="3200" b="1">
                <a:solidFill>
                  <a:srgbClr val="FF0000"/>
                </a:solidFill>
                <a:latin typeface="+mj-lt"/>
              </a:rPr>
              <a:t>Code </a:t>
            </a:r>
            <a:r>
              <a:rPr lang="da-DK" sz="3200" b="1" u="sng">
                <a:solidFill>
                  <a:srgbClr val="FF0000"/>
                </a:solidFill>
                <a:latin typeface="+mj-lt"/>
              </a:rPr>
              <a:t>behaves as specified</a:t>
            </a:r>
            <a:r>
              <a:rPr lang="da-DK" sz="3200" b="1">
                <a:solidFill>
                  <a:srgbClr val="FF0000"/>
                </a:solidFill>
                <a:latin typeface="+mj-lt"/>
              </a:rPr>
              <a:t> (no logical errors)</a:t>
            </a:r>
          </a:p>
          <a:p>
            <a:r>
              <a:rPr lang="da-DK" sz="3200">
                <a:latin typeface="+mj-lt"/>
              </a:rPr>
              <a:t>Code is of </a:t>
            </a:r>
            <a:r>
              <a:rPr lang="da-DK" sz="3200" u="sng">
                <a:latin typeface="+mj-lt"/>
              </a:rPr>
              <a:t>high quality</a:t>
            </a:r>
            <a:r>
              <a:rPr lang="da-DK" sz="320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7407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Developement environvent (+ compiler) helps with syntax errors</a:t>
            </a:r>
          </a:p>
          <a:p>
            <a:r>
              <a:rPr lang="da-DK" sz="3200">
                <a:latin typeface="+mj-lt"/>
              </a:rPr>
              <a:t>Remedies for logical errors</a:t>
            </a:r>
          </a:p>
          <a:p>
            <a:pPr lvl="1"/>
            <a:r>
              <a:rPr lang="da-DK" sz="2800" b="1">
                <a:latin typeface="+mj-lt"/>
              </a:rPr>
              <a:t>Human-centric</a:t>
            </a:r>
            <a:r>
              <a:rPr lang="da-DK" sz="2800">
                <a:latin typeface="+mj-lt"/>
              </a:rPr>
              <a:t> debugging</a:t>
            </a:r>
          </a:p>
          <a:p>
            <a:pPr lvl="1"/>
            <a:r>
              <a:rPr lang="da-DK" sz="2800" b="1">
                <a:latin typeface="+mj-lt"/>
              </a:rPr>
              <a:t>Tool-centric</a:t>
            </a:r>
            <a:r>
              <a:rPr lang="da-DK" sz="2800">
                <a:latin typeface="+mj-lt"/>
              </a:rPr>
              <a:t> debugging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0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Human-centric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22159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Common sense!</a:t>
            </a:r>
          </a:p>
          <a:p>
            <a:r>
              <a:rPr lang="da-DK" sz="3200" u="sng">
                <a:latin typeface="+mj-lt"/>
              </a:rPr>
              <a:t>Read</a:t>
            </a:r>
            <a:r>
              <a:rPr lang="da-DK" sz="3200">
                <a:latin typeface="+mj-lt"/>
              </a:rPr>
              <a:t> the code (again…)</a:t>
            </a:r>
          </a:p>
          <a:p>
            <a:r>
              <a:rPr lang="da-DK" sz="3200" u="sng">
                <a:latin typeface="+mj-lt"/>
              </a:rPr>
              <a:t>Explain</a:t>
            </a:r>
            <a:r>
              <a:rPr lang="da-DK" sz="3200">
                <a:latin typeface="+mj-lt"/>
              </a:rPr>
              <a:t> the code (to somebody else…)</a:t>
            </a:r>
          </a:p>
          <a:p>
            <a:r>
              <a:rPr lang="da-DK" sz="3200">
                <a:latin typeface="+mj-lt"/>
              </a:rPr>
              <a:t>Are requirements clear?</a:t>
            </a:r>
            <a:endParaRPr lang="da-DK"/>
          </a:p>
        </p:txBody>
      </p:sp>
      <p:pic>
        <p:nvPicPr>
          <p:cNvPr id="1026" name="Picture 2" descr="Billedresultat for common s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63" y="2327594"/>
            <a:ext cx="5263623" cy="24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55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Debug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527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Debugging </vt:lpstr>
      <vt:lpstr>PowerPoint-præsentation</vt:lpstr>
      <vt:lpstr>Levels of code correctness</vt:lpstr>
      <vt:lpstr>Levels of code correctness</vt:lpstr>
      <vt:lpstr>Levels of code correctness</vt:lpstr>
      <vt:lpstr>Human-centric debugging</vt:lpstr>
      <vt:lpstr>Tool-centric debugging</vt:lpstr>
      <vt:lpstr>Tool-centric debugging</vt:lpstr>
      <vt:lpstr>Tool-centric debugging</vt:lpstr>
      <vt:lpstr>Using the Integrated Debugger</vt:lpstr>
      <vt:lpstr>Setting a Breakpoint</vt:lpstr>
      <vt:lpstr>Setting a Breakpoint</vt:lpstr>
      <vt:lpstr>Inspecting variable values</vt:lpstr>
      <vt:lpstr>Inspecting variable values</vt:lpstr>
      <vt:lpstr>Inspecting variable values</vt:lpstr>
      <vt:lpstr>Stepping through code</vt:lpstr>
      <vt:lpstr>PowerPoint-præsentation</vt:lpstr>
      <vt:lpstr>Step Over (simple statement)</vt:lpstr>
      <vt:lpstr>Step Over (simple statement)</vt:lpstr>
      <vt:lpstr>Step Over (method call)</vt:lpstr>
      <vt:lpstr>Step Over (method call)</vt:lpstr>
      <vt:lpstr>Step Into (simple statement)</vt:lpstr>
      <vt:lpstr>Step Into (simple statement)</vt:lpstr>
      <vt:lpstr>Step Into (method call)</vt:lpstr>
      <vt:lpstr>Step Into (method call)</vt:lpstr>
      <vt:lpstr>Step Into (method call)</vt:lpstr>
      <vt:lpstr>Step Out</vt:lpstr>
      <vt:lpstr>Step Out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104</cp:revision>
  <dcterms:created xsi:type="dcterms:W3CDTF">2017-09-05T14:00:27Z</dcterms:created>
  <dcterms:modified xsi:type="dcterms:W3CDTF">2022-08-11T10:06:04Z</dcterms:modified>
</cp:coreProperties>
</file>