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396" r:id="rId4"/>
    <p:sldId id="398" r:id="rId5"/>
    <p:sldId id="438" r:id="rId6"/>
    <p:sldId id="399" r:id="rId7"/>
    <p:sldId id="445" r:id="rId8"/>
    <p:sldId id="446" r:id="rId9"/>
    <p:sldId id="448" r:id="rId10"/>
    <p:sldId id="449" r:id="rId11"/>
    <p:sldId id="450" r:id="rId12"/>
    <p:sldId id="451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4" r:id="rId27"/>
    <p:sldId id="413" r:id="rId28"/>
    <p:sldId id="415" r:id="rId29"/>
    <p:sldId id="440" r:id="rId30"/>
    <p:sldId id="441" r:id="rId31"/>
    <p:sldId id="442" r:id="rId32"/>
    <p:sldId id="443" r:id="rId33"/>
    <p:sldId id="444" r:id="rId34"/>
    <p:sldId id="452" r:id="rId35"/>
    <p:sldId id="416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1" r:id="rId49"/>
    <p:sldId id="432" r:id="rId50"/>
    <p:sldId id="434" r:id="rId51"/>
    <p:sldId id="433" r:id="rId52"/>
    <p:sldId id="436" r:id="rId53"/>
    <p:sldId id="437" r:id="rId5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/>
              <a:t>List </a:t>
            </a:r>
            <a:br>
              <a:rPr lang="da-DK" sz="9600"/>
            </a:br>
            <a:r>
              <a:rPr lang="da-DK" sz="9600">
                <a:solidFill>
                  <a:schemeClr val="bg1">
                    <a:lumMod val="75000"/>
                  </a:schemeClr>
                </a:solidFill>
              </a:rPr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6063" y="1122362"/>
            <a:ext cx="10668000" cy="3144837"/>
          </a:xfrm>
        </p:spPr>
        <p:txBody>
          <a:bodyPr>
            <a:noAutofit/>
          </a:bodyPr>
          <a:lstStyle/>
          <a:p>
            <a:r>
              <a:rPr lang="da-DK" sz="7200" b="1">
                <a:solidFill>
                  <a:srgbClr val="0070C0"/>
                </a:solidFill>
              </a:rPr>
              <a:t>string</a:t>
            </a:r>
            <a:r>
              <a:rPr lang="da-DK" sz="7200" b="1"/>
              <a:t>[ ] …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>
                <a:solidFill>
                  <a:srgbClr val="0070C0"/>
                </a:solidFill>
              </a:rPr>
              <a:t>string</a:t>
            </a:r>
            <a:r>
              <a:rPr lang="da-DK" sz="7200" b="1"/>
              <a:t>[3]</a:t>
            </a:r>
            <a:br>
              <a:rPr lang="da-DK" sz="9600"/>
            </a:br>
            <a:r>
              <a:rPr lang="da-DK" sz="4800" b="1"/>
              <a:t>an array of 3 elements of type </a:t>
            </a:r>
            <a:r>
              <a:rPr lang="da-DK" sz="4800" b="1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965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2369" y="1122362"/>
            <a:ext cx="10256920" cy="3144837"/>
          </a:xfrm>
        </p:spPr>
        <p:txBody>
          <a:bodyPr>
            <a:noAutofit/>
          </a:bodyPr>
          <a:lstStyle/>
          <a:p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/>
              <a:t>[ ] …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/>
              <a:t>[3]</a:t>
            </a:r>
            <a:br>
              <a:rPr lang="da-DK" sz="9600"/>
            </a:br>
            <a:r>
              <a:rPr lang="da-DK" sz="4000" b="1"/>
              <a:t>an array of 3 (references to) objects of type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631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745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ages[1] = 23;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899574" y="2187786"/>
            <a:ext cx="1964267" cy="1096003"/>
          </a:xfrm>
          <a:prstGeom prst="wedgeRoundRectCallout">
            <a:avLst>
              <a:gd name="adj1" fmla="val -89778"/>
              <a:gd name="adj2" fmla="val 7880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Index</a:t>
            </a:r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4597979" y="5098051"/>
            <a:ext cx="1964267" cy="1096003"/>
          </a:xfrm>
          <a:prstGeom prst="wedgeRoundRectCallout">
            <a:avLst>
              <a:gd name="adj1" fmla="val -91157"/>
              <a:gd name="adj2" fmla="val -9485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996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ages[1] = 23;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ages[2] = ages[1] + 12;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9341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[]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ages[0] = 17;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318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[]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ages[0] = 17;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ages[3] = 31;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// Error!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Rektangel 9"/>
          <p:cNvSpPr/>
          <p:nvPr/>
        </p:nvSpPr>
        <p:spPr>
          <a:xfrm>
            <a:off x="6354993" y="3955627"/>
            <a:ext cx="1187606" cy="73934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0567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3;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5772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Rektangel 9"/>
          <p:cNvSpPr/>
          <p:nvPr/>
        </p:nvSpPr>
        <p:spPr>
          <a:xfrm>
            <a:off x="6354993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2" name="Rektangel 11"/>
          <p:cNvSpPr/>
          <p:nvPr/>
        </p:nvSpPr>
        <p:spPr>
          <a:xfrm>
            <a:off x="6481190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3" name="Rektangel 12"/>
          <p:cNvSpPr/>
          <p:nvPr/>
        </p:nvSpPr>
        <p:spPr>
          <a:xfrm>
            <a:off x="7953500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4" name="Rektangel 13"/>
          <p:cNvSpPr/>
          <p:nvPr/>
        </p:nvSpPr>
        <p:spPr>
          <a:xfrm>
            <a:off x="8079697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4929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pic>
        <p:nvPicPr>
          <p:cNvPr id="102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75" y="3358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_die2;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...etc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Length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211999" y="1419449"/>
            <a:ext cx="1137919" cy="731520"/>
          </a:xfrm>
          <a:prstGeom prst="wedgeRoundRectCallout">
            <a:avLst>
              <a:gd name="adj1" fmla="val -185157"/>
              <a:gd name="adj2" fmla="val -7293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NB!</a:t>
            </a:r>
          </a:p>
        </p:txBody>
      </p:sp>
    </p:spTree>
    <p:extLst>
      <p:ext uri="{BB962C8B-B14F-4D97-AF65-F5344CB8AC3E}">
        <p14:creationId xmlns:p14="http://schemas.microsoft.com/office/powerpoint/2010/main" val="4166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Length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37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foreach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29574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07626" y="1783705"/>
            <a:ext cx="1052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foreach (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variableName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arrayName</a:t>
            </a:r>
            <a:r>
              <a:rPr lang="da-DK" sz="3600" b="1">
                <a:latin typeface="Consolas" panose="020B0609020204030204" pitchFamily="49" charset="0"/>
              </a:rPr>
              <a:t>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variableName</a:t>
            </a:r>
            <a:r>
              <a:rPr lang="da-DK" sz="3600" b="1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61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Fixed</a:t>
            </a:r>
            <a:r>
              <a:rPr lang="da-DK" sz="3600" dirty="0"/>
              <a:t> </a:t>
            </a:r>
            <a:r>
              <a:rPr lang="da-DK" sz="3600" dirty="0" err="1"/>
              <a:t>size</a:t>
            </a:r>
            <a:endParaRPr lang="da-DK" sz="3600" dirty="0"/>
          </a:p>
          <a:p>
            <a:r>
              <a:rPr lang="da-DK" sz="3600" dirty="0" err="1"/>
              <a:t>When</a:t>
            </a:r>
            <a:r>
              <a:rPr lang="da-DK" sz="3600" dirty="0"/>
              <a:t> is an array element ”</a:t>
            </a:r>
            <a:r>
              <a:rPr lang="da-DK" sz="3600" dirty="0" err="1"/>
              <a:t>empty</a:t>
            </a:r>
            <a:r>
              <a:rPr lang="da-DK" sz="3600" dirty="0"/>
              <a:t>”?</a:t>
            </a:r>
          </a:p>
          <a:p>
            <a:r>
              <a:rPr lang="da-DK" sz="3600" dirty="0" err="1"/>
              <a:t>Easy</a:t>
            </a:r>
            <a:r>
              <a:rPr lang="da-DK" sz="3600" dirty="0"/>
              <a:t> to index </a:t>
            </a:r>
            <a:r>
              <a:rPr lang="da-DK" sz="3600" i="1" dirty="0"/>
              <a:t>out-of-range</a:t>
            </a:r>
          </a:p>
        </p:txBody>
      </p:sp>
    </p:spTree>
    <p:extLst>
      <p:ext uri="{BB962C8B-B14F-4D97-AF65-F5344CB8AC3E}">
        <p14:creationId xmlns:p14="http://schemas.microsoft.com/office/powerpoint/2010/main" val="1479807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Fixed size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</a:t>
            </a:r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57786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Empty (?)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6022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Empty (?)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5004603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9" name="Rektangel 8"/>
          <p:cNvSpPr/>
          <p:nvPr/>
        </p:nvSpPr>
        <p:spPr>
          <a:xfrm>
            <a:off x="6603110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0" name="Rektangel 9"/>
          <p:cNvSpPr/>
          <p:nvPr/>
        </p:nvSpPr>
        <p:spPr>
          <a:xfrm>
            <a:off x="3406096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737014" y="4639733"/>
            <a:ext cx="3100181" cy="1456267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Actual value, or  ”empty”…?</a:t>
            </a:r>
          </a:p>
        </p:txBody>
      </p:sp>
    </p:spTree>
    <p:extLst>
      <p:ext uri="{BB962C8B-B14F-4D97-AF65-F5344CB8AC3E}">
        <p14:creationId xmlns:p14="http://schemas.microsoft.com/office/powerpoint/2010/main" val="11383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Invalid index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765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</a:t>
            </a:r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-2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99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List&lt;T&gt;</a:t>
            </a:r>
            <a:endParaRPr lang="da-DK" sz="1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4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_die2;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_die3;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_die4;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...etc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udstavle 1"/>
          <p:cNvSpPr/>
          <p:nvPr/>
        </p:nvSpPr>
        <p:spPr>
          <a:xfrm>
            <a:off x="6593305" y="1628423"/>
            <a:ext cx="2021305" cy="205138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List&lt;T&gt;</a:t>
            </a:r>
            <a:br>
              <a:rPr lang="da-DK" sz="9600"/>
            </a:br>
            <a:r>
              <a:rPr lang="da-DK" sz="4800" b="1"/>
              <a:t>a list of items of type 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</a:t>
            </a:r>
            <a:r>
              <a:rPr lang="da-DK" sz="12000" b="1">
                <a:solidFill>
                  <a:srgbClr val="0070C0"/>
                </a:solidFill>
              </a:rPr>
              <a:t>int</a:t>
            </a:r>
            <a:r>
              <a:rPr lang="da-DK" sz="12000" b="1"/>
              <a:t>&gt;</a:t>
            </a:r>
            <a:br>
              <a:rPr lang="da-DK" sz="9600"/>
            </a:br>
            <a:r>
              <a:rPr lang="da-DK" sz="4800" b="1"/>
              <a:t>a list of items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1945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</a:t>
            </a:r>
            <a:r>
              <a:rPr lang="da-DK" sz="12000" b="1">
                <a:solidFill>
                  <a:srgbClr val="0070C0"/>
                </a:solidFill>
              </a:rPr>
              <a:t>string</a:t>
            </a:r>
            <a:r>
              <a:rPr lang="da-DK" sz="12000" b="1"/>
              <a:t>&gt;</a:t>
            </a:r>
            <a:br>
              <a:rPr lang="da-DK" sz="9600"/>
            </a:br>
            <a:r>
              <a:rPr lang="da-DK" sz="4800" b="1"/>
              <a:t>a list of items of type </a:t>
            </a:r>
            <a:r>
              <a:rPr lang="da-DK" sz="4800" b="1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9395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2853" y="1122362"/>
            <a:ext cx="11474027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</a:t>
            </a:r>
            <a:r>
              <a:rPr lang="da-DK" sz="120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12000" b="1"/>
              <a:t>&gt;</a:t>
            </a:r>
            <a:br>
              <a:rPr lang="da-DK" sz="9600"/>
            </a:br>
            <a:r>
              <a:rPr lang="da-DK" sz="4800" b="1"/>
              <a:t>a list of (referecens to) objects of type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35519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List&lt;List&lt;</a:t>
            </a:r>
            <a:r>
              <a:rPr lang="da-DK" sz="12000" b="1">
                <a:solidFill>
                  <a:srgbClr val="0070C0"/>
                </a:solidFill>
              </a:rPr>
              <a:t>int</a:t>
            </a:r>
            <a:r>
              <a:rPr lang="da-DK" sz="12000" b="1"/>
              <a:t>&gt;&gt;</a:t>
            </a:r>
            <a:br>
              <a:rPr lang="da-DK" sz="9600"/>
            </a:br>
            <a:r>
              <a:rPr lang="da-DK" sz="4800" b="1"/>
              <a:t>a list of lists of items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39104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0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771467" y="1574004"/>
            <a:ext cx="1137919" cy="731520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NB!</a:t>
            </a:r>
          </a:p>
        </p:txBody>
      </p:sp>
    </p:spTree>
    <p:extLst>
      <p:ext uri="{BB962C8B-B14F-4D97-AF65-F5344CB8AC3E}">
        <p14:creationId xmlns:p14="http://schemas.microsoft.com/office/powerpoint/2010/main" val="402648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1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ages.Add(26);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65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ages.Add(43);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7106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ages.Add(9);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26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4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ages.Add(9);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ages.Insert(2,55);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10" name="Rektangel 9"/>
          <p:cNvSpPr/>
          <p:nvPr/>
        </p:nvSpPr>
        <p:spPr>
          <a:xfrm>
            <a:off x="5634916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2" name="Rektangel 11"/>
          <p:cNvSpPr/>
          <p:nvPr/>
        </p:nvSpPr>
        <p:spPr>
          <a:xfrm>
            <a:off x="5740793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5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>
                <a:latin typeface="Consolas" panose="020B0609020204030204" pitchFamily="49" charset="0"/>
              </a:rPr>
              <a:t>age = 12;</a:t>
            </a:r>
          </a:p>
        </p:txBody>
      </p:sp>
    </p:spTree>
    <p:extLst>
      <p:ext uri="{BB962C8B-B14F-4D97-AF65-F5344CB8AC3E}">
        <p14:creationId xmlns:p14="http://schemas.microsoft.com/office/powerpoint/2010/main" val="4230654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ages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ages.Add(9);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8" name="Rektangel 7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10" name="Rektangel 9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090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ages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ages.Add(9);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ages.Remove(26);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3" name="Afrundet rektangulær billedforklaring 12"/>
          <p:cNvSpPr/>
          <p:nvPr/>
        </p:nvSpPr>
        <p:spPr>
          <a:xfrm>
            <a:off x="4005043" y="2166828"/>
            <a:ext cx="1137919" cy="731520"/>
          </a:xfrm>
          <a:prstGeom prst="wedgeRoundRectCallout">
            <a:avLst>
              <a:gd name="adj1" fmla="val -121114"/>
              <a:gd name="adj2" fmla="val 386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NB!</a:t>
            </a:r>
          </a:p>
        </p:txBody>
      </p:sp>
    </p:spTree>
    <p:extLst>
      <p:ext uri="{BB962C8B-B14F-4D97-AF65-F5344CB8AC3E}">
        <p14:creationId xmlns:p14="http://schemas.microsoft.com/office/powerpoint/2010/main" val="15789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ages.Clear();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7208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0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ages.Clear();</a:t>
            </a:r>
          </a:p>
        </p:txBody>
      </p:sp>
    </p:spTree>
    <p:extLst>
      <p:ext uri="{BB962C8B-B14F-4D97-AF65-F5344CB8AC3E}">
        <p14:creationId xmlns:p14="http://schemas.microsoft.com/office/powerpoint/2010/main" val="1953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0" y="754158"/>
            <a:ext cx="1033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ages.Contains(9);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4800" b="1">
                <a:latin typeface="Consolas" panose="020B0609020204030204" pitchFamily="49" charset="0"/>
              </a:rPr>
              <a:t>ages.Contains(24);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= False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80396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ages.IndexOf(9);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1</a:t>
            </a:r>
          </a:p>
          <a:p>
            <a:r>
              <a:rPr lang="da-DK" sz="4800" b="1">
                <a:latin typeface="Consolas" panose="020B0609020204030204" pitchFamily="49" charset="0"/>
              </a:rPr>
              <a:t>ages.IndexOf(24);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= -1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3184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ages.Sort();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29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838883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ages.Sort();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29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41277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ages[3] = 38;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38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809568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ages[1] = ages[4] - 15;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38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77847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>
                <a:latin typeface="Consolas" panose="020B0609020204030204" pitchFamily="49" charset="0"/>
              </a:rPr>
              <a:t>age = 12;</a:t>
            </a:r>
          </a:p>
        </p:txBody>
      </p:sp>
      <p:sp>
        <p:nvSpPr>
          <p:cNvPr id="2" name="Rektangel 1"/>
          <p:cNvSpPr/>
          <p:nvPr/>
        </p:nvSpPr>
        <p:spPr>
          <a:xfrm>
            <a:off x="8630832" y="906349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age</a:t>
            </a:r>
          </a:p>
        </p:txBody>
      </p:sp>
      <p:sp>
        <p:nvSpPr>
          <p:cNvPr id="4" name="Rektangel 3"/>
          <p:cNvSpPr/>
          <p:nvPr/>
        </p:nvSpPr>
        <p:spPr>
          <a:xfrm>
            <a:off x="8937029" y="1713654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968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ages.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da-DK" sz="3200" b="1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19327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foreach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33173" y="427155"/>
            <a:ext cx="3224106" cy="1456267"/>
          </a:xfrm>
          <a:prstGeom prst="wedgeRoundRectCallout">
            <a:avLst>
              <a:gd name="adj1" fmla="val -87851"/>
              <a:gd name="adj2" fmla="val 2529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Same syntax as for arrays</a:t>
            </a:r>
          </a:p>
        </p:txBody>
      </p:sp>
    </p:spTree>
    <p:extLst>
      <p:ext uri="{BB962C8B-B14F-4D97-AF65-F5344CB8AC3E}">
        <p14:creationId xmlns:p14="http://schemas.microsoft.com/office/powerpoint/2010/main" val="40421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latin typeface="Consolas" panose="020B0609020204030204" pitchFamily="49" charset="0"/>
              </a:rPr>
              <a:t>foreach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>
                <a:latin typeface="Consolas" panose="020B0609020204030204" pitchFamily="49" charset="0"/>
              </a:rPr>
              <a:t> ages)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Start</a:t>
            </a: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31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latin typeface="Consolas" panose="020B0609020204030204" pitchFamily="49" charset="0"/>
              </a:rPr>
              <a:t>foreach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>
                <a:latin typeface="Consolas" panose="020B0609020204030204" pitchFamily="49" charset="0"/>
              </a:rPr>
              <a:t> ages)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Start</a:t>
            </a: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End</a:t>
            </a:r>
          </a:p>
        </p:txBody>
      </p:sp>
      <p:cxnSp>
        <p:nvCxnSpPr>
          <p:cNvPr id="13" name="Lige pilforbindelse 12"/>
          <p:cNvCxnSpPr>
            <a:stCxn id="2" idx="3"/>
            <a:endCxn id="5" idx="1"/>
          </p:cNvCxnSpPr>
          <p:nvPr/>
        </p:nvCxnSpPr>
        <p:spPr>
          <a:xfrm>
            <a:off x="3064067" y="4620331"/>
            <a:ext cx="783098" cy="720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stCxn id="5" idx="3"/>
            <a:endCxn id="6" idx="1"/>
          </p:cNvCxnSpPr>
          <p:nvPr/>
        </p:nvCxnSpPr>
        <p:spPr>
          <a:xfrm flipV="1">
            <a:off x="5287165" y="4158364"/>
            <a:ext cx="1331988" cy="118196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94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T[ ] 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T[</a:t>
            </a:r>
            <a:r>
              <a:rPr lang="da-DK" sz="9600" b="1" i="1"/>
              <a:t>n</a:t>
            </a:r>
            <a:r>
              <a:rPr lang="da-DK" sz="9600" b="1"/>
              <a:t>]</a:t>
            </a:r>
            <a:br>
              <a:rPr lang="da-DK" sz="960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7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T[ ] 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T[</a:t>
            </a:r>
            <a:r>
              <a:rPr lang="da-DK" sz="9600" b="1" i="1"/>
              <a:t>n</a:t>
            </a:r>
            <a:r>
              <a:rPr lang="da-DK" sz="9600" b="1"/>
              <a:t>]</a:t>
            </a:r>
            <a:br>
              <a:rPr lang="da-DK" sz="9600"/>
            </a:br>
            <a:r>
              <a:rPr lang="da-DK" sz="4800" b="1"/>
              <a:t>an array of </a:t>
            </a:r>
            <a:r>
              <a:rPr lang="da-DK" sz="4800" b="1" i="1"/>
              <a:t>n</a:t>
            </a:r>
            <a:r>
              <a:rPr lang="da-DK" sz="4800" b="1"/>
              <a:t> elements of type 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8567" y="1122362"/>
            <a:ext cx="10547685" cy="3144837"/>
          </a:xfrm>
        </p:spPr>
        <p:txBody>
          <a:bodyPr>
            <a:noAutofit/>
          </a:bodyPr>
          <a:lstStyle/>
          <a:p>
            <a:r>
              <a:rPr lang="da-DK" sz="9600" b="1">
                <a:solidFill>
                  <a:srgbClr val="0070C0"/>
                </a:solidFill>
              </a:rPr>
              <a:t>int</a:t>
            </a:r>
            <a:r>
              <a:rPr lang="da-DK" sz="9600" b="1"/>
              <a:t>[ ] 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</a:t>
            </a:r>
            <a:r>
              <a:rPr lang="da-DK" sz="9600" b="1">
                <a:solidFill>
                  <a:srgbClr val="0070C0"/>
                </a:solidFill>
              </a:rPr>
              <a:t>int</a:t>
            </a:r>
            <a:r>
              <a:rPr lang="da-DK" sz="9600" b="1"/>
              <a:t>[3]</a:t>
            </a:r>
            <a:br>
              <a:rPr lang="da-DK" sz="9600"/>
            </a:br>
            <a:r>
              <a:rPr lang="da-DK" sz="4800" b="1"/>
              <a:t>an array of 3 elements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829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1182</Words>
  <Application>Microsoft Office PowerPoint</Application>
  <PresentationFormat>Widescreen</PresentationFormat>
  <Paragraphs>338</Paragraphs>
  <Slides>53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Office-tema</vt:lpstr>
      <vt:lpstr>List  (array)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T[ ] … = new T[n] </vt:lpstr>
      <vt:lpstr>T[ ] … = new T[n] an array of n elements of type T</vt:lpstr>
      <vt:lpstr>int[ ] … = new int[3] an array of 3 elements of type int</vt:lpstr>
      <vt:lpstr>string[ ] … = new string[3] an array of 3 elements of type string</vt:lpstr>
      <vt:lpstr>Car[ ] … = new Car[3] an array of 3 (references to) objects of type Car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Array drawbacks</vt:lpstr>
      <vt:lpstr>Array drawbacks – Fixed size</vt:lpstr>
      <vt:lpstr>Array drawbacks – Empty (?) element</vt:lpstr>
      <vt:lpstr>Array drawbacks – Empty (?) element</vt:lpstr>
      <vt:lpstr>Array drawbacks – Invalid index</vt:lpstr>
      <vt:lpstr>List&lt;T&gt;</vt:lpstr>
      <vt:lpstr>List&lt;T&gt; a list of items of type T</vt:lpstr>
      <vt:lpstr>List&lt;int&gt; a list of items of type int</vt:lpstr>
      <vt:lpstr>List&lt;string&gt; a list of items of type string</vt:lpstr>
      <vt:lpstr>List&lt;Car&gt; a list of (referecens to) objects of type Car</vt:lpstr>
      <vt:lpstr>List&lt;List&lt;int&gt;&gt; a list of lists of items of type int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81</cp:revision>
  <dcterms:created xsi:type="dcterms:W3CDTF">2017-09-05T14:00:27Z</dcterms:created>
  <dcterms:modified xsi:type="dcterms:W3CDTF">2022-08-11T10:23:11Z</dcterms:modified>
</cp:coreProperties>
</file>