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3" r:id="rId2"/>
    <p:sldId id="256" r:id="rId3"/>
    <p:sldId id="284" r:id="rId4"/>
    <p:sldId id="292" r:id="rId5"/>
    <p:sldId id="288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293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289" r:id="rId29"/>
  </p:sldIdLst>
  <p:sldSz cx="9144000" cy="6858000" type="screen4x3"/>
  <p:notesSz cx="6669088" cy="9775825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pos="2880">
          <p15:clr>
            <a:srgbClr val="A4A3A4"/>
          </p15:clr>
        </p15:guide>
        <p15:guide id="6" pos="3243">
          <p15:clr>
            <a:srgbClr val="A4A3A4"/>
          </p15:clr>
        </p15:guide>
        <p15:guide id="7" pos="431">
          <p15:clr>
            <a:srgbClr val="A4A3A4"/>
          </p15:clr>
        </p15:guide>
        <p15:guide id="8" pos="3379">
          <p15:clr>
            <a:srgbClr val="A4A3A4"/>
          </p15:clr>
        </p15:guide>
        <p15:guide id="9" pos="36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2B1E"/>
    <a:srgbClr val="B21C20"/>
    <a:srgbClr val="367068"/>
    <a:srgbClr val="4FA397"/>
    <a:srgbClr val="7DC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2" autoAdjust="0"/>
    <p:restoredTop sz="94660"/>
  </p:normalViewPr>
  <p:slideViewPr>
    <p:cSldViewPr>
      <p:cViewPr>
        <p:scale>
          <a:sx n="100" d="100"/>
          <a:sy n="100" d="100"/>
        </p:scale>
        <p:origin x="1074" y="168"/>
      </p:cViewPr>
      <p:guideLst>
        <p:guide orient="horz" pos="2160"/>
        <p:guide orient="horz" pos="1117"/>
        <p:guide orient="horz" pos="3884"/>
        <p:guide orient="horz" pos="2341"/>
        <p:guide pos="2880"/>
        <p:guide pos="3243"/>
        <p:guide pos="431"/>
        <p:guide pos="3379"/>
        <p:guide pos="36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9F681-3522-420F-8689-7F29167557E6}" type="datetimeFigureOut">
              <a:rPr lang="da-DK" smtClean="0"/>
              <a:t>02-02-2017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285337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777607" y="9285337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6AC7E-158D-4A8A-8C87-5BC3947BF4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9185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A282D-D088-4F3F-9B8E-73E10C7F4201}" type="datetimeFigureOut">
              <a:rPr lang="da-DK" smtClean="0"/>
              <a:t>02-02-2017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733425"/>
            <a:ext cx="4884738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43517"/>
            <a:ext cx="5335270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5337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85337"/>
            <a:ext cx="2889938" cy="488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43529-F059-47E2-B433-6641525439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66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N.B:</a:t>
            </a:r>
            <a:r>
              <a:rPr lang="da-DK" baseline="0" dirty="0" smtClean="0"/>
              <a:t> </a:t>
            </a:r>
            <a:r>
              <a:rPr lang="da-DK" dirty="0" smtClean="0"/>
              <a:t>Slet eller dupliker slides hvis der</a:t>
            </a:r>
            <a:r>
              <a:rPr lang="da-DK" baseline="0" dirty="0" smtClean="0"/>
              <a:t> skal bruges flere eller færre end skabelonen har.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43529-F059-47E2-B433-66415254393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524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236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35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274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77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001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969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954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569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155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26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4012-D02C-4659-93AE-B93F4978E828}" type="datetimeFigureOut">
              <a:rPr lang="da-DK" smtClean="0"/>
              <a:pPr/>
              <a:t>02-02-2017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D53E-5E3B-4A6F-ADDC-BEB2B93121BE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178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5S5Z3x97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-12433"/>
            <a:ext cx="10359237" cy="6906158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72808" y="908720"/>
            <a:ext cx="140364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200" dirty="0" smtClean="0">
                <a:solidFill>
                  <a:schemeClr val="bg1"/>
                </a:solidFill>
                <a:latin typeface="Gotham Medium"/>
                <a:cs typeface="Gotham Medium"/>
              </a:rPr>
              <a:t>TÆT PÅ DIG</a:t>
            </a:r>
          </a:p>
          <a:p>
            <a:pPr marL="0" indent="0" algn="ctr">
              <a:buNone/>
            </a:pPr>
            <a:r>
              <a:rPr lang="da-DK" sz="1200" dirty="0" smtClean="0">
                <a:solidFill>
                  <a:schemeClr val="bg1"/>
                </a:solidFill>
                <a:latin typeface="Gotham Medium"/>
                <a:cs typeface="Gotham Medium"/>
              </a:rPr>
              <a:t>TÆT PÅ JOB</a:t>
            </a:r>
          </a:p>
        </p:txBody>
      </p:sp>
      <p:sp>
        <p:nvSpPr>
          <p:cNvPr id="6" name="Ellipse 5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2050" name="Picture 2" descr="http://www.tshirtpusher.com/media/catalog/product/cache/1/image/1100x1525/9df78eab33525d08d6e5fb8d27136e95/1/0/10people_art_black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519222"/>
            <a:ext cx="4176464" cy="579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2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BINÆRE TAL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6429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En computer regner i det </a:t>
            </a:r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binære talsystem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(base-2)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Mennesker regner (som regel) i det </a:t>
            </a:r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decimale talsystem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(base-10)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110 betyder i base-10: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(1 x 100) + (1 x 10) + (0 x 1) = 110 (base-10)</a:t>
            </a:r>
          </a:p>
          <a:p>
            <a:pPr lvl="1"/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(1 x 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10</a:t>
            </a:r>
            <a:r>
              <a:rPr lang="da-DK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2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) </a:t>
            </a:r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+ (1 x 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10</a:t>
            </a:r>
            <a:r>
              <a:rPr lang="da-DK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1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) </a:t>
            </a:r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+ (0 x 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10</a:t>
            </a:r>
            <a:r>
              <a:rPr lang="da-DK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0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) </a:t>
            </a:r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= 110 (base-10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)</a:t>
            </a:r>
            <a:endParaRPr lang="da-DK" sz="20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110 betyder i 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base-2: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pPr lvl="1"/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(1 x 4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) </a:t>
            </a:r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+ (1 x 2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) </a:t>
            </a:r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+ (0 x 1) = 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6 </a:t>
            </a:r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(base-10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)</a:t>
            </a:r>
          </a:p>
          <a:p>
            <a:pPr lvl="1"/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(1 x 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2</a:t>
            </a:r>
            <a:r>
              <a:rPr lang="da-DK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2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) </a:t>
            </a:r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+ (1 x 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2</a:t>
            </a:r>
            <a:r>
              <a:rPr lang="da-DK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1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) </a:t>
            </a:r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+ (0 x 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2</a:t>
            </a:r>
            <a:r>
              <a:rPr lang="da-DK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0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) </a:t>
            </a:r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= 6 (base-10)</a:t>
            </a:r>
            <a:endParaRPr lang="da-DK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pPr lvl="1"/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BINÆRE TAL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6429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Lidt mystisk…men alle regneregler virker på samme måde som for base-10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Base-10: 	5 + 7 = 12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Base-2: 		101 + 111 = 1100</a:t>
            </a:r>
            <a:endParaRPr lang="da-DK" sz="20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Man kan også regne med mente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0 + 0 = 0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0 + 1 = 1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1 + 0 = 1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1 + 1 = 0, og 1 i mente</a:t>
            </a:r>
            <a:endParaRPr lang="da-DK" sz="20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graphicFrame>
        <p:nvGraphicFramePr>
          <p:cNvPr id="10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36330"/>
              </p:ext>
            </p:extLst>
          </p:nvPr>
        </p:nvGraphicFramePr>
        <p:xfrm>
          <a:off x="827088" y="1341438"/>
          <a:ext cx="5778500" cy="4480452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Mente ind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Mente ud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852738"/>
            <a:ext cx="755967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0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283968" y="980728"/>
            <a:ext cx="506124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BYGGESTEN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3968" y="1772816"/>
            <a:ext cx="460851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Nu kan vi få metal og strøm til at regne for os!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Øvrige regnearter kan også konstrueres ved hjælp af få transistorer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Så er vi i gang!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7170" name="Picture 2" descr="380"/>
          <p:cNvPicPr preferRelativeResize="0"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7"/>
          <a:stretch/>
        </p:blipFill>
        <p:spPr bwMode="auto">
          <a:xfrm>
            <a:off x="19158" y="5"/>
            <a:ext cx="3960000" cy="71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3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283968" y="980728"/>
            <a:ext cx="506124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ENIAC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3968" y="1772816"/>
            <a:ext cx="460851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Ca. 1945 (WW 2)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30 tons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Ca. 18.000 transistorer (radiorør)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Beregning af projektilbaner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Andre computere rundt om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England: Kodebrydning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" y="1179376"/>
            <a:ext cx="38290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2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283968" y="980728"/>
            <a:ext cx="506124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NU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3968" y="1772816"/>
            <a:ext cx="460851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Bruger ikke længere enkelte transistorer – i stedet bruges integrerede kredsløb (chips)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State-of-the-art (2017): </a:t>
            </a:r>
            <a:r>
              <a:rPr lang="da-DK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o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mkring 10.000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.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000,000 transistorer på få cm</a:t>
            </a:r>
            <a:r>
              <a:rPr lang="da-DK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2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708874" y="1692799"/>
            <a:ext cx="6857999" cy="34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DATAMÆNGDER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592534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Datamængder måles typisk i </a:t>
            </a:r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bytes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. En byte er 8 </a:t>
            </a:r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bits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(bit er enten 0 eller 1).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For en computer er </a:t>
            </a:r>
            <a:r>
              <a:rPr lang="da-DK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alt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data binært (0/1). Det kræver </a:t>
            </a:r>
            <a:r>
              <a:rPr lang="da-DK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software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at fortolke data som noget andet.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Tekst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Billede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Lyd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Video</a:t>
            </a:r>
            <a:endParaRPr lang="da-DK" sz="20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DATAMÆNGDER</a:t>
            </a:r>
            <a:endParaRPr lang="da-DK" sz="3600" dirty="0">
              <a:latin typeface="Gotham Medium"/>
              <a:cs typeface="Gotham Medium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4680"/>
              </p:ext>
            </p:extLst>
          </p:nvPr>
        </p:nvGraphicFramePr>
        <p:xfrm>
          <a:off x="663277" y="2085479"/>
          <a:ext cx="6563072" cy="3810000"/>
        </p:xfrm>
        <a:graphic>
          <a:graphicData uri="http://schemas.openxmlformats.org/drawingml/2006/table">
            <a:tbl>
              <a:tblPr/>
              <a:tblGrid>
                <a:gridCol w="1501505">
                  <a:extLst>
                    <a:ext uri="{9D8B030D-6E8A-4147-A177-3AD203B41FA5}">
                      <a16:colId xmlns:a16="http://schemas.microsoft.com/office/drawing/2014/main" val="2899800130"/>
                    </a:ext>
                  </a:extLst>
                </a:gridCol>
                <a:gridCol w="1723060">
                  <a:extLst>
                    <a:ext uri="{9D8B030D-6E8A-4147-A177-3AD203B41FA5}">
                      <a16:colId xmlns:a16="http://schemas.microsoft.com/office/drawing/2014/main" val="2678761325"/>
                    </a:ext>
                  </a:extLst>
                </a:gridCol>
                <a:gridCol w="1664822">
                  <a:extLst>
                    <a:ext uri="{9D8B030D-6E8A-4147-A177-3AD203B41FA5}">
                      <a16:colId xmlns:a16="http://schemas.microsoft.com/office/drawing/2014/main" val="3150804971"/>
                    </a:ext>
                  </a:extLst>
                </a:gridCol>
                <a:gridCol w="1673685">
                  <a:extLst>
                    <a:ext uri="{9D8B030D-6E8A-4147-A177-3AD203B41FA5}">
                      <a16:colId xmlns:a16="http://schemas.microsoft.com/office/drawing/2014/main" val="1210750251"/>
                    </a:ext>
                  </a:extLst>
                </a:gridCol>
              </a:tblGrid>
              <a:tr h="75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Tekst</a:t>
                      </a:r>
                      <a:endParaRPr kumimoji="0" lang="da-DK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Musik</a:t>
                      </a:r>
                      <a:endParaRPr kumimoji="0" lang="da-DK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kumimoji="0" lang="da-DK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streaming</a:t>
                      </a: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da-DK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Video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kumimoji="0" lang="da-DK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streaming</a:t>
                      </a: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da-DK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480610"/>
                  </a:ext>
                </a:extLst>
              </a:tr>
              <a:tr h="75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Kilo-byte</a:t>
                      </a:r>
                      <a:endParaRPr kumimoji="0" lang="da-DK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(kilo: 10</a:t>
                      </a:r>
                      <a:r>
                        <a:rPr kumimoji="0" lang="da-DK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da-DK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Side</a:t>
                      </a:r>
                      <a:endParaRPr kumimoji="0" lang="da-D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sekund</a:t>
                      </a:r>
                      <a:endParaRPr kumimoji="0" lang="da-D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&lt;&lt; sekund</a:t>
                      </a:r>
                      <a:endParaRPr kumimoji="0" lang="da-D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165541"/>
                  </a:ext>
                </a:extLst>
              </a:tr>
              <a:tr h="75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Mega-byte</a:t>
                      </a:r>
                      <a:endParaRPr kumimoji="0" lang="da-DK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kumimoji="0" lang="da-DK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Mega</a:t>
                      </a: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10</a:t>
                      </a:r>
                      <a:r>
                        <a:rPr kumimoji="0" lang="da-DK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da-DK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Roman</a:t>
                      </a:r>
                      <a:endParaRPr kumimoji="0" lang="da-D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Minut</a:t>
                      </a:r>
                      <a:endParaRPr kumimoji="0" lang="da-D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Sekund</a:t>
                      </a:r>
                      <a:endParaRPr kumimoji="0" lang="da-D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320546"/>
                  </a:ext>
                </a:extLst>
              </a:tr>
              <a:tr h="75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Giga-byte</a:t>
                      </a:r>
                      <a:endParaRPr kumimoji="0" lang="da-DK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kumimoji="0" lang="da-DK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giga</a:t>
                      </a: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10</a:t>
                      </a:r>
                      <a:r>
                        <a:rPr kumimoji="0" lang="da-DK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da-DK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 reol</a:t>
                      </a:r>
                      <a:endParaRPr kumimoji="0" lang="da-D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Dag</a:t>
                      </a:r>
                      <a:endParaRPr kumimoji="0" lang="da-D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Kvarter</a:t>
                      </a:r>
                      <a:endParaRPr kumimoji="0" lang="da-D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082848"/>
                  </a:ext>
                </a:extLst>
              </a:tr>
              <a:tr h="75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Tera</a:t>
                      </a: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-byte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kumimoji="0" lang="da-DK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tera</a:t>
                      </a: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10</a:t>
                      </a:r>
                      <a:r>
                        <a:rPr kumimoji="0" lang="da-DK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kumimoji="0" lang="da-DK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da-DK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Stort bibliotek</a:t>
                      </a:r>
                      <a:endParaRPr kumimoji="0" lang="da-D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År</a:t>
                      </a:r>
                      <a:endParaRPr kumimoji="0" lang="da-D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Uge</a:t>
                      </a:r>
                      <a:endParaRPr kumimoji="0" lang="da-D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20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7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7812360" y="2679304"/>
            <a:ext cx="735873" cy="735873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7452320" y="3343170"/>
            <a:ext cx="271768" cy="271768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7942554" y="3703210"/>
            <a:ext cx="157838" cy="157838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699792" y="4279273"/>
            <a:ext cx="5925344" cy="7920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dirty="0" smtClean="0">
                <a:solidFill>
                  <a:srgbClr val="367068"/>
                </a:solidFill>
                <a:latin typeface="Gotham Bold"/>
                <a:cs typeface="Gotham Bold"/>
              </a:rPr>
              <a:t>HARDWARE</a:t>
            </a:r>
            <a:endParaRPr lang="da-DK" dirty="0" smtClean="0">
              <a:solidFill>
                <a:srgbClr val="367068"/>
              </a:solidFill>
              <a:latin typeface="Gotham Bold"/>
              <a:cs typeface="Gotham Bold"/>
            </a:endParaRPr>
          </a:p>
        </p:txBody>
      </p:sp>
      <p:pic>
        <p:nvPicPr>
          <p:cNvPr id="10" name="Billede 9" descr="logo_dk_illustrator_long_sort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pic>
        <p:nvPicPr>
          <p:cNvPr id="1026" name="Picture 2" descr="Billedresultat for hard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78"/>
            <a:ext cx="6015555" cy="338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HASTIGHED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6213376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Beregning forudsætter at alle transistorer arbejder ”i takt”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Hvor mange ”taktslag” pr. sekund kan der udføres?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ENIAC: ca. 10.000 (10 kHz)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Moderne PC: ca. 3.000.000.000 (3 GHz)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Lys/strøm bevæger sig 10 cm pr. taktslag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Varmeudvikling stiger med hastigheden…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Køling af processorer stor udfordring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ARKITEKTUR</a:t>
            </a:r>
            <a:endParaRPr lang="da-DK" sz="3600" dirty="0">
              <a:latin typeface="Gotham Medium"/>
              <a:cs typeface="Gotham Medium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899592" y="2852936"/>
            <a:ext cx="1512168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smtClean="0"/>
              <a:t>CPU</a:t>
            </a:r>
            <a:endParaRPr lang="da-DK" sz="3200" dirty="0"/>
          </a:p>
        </p:txBody>
      </p:sp>
      <p:sp>
        <p:nvSpPr>
          <p:cNvPr id="10" name="Rektangel 9"/>
          <p:cNvSpPr/>
          <p:nvPr/>
        </p:nvSpPr>
        <p:spPr>
          <a:xfrm>
            <a:off x="3491880" y="2888940"/>
            <a:ext cx="1656184" cy="187220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smtClean="0"/>
              <a:t>RAM</a:t>
            </a:r>
            <a:endParaRPr lang="da-DK" sz="3200" dirty="0"/>
          </a:p>
        </p:txBody>
      </p:sp>
      <p:sp>
        <p:nvSpPr>
          <p:cNvPr id="11" name="Rektangel 10"/>
          <p:cNvSpPr/>
          <p:nvPr/>
        </p:nvSpPr>
        <p:spPr>
          <a:xfrm>
            <a:off x="6336196" y="2885711"/>
            <a:ext cx="1656184" cy="187220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smtClean="0"/>
              <a:t>Lager</a:t>
            </a:r>
            <a:endParaRPr lang="da-DK" sz="3200" dirty="0"/>
          </a:p>
        </p:txBody>
      </p:sp>
      <p:cxnSp>
        <p:nvCxnSpPr>
          <p:cNvPr id="7" name="Lige pilforbindelse 6"/>
          <p:cNvCxnSpPr/>
          <p:nvPr/>
        </p:nvCxnSpPr>
        <p:spPr>
          <a:xfrm>
            <a:off x="2555776" y="3821815"/>
            <a:ext cx="8640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/>
          <p:nvPr/>
        </p:nvCxnSpPr>
        <p:spPr>
          <a:xfrm>
            <a:off x="5292080" y="3833630"/>
            <a:ext cx="8640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CPU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6213376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CPU – Central Processing Unit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Der hvor selve regnearbejdet udføres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Typisk en enkelt, fysisk chip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CPU udfører beregning på bit-niveau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Bitstrømme hentes fra RAM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RAM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6213376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RAM –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Random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Access Memory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Dansk: primær hukommelse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Beregning: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Hent data fra RAM til CPU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Beregn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Skriv data til RAM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RAM er </a:t>
            </a:r>
            <a:r>
              <a:rPr lang="da-DK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passiv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, ingen beregning her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RAM er </a:t>
            </a:r>
            <a:r>
              <a:rPr lang="da-DK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midlertidig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; når strømmen forsvinder, forsvinder data i RAM også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Typisk mængde RAM i PC: 4-16 GB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Lager (sekundær hukommelse)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6213376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Kan have flere former, men de er alle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Passive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Permanente (data forsvinder ikke)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Ved f.eks. </a:t>
            </a:r>
            <a:r>
              <a:rPr lang="da-DK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tart af et program læses der fra lager ind i RAM.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Magnetisk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Den ”klassiske” harddisk, </a:t>
            </a:r>
            <a:r>
              <a:rPr lang="da-D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floppy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… (</a:t>
            </a:r>
            <a:r>
              <a:rPr lang="da-D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r.i.p</a:t>
            </a:r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.)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Optisk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CD, DVD, </a:t>
            </a:r>
            <a:r>
              <a:rPr lang="da-D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Blu-Ray</a:t>
            </a:r>
            <a:endParaRPr lang="da-DK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Solid State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SSD, USB-nøgle, SD-kort,…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3" name="Sky 2"/>
          <p:cNvSpPr/>
          <p:nvPr/>
        </p:nvSpPr>
        <p:spPr>
          <a:xfrm>
            <a:off x="6156176" y="3789040"/>
            <a:ext cx="2448272" cy="20882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83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RAM vs Lager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6213376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Hvorfor kan CPU’en ikke bare læse/skrive direkte fra/til lageret?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 princippet muligt, men for langsomt…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Generelt: Jo hurtigere lager, jo dyrere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CPU cache (L0, L1,…)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RAM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SSD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HDD</a:t>
            </a:r>
          </a:p>
          <a:p>
            <a:pPr lvl="1"/>
            <a:r>
              <a:rPr lang="da-D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Cloud</a:t>
            </a:r>
            <a:endParaRPr lang="da-DK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44724"/>
            <a:ext cx="506124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BUNDKORT/BUS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9952" y="1772816"/>
            <a:ext cx="468052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Binder komponenter sammen, tillader kommunikation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Komponenter monteres fysisk på bundkortet (porte)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Komponenter benytter en </a:t>
            </a:r>
            <a:r>
              <a:rPr lang="da-D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data-bus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til kommunikation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USB – Universal Serial Bus</a:t>
            </a:r>
          </a:p>
          <a:p>
            <a:pPr lvl="1"/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PCI (</a:t>
            </a:r>
            <a:r>
              <a:rPr lang="da-DK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Peripheral</a:t>
            </a:r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Component </a:t>
            </a:r>
            <a:r>
              <a:rPr lang="da-DK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Interconnect</a:t>
            </a:r>
            <a:r>
              <a:rPr lang="da-DK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)</a:t>
            </a: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242" name="Picture 2" descr="Billedresultat for motherbo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" y="1484784"/>
            <a:ext cx="362191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4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…og det var så nok om det…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59843"/>
            <a:ext cx="6429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Vi kommer ikke til at beskæftige os med hardware i stort omfang.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Vi vil normalt </a:t>
            </a:r>
            <a:r>
              <a:rPr lang="da-DK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abstrahere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fra hardware ved hjælp af </a:t>
            </a:r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software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Det nederste ”lag” af software er </a:t>
            </a:r>
            <a:r>
              <a:rPr lang="da-D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operativ-systemet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, som taler direkte med hardware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Andre programmer taler ikke direkte med hardware, men med </a:t>
            </a:r>
            <a:r>
              <a:rPr lang="da-DK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operativ-systemet</a:t>
            </a:r>
            <a:endParaRPr lang="da-DK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-12433"/>
            <a:ext cx="10359237" cy="6906158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971600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4096" y="908720"/>
            <a:ext cx="140364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1200" dirty="0" smtClean="0">
                <a:solidFill>
                  <a:schemeClr val="bg1"/>
                </a:solidFill>
                <a:latin typeface="Gotham Medium"/>
                <a:cs typeface="Gotham Medium"/>
              </a:rPr>
              <a:t>KLIK IND </a:t>
            </a:r>
          </a:p>
          <a:p>
            <a:pPr marL="0" indent="0" algn="ctr">
              <a:buNone/>
            </a:pPr>
            <a:r>
              <a:rPr lang="da-DK" sz="1200" dirty="0" smtClean="0">
                <a:solidFill>
                  <a:schemeClr val="bg1"/>
                </a:solidFill>
                <a:latin typeface="Gotham Medium"/>
                <a:cs typeface="Gotham Medium"/>
              </a:rPr>
              <a:t>PÅ EASJ.DK</a:t>
            </a:r>
          </a:p>
        </p:txBody>
      </p:sp>
      <p:sp>
        <p:nvSpPr>
          <p:cNvPr id="5" name="Ellipse 4"/>
          <p:cNvSpPr/>
          <p:nvPr/>
        </p:nvSpPr>
        <p:spPr>
          <a:xfrm>
            <a:off x="467544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115616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DEFINITION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650140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De fysiske komponenter i en computer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Processor (CPU)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Hukommelse (RAM)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Permanent lager (SSD, HDD,…)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Input/Output (Skærm, Keyboard,…)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Også mere eksotiske enheder (3D-print,…)</a:t>
            </a: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METAL, DER TÆNKER…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592534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 sidste ende er en computer bare en klump metal, der kan tænke…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Mere korrekt; kan regne…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Strøm + metal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Simplest mulige anvendelse af strøm er tændt/slukket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Ved hjælp af en </a:t>
            </a:r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transistor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kan dette benyttes til beregning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81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39952" y="980728"/>
            <a:ext cx="5205264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Transistor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9952" y="1772816"/>
            <a:ext cx="475252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Simpel – men ekstremt nyttig – elektronisk komponent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To ledninger ind, en ledning ud</a:t>
            </a:r>
            <a:endParaRPr lang="da-DK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Kan ”beregne” en meget simpel funktion</a:t>
            </a:r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-468560" y="4581128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99592" y="5517232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67544" y="609329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0" y="1484784"/>
            <a:ext cx="302433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0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37017"/>
            <a:ext cx="338455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36443"/>
              </p:ext>
            </p:extLst>
          </p:nvPr>
        </p:nvGraphicFramePr>
        <p:xfrm>
          <a:off x="1506736" y="3204946"/>
          <a:ext cx="4649440" cy="2559156"/>
        </p:xfrm>
        <a:graphic>
          <a:graphicData uri="http://schemas.openxmlformats.org/drawingml/2006/table">
            <a:tbl>
              <a:tblPr/>
              <a:tblGrid>
                <a:gridCol w="1549158">
                  <a:extLst>
                    <a:ext uri="{9D8B030D-6E8A-4147-A177-3AD203B41FA5}">
                      <a16:colId xmlns:a16="http://schemas.microsoft.com/office/drawing/2014/main" val="3883169423"/>
                    </a:ext>
                  </a:extLst>
                </a:gridCol>
                <a:gridCol w="1551124">
                  <a:extLst>
                    <a:ext uri="{9D8B030D-6E8A-4147-A177-3AD203B41FA5}">
                      <a16:colId xmlns:a16="http://schemas.microsoft.com/office/drawing/2014/main" val="4190051024"/>
                    </a:ext>
                  </a:extLst>
                </a:gridCol>
                <a:gridCol w="1549158">
                  <a:extLst>
                    <a:ext uri="{9D8B030D-6E8A-4147-A177-3AD203B41FA5}">
                      <a16:colId xmlns:a16="http://schemas.microsoft.com/office/drawing/2014/main" val="3366665461"/>
                    </a:ext>
                  </a:extLst>
                </a:gridCol>
              </a:tblGrid>
              <a:tr h="5180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81696"/>
                  </a:ext>
                </a:extLst>
              </a:tr>
              <a:tr h="509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Slukket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Slukket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Tændt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100963"/>
                  </a:ext>
                </a:extLst>
              </a:tr>
              <a:tr h="511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Slukket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Tændt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Tændt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51661"/>
                  </a:ext>
                </a:extLst>
              </a:tr>
              <a:tr h="509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Tændt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Slukket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Tændt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793981"/>
                  </a:ext>
                </a:extLst>
              </a:tr>
              <a:tr h="511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Tændt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Tændt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Slukket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8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8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2880" y="980728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600" dirty="0" smtClean="0">
                <a:solidFill>
                  <a:srgbClr val="367068"/>
                </a:solidFill>
                <a:latin typeface="Gotham Medium"/>
                <a:cs typeface="Gotham Medium"/>
              </a:rPr>
              <a:t>LOGISK FUNKTION</a:t>
            </a:r>
            <a:endParaRPr lang="da-DK" sz="3600" dirty="0">
              <a:latin typeface="Gotham Medium"/>
              <a:cs typeface="Gotham Medium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2880" y="1772816"/>
            <a:ext cx="592534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Denne ”beregning” er et eksempel på en </a:t>
            </a:r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logisk funktion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En logisk funktion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Tager en eller flere værdier som </a:t>
            </a:r>
            <a:r>
              <a:rPr lang="da-DK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input</a:t>
            </a:r>
          </a:p>
          <a:p>
            <a:pPr lvl="1"/>
            <a:r>
              <a:rPr lang="da-DK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Giver en eller flere værdier som </a:t>
            </a:r>
            <a:r>
              <a:rPr lang="da-DK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output</a:t>
            </a:r>
          </a:p>
          <a:p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Disse ”værdier” kan kun være </a:t>
            </a:r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sand</a:t>
            </a:r>
            <a:r>
              <a:rPr lang="da-DK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 eller </a:t>
            </a:r>
            <a:r>
              <a:rPr lang="da-D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rPr>
              <a:t>falsk</a:t>
            </a:r>
          </a:p>
          <a:p>
            <a:r>
              <a:rPr lang="da-DK" sz="2400" dirty="0" smtClean="0">
                <a:solidFill>
                  <a:srgbClr val="00B050"/>
                </a:solidFill>
                <a:latin typeface="Gotham Book"/>
                <a:cs typeface="Gotham Book"/>
              </a:rPr>
              <a:t>Sand = Tændt</a:t>
            </a:r>
          </a:p>
          <a:p>
            <a:r>
              <a:rPr lang="da-DK" sz="2400" dirty="0" smtClean="0">
                <a:solidFill>
                  <a:srgbClr val="FF0000"/>
                </a:solidFill>
                <a:latin typeface="Gotham Book"/>
                <a:cs typeface="Gotham Book"/>
              </a:rPr>
              <a:t>Falsk = Slukket</a:t>
            </a:r>
            <a:endParaRPr lang="da-DK" sz="2400" dirty="0">
              <a:solidFill>
                <a:srgbClr val="FF0000"/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  <a:p>
            <a:endParaRPr lang="da-DK" sz="2400" dirty="0">
              <a:solidFill>
                <a:schemeClr val="tx1">
                  <a:lumMod val="65000"/>
                  <a:lumOff val="35000"/>
                </a:schemeClr>
              </a:solidFill>
              <a:latin typeface="Gotham Book"/>
              <a:cs typeface="Gotham Book"/>
            </a:endParaRP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37017"/>
            <a:ext cx="338455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28285"/>
              </p:ext>
            </p:extLst>
          </p:nvPr>
        </p:nvGraphicFramePr>
        <p:xfrm>
          <a:off x="1506736" y="3204946"/>
          <a:ext cx="4649440" cy="2559156"/>
        </p:xfrm>
        <a:graphic>
          <a:graphicData uri="http://schemas.openxmlformats.org/drawingml/2006/table">
            <a:tbl>
              <a:tblPr/>
              <a:tblGrid>
                <a:gridCol w="1549158">
                  <a:extLst>
                    <a:ext uri="{9D8B030D-6E8A-4147-A177-3AD203B41FA5}">
                      <a16:colId xmlns:a16="http://schemas.microsoft.com/office/drawing/2014/main" val="3883169423"/>
                    </a:ext>
                  </a:extLst>
                </a:gridCol>
                <a:gridCol w="1551124">
                  <a:extLst>
                    <a:ext uri="{9D8B030D-6E8A-4147-A177-3AD203B41FA5}">
                      <a16:colId xmlns:a16="http://schemas.microsoft.com/office/drawing/2014/main" val="4190051024"/>
                    </a:ext>
                  </a:extLst>
                </a:gridCol>
                <a:gridCol w="1549158">
                  <a:extLst>
                    <a:ext uri="{9D8B030D-6E8A-4147-A177-3AD203B41FA5}">
                      <a16:colId xmlns:a16="http://schemas.microsoft.com/office/drawing/2014/main" val="3366665461"/>
                    </a:ext>
                  </a:extLst>
                </a:gridCol>
              </a:tblGrid>
              <a:tr h="5180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81696"/>
                  </a:ext>
                </a:extLst>
              </a:tr>
              <a:tr h="509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Falsk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Falsk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Sand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100963"/>
                  </a:ext>
                </a:extLst>
              </a:tr>
              <a:tr h="511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Falsk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Sand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Sand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51661"/>
                  </a:ext>
                </a:extLst>
              </a:tr>
              <a:tr h="509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Sand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Falsk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Sand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793981"/>
                  </a:ext>
                </a:extLst>
              </a:tr>
              <a:tr h="511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Sand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Sand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Falsk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8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5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logo_dk_illustrator_long_sor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4" y="5877272"/>
            <a:ext cx="2395396" cy="1494937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1368"/>
            <a:ext cx="9144000" cy="11663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7380312" y="548680"/>
            <a:ext cx="1224136" cy="122413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6876256" y="1628800"/>
            <a:ext cx="452090" cy="452090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524328" y="2132856"/>
            <a:ext cx="262566" cy="262566"/>
          </a:xfrm>
          <a:prstGeom prst="ellipse">
            <a:avLst/>
          </a:prstGeom>
          <a:solidFill>
            <a:srgbClr val="D52B1E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37017"/>
            <a:ext cx="338455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31727"/>
              </p:ext>
            </p:extLst>
          </p:nvPr>
        </p:nvGraphicFramePr>
        <p:xfrm>
          <a:off x="1506736" y="3204946"/>
          <a:ext cx="4649440" cy="2559156"/>
        </p:xfrm>
        <a:graphic>
          <a:graphicData uri="http://schemas.openxmlformats.org/drawingml/2006/table">
            <a:tbl>
              <a:tblPr/>
              <a:tblGrid>
                <a:gridCol w="1549158">
                  <a:extLst>
                    <a:ext uri="{9D8B030D-6E8A-4147-A177-3AD203B41FA5}">
                      <a16:colId xmlns:a16="http://schemas.microsoft.com/office/drawing/2014/main" val="3883169423"/>
                    </a:ext>
                  </a:extLst>
                </a:gridCol>
                <a:gridCol w="1551124">
                  <a:extLst>
                    <a:ext uri="{9D8B030D-6E8A-4147-A177-3AD203B41FA5}">
                      <a16:colId xmlns:a16="http://schemas.microsoft.com/office/drawing/2014/main" val="4190051024"/>
                    </a:ext>
                  </a:extLst>
                </a:gridCol>
                <a:gridCol w="1549158">
                  <a:extLst>
                    <a:ext uri="{9D8B030D-6E8A-4147-A177-3AD203B41FA5}">
                      <a16:colId xmlns:a16="http://schemas.microsoft.com/office/drawing/2014/main" val="3366665461"/>
                    </a:ext>
                  </a:extLst>
                </a:gridCol>
              </a:tblGrid>
              <a:tr h="5180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81696"/>
                  </a:ext>
                </a:extLst>
              </a:tr>
              <a:tr h="509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100963"/>
                  </a:ext>
                </a:extLst>
              </a:tr>
              <a:tr h="511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651661"/>
                  </a:ext>
                </a:extLst>
              </a:tr>
              <a:tr h="509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793981"/>
                  </a:ext>
                </a:extLst>
              </a:tr>
              <a:tr h="511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da-D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8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3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BD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EASJ Powerpoint skabelon 2015</Template>
  <TotalTime>224</TotalTime>
  <Words>919</Words>
  <Application>Microsoft Office PowerPoint</Application>
  <PresentationFormat>Skærmshow (4:3)</PresentationFormat>
  <Paragraphs>258</Paragraphs>
  <Slides>28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28</vt:i4>
      </vt:variant>
    </vt:vector>
  </HeadingPairs>
  <TitlesOfParts>
    <vt:vector size="34" baseType="lpstr">
      <vt:lpstr>Arial</vt:lpstr>
      <vt:lpstr>Calibri</vt:lpstr>
      <vt:lpstr>Gotham Bold</vt:lpstr>
      <vt:lpstr>Gotham Book</vt:lpstr>
      <vt:lpstr>Gotham Medium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EASJ</dc:creator>
  <cp:lastModifiedBy>EASJ</cp:lastModifiedBy>
  <cp:revision>19</cp:revision>
  <cp:lastPrinted>2015-01-13T11:08:06Z</cp:lastPrinted>
  <dcterms:created xsi:type="dcterms:W3CDTF">2017-02-02T09:03:07Z</dcterms:created>
  <dcterms:modified xsi:type="dcterms:W3CDTF">2017-02-02T12:47:08Z</dcterms:modified>
</cp:coreProperties>
</file>