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56" r:id="rId3"/>
    <p:sldId id="284" r:id="rId4"/>
    <p:sldId id="292" r:id="rId5"/>
    <p:sldId id="322" r:id="rId6"/>
    <p:sldId id="323" r:id="rId7"/>
    <p:sldId id="324" r:id="rId8"/>
    <p:sldId id="288" r:id="rId9"/>
    <p:sldId id="325" r:id="rId10"/>
    <p:sldId id="326" r:id="rId11"/>
    <p:sldId id="329" r:id="rId12"/>
    <p:sldId id="330" r:id="rId13"/>
    <p:sldId id="331" r:id="rId14"/>
    <p:sldId id="332" r:id="rId15"/>
    <p:sldId id="333" r:id="rId16"/>
    <p:sldId id="335" r:id="rId17"/>
    <p:sldId id="336" r:id="rId18"/>
    <p:sldId id="337" r:id="rId19"/>
    <p:sldId id="338" r:id="rId20"/>
    <p:sldId id="289" r:id="rId21"/>
  </p:sldIdLst>
  <p:sldSz cx="9144000" cy="6858000" type="screen4x3"/>
  <p:notesSz cx="6669088" cy="9775825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pos="2880">
          <p15:clr>
            <a:srgbClr val="A4A3A4"/>
          </p15:clr>
        </p15:guide>
        <p15:guide id="6" pos="3243">
          <p15:clr>
            <a:srgbClr val="A4A3A4"/>
          </p15:clr>
        </p15:guide>
        <p15:guide id="7" pos="431">
          <p15:clr>
            <a:srgbClr val="A4A3A4"/>
          </p15:clr>
        </p15:guide>
        <p15:guide id="8" pos="3379">
          <p15:clr>
            <a:srgbClr val="A4A3A4"/>
          </p15:clr>
        </p15:guide>
        <p15:guide id="9" pos="36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88C"/>
    <a:srgbClr val="FCD5AA"/>
    <a:srgbClr val="D52B1E"/>
    <a:srgbClr val="B21C20"/>
    <a:srgbClr val="367068"/>
    <a:srgbClr val="4FA397"/>
    <a:srgbClr val="7DC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94660"/>
  </p:normalViewPr>
  <p:slideViewPr>
    <p:cSldViewPr>
      <p:cViewPr>
        <p:scale>
          <a:sx n="100" d="100"/>
          <a:sy n="100" d="100"/>
        </p:scale>
        <p:origin x="1776" y="282"/>
      </p:cViewPr>
      <p:guideLst>
        <p:guide orient="horz" pos="2160"/>
        <p:guide orient="horz" pos="1117"/>
        <p:guide orient="horz" pos="3884"/>
        <p:guide orient="horz" pos="2341"/>
        <p:guide pos="2880"/>
        <p:guide pos="3243"/>
        <p:guide pos="431"/>
        <p:guide pos="3379"/>
        <p:guide pos="36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F681-3522-420F-8689-7F29167557E6}" type="datetimeFigureOut">
              <a:rPr lang="da-DK" smtClean="0"/>
              <a:t>04-02-2017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777607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6AC7E-158D-4A8A-8C87-5BC3947BF4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918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282D-D088-4F3F-9B8E-73E10C7F4201}" type="datetimeFigureOut">
              <a:rPr lang="da-DK" smtClean="0"/>
              <a:t>04-02-2017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43517"/>
            <a:ext cx="5335270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43529-F059-47E2-B433-6641525439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66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N.B:</a:t>
            </a:r>
            <a:r>
              <a:rPr lang="da-DK" baseline="0" dirty="0" smtClean="0"/>
              <a:t> </a:t>
            </a:r>
            <a:r>
              <a:rPr lang="da-DK" dirty="0" smtClean="0"/>
              <a:t>Slet eller dupliker slides hvis der</a:t>
            </a:r>
            <a:r>
              <a:rPr lang="da-DK" baseline="0" dirty="0" smtClean="0"/>
              <a:t> skal bruges flere eller færre end skabelonen har.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43529-F059-47E2-B433-66415254393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524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23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5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74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7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0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69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54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6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155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26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4012-D02C-4659-93AE-B93F4978E828}" type="datetimeFigureOut">
              <a:rPr lang="da-DK" smtClean="0"/>
              <a:pPr/>
              <a:t>04-02-2017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178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5S5Z3x97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12433"/>
            <a:ext cx="10359237" cy="690615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72808" y="908720"/>
            <a:ext cx="14036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TÆT PÅ DIG</a:t>
            </a:r>
          </a:p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TÆT PÅ JOB</a:t>
            </a:r>
          </a:p>
        </p:txBody>
      </p:sp>
      <p:sp>
        <p:nvSpPr>
          <p:cNvPr id="6" name="Ellipse 5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err="1" smtClean="0">
                <a:solidFill>
                  <a:srgbClr val="367068"/>
                </a:solidFill>
                <a:latin typeface="Gotham Medium"/>
                <a:cs typeface="Gotham Medium"/>
              </a:rPr>
              <a:t>Elektro</a:t>
            </a:r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-mekanisk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Tæmning af strøm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Telegraf, radio, telefoni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Kan kommunikere med hele jorden uden forsinkelse!</a:t>
            </a:r>
          </a:p>
          <a:p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Elektro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-mekaniske computere (IBM)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6146" name="Picture 2" descr="Holleritch's mach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4" y="1683122"/>
            <a:ext cx="28956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1940-1950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Første rent elektroniske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com-putere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, baseret på radiorør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WW II – kodebrydning, missil-baner,…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Definition af arkitektur (von Neumann)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Dyrt, langsomt, besværligt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Kun militær og universiteter</a:t>
            </a:r>
          </a:p>
          <a:p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7170" name="Picture 2" descr="ENIAC - Electronic Numerical Integrator and 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578"/>
            <a:ext cx="3482257" cy="255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1950-1975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Transistor, senere chips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Hulkort, senere magnetbånd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Programmeringssprog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Operativsystemer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Priser falder, kapacitet stiger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Stigende kommerciel brug (banker, forsikring, …)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Rumfart,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satelitter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Lommeregnere…</a:t>
            </a:r>
          </a:p>
          <a:p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9218" name="Picture 2" descr="http://www.vintagecalculators.com/assets/images/CanonPocketronic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1806401" cy="27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1975-1990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2900" y="1772816"/>
            <a:ext cx="481158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Fortsat hastig udvikling i pris (nedad) og kapacitet (opad)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Første produkter til private (IBM Personal Computer)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Ca. 50.000 kr.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ZX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Spectrum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, Commodore 64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Slut 80’er: PC ca. 15.000 kr.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1989: Tim-Berners Lee (CERN) lægger grundstenen til WWW</a:t>
            </a:r>
          </a:p>
          <a:p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1266" name="Picture 2" descr="IBM PC (model 515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7" y="1859022"/>
            <a:ext cx="3248943" cy="23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1990-2000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2900" y="1772816"/>
            <a:ext cx="481158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Hastig udbredelse af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PCer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til privat brug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Windows, browsere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Større og større digitalisering i virksomheder og det offentlige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Mobiltelefoni (Nokia)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Internet-boblen 1995-2000</a:t>
            </a: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3314" name="Picture 2" descr="Billedresultat for nokia unbreakable 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7" y="159378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232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2000-2010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2900" y="1772816"/>
            <a:ext cx="481158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Stor udbredelse af PC/internet hos private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Web 2.0: Brugere skaber og deler selv indhold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Google, Facebook,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Youtube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, 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Adgang til nettet via andre enheder (nettet vigtigere end selve enheden)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iPhone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52" y="1408150"/>
            <a:ext cx="146208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6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lledresultat for google market share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08720"/>
            <a:ext cx="833485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2010-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2900" y="1772816"/>
            <a:ext cx="481158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Alle er på nettet (sådan da…)</a:t>
            </a:r>
          </a:p>
          <a:p>
            <a:r>
              <a:rPr lang="da-DK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Alting er (snart) på nettet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Fortsat digitalisering (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disru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…)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Fornyet interesse for AI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Genfødsel for VR/AR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Robot-teknologi, også udenfor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I-lande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(Kina)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IT gennemsyrer vores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daglig-dag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, på godt og ondt…</a:t>
            </a: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7410" name="Picture 2" descr="Billedresultat for v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2" y="2040846"/>
            <a:ext cx="3824263" cy="215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051720" y="980728"/>
            <a:ext cx="7293496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AI TO-DO LIST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1720" y="1772817"/>
            <a:ext cx="4425072" cy="23762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Beat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humans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at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Chess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Beat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humans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at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Jeopardy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Beat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humans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at Go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Beat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humans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at THNL Poker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Beat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humans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at …?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40" y="1795991"/>
            <a:ext cx="93610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1997</a:t>
            </a:r>
          </a:p>
          <a:p>
            <a:pPr marL="0" indent="0">
              <a:buNone/>
            </a:pP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2011</a:t>
            </a:r>
          </a:p>
          <a:p>
            <a:pPr marL="0" indent="0">
              <a:buNone/>
            </a:pP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2016</a:t>
            </a:r>
          </a:p>
          <a:p>
            <a:pPr marL="0" indent="0">
              <a:buNone/>
            </a:pP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2017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18434" name="Picture 2" descr="checkmar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795991"/>
            <a:ext cx="356676" cy="3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mar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204864"/>
            <a:ext cx="356676" cy="3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heckmar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636912"/>
            <a:ext cx="356676" cy="3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eckmar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072324"/>
            <a:ext cx="356676" cy="3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Billedresultat for white fla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39" y="4581128"/>
            <a:ext cx="2428322" cy="138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7812360" y="2679304"/>
            <a:ext cx="735873" cy="735873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452320" y="3343170"/>
            <a:ext cx="271768" cy="271768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942554" y="3703210"/>
            <a:ext cx="157838" cy="157838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475656" y="4279273"/>
            <a:ext cx="7149480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 smtClean="0">
                <a:solidFill>
                  <a:srgbClr val="367068"/>
                </a:solidFill>
                <a:latin typeface="Gotham Bold"/>
                <a:cs typeface="Gotham Bold"/>
              </a:rPr>
              <a:t>IT - informationsteknologi</a:t>
            </a:r>
            <a:endParaRPr lang="da-DK" dirty="0" smtClean="0">
              <a:solidFill>
                <a:srgbClr val="367068"/>
              </a:solidFill>
              <a:latin typeface="Gotham Bold"/>
              <a:cs typeface="Gotham Bold"/>
            </a:endParaRPr>
          </a:p>
        </p:txBody>
      </p:sp>
      <p:pic>
        <p:nvPicPr>
          <p:cNvPr id="10" name="Billede 9" descr="logo_dk_illustrator_long_sort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9242"/>
            <a:ext cx="3673475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12433"/>
            <a:ext cx="10359237" cy="690615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971600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4096" y="908720"/>
            <a:ext cx="14036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KLIK IND </a:t>
            </a:r>
          </a:p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PÅ EASJ.DK</a:t>
            </a:r>
          </a:p>
        </p:txBody>
      </p:sp>
      <p:sp>
        <p:nvSpPr>
          <p:cNvPr id="5" name="Ellipse 4"/>
          <p:cNvSpPr/>
          <p:nvPr/>
        </p:nvSpPr>
        <p:spPr>
          <a:xfrm>
            <a:off x="467544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15616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DEFINITION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213376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Alle ved hvad information er…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Lidt mere formelt:</a:t>
            </a:r>
          </a:p>
          <a:p>
            <a:pPr lvl="1"/>
            <a:r>
              <a:rPr lang="da-DK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Data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: et sæt af værdier, f.eks. 0010010011</a:t>
            </a:r>
          </a:p>
          <a:p>
            <a:pPr lvl="1"/>
            <a:r>
              <a:rPr lang="da-DK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Information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: det vi tolker data som, given en specifik kontekst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En sekvens af 0 og 1 kan f.eks. fortolkes som en tekst, et billede, musik, video, og så videre.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En computer arbejder udelukkede med binært data: strøm af 0’er og 1’er</a:t>
            </a: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INFORMATION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542128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Information produceres for at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kommunikere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Vi vil gerne kommunikere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Med os selv</a:t>
            </a:r>
          </a:p>
          <a:p>
            <a:pPr lvl="1"/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Med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andre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mennesker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Med en computer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Over afstand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Over tid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>
                <a:solidFill>
                  <a:srgbClr val="367068"/>
                </a:solidFill>
                <a:latin typeface="Gotham Medium"/>
                <a:cs typeface="Gotham Medium"/>
              </a:rPr>
              <a:t>INFORMATION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7"/>
            <a:ext cx="6213376" cy="13681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Vores evne til (avanceret) kommunikation gør det muligt at opbygge kultur – bevare viden henover generationer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06684"/>
            <a:ext cx="1713095" cy="259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84200"/>
            <a:ext cx="3816424" cy="192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5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TEKNOLOGI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1920" y="1772816"/>
            <a:ext cx="504056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Information og teknologi går hånd i hånd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Jo mere avanceret teknologi, jo mere avanceret og omfangsrig information kan vi kommunikere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26" name="Picture 2" descr="Billedresultat for monks scrib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7" y="1435596"/>
            <a:ext cx="2419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EPOKER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7"/>
            <a:ext cx="5421288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Man deler ofte op i fire IT-epoker</a:t>
            </a:r>
          </a:p>
          <a:p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Præ-mekanisk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(3000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f.k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. – 1450)</a:t>
            </a:r>
          </a:p>
          <a:p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Mekanisk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(1450-1840)</a:t>
            </a:r>
          </a:p>
          <a:p>
            <a:r>
              <a:rPr lang="da-D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Elektro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-mekanisk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(1840-1940)</a:t>
            </a:r>
          </a:p>
          <a:p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Elektronisk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(1940 - )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Præ-mekanisk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Sprog, første alfabeter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Skriveredskaber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Håndskrevne permanente medier (bøger, ruller, tavler,..)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Talsystemer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Første større kulturer (Ægypten, Grækenland, Romerriget, Kina,…)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4098" name="Picture 2" descr="Billedresultat for scrol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0965" y="1719543"/>
            <a:ext cx="3629386" cy="19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Mekanisk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Bogtryk! (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Gutenberg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Bøger kan blive hvermandseje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Mekaniske regnemaskiner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Første eksempler på ”program-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mérbare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” maskiner (væve)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Stadig meget langsommeligt at kommunikere over afstand</a:t>
            </a: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5122" name="Picture 2" descr="Difference En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72" y="1376772"/>
            <a:ext cx="2440604" cy="31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BD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EASJ Powerpoint skabelon 2015</Template>
  <TotalTime>401</TotalTime>
  <Words>527</Words>
  <Application>Microsoft Office PowerPoint</Application>
  <PresentationFormat>Skærmshow (4:3)</PresentationFormat>
  <Paragraphs>116</Paragraphs>
  <Slides>20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6" baseType="lpstr">
      <vt:lpstr>Arial</vt:lpstr>
      <vt:lpstr>Calibri</vt:lpstr>
      <vt:lpstr>Gotham Bold</vt:lpstr>
      <vt:lpstr>Gotham Book</vt:lpstr>
      <vt:lpstr>Gotham Medium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39</cp:revision>
  <cp:lastPrinted>2015-01-13T11:08:06Z</cp:lastPrinted>
  <dcterms:created xsi:type="dcterms:W3CDTF">2017-02-02T09:03:07Z</dcterms:created>
  <dcterms:modified xsi:type="dcterms:W3CDTF">2017-02-04T09:33:58Z</dcterms:modified>
</cp:coreProperties>
</file>