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334" r:id="rId16"/>
    <p:sldId id="335" r:id="rId17"/>
    <p:sldId id="336" r:id="rId18"/>
    <p:sldId id="337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A4561-9AE4-6D61-E55B-122B76C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031ADAC-113F-72D0-BC61-90BCB55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32DF34-5C79-3A61-C5DE-32924422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FA077F-8E0D-31C6-9AA3-F19AE8FF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33BB0-EC11-6196-9B9D-F654DE2A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4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A767-2CC9-CB7D-4E77-2F4F645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46CD00-0FF9-006A-C8B5-49AD1F2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552E23-4896-7608-C068-BC683D6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04C27-52CC-89BC-E179-815E0F7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E319B-903D-6C3F-4723-4FE3808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7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C5874E-1703-2156-7AF9-31CE93C9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905B9B-3E18-1C50-0B48-819CA9A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EB6FF4-61CC-D5C1-A523-DDA0D8F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C4E25-4A5B-6409-679C-2EDD552B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F5C366-CB6F-E93F-05EF-5675249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4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7D85-372E-A82A-6C11-9C9ABB4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D7CE2-6878-5F85-4450-66C58AF5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9CFEB-66C7-9FB8-AEE0-688181E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D531A-AE66-4B00-C93E-0205A1C7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4BFEE-08C3-E349-0A9F-B52F8E0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A9963-F245-3C31-2C93-03646CF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6845B-CA67-C20C-CF5C-2DDFF97C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F88F25-C563-19F6-2F0C-FC17B26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E86E7E-B97E-0EEB-9109-1A5E2AB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4E1FF5-4D4E-CED7-5736-73EBF73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872A-828D-634F-C6A1-BCBB065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67A94-3EA8-FC0A-0B30-9703B200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DD77A-795E-FFD5-4895-400E00E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D2772F-07B9-215D-6F33-95AF958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20CFA-12CF-790E-4A44-A8A3A9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56A6F-85FD-9DED-581A-F7CF10C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4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2EDA8-E3C7-EDA8-0B4B-F25F5DA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78EBF-4C24-9AF9-B98A-B7A5E7A8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60F1C3-5553-9C28-EF85-AB4B455C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BFB64A-30E7-B39D-C630-BA470B7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7D5892E-8C33-3E97-5860-B5DA5990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A5B731-6C14-E941-8CB2-B4B3888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2FF1B1-67AB-0ABF-4CB6-D15A8B96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149A4E-4686-B777-1C6E-4D5414C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E350-9A19-DF65-464A-061966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58F05C-BC6A-59F6-B353-C017D648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A4B0A7B-6426-11B9-8DDA-576FBAF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ED8BAF-B1B8-CE27-A710-041BE6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B54EA4-6EAD-6E61-5192-5B368D9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EF183E-9F82-B46D-E415-CB11C1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61D55E-62E0-D721-5974-05F6441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5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58354-1247-038B-91E0-E8D55B9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5DFEF-B75E-CB03-8E32-EFEAE8A4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89E1B-343C-0B0A-A1DD-FDAD71A7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CF50E-7282-2585-179B-FB76DF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2DBF9-AACD-FB85-CFB4-DFCC566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9DE63-4089-ADDB-EC21-286E5D9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2E09-9970-CC27-B6A8-04F691D9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B55F50-3F4E-CB6A-5716-50F35474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961588-0746-2D80-AF32-BDECE110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D7A60-4DD4-787C-042F-071EAB6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F9C77-EFC5-9299-7140-F12FB08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6E6AFA-6649-F826-ACCC-8A91056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1E880D5-D313-F226-E879-11D588D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6956F5-2243-8472-B0FB-BB0179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81538-6D1E-A3EB-D70C-EF443AB1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CA7F-7A44-4B53-A2F1-463947B7E6D2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901220-B426-6E58-130B-A78FB208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40FB9-D0CC-D3A6-DEFD-BE94A3D9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1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953-7036-861C-0207-C4558F02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IT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C89B82-C359-A827-1DB6-59F8E1BB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204"/>
            <a:ext cx="9144000" cy="1655762"/>
          </a:xfrm>
        </p:spPr>
        <p:txBody>
          <a:bodyPr/>
          <a:lstStyle/>
          <a:p>
            <a:r>
              <a:rPr lang="da-DK" dirty="0"/>
              <a:t>IT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964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C208D-F8E7-3A3C-C50A-BE6009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dirty="0"/>
              <a:t>1940 - 1950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D9C894-16CE-CAE2-4D57-AC458496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200"/>
              <a:t>First purely electronic computers, based on radio tubes</a:t>
            </a:r>
          </a:p>
          <a:p>
            <a:r>
              <a:rPr lang="da-DK" sz="2200"/>
              <a:t>Definition of computer architecture (von Neumann)</a:t>
            </a:r>
          </a:p>
          <a:p>
            <a:r>
              <a:rPr lang="da-DK" sz="2200"/>
              <a:t>Very expensive, slow and error-prone…</a:t>
            </a:r>
          </a:p>
          <a:p>
            <a:r>
              <a:rPr lang="da-DK" sz="2200"/>
              <a:t>Only military and universities</a:t>
            </a:r>
          </a:p>
        </p:txBody>
      </p:sp>
      <p:pic>
        <p:nvPicPr>
          <p:cNvPr id="5122" name="Picture 2" descr="The Computers Who Brought ENIAC to Life - IEEE Spectrum">
            <a:extLst>
              <a:ext uri="{FF2B5EF4-FFF2-40B4-BE49-F238E27FC236}">
                <a16:creationId xmlns:a16="http://schemas.microsoft.com/office/drawing/2014/main" id="{9836C67D-631D-7FE5-BD0B-DCBF95C8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r="1459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3BCBC-3BDD-8A10-5313-0DF76E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/>
              <a:t>1950 - 1975</a:t>
            </a:r>
          </a:p>
        </p:txBody>
      </p:sp>
      <p:sp>
        <p:nvSpPr>
          <p:cNvPr id="616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6AA48-4D7F-9416-0912-72799E8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1700" dirty="0"/>
              <a:t>Transistors, </a:t>
            </a:r>
            <a:r>
              <a:rPr lang="da-DK" sz="1700" dirty="0" err="1"/>
              <a:t>later</a:t>
            </a:r>
            <a:r>
              <a:rPr lang="da-DK" sz="1700" dirty="0"/>
              <a:t> </a:t>
            </a:r>
            <a:r>
              <a:rPr lang="da-DK" sz="1700" dirty="0" err="1"/>
              <a:t>microchips</a:t>
            </a:r>
            <a:endParaRPr lang="da-DK" sz="1700" dirty="0"/>
          </a:p>
          <a:p>
            <a:r>
              <a:rPr lang="da-DK" sz="1700" dirty="0"/>
              <a:t>Punch </a:t>
            </a:r>
            <a:r>
              <a:rPr lang="da-DK" sz="1700" dirty="0" err="1"/>
              <a:t>cards</a:t>
            </a:r>
            <a:r>
              <a:rPr lang="da-DK" sz="1700" dirty="0"/>
              <a:t>, </a:t>
            </a:r>
            <a:r>
              <a:rPr lang="da-DK" sz="1700" dirty="0" err="1"/>
              <a:t>later</a:t>
            </a:r>
            <a:r>
              <a:rPr lang="da-DK" sz="1700" dirty="0"/>
              <a:t> </a:t>
            </a:r>
            <a:r>
              <a:rPr lang="da-DK" sz="1700" dirty="0" err="1"/>
              <a:t>magnetic</a:t>
            </a:r>
            <a:r>
              <a:rPr lang="da-DK" sz="1700" dirty="0"/>
              <a:t> tape</a:t>
            </a:r>
          </a:p>
          <a:p>
            <a:r>
              <a:rPr lang="da-DK" sz="1700" dirty="0"/>
              <a:t>Programming </a:t>
            </a:r>
            <a:r>
              <a:rPr lang="da-DK" sz="1700" dirty="0" err="1"/>
              <a:t>languages</a:t>
            </a:r>
            <a:endParaRPr lang="da-DK" sz="1700" dirty="0"/>
          </a:p>
          <a:p>
            <a:r>
              <a:rPr lang="da-DK" sz="1700" dirty="0"/>
              <a:t>Operating systems</a:t>
            </a:r>
          </a:p>
          <a:p>
            <a:r>
              <a:rPr lang="da-DK" sz="1700" dirty="0"/>
              <a:t>Price drop, </a:t>
            </a:r>
            <a:r>
              <a:rPr lang="da-DK" sz="1700" dirty="0" err="1"/>
              <a:t>capacity</a:t>
            </a:r>
            <a:r>
              <a:rPr lang="da-DK" sz="1700" dirty="0"/>
              <a:t> and speed </a:t>
            </a:r>
            <a:r>
              <a:rPr lang="da-DK" sz="1700" dirty="0" err="1"/>
              <a:t>increase</a:t>
            </a:r>
            <a:endParaRPr lang="da-DK" sz="1700" dirty="0"/>
          </a:p>
          <a:p>
            <a:r>
              <a:rPr lang="da-DK" sz="1700" dirty="0"/>
              <a:t>More </a:t>
            </a:r>
            <a:r>
              <a:rPr lang="da-DK" sz="1700" dirty="0" err="1"/>
              <a:t>commercial</a:t>
            </a:r>
            <a:r>
              <a:rPr lang="da-DK" sz="1700" dirty="0"/>
              <a:t> </a:t>
            </a:r>
            <a:r>
              <a:rPr lang="da-DK" sz="1700" dirty="0" err="1"/>
              <a:t>use</a:t>
            </a:r>
            <a:r>
              <a:rPr lang="da-DK" sz="1700" dirty="0"/>
              <a:t> (banks, </a:t>
            </a:r>
            <a:r>
              <a:rPr lang="da-DK" sz="1700" dirty="0" err="1"/>
              <a:t>insurance</a:t>
            </a:r>
            <a:r>
              <a:rPr lang="da-DK" sz="1700" dirty="0"/>
              <a:t>,…)</a:t>
            </a:r>
          </a:p>
          <a:p>
            <a:r>
              <a:rPr lang="da-DK" sz="1700" dirty="0"/>
              <a:t>Space </a:t>
            </a:r>
            <a:r>
              <a:rPr lang="da-DK" sz="1700" dirty="0" err="1"/>
              <a:t>industry</a:t>
            </a:r>
            <a:endParaRPr lang="da-DK" sz="1700" dirty="0"/>
          </a:p>
          <a:p>
            <a:r>
              <a:rPr lang="da-DK" sz="1700" dirty="0"/>
              <a:t>Pocket </a:t>
            </a:r>
            <a:r>
              <a:rPr lang="da-DK" sz="1700" dirty="0" err="1"/>
              <a:t>calculators</a:t>
            </a:r>
            <a:r>
              <a:rPr lang="da-DK" sz="1700" dirty="0"/>
              <a:t>…</a:t>
            </a:r>
          </a:p>
        </p:txBody>
      </p:sp>
      <p:pic>
        <p:nvPicPr>
          <p:cNvPr id="6146" name="Picture 2" descr="See Apollo Mission Control restored to look like it's 1969 - CNN Video">
            <a:extLst>
              <a:ext uri="{FF2B5EF4-FFF2-40B4-BE49-F238E27FC236}">
                <a16:creationId xmlns:a16="http://schemas.microsoft.com/office/drawing/2014/main" id="{6CE68E4C-EF9A-D0A6-704A-1726C9EA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r="2145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EAED0-0402-79BB-9686-EC6B26C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1975 - 1990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708DBF-0D9E-2337-E7B1-CCE3AFDB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000"/>
              <a:t>Prices still drop (fast), and capacity/speed still increases (fast)</a:t>
            </a:r>
          </a:p>
          <a:p>
            <a:r>
              <a:rPr lang="da-DK" sz="2000"/>
              <a:t>First products aimed at private consumers and small businesses</a:t>
            </a:r>
          </a:p>
          <a:p>
            <a:r>
              <a:rPr lang="da-DK" sz="2000"/>
              <a:t>IBM Personal Computer (about 50.000 kr.)</a:t>
            </a:r>
          </a:p>
          <a:p>
            <a:r>
              <a:rPr lang="da-DK" sz="2000"/>
              <a:t>ZX Spectrum, Commodore 64</a:t>
            </a:r>
          </a:p>
          <a:p>
            <a:r>
              <a:rPr lang="da-DK" sz="2000"/>
              <a:t>PC down to 15.000 in late 80’s</a:t>
            </a:r>
          </a:p>
          <a:p>
            <a:r>
              <a:rPr lang="da-DK" sz="2000"/>
              <a:t>1989: Tim-Berners Lee (CERN) lay foundation for WWW</a:t>
            </a:r>
          </a:p>
        </p:txBody>
      </p:sp>
      <p:pic>
        <p:nvPicPr>
          <p:cNvPr id="4" name="Picture 2" descr="IBM PC (model 5150)">
            <a:extLst>
              <a:ext uri="{FF2B5EF4-FFF2-40B4-BE49-F238E27FC236}">
                <a16:creationId xmlns:a16="http://schemas.microsoft.com/office/drawing/2014/main" id="{C025C993-9D69-F534-A7A4-3CDF72C8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456947"/>
            <a:ext cx="5458968" cy="39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84CED-9CB5-5E92-C289-10159B6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1990 - 2000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B4957-BF0F-8BF9-14A2-458AF94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PCs for the masses…</a:t>
            </a:r>
          </a:p>
          <a:p>
            <a:r>
              <a:rPr lang="da-DK" sz="2200" dirty="0"/>
              <a:t>Windows, browsers</a:t>
            </a:r>
          </a:p>
          <a:p>
            <a:r>
              <a:rPr lang="da-DK" sz="2200" dirty="0" err="1"/>
              <a:t>Proliferation</a:t>
            </a:r>
            <a:r>
              <a:rPr lang="da-DK" sz="2200" dirty="0"/>
              <a:t> of </a:t>
            </a:r>
            <a:r>
              <a:rPr lang="da-DK" sz="2200" dirty="0" err="1"/>
              <a:t>digitalisation</a:t>
            </a:r>
            <a:r>
              <a:rPr lang="da-DK" sz="2200" dirty="0"/>
              <a:t> in public and private </a:t>
            </a:r>
            <a:r>
              <a:rPr lang="da-DK" sz="2200" dirty="0" err="1"/>
              <a:t>sector</a:t>
            </a:r>
            <a:endParaRPr lang="da-DK" sz="2200" dirty="0"/>
          </a:p>
          <a:p>
            <a:r>
              <a:rPr lang="da-DK" sz="2200" dirty="0"/>
              <a:t>Mobile </a:t>
            </a:r>
            <a:r>
              <a:rPr lang="da-DK" sz="2200" dirty="0" err="1"/>
              <a:t>phones</a:t>
            </a:r>
            <a:r>
              <a:rPr lang="da-DK" sz="2200" dirty="0"/>
              <a:t> (Nokia)</a:t>
            </a:r>
          </a:p>
          <a:p>
            <a:r>
              <a:rPr lang="da-DK" sz="2200" i="1" dirty="0"/>
              <a:t>Internet </a:t>
            </a:r>
            <a:r>
              <a:rPr lang="da-DK" sz="2200" i="1" dirty="0" err="1"/>
              <a:t>Bubble</a:t>
            </a:r>
            <a:r>
              <a:rPr lang="da-DK" sz="2200" dirty="0"/>
              <a:t> 1995-2000</a:t>
            </a:r>
          </a:p>
        </p:txBody>
      </p:sp>
      <p:pic>
        <p:nvPicPr>
          <p:cNvPr id="4" name="Picture 2" descr="Billedresultat for nokia unbreakable phone">
            <a:extLst>
              <a:ext uri="{FF2B5EF4-FFF2-40B4-BE49-F238E27FC236}">
                <a16:creationId xmlns:a16="http://schemas.microsoft.com/office/drawing/2014/main" id="{01C5F411-A3A1-14CB-586C-A3027BBA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13AE-87C5-84FB-37C6-B3D6E8C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dirty="0"/>
              <a:t>2000 - 2010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6A78B1-EF58-E7EE-BAE7-7380C7E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400"/>
              <a:t>Rapid increase in homes with PC and internet access</a:t>
            </a:r>
          </a:p>
          <a:p>
            <a:r>
              <a:rPr lang="da-DK" sz="2400"/>
              <a:t>Web 2.0: Users create content (Facebook, YouTube,…)</a:t>
            </a:r>
          </a:p>
          <a:p>
            <a:r>
              <a:rPr lang="da-DK" sz="2400"/>
              <a:t>Internet access through other devices (access more important than device)</a:t>
            </a:r>
          </a:p>
          <a:p>
            <a:r>
              <a:rPr lang="da-DK" sz="2400"/>
              <a:t>iPhone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A415B-55A5-6365-7A19-AC3804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637" y="2857501"/>
            <a:ext cx="4296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9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74B9-78FB-F256-6481-14B5654A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2010 -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57836-CECE-5481-DAF3-8A08611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a-DK" sz="2000" dirty="0" err="1"/>
              <a:t>Everyone</a:t>
            </a:r>
            <a:r>
              <a:rPr lang="da-DK" sz="2000" dirty="0"/>
              <a:t> is online (</a:t>
            </a:r>
            <a:r>
              <a:rPr lang="da-DK" sz="2000" dirty="0" err="1"/>
              <a:t>almost</a:t>
            </a:r>
            <a:r>
              <a:rPr lang="da-DK" sz="2000" dirty="0"/>
              <a:t>…)</a:t>
            </a:r>
          </a:p>
          <a:p>
            <a:r>
              <a:rPr lang="da-DK" sz="2000" dirty="0" err="1"/>
              <a:t>Everything</a:t>
            </a:r>
            <a:r>
              <a:rPr lang="da-DK" sz="2000" dirty="0"/>
              <a:t> is online (</a:t>
            </a:r>
            <a:r>
              <a:rPr lang="da-DK" sz="2000" dirty="0" err="1"/>
              <a:t>well</a:t>
            </a:r>
            <a:r>
              <a:rPr lang="da-DK" sz="2000" dirty="0"/>
              <a:t>…)</a:t>
            </a:r>
          </a:p>
          <a:p>
            <a:r>
              <a:rPr lang="da-DK" sz="2000" dirty="0" err="1"/>
              <a:t>Digitalisation</a:t>
            </a:r>
            <a:r>
              <a:rPr lang="da-DK" sz="2000" dirty="0"/>
              <a:t> </a:t>
            </a:r>
            <a:r>
              <a:rPr lang="da-DK" sz="2000" dirty="0" err="1"/>
              <a:t>continues</a:t>
            </a:r>
            <a:endParaRPr lang="da-DK" sz="2000" dirty="0"/>
          </a:p>
          <a:p>
            <a:r>
              <a:rPr lang="da-DK" sz="2000" dirty="0" err="1"/>
              <a:t>Renewed</a:t>
            </a:r>
            <a:r>
              <a:rPr lang="da-DK" sz="2000" dirty="0"/>
              <a:t> </a:t>
            </a:r>
            <a:r>
              <a:rPr lang="da-DK" sz="2000" dirty="0" err="1"/>
              <a:t>interest</a:t>
            </a:r>
            <a:r>
              <a:rPr lang="da-DK" sz="2000" dirty="0"/>
              <a:t> in AI and VR</a:t>
            </a:r>
          </a:p>
          <a:p>
            <a:r>
              <a:rPr lang="da-DK" sz="2000" dirty="0" err="1"/>
              <a:t>Robotics</a:t>
            </a:r>
            <a:endParaRPr lang="da-DK" sz="2000" dirty="0"/>
          </a:p>
          <a:p>
            <a:r>
              <a:rPr lang="da-DK" sz="2000" dirty="0"/>
              <a:t>IT </a:t>
            </a:r>
            <a:r>
              <a:rPr lang="da-DK" sz="2000" dirty="0" err="1"/>
              <a:t>permeates</a:t>
            </a:r>
            <a:r>
              <a:rPr lang="da-DK" sz="2000" dirty="0"/>
              <a:t> out lives – for </a:t>
            </a:r>
            <a:r>
              <a:rPr lang="da-DK" sz="2000" dirty="0" err="1"/>
              <a:t>better</a:t>
            </a:r>
            <a:r>
              <a:rPr lang="da-DK" sz="2000" dirty="0"/>
              <a:t> or </a:t>
            </a:r>
            <a:r>
              <a:rPr lang="da-DK" sz="2000" dirty="0" err="1"/>
              <a:t>worse</a:t>
            </a:r>
            <a:r>
              <a:rPr lang="da-DK" sz="2000" dirty="0"/>
              <a:t>…</a:t>
            </a:r>
          </a:p>
          <a:p>
            <a:endParaRPr lang="da-DK" sz="2000" dirty="0"/>
          </a:p>
        </p:txBody>
      </p:sp>
      <p:pic>
        <p:nvPicPr>
          <p:cNvPr id="4" name="Picture 2" descr="Billedresultat for vr">
            <a:extLst>
              <a:ext uri="{FF2B5EF4-FFF2-40B4-BE49-F238E27FC236}">
                <a16:creationId xmlns:a16="http://schemas.microsoft.com/office/drawing/2014/main" id="{F3606EC9-C67A-A291-B522-405673D9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8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/>
              <a:t>AI to-do list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200"/>
              <a:t>Beat humans at</a:t>
            </a:r>
          </a:p>
          <a:p>
            <a:pPr lvl="1"/>
            <a:r>
              <a:rPr lang="da-DK" sz="2200"/>
              <a:t>Chess (1997)</a:t>
            </a:r>
          </a:p>
          <a:p>
            <a:pPr lvl="1"/>
            <a:r>
              <a:rPr lang="da-DK" sz="2200"/>
              <a:t>Jeopardy (2011)</a:t>
            </a:r>
          </a:p>
          <a:p>
            <a:pPr lvl="1"/>
            <a:r>
              <a:rPr lang="da-DK" sz="2200"/>
              <a:t>Go (2016)</a:t>
            </a:r>
          </a:p>
          <a:p>
            <a:pPr lvl="1"/>
            <a:r>
              <a:rPr lang="da-DK" sz="2200"/>
              <a:t>Protein Folding (2021)</a:t>
            </a:r>
          </a:p>
          <a:p>
            <a:pPr lvl="1"/>
            <a:r>
              <a:rPr lang="da-DK" sz="2200"/>
              <a:t>…?</a:t>
            </a:r>
          </a:p>
        </p:txBody>
      </p:sp>
      <p:pic>
        <p:nvPicPr>
          <p:cNvPr id="7170" name="Picture 2" descr="DeepMind's new AI can perform over 600 tasks, from playing games to  controlling robots | TechCrunch">
            <a:extLst>
              <a:ext uri="{FF2B5EF4-FFF2-40B4-BE49-F238E27FC236}">
                <a16:creationId xmlns:a16="http://schemas.microsoft.com/office/drawing/2014/main" id="{40A651E5-F7B2-A717-D3B6-8B254D276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1853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AI to-do list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a-DK" sz="2200"/>
              <a:t>Beat humans at</a:t>
            </a:r>
          </a:p>
          <a:p>
            <a:pPr lvl="1"/>
            <a:r>
              <a:rPr lang="da-DK" sz="2200"/>
              <a:t>Chess (1997)</a:t>
            </a:r>
          </a:p>
          <a:p>
            <a:pPr lvl="1"/>
            <a:r>
              <a:rPr lang="da-DK" sz="2200"/>
              <a:t>Jeopardy (2011)</a:t>
            </a:r>
          </a:p>
          <a:p>
            <a:pPr lvl="1"/>
            <a:r>
              <a:rPr lang="da-DK" sz="2200"/>
              <a:t>Go (2016)</a:t>
            </a:r>
          </a:p>
          <a:p>
            <a:pPr lvl="1"/>
            <a:r>
              <a:rPr lang="da-DK" sz="2200"/>
              <a:t>Protein Folding (2021)</a:t>
            </a:r>
          </a:p>
          <a:p>
            <a:pPr lvl="1"/>
            <a:r>
              <a:rPr lang="da-DK" sz="2200"/>
              <a:t>…?</a:t>
            </a:r>
          </a:p>
        </p:txBody>
      </p:sp>
      <p:pic>
        <p:nvPicPr>
          <p:cNvPr id="8194" name="Picture 2" descr="HAL 9000 - Wikipedia, den frie encyklopædi">
            <a:extLst>
              <a:ext uri="{FF2B5EF4-FFF2-40B4-BE49-F238E27FC236}">
                <a16:creationId xmlns:a16="http://schemas.microsoft.com/office/drawing/2014/main" id="{72875E16-4E93-0723-FCF4-AECE5F1C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93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0923-0676-FEE7-6CD3-4CD589D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b="1" dirty="0"/>
              <a:t>IT - definition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D6BA7-C3DC-B44F-8422-0B0E583B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Everyone</a:t>
            </a:r>
            <a:r>
              <a:rPr lang="da-DK" sz="2200" dirty="0"/>
              <a:t> </a:t>
            </a:r>
            <a:r>
              <a:rPr lang="da-DK" sz="2200" dirty="0" err="1"/>
              <a:t>knows</a:t>
            </a:r>
            <a:r>
              <a:rPr lang="da-DK" sz="2200" dirty="0"/>
              <a:t>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u="sng" dirty="0"/>
              <a:t>information</a:t>
            </a:r>
            <a:r>
              <a:rPr lang="da-DK" sz="2200" dirty="0"/>
              <a:t> is…</a:t>
            </a:r>
          </a:p>
          <a:p>
            <a:r>
              <a:rPr lang="da-DK" sz="2200" dirty="0"/>
              <a:t>A bit </a:t>
            </a:r>
            <a:r>
              <a:rPr lang="da-DK" sz="2200" dirty="0" err="1"/>
              <a:t>formalized</a:t>
            </a:r>
            <a:r>
              <a:rPr lang="da-DK" sz="2200" dirty="0"/>
              <a:t>:</a:t>
            </a:r>
          </a:p>
          <a:p>
            <a:pPr lvl="1"/>
            <a:r>
              <a:rPr lang="da-DK" sz="2200" b="1" dirty="0"/>
              <a:t>Data</a:t>
            </a:r>
            <a:r>
              <a:rPr lang="da-DK" sz="2200" dirty="0"/>
              <a:t>: a set of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values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</a:t>
            </a:r>
            <a:r>
              <a:rPr lang="da-DK" sz="2200" i="1" dirty="0"/>
              <a:t>0010010011</a:t>
            </a:r>
          </a:p>
          <a:p>
            <a:pPr lvl="1"/>
            <a:r>
              <a:rPr lang="da-DK" sz="2200" b="1" dirty="0"/>
              <a:t>Information</a:t>
            </a:r>
            <a:r>
              <a:rPr lang="da-DK" sz="2200" dirty="0"/>
              <a:t>: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interpret</a:t>
            </a:r>
            <a:r>
              <a:rPr lang="da-DK" sz="2200" dirty="0"/>
              <a:t> data as </a:t>
            </a:r>
            <a:r>
              <a:rPr lang="da-DK" sz="2200" dirty="0" err="1"/>
              <a:t>repre-senting</a:t>
            </a:r>
            <a:r>
              <a:rPr lang="da-DK" sz="2200" dirty="0"/>
              <a:t>, given a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context</a:t>
            </a:r>
            <a:endParaRPr lang="da-DK" sz="2200" dirty="0"/>
          </a:p>
          <a:p>
            <a:r>
              <a:rPr lang="da-DK" sz="2200" dirty="0"/>
              <a:t>A </a:t>
            </a:r>
            <a:r>
              <a:rPr lang="da-DK" sz="2200" dirty="0" err="1"/>
              <a:t>sequence</a:t>
            </a:r>
            <a:r>
              <a:rPr lang="da-DK" sz="2200" dirty="0"/>
              <a:t> of 0 and 1 </a:t>
            </a:r>
            <a:r>
              <a:rPr lang="da-DK" sz="2200" dirty="0" err="1"/>
              <a:t>might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a </a:t>
            </a:r>
            <a:r>
              <a:rPr lang="da-DK" sz="2200" dirty="0" err="1"/>
              <a:t>text</a:t>
            </a:r>
            <a:r>
              <a:rPr lang="da-DK" sz="2200" dirty="0"/>
              <a:t>, an image, </a:t>
            </a:r>
            <a:r>
              <a:rPr lang="da-DK" sz="2200" dirty="0" err="1"/>
              <a:t>music</a:t>
            </a:r>
            <a:r>
              <a:rPr lang="da-DK" sz="2200" dirty="0"/>
              <a:t>, video etc..</a:t>
            </a:r>
          </a:p>
          <a:p>
            <a:r>
              <a:rPr lang="da-DK" sz="2200" dirty="0"/>
              <a:t>A computer on </a:t>
            </a:r>
            <a:r>
              <a:rPr lang="da-DK" sz="2200" dirty="0" err="1"/>
              <a:t>works</a:t>
            </a:r>
            <a:r>
              <a:rPr lang="da-DK" sz="2200" dirty="0"/>
              <a:t> on </a:t>
            </a:r>
            <a:r>
              <a:rPr lang="da-DK" sz="2200" dirty="0" err="1"/>
              <a:t>binary</a:t>
            </a:r>
            <a:r>
              <a:rPr lang="da-DK" sz="2200" dirty="0"/>
              <a:t> data: 0’s and 1’s.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1CBA226-C51E-0A96-103F-DBF77346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18" y="2857501"/>
            <a:ext cx="4143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/>
              <a:t>Information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produce</a:t>
            </a:r>
            <a:r>
              <a:rPr lang="da-DK" sz="2400" dirty="0"/>
              <a:t> information in </a:t>
            </a:r>
            <a:r>
              <a:rPr lang="da-DK" sz="2400" dirty="0" err="1"/>
              <a:t>order</a:t>
            </a:r>
            <a:r>
              <a:rPr lang="da-DK" sz="2400" dirty="0"/>
              <a:t> to </a:t>
            </a:r>
            <a:r>
              <a:rPr lang="da-DK" sz="2400" dirty="0" err="1"/>
              <a:t>communicate</a:t>
            </a:r>
            <a:endParaRPr lang="da-DK" sz="2400" dirty="0"/>
          </a:p>
          <a:p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communicate</a:t>
            </a:r>
            <a:endParaRPr lang="da-DK" sz="2400" dirty="0"/>
          </a:p>
          <a:p>
            <a:pPr lvl="1"/>
            <a:r>
              <a:rPr lang="da-DK" dirty="0"/>
              <a:t>With </a:t>
            </a:r>
            <a:r>
              <a:rPr lang="da-DK" dirty="0" err="1"/>
              <a:t>our</a:t>
            </a:r>
            <a:r>
              <a:rPr lang="da-DK" dirty="0"/>
              <a:t> (future) selves</a:t>
            </a:r>
          </a:p>
          <a:p>
            <a:pPr lvl="1"/>
            <a:r>
              <a:rPr lang="da-DK" dirty="0"/>
              <a:t>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With computer systems</a:t>
            </a:r>
          </a:p>
          <a:p>
            <a:pPr lvl="1"/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and time</a:t>
            </a:r>
          </a:p>
        </p:txBody>
      </p:sp>
      <p:pic>
        <p:nvPicPr>
          <p:cNvPr id="1026" name="Picture 2" descr="3d model of telegraph">
            <a:extLst>
              <a:ext uri="{FF2B5EF4-FFF2-40B4-BE49-F238E27FC236}">
                <a16:creationId xmlns:a16="http://schemas.microsoft.com/office/drawing/2014/main" id="{80B8890A-4A75-C17C-E5C6-F5ADBC9CC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1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/>
              <a:t>Information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400" dirty="0" err="1"/>
              <a:t>Our</a:t>
            </a:r>
            <a:r>
              <a:rPr lang="da-DK" sz="2400" dirty="0"/>
              <a:t> </a:t>
            </a:r>
            <a:r>
              <a:rPr lang="da-DK" sz="2400" dirty="0" err="1"/>
              <a:t>ability</a:t>
            </a:r>
            <a:r>
              <a:rPr lang="da-DK" sz="2400" dirty="0"/>
              <a:t> to </a:t>
            </a:r>
            <a:r>
              <a:rPr lang="da-DK" sz="2400" dirty="0" err="1"/>
              <a:t>communicate</a:t>
            </a:r>
            <a:r>
              <a:rPr lang="da-DK" sz="2400" dirty="0"/>
              <a:t> </a:t>
            </a:r>
            <a:r>
              <a:rPr lang="da-DK" sz="2400" dirty="0" err="1"/>
              <a:t>complex</a:t>
            </a:r>
            <a:r>
              <a:rPr lang="da-DK" sz="2400" dirty="0"/>
              <a:t> information enables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</a:t>
            </a:r>
            <a:r>
              <a:rPr lang="da-DK" sz="2400" b="1" dirty="0" err="1"/>
              <a:t>culture</a:t>
            </a:r>
            <a:r>
              <a:rPr lang="da-DK" sz="2400" dirty="0"/>
              <a:t>, and </a:t>
            </a:r>
            <a:r>
              <a:rPr lang="da-DK" sz="2400" b="1" dirty="0" err="1"/>
              <a:t>preserve</a:t>
            </a:r>
            <a:r>
              <a:rPr lang="da-DK" sz="2400" dirty="0"/>
              <a:t> </a:t>
            </a:r>
            <a:r>
              <a:rPr lang="da-DK" sz="2400" b="1" dirty="0" err="1"/>
              <a:t>knowledge</a:t>
            </a:r>
            <a:r>
              <a:rPr lang="da-DK" sz="2400" dirty="0"/>
              <a:t> </a:t>
            </a:r>
            <a:r>
              <a:rPr lang="da-DK" sz="2400" dirty="0" err="1"/>
              <a:t>across</a:t>
            </a:r>
            <a:r>
              <a:rPr lang="da-DK" sz="2400" dirty="0"/>
              <a:t> generations</a:t>
            </a:r>
          </a:p>
        </p:txBody>
      </p:sp>
      <p:pic>
        <p:nvPicPr>
          <p:cNvPr id="2050" name="Picture 2" descr="Rock Cave Paintings. Ancient Painting. 2, Digital Arts by Radiy Bohem |  Artmajeur">
            <a:extLst>
              <a:ext uri="{FF2B5EF4-FFF2-40B4-BE49-F238E27FC236}">
                <a16:creationId xmlns:a16="http://schemas.microsoft.com/office/drawing/2014/main" id="{346F241B-FB6B-DC1E-D886-C11BE140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r="10059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8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44976-4CF8-2564-3520-878CC0D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 dirty="0"/>
              <a:t>Technology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8B04E-864B-24FA-1F0B-ECD03F4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400" dirty="0"/>
              <a:t>Information and </a:t>
            </a:r>
            <a:r>
              <a:rPr lang="da-DK" sz="2400" b="1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(of </a:t>
            </a:r>
            <a:r>
              <a:rPr lang="da-DK" sz="2400" dirty="0" err="1"/>
              <a:t>course</a:t>
            </a:r>
            <a:r>
              <a:rPr lang="da-DK" sz="2400" dirty="0"/>
              <a:t>) </a:t>
            </a:r>
            <a:r>
              <a:rPr lang="da-DK" sz="2400" dirty="0" err="1"/>
              <a:t>strongly</a:t>
            </a:r>
            <a:r>
              <a:rPr lang="da-DK" sz="2400" dirty="0"/>
              <a:t> </a:t>
            </a:r>
            <a:r>
              <a:rPr lang="da-DK" sz="2400" dirty="0" err="1"/>
              <a:t>connected</a:t>
            </a:r>
            <a:endParaRPr lang="da-DK" sz="2400" dirty="0"/>
          </a:p>
          <a:p>
            <a:r>
              <a:rPr lang="da-DK" sz="2400" dirty="0"/>
              <a:t>More </a:t>
            </a:r>
            <a:r>
              <a:rPr lang="da-DK" sz="2400" dirty="0" err="1"/>
              <a:t>advanced</a:t>
            </a:r>
            <a:r>
              <a:rPr lang="da-DK" sz="2400" dirty="0"/>
              <a:t> </a:t>
            </a:r>
            <a:r>
              <a:rPr lang="da-DK" sz="2400" dirty="0" err="1"/>
              <a:t>technology</a:t>
            </a:r>
            <a:r>
              <a:rPr lang="da-DK" sz="2400" dirty="0"/>
              <a:t> enables more </a:t>
            </a:r>
            <a:r>
              <a:rPr lang="da-DK" sz="2400" dirty="0" err="1"/>
              <a:t>complex</a:t>
            </a:r>
            <a:r>
              <a:rPr lang="da-DK" sz="2400" dirty="0"/>
              <a:t> and </a:t>
            </a:r>
            <a:r>
              <a:rPr lang="da-DK" sz="2400" dirty="0" err="1"/>
              <a:t>voluminous</a:t>
            </a:r>
            <a:r>
              <a:rPr lang="da-DK" sz="2400" dirty="0"/>
              <a:t> </a:t>
            </a:r>
            <a:r>
              <a:rPr lang="da-DK" sz="2400" dirty="0" err="1"/>
              <a:t>communication</a:t>
            </a:r>
            <a:endParaRPr lang="da-DK" sz="2400" dirty="0"/>
          </a:p>
        </p:txBody>
      </p:sp>
      <p:pic>
        <p:nvPicPr>
          <p:cNvPr id="3074" name="Picture 2" descr="Seven Ways the Printing Press Changed the World – Kapasari">
            <a:extLst>
              <a:ext uri="{FF2B5EF4-FFF2-40B4-BE49-F238E27FC236}">
                <a16:creationId xmlns:a16="http://schemas.microsoft.com/office/drawing/2014/main" id="{AE157E39-779E-E19F-C067-84C27E57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28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8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35-1FB9-0645-4CE5-D92BCA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/>
              <a:t>Ages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724DC1-9E7D-409E-0138-0AC15EA9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200" b="1"/>
              <a:t>Pre-mechanical</a:t>
            </a:r>
            <a:r>
              <a:rPr lang="da-DK" sz="2200"/>
              <a:t> (3.000 b.c. – 1450)</a:t>
            </a:r>
          </a:p>
          <a:p>
            <a:r>
              <a:rPr lang="da-DK" sz="2200" b="1"/>
              <a:t>Mechanical</a:t>
            </a:r>
            <a:r>
              <a:rPr lang="da-DK" sz="2200"/>
              <a:t> (1450 – 1840)</a:t>
            </a:r>
          </a:p>
          <a:p>
            <a:r>
              <a:rPr lang="da-DK" sz="2200" b="1"/>
              <a:t>Elektro-mechanical</a:t>
            </a:r>
            <a:r>
              <a:rPr lang="da-DK" sz="2200"/>
              <a:t> (1840 – 1940)</a:t>
            </a:r>
          </a:p>
          <a:p>
            <a:r>
              <a:rPr lang="da-DK" sz="2200" b="1"/>
              <a:t>Electronic</a:t>
            </a:r>
            <a:r>
              <a:rPr lang="da-DK" sz="2200"/>
              <a:t> (1940 -)</a:t>
            </a:r>
          </a:p>
        </p:txBody>
      </p:sp>
      <p:pic>
        <p:nvPicPr>
          <p:cNvPr id="5" name="Picture 4" descr="Close-up of train wheels">
            <a:extLst>
              <a:ext uri="{FF2B5EF4-FFF2-40B4-BE49-F238E27FC236}">
                <a16:creationId xmlns:a16="http://schemas.microsoft.com/office/drawing/2014/main" id="{6D6879A7-85A8-0742-997D-E5F8C803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2" r="2524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552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9B3C0-4C87-404D-C799-3C7E46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970316" cy="1719072"/>
          </a:xfrm>
        </p:spPr>
        <p:txBody>
          <a:bodyPr anchor="b">
            <a:normAutofit/>
          </a:bodyPr>
          <a:lstStyle/>
          <a:p>
            <a:r>
              <a:rPr lang="da-DK" sz="5400" b="1" dirty="0" err="1"/>
              <a:t>Pre-mechanical</a:t>
            </a:r>
            <a:r>
              <a:rPr lang="da-DK" sz="5400" dirty="0"/>
              <a:t>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33E54C-18A5-D0B5-57FA-F05BD5CC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431395" cy="3664270"/>
          </a:xfrm>
        </p:spPr>
        <p:txBody>
          <a:bodyPr anchor="t">
            <a:normAutofit/>
          </a:bodyPr>
          <a:lstStyle/>
          <a:p>
            <a:r>
              <a:rPr lang="da-DK" sz="2400" dirty="0"/>
              <a:t>Languages, </a:t>
            </a:r>
            <a:r>
              <a:rPr lang="da-DK" sz="2400" dirty="0" err="1"/>
              <a:t>alphabets</a:t>
            </a:r>
            <a:endParaRPr lang="da-DK" sz="2400" dirty="0"/>
          </a:p>
          <a:p>
            <a:r>
              <a:rPr lang="da-DK" sz="2400" dirty="0"/>
              <a:t>Writing </a:t>
            </a:r>
            <a:r>
              <a:rPr lang="da-DK" sz="2400" dirty="0" err="1"/>
              <a:t>tools</a:t>
            </a:r>
            <a:endParaRPr lang="da-DK" sz="2400" dirty="0"/>
          </a:p>
          <a:p>
            <a:r>
              <a:rPr lang="da-DK" sz="2400" dirty="0"/>
              <a:t>Hand-</a:t>
            </a:r>
            <a:r>
              <a:rPr lang="da-DK" sz="2400" dirty="0" err="1"/>
              <a:t>written</a:t>
            </a:r>
            <a:r>
              <a:rPr lang="da-DK" sz="2400" dirty="0"/>
              <a:t> permanent media (</a:t>
            </a:r>
            <a:r>
              <a:rPr lang="da-DK" sz="2400" dirty="0" err="1"/>
              <a:t>books</a:t>
            </a:r>
            <a:r>
              <a:rPr lang="da-DK" sz="2400" dirty="0"/>
              <a:t>, </a:t>
            </a:r>
            <a:r>
              <a:rPr lang="da-DK" sz="2400" dirty="0" err="1"/>
              <a:t>scolls</a:t>
            </a:r>
            <a:r>
              <a:rPr lang="da-DK" sz="2400" dirty="0"/>
              <a:t>, tablets, etc.)</a:t>
            </a:r>
          </a:p>
          <a:p>
            <a:r>
              <a:rPr lang="da-DK" sz="2400" dirty="0" err="1"/>
              <a:t>Number</a:t>
            </a:r>
            <a:r>
              <a:rPr lang="da-DK" sz="2400" dirty="0"/>
              <a:t> systems</a:t>
            </a:r>
          </a:p>
          <a:p>
            <a:r>
              <a:rPr lang="da-DK" sz="2400" dirty="0"/>
              <a:t>First major </a:t>
            </a:r>
            <a:r>
              <a:rPr lang="da-DK" sz="2400" dirty="0" err="1"/>
              <a:t>cultures</a:t>
            </a:r>
            <a:endParaRPr lang="da-DK" sz="2400" dirty="0"/>
          </a:p>
          <a:p>
            <a:r>
              <a:rPr lang="da-DK" sz="2400" dirty="0" err="1"/>
              <a:t>Producing</a:t>
            </a:r>
            <a:r>
              <a:rPr lang="da-DK" sz="2400" dirty="0"/>
              <a:t> (permanent) information is </a:t>
            </a:r>
            <a:r>
              <a:rPr lang="da-DK" sz="2400" dirty="0" err="1"/>
              <a:t>slow</a:t>
            </a:r>
            <a:r>
              <a:rPr lang="da-DK" sz="2400" dirty="0"/>
              <a:t>…</a:t>
            </a:r>
          </a:p>
          <a:p>
            <a:endParaRPr lang="da-DK" sz="2200" dirty="0"/>
          </a:p>
        </p:txBody>
      </p:sp>
      <p:pic>
        <p:nvPicPr>
          <p:cNvPr id="4" name="Picture 2" descr="Billedresultat for scrolls">
            <a:extLst>
              <a:ext uri="{FF2B5EF4-FFF2-40B4-BE49-F238E27FC236}">
                <a16:creationId xmlns:a16="http://schemas.microsoft.com/office/drawing/2014/main" id="{9F3070C2-8A46-100B-6D37-3E73F214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6430419" y="1950872"/>
            <a:ext cx="5577840" cy="295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E47C9-A6D1-D5AE-A1AA-ADA0959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/>
              <a:t>Mechanical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D331FC-626A-B9E1-3FF9-A570EF5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400" dirty="0"/>
              <a:t>Book-</a:t>
            </a:r>
            <a:r>
              <a:rPr lang="da-DK" sz="2400" dirty="0" err="1"/>
              <a:t>printing</a:t>
            </a:r>
            <a:r>
              <a:rPr lang="da-DK" sz="2400" dirty="0"/>
              <a:t>! (Gutenberg)</a:t>
            </a:r>
          </a:p>
          <a:p>
            <a:r>
              <a:rPr lang="da-DK" sz="2400" dirty="0"/>
              <a:t>Books </a:t>
            </a:r>
            <a:r>
              <a:rPr lang="da-DK" sz="2400" dirty="0" err="1"/>
              <a:t>become</a:t>
            </a:r>
            <a:r>
              <a:rPr lang="da-DK" sz="2400" dirty="0"/>
              <a:t> </a:t>
            </a:r>
            <a:r>
              <a:rPr lang="da-DK" sz="2400" dirty="0" err="1"/>
              <a:t>accessible</a:t>
            </a:r>
            <a:endParaRPr lang="da-DK" sz="2400" dirty="0"/>
          </a:p>
          <a:p>
            <a:r>
              <a:rPr lang="da-DK" sz="2400" dirty="0" err="1"/>
              <a:t>Mechanical</a:t>
            </a:r>
            <a:r>
              <a:rPr lang="da-DK" sz="2400" dirty="0"/>
              <a:t> </a:t>
            </a:r>
            <a:r>
              <a:rPr lang="da-DK" sz="2400" dirty="0" err="1"/>
              <a:t>calculators</a:t>
            </a:r>
            <a:endParaRPr lang="da-DK" sz="2400" dirty="0"/>
          </a:p>
          <a:p>
            <a:r>
              <a:rPr lang="da-DK" sz="2400" dirty="0"/>
              <a:t>First </a:t>
            </a:r>
            <a:r>
              <a:rPr lang="da-DK" sz="2400" dirty="0" err="1"/>
              <a:t>examples</a:t>
            </a:r>
            <a:r>
              <a:rPr lang="da-DK" sz="2400" dirty="0"/>
              <a:t> of ”program-</a:t>
            </a:r>
            <a:r>
              <a:rPr lang="da-DK" sz="2400" dirty="0" err="1"/>
              <a:t>mable</a:t>
            </a:r>
            <a:r>
              <a:rPr lang="da-DK" sz="2400" dirty="0"/>
              <a:t>” units (</a:t>
            </a:r>
            <a:r>
              <a:rPr lang="da-DK" sz="2400" dirty="0" err="1"/>
              <a:t>looms</a:t>
            </a:r>
            <a:r>
              <a:rPr lang="da-DK" sz="2400" dirty="0"/>
              <a:t>)</a:t>
            </a:r>
          </a:p>
          <a:p>
            <a:r>
              <a:rPr lang="da-DK" sz="2400" dirty="0"/>
              <a:t>Long-distance </a:t>
            </a:r>
            <a:r>
              <a:rPr lang="da-DK" sz="2400" dirty="0" err="1"/>
              <a:t>communication</a:t>
            </a:r>
            <a:r>
              <a:rPr lang="da-DK" sz="2400" dirty="0"/>
              <a:t> is </a:t>
            </a:r>
            <a:r>
              <a:rPr lang="da-DK" sz="2400" dirty="0" err="1"/>
              <a:t>slow</a:t>
            </a:r>
            <a:r>
              <a:rPr lang="da-DK" sz="2400" dirty="0"/>
              <a:t> and high-</a:t>
            </a:r>
            <a:r>
              <a:rPr lang="da-DK" sz="2400" dirty="0" err="1"/>
              <a:t>latency</a:t>
            </a:r>
            <a:r>
              <a:rPr lang="da-DK" sz="2400" dirty="0"/>
              <a:t>…</a:t>
            </a:r>
          </a:p>
          <a:p>
            <a:endParaRPr lang="da-DK" sz="2200" dirty="0"/>
          </a:p>
        </p:txBody>
      </p:sp>
      <p:pic>
        <p:nvPicPr>
          <p:cNvPr id="4" name="Picture 2" descr="Difference Engine">
            <a:extLst>
              <a:ext uri="{FF2B5EF4-FFF2-40B4-BE49-F238E27FC236}">
                <a16:creationId xmlns:a16="http://schemas.microsoft.com/office/drawing/2014/main" id="{6DEC1C8B-C465-90E0-CFA1-EF2428241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7" b="1443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9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98B8E-537C-7B70-223F-5A65544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5400" b="1"/>
              <a:t>Electro-mechanical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4FABB-1F9F-98C1-BD2E-D07FB5B0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200"/>
              <a:t>Taming of electrical current</a:t>
            </a:r>
          </a:p>
          <a:p>
            <a:r>
              <a:rPr lang="da-DK" sz="2200"/>
              <a:t>Telegraph, radio, phone systems</a:t>
            </a:r>
          </a:p>
          <a:p>
            <a:r>
              <a:rPr lang="da-DK" sz="2200"/>
              <a:t>Instant round-the-globe comminication (almost…)</a:t>
            </a:r>
          </a:p>
          <a:p>
            <a:r>
              <a:rPr lang="da-DK" sz="2200"/>
              <a:t>IBM</a:t>
            </a:r>
          </a:p>
        </p:txBody>
      </p:sp>
      <p:pic>
        <p:nvPicPr>
          <p:cNvPr id="4098" name="Picture 2" descr="The Imitation Game tells the true story of a tortured genius [Review] - YP  | South China Morning Post">
            <a:extLst>
              <a:ext uri="{FF2B5EF4-FFF2-40B4-BE49-F238E27FC236}">
                <a16:creationId xmlns:a16="http://schemas.microsoft.com/office/drawing/2014/main" id="{04F82E85-769E-51D1-0D07-274D6426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6" r="-1" b="2322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519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Introduction to IT</vt:lpstr>
      <vt:lpstr>IT - definition</vt:lpstr>
      <vt:lpstr>Information</vt:lpstr>
      <vt:lpstr>Information</vt:lpstr>
      <vt:lpstr>Technology</vt:lpstr>
      <vt:lpstr>Ages</vt:lpstr>
      <vt:lpstr>Pre-mechanical </vt:lpstr>
      <vt:lpstr>Mechanical</vt:lpstr>
      <vt:lpstr>Electro-mechanical</vt:lpstr>
      <vt:lpstr>1940 - 1950</vt:lpstr>
      <vt:lpstr>1950 - 1975</vt:lpstr>
      <vt:lpstr>1975 - 1990</vt:lpstr>
      <vt:lpstr>1990 - 2000</vt:lpstr>
      <vt:lpstr>PowerPoint-præsentation</vt:lpstr>
      <vt:lpstr>2000 - 2010</vt:lpstr>
      <vt:lpstr>2010 - </vt:lpstr>
      <vt:lpstr>AI to-do list</vt:lpstr>
      <vt:lpstr>AI to-do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Per Laursen</dc:creator>
  <cp:lastModifiedBy>Per Laursen</cp:lastModifiedBy>
  <cp:revision>7</cp:revision>
  <dcterms:created xsi:type="dcterms:W3CDTF">2022-08-12T17:13:11Z</dcterms:created>
  <dcterms:modified xsi:type="dcterms:W3CDTF">2022-08-12T18:55:38Z</dcterms:modified>
</cp:coreProperties>
</file>