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304" r:id="rId15"/>
    <p:sldId id="270" r:id="rId16"/>
    <p:sldId id="291" r:id="rId17"/>
    <p:sldId id="292" r:id="rId18"/>
    <p:sldId id="262" r:id="rId19"/>
    <p:sldId id="263" r:id="rId20"/>
    <p:sldId id="293" r:id="rId21"/>
    <p:sldId id="264" r:id="rId22"/>
    <p:sldId id="265" r:id="rId23"/>
    <p:sldId id="268" r:id="rId24"/>
    <p:sldId id="294" r:id="rId25"/>
    <p:sldId id="266" r:id="rId26"/>
    <p:sldId id="267" r:id="rId27"/>
    <p:sldId id="303" r:id="rId28"/>
    <p:sldId id="295" r:id="rId29"/>
    <p:sldId id="305" r:id="rId30"/>
    <p:sldId id="296" r:id="rId31"/>
    <p:sldId id="285" r:id="rId32"/>
    <p:sldId id="286" r:id="rId33"/>
    <p:sldId id="300" r:id="rId34"/>
    <p:sldId id="298" r:id="rId35"/>
    <p:sldId id="287" r:id="rId36"/>
    <p:sldId id="297" r:id="rId37"/>
    <p:sldId id="301" r:id="rId38"/>
    <p:sldId id="302" r:id="rId39"/>
    <p:sldId id="288" r:id="rId40"/>
    <p:sldId id="289" r:id="rId41"/>
    <p:sldId id="290" r:id="rId4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960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37489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960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2612858" y="4221915"/>
            <a:ext cx="7012405" cy="174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960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ktangulær billedforklaring 5"/>
          <p:cNvSpPr/>
          <p:nvPr/>
        </p:nvSpPr>
        <p:spPr>
          <a:xfrm>
            <a:off x="890337" y="371307"/>
            <a:ext cx="2821406" cy="1367255"/>
          </a:xfrm>
          <a:prstGeom prst="wedgeRectCallout">
            <a:avLst>
              <a:gd name="adj1" fmla="val 85004"/>
              <a:gd name="adj2" fmla="val 6651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>
                <a:solidFill>
                  <a:schemeClr val="tx1"/>
                </a:solidFill>
              </a:rPr>
              <a:t>Definition</a:t>
            </a:r>
            <a:r>
              <a:rPr lang="da-DK" sz="3600">
                <a:solidFill>
                  <a:schemeClr val="tx1"/>
                </a:solidFill>
              </a:rPr>
              <a:t>: general</a:t>
            </a:r>
          </a:p>
        </p:txBody>
      </p:sp>
      <p:sp>
        <p:nvSpPr>
          <p:cNvPr id="7" name="Rektangulær billedforklaring 6"/>
          <p:cNvSpPr/>
          <p:nvPr/>
        </p:nvSpPr>
        <p:spPr>
          <a:xfrm>
            <a:off x="8845215" y="2703262"/>
            <a:ext cx="2358173" cy="1367255"/>
          </a:xfrm>
          <a:prstGeom prst="wedgeRectCallout">
            <a:avLst>
              <a:gd name="adj1" fmla="val -110732"/>
              <a:gd name="adj2" fmla="val 7883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>
                <a:solidFill>
                  <a:schemeClr val="tx1"/>
                </a:solidFill>
              </a:rPr>
              <a:t>Usage</a:t>
            </a:r>
            <a:r>
              <a:rPr lang="da-DK" sz="3600">
                <a:solidFill>
                  <a:schemeClr val="tx1"/>
                </a:solidFill>
              </a:rPr>
              <a:t>: specific</a:t>
            </a:r>
          </a:p>
        </p:txBody>
      </p:sp>
    </p:spTree>
    <p:extLst>
      <p:ext uri="{BB962C8B-B14F-4D97-AF65-F5344CB8AC3E}">
        <p14:creationId xmlns:p14="http://schemas.microsoft.com/office/powerpoint/2010/main" val="202236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Creator</a:t>
            </a:r>
            <a:r>
              <a:rPr lang="en-US" sz="3200" b="1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Create()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861414" y="2228387"/>
            <a:ext cx="1800000" cy="18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1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4" y="22283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Creator</a:t>
            </a:r>
            <a:r>
              <a:rPr lang="en-US" sz="3200" b="1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&gt;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: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Create()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2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4" y="22283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CollectionWrapper</a:t>
            </a:r>
            <a:r>
              <a:rPr lang="en-US" sz="2400" b="1"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,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V</a:t>
            </a:r>
            <a:r>
              <a:rPr lang="en-US" sz="2400" b="1">
                <a:latin typeface="Consolas" panose="020B0609020204030204" pitchFamily="49" charset="0"/>
              </a:rPr>
              <a:t>&gt;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 :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ICollection</a:t>
            </a:r>
            <a:r>
              <a:rPr lang="en-US" sz="2400" b="1"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	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 _collection;</a:t>
            </a:r>
          </a:p>
          <a:p>
            <a:pPr marL="0" indent="0">
              <a:buNone/>
            </a:pP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	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en-US" sz="2400" b="1">
                <a:latin typeface="Consolas" panose="020B0609020204030204" pitchFamily="49" charset="0"/>
              </a:rPr>
              <a:t> Count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		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latin typeface="Consolas" panose="020B0609020204030204" pitchFamily="49" charset="0"/>
              </a:rPr>
              <a:t> {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>
                <a:latin typeface="Consolas" panose="020B0609020204030204" pitchFamily="49" charset="0"/>
              </a:rPr>
              <a:t> _collection.Count; }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952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3C671-1043-95FF-7DE4-E9ED76DF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Generic Variance</a:t>
            </a:r>
          </a:p>
        </p:txBody>
      </p:sp>
      <p:pic>
        <p:nvPicPr>
          <p:cNvPr id="1028" name="Picture 4" descr="CAUTION- SPEED BUMPS AHEAD 12in X 18in">
            <a:extLst>
              <a:ext uri="{FF2B5EF4-FFF2-40B4-BE49-F238E27FC236}">
                <a16:creationId xmlns:a16="http://schemas.microsoft.com/office/drawing/2014/main" id="{FE54E371-FF3F-EB63-418F-05D4E7AF8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03" y="1501587"/>
            <a:ext cx="6444394" cy="491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16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816299" y="779806"/>
            <a:ext cx="2658211" cy="1198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Animal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816298" y="3060265"/>
            <a:ext cx="2658211" cy="11986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Dog</a:t>
            </a:r>
          </a:p>
        </p:txBody>
      </p:sp>
      <p:cxnSp>
        <p:nvCxnSpPr>
          <p:cNvPr id="6" name="Lige pilforbindelse 5"/>
          <p:cNvCxnSpPr>
            <a:stCxn id="5" idx="0"/>
            <a:endCxn id="4" idx="2"/>
          </p:cNvCxnSpPr>
          <p:nvPr/>
        </p:nvCxnSpPr>
        <p:spPr>
          <a:xfrm flipV="1">
            <a:off x="3145404" y="1978430"/>
            <a:ext cx="1" cy="10818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7147528" y="779806"/>
            <a:ext cx="2658211" cy="1198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C&lt;Animal&gt;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7147527" y="3060265"/>
            <a:ext cx="2658211" cy="11986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C&lt;Dog&gt;</a:t>
            </a:r>
          </a:p>
        </p:txBody>
      </p:sp>
      <p:cxnSp>
        <p:nvCxnSpPr>
          <p:cNvPr id="11" name="Lige pilforbindelse 10"/>
          <p:cNvCxnSpPr/>
          <p:nvPr/>
        </p:nvCxnSpPr>
        <p:spPr>
          <a:xfrm flipV="1">
            <a:off x="8476632" y="1978430"/>
            <a:ext cx="1" cy="10818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øjrepil 11"/>
          <p:cNvSpPr/>
          <p:nvPr/>
        </p:nvSpPr>
        <p:spPr>
          <a:xfrm>
            <a:off x="4964027" y="1184757"/>
            <a:ext cx="1679172" cy="266918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/>
              <a:t>?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1521775" y="4774323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2400" b="1">
                <a:latin typeface="Consolas" panose="020B0609020204030204" pitchFamily="49" charset="0"/>
              </a:rPr>
              <a:t> a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kstfelt 13"/>
          <p:cNvSpPr txBox="1"/>
          <p:nvPr/>
        </p:nvSpPr>
        <p:spPr>
          <a:xfrm>
            <a:off x="6475539" y="4774322"/>
            <a:ext cx="4942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2400" b="1">
                <a:latin typeface="Consolas" panose="020B0609020204030204" pitchFamily="49" charset="0"/>
              </a:rPr>
              <a:t>&gt; ca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2400" b="1">
                <a:latin typeface="Consolas" panose="020B0609020204030204" pitchFamily="49" charset="0"/>
              </a:rPr>
              <a:t>&gt; cd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21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b="1">
                <a:latin typeface="Consolas" panose="020B0609020204030204" pitchFamily="49" charset="0"/>
              </a:rPr>
              <a:t>&lt;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>
                <a:latin typeface="Consolas" panose="020B0609020204030204" pitchFamily="49" charset="0"/>
              </a:rPr>
              <a:t> _t;</a:t>
            </a:r>
          </a:p>
          <a:p>
            <a:pPr marL="0" indent="0">
              <a:buNone/>
            </a:pPr>
            <a:endParaRPr lang="en-US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 </a:t>
            </a:r>
            <a:r>
              <a:rPr lang="en-US" b="1">
                <a:latin typeface="Consolas" panose="020B0609020204030204" pitchFamily="49" charset="0"/>
              </a:rPr>
              <a:t>Get()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_t; }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b="1">
                <a:latin typeface="Consolas" panose="020B0609020204030204" pitchFamily="49" charset="0"/>
              </a:rPr>
              <a:t>Set(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>
                <a:latin typeface="Consolas" panose="020B0609020204030204" pitchFamily="49" charset="0"/>
              </a:rPr>
              <a:t> t) { _t = t; }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4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266614" y="2682229"/>
            <a:ext cx="10518985" cy="174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800" b="1">
                <a:latin typeface="Consolas" panose="020B0609020204030204" pitchFamily="49" charset="0"/>
              </a:rPr>
              <a:t>&gt; ca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800" b="1">
                <a:latin typeface="Consolas" panose="020B0609020204030204" pitchFamily="49" charset="0"/>
              </a:rPr>
              <a:t>&gt;();</a:t>
            </a:r>
            <a:endParaRPr lang="da-DK" sz="4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5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C&lt;Animal&gt;</a:t>
            </a:r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C&lt;Dog&gt;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Variable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Object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528078" y="4746514"/>
            <a:ext cx="3204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ca.Get</a:t>
            </a:r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  <p:sp>
        <p:nvSpPr>
          <p:cNvPr id="9" name="Højrepil 8"/>
          <p:cNvSpPr/>
          <p:nvPr/>
        </p:nvSpPr>
        <p:spPr>
          <a:xfrm flipH="1">
            <a:off x="5703307" y="2074051"/>
            <a:ext cx="1089498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Dog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 flipH="1">
            <a:off x="690190" y="1409616"/>
            <a:ext cx="1576141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Animal</a:t>
            </a:r>
          </a:p>
        </p:txBody>
      </p: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635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budstavle 1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C&lt;Animal&gt;</a:t>
            </a:r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C&lt;Dog&gt;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Variable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Object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2524325" y="4826776"/>
            <a:ext cx="780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ca.Set(</a:t>
            </a:r>
            <a:r>
              <a:rPr lang="da-DK" sz="6000" b="1">
                <a:solidFill>
                  <a:srgbClr val="FF0000"/>
                </a:solidFill>
                <a:latin typeface="Consolas" panose="020B0609020204030204" pitchFamily="49" charset="0"/>
              </a:rPr>
              <a:t>new Cat(…)</a:t>
            </a:r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Højrepil 8"/>
          <p:cNvSpPr/>
          <p:nvPr/>
        </p:nvSpPr>
        <p:spPr>
          <a:xfrm>
            <a:off x="5737089" y="2074051"/>
            <a:ext cx="1054410" cy="103998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Cat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>
            <a:off x="659028" y="1409616"/>
            <a:ext cx="1585408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Animal</a:t>
            </a:r>
          </a:p>
        </p:txBody>
      </p: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3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superhero logo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12" y="776038"/>
            <a:ext cx="4072689" cy="407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/>
          <p:cNvSpPr txBox="1"/>
          <p:nvPr/>
        </p:nvSpPr>
        <p:spPr>
          <a:xfrm>
            <a:off x="4295273" y="1076826"/>
            <a:ext cx="29241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400">
                <a:solidFill>
                  <a:srgbClr val="FF0000"/>
                </a:solidFill>
              </a:rPr>
              <a:t>&lt;T&gt;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1644707" y="4133852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da-DK" sz="6000" b="1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6000" b="1">
                <a:latin typeface="Consolas" panose="020B0609020204030204" pitchFamily="49" charset="0"/>
              </a:rPr>
              <a:t> :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SuperHero</a:t>
            </a:r>
          </a:p>
        </p:txBody>
      </p:sp>
    </p:spTree>
    <p:extLst>
      <p:ext uri="{BB962C8B-B14F-4D97-AF65-F5344CB8AC3E}">
        <p14:creationId xmlns:p14="http://schemas.microsoft.com/office/powerpoint/2010/main" val="141287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266614" y="2682229"/>
            <a:ext cx="10518985" cy="174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800" b="1">
                <a:latin typeface="Consolas" panose="020B0609020204030204" pitchFamily="49" charset="0"/>
              </a:rPr>
              <a:t>&gt; cd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800" b="1">
                <a:latin typeface="Consolas" panose="020B0609020204030204" pitchFamily="49" charset="0"/>
              </a:rPr>
              <a:t>&gt;();</a:t>
            </a:r>
            <a:endParaRPr lang="da-DK" sz="4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37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C&lt;Dog&gt;</a:t>
            </a:r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C&lt;Animal&gt;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Variable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Object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40289" y="4575636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cd.Get()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 flipH="1">
            <a:off x="5433402" y="1409616"/>
            <a:ext cx="1576141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Animal</a:t>
            </a:r>
          </a:p>
          <a:p>
            <a:pPr algn="ctr"/>
            <a:r>
              <a:rPr lang="da-DK" sz="2400"/>
              <a:t>(Cat)</a:t>
            </a:r>
          </a:p>
        </p:txBody>
      </p:sp>
      <p:sp>
        <p:nvSpPr>
          <p:cNvPr id="14" name="Forbudstavle 13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63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C&lt;Dog&gt;</a:t>
            </a:r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C&lt;Animal&gt;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Variable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Object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2481342" y="4392756"/>
            <a:ext cx="780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cd.Set(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(…))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øjrepil 8"/>
          <p:cNvSpPr/>
          <p:nvPr/>
        </p:nvSpPr>
        <p:spPr>
          <a:xfrm>
            <a:off x="951056" y="2074051"/>
            <a:ext cx="1054410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Dog</a:t>
            </a:r>
          </a:p>
        </p:txBody>
      </p:sp>
      <p:sp>
        <p:nvSpPr>
          <p:cNvPr id="13" name="Højrepil 12"/>
          <p:cNvSpPr/>
          <p:nvPr/>
        </p:nvSpPr>
        <p:spPr>
          <a:xfrm>
            <a:off x="5497026" y="1409616"/>
            <a:ext cx="1585408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Animal</a:t>
            </a:r>
          </a:p>
        </p:txBody>
      </p:sp>
      <p:pic>
        <p:nvPicPr>
          <p:cNvPr id="1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777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Get();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da-DK" sz="3200" b="1">
                <a:latin typeface="Consolas" panose="020B0609020204030204" pitchFamily="49" charset="0"/>
              </a:rPr>
              <a:t> Set(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t);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49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/>
          <a:lstStyle/>
          <a:p>
            <a:pPr marL="0" indent="0"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4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4000" b="1">
                <a:latin typeface="Consolas" panose="020B0609020204030204" pitchFamily="49" charset="0"/>
              </a:rPr>
              <a:t>&lt;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000" b="1">
                <a:latin typeface="Consolas" panose="020B0609020204030204" pitchFamily="49" charset="0"/>
              </a:rPr>
              <a:t>&gt; iga = </a:t>
            </a:r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000" b="1">
                <a:latin typeface="Consolas" panose="020B0609020204030204" pitchFamily="49" charset="0"/>
              </a:rPr>
              <a:t> 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000" b="1">
                <a:latin typeface="Consolas" panose="020B0609020204030204" pitchFamily="49" charset="0"/>
              </a:rPr>
              <a:t>&lt;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0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da-DK" sz="4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4000" b="1">
                <a:latin typeface="Consolas" panose="020B0609020204030204" pitchFamily="49" charset="0"/>
              </a:rPr>
              <a:t>&lt;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000" b="1">
                <a:latin typeface="Consolas" panose="020B0609020204030204" pitchFamily="49" charset="0"/>
              </a:rPr>
              <a:t>&gt; isd = </a:t>
            </a:r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000" b="1">
                <a:latin typeface="Consolas" panose="020B0609020204030204" pitchFamily="49" charset="0"/>
              </a:rPr>
              <a:t> 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000" b="1">
                <a:latin typeface="Consolas" panose="020B0609020204030204" pitchFamily="49" charset="0"/>
              </a:rPr>
              <a:t>&lt;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0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07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IGet&lt;Animal&gt;</a:t>
            </a:r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C&lt;Dog&gt;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Variable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Object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428692" y="4657234"/>
            <a:ext cx="3228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iga.Get()</a:t>
            </a:r>
          </a:p>
        </p:txBody>
      </p:sp>
      <p:sp>
        <p:nvSpPr>
          <p:cNvPr id="9" name="Højrepil 8"/>
          <p:cNvSpPr/>
          <p:nvPr/>
        </p:nvSpPr>
        <p:spPr>
          <a:xfrm flipH="1">
            <a:off x="5703307" y="2074051"/>
            <a:ext cx="1089498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Dog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 flipH="1">
            <a:off x="690190" y="1409616"/>
            <a:ext cx="1576141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Animal</a:t>
            </a:r>
          </a:p>
        </p:txBody>
      </p: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rbudstavle 14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96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C&lt;Animal&gt;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Variabel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53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Objekt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2984177" y="4749567"/>
            <a:ext cx="6611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isd.Set(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(…))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øjrepil 8"/>
          <p:cNvSpPr/>
          <p:nvPr/>
        </p:nvSpPr>
        <p:spPr>
          <a:xfrm>
            <a:off x="951056" y="2074051"/>
            <a:ext cx="1054410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Dog</a:t>
            </a:r>
          </a:p>
        </p:txBody>
      </p:sp>
      <p:sp>
        <p:nvSpPr>
          <p:cNvPr id="13" name="Højrepil 12"/>
          <p:cNvSpPr/>
          <p:nvPr/>
        </p:nvSpPr>
        <p:spPr>
          <a:xfrm>
            <a:off x="5497026" y="1409616"/>
            <a:ext cx="1585408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Animal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ISet&lt;Dog&gt;</a:t>
            </a:r>
          </a:p>
        </p:txBody>
      </p:sp>
      <p:pic>
        <p:nvPicPr>
          <p:cNvPr id="1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rbudstavle 17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701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Get();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da-DK" sz="3200" b="1">
                <a:latin typeface="Consolas" panose="020B0609020204030204" pitchFamily="49" charset="0"/>
              </a:rPr>
              <a:t> Set(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t);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545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rgbClr val="FF0000"/>
                </a:solidFill>
                <a:latin typeface="Consolas" panose="020B0609020204030204" pitchFamily="49" charset="0"/>
              </a:rPr>
              <a:t>out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co-variant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Get();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rgbClr val="FF0000"/>
                </a:solidFill>
                <a:latin typeface="Consolas" panose="020B0609020204030204" pitchFamily="49" charset="0"/>
              </a:rPr>
              <a:t>in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contra-variant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da-DK" sz="3200" b="1">
                <a:latin typeface="Consolas" panose="020B0609020204030204" pitchFamily="49" charset="0"/>
              </a:rPr>
              <a:t> Set(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t);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784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3C671-1043-95FF-7DE4-E9ED76DF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Generic Variance (Done)</a:t>
            </a:r>
          </a:p>
        </p:txBody>
      </p:sp>
      <p:pic>
        <p:nvPicPr>
          <p:cNvPr id="1028" name="Picture 4" descr="CAUTION- SPEED BUMPS AHEAD 12in X 18in">
            <a:extLst>
              <a:ext uri="{FF2B5EF4-FFF2-40B4-BE49-F238E27FC236}">
                <a16:creationId xmlns:a16="http://schemas.microsoft.com/office/drawing/2014/main" id="{FE54E371-FF3F-EB63-418F-05D4E7AF8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03" y="1501587"/>
            <a:ext cx="6444394" cy="491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ktangel 2">
            <a:extLst>
              <a:ext uri="{FF2B5EF4-FFF2-40B4-BE49-F238E27FC236}">
                <a16:creationId xmlns:a16="http://schemas.microsoft.com/office/drawing/2014/main" id="{EC4DF328-94C5-1F66-5C83-90122AFB7A54}"/>
              </a:ext>
            </a:extLst>
          </p:cNvPr>
          <p:cNvSpPr/>
          <p:nvPr/>
        </p:nvSpPr>
        <p:spPr>
          <a:xfrm rot="1601743">
            <a:off x="2821853" y="3438938"/>
            <a:ext cx="6391161" cy="7513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208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98330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74950"/>
              </p:ext>
            </p:extLst>
          </p:nvPr>
        </p:nvGraphicFramePr>
        <p:xfrm>
          <a:off x="2055060" y="2595280"/>
          <a:ext cx="8128000" cy="151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1517818"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1" y="2706138"/>
            <a:ext cx="1368843" cy="1296102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21" y="2706138"/>
            <a:ext cx="1368843" cy="1296102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63" y="2679687"/>
            <a:ext cx="1322553" cy="1322553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83" y="2692912"/>
            <a:ext cx="1322553" cy="132255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0" y="2780767"/>
            <a:ext cx="1195140" cy="1159357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3041581" y="636694"/>
            <a:ext cx="61549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/>
              <a:t>How to Sort Dogs…</a:t>
            </a:r>
          </a:p>
        </p:txBody>
      </p:sp>
    </p:spTree>
    <p:extLst>
      <p:ext uri="{BB962C8B-B14F-4D97-AF65-F5344CB8AC3E}">
        <p14:creationId xmlns:p14="http://schemas.microsoft.com/office/powerpoint/2010/main" val="585650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82842" y="818147"/>
            <a:ext cx="3248526" cy="5189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Dog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836820" y="3970421"/>
            <a:ext cx="1925053" cy="178869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Sort </a:t>
            </a:r>
          </a:p>
          <a:p>
            <a:pPr algn="ctr"/>
            <a:r>
              <a:rPr lang="da-DK" sz="3200"/>
              <a:t>Dogs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5712771" y="818147"/>
            <a:ext cx="50432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/>
              <a:t>Too many responsibilities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/>
              <a:t>Locked to one specific way of sorting dogs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/>
              <a:t>Locked to one specific way of </a:t>
            </a:r>
            <a:r>
              <a:rPr lang="da-DK" sz="3200" u="sng"/>
              <a:t>comparing</a:t>
            </a:r>
            <a:r>
              <a:rPr lang="da-DK" sz="3200"/>
              <a:t> dogs</a:t>
            </a:r>
          </a:p>
        </p:txBody>
      </p:sp>
      <p:sp>
        <p:nvSpPr>
          <p:cNvPr id="7" name="Forbudstavle 6"/>
          <p:cNvSpPr/>
          <p:nvPr/>
        </p:nvSpPr>
        <p:spPr>
          <a:xfrm>
            <a:off x="5183028" y="4567768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85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1082842" y="3140242"/>
            <a:ext cx="3320716" cy="30760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List&lt;Dog&gt;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82842" y="818148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Dog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780673" y="4678279"/>
            <a:ext cx="1925053" cy="131545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Sort </a:t>
            </a:r>
          </a:p>
          <a:p>
            <a:pPr algn="ctr"/>
            <a:r>
              <a:rPr lang="da-DK" sz="3200"/>
              <a:t>Dogs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5712770" y="818147"/>
            <a:ext cx="5442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/>
              <a:t>Generic </a:t>
            </a:r>
            <a:r>
              <a:rPr lang="da-DK" sz="3200" b="1"/>
              <a:t>List</a:t>
            </a:r>
            <a:r>
              <a:rPr lang="da-DK" sz="3200"/>
              <a:t> class cannot contain knowledge about specific sorting (of e.g. </a:t>
            </a:r>
            <a:r>
              <a:rPr lang="da-DK" sz="3200" b="1"/>
              <a:t>Dogs</a:t>
            </a:r>
            <a:r>
              <a:rPr lang="da-DK" sz="3200"/>
              <a:t>)</a:t>
            </a:r>
          </a:p>
        </p:txBody>
      </p:sp>
      <p:sp>
        <p:nvSpPr>
          <p:cNvPr id="8" name="Forbudstavle 7"/>
          <p:cNvSpPr/>
          <p:nvPr/>
        </p:nvSpPr>
        <p:spPr>
          <a:xfrm>
            <a:off x="5183028" y="4567768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7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IComparable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CompareTo(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other);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7931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CompareTo(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b="1">
                <a:latin typeface="Consolas" panose="020B0609020204030204" pitchFamily="49" charset="0"/>
              </a:rPr>
              <a:t> other)</a:t>
            </a:r>
          </a:p>
          <a:p>
            <a:pPr marL="0" indent="0"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latin typeface="Consolas" panose="020B0609020204030204" pitchFamily="49" charset="0"/>
              </a:rPr>
              <a:t> (Weight &lt; other.Weight)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-1; }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latin typeface="Consolas" panose="020B0609020204030204" pitchFamily="49" charset="0"/>
              </a:rPr>
              <a:t> (Weight &gt; other.Weight)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1; }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0;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7536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1082842" y="3140242"/>
            <a:ext cx="3248526" cy="30760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List&lt;Dog&gt;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82842" y="818148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Dog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937083" y="4734427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Sort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200273" y="1140995"/>
            <a:ext cx="5301916" cy="10146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IComparable&lt;Dog&gt;</a:t>
            </a:r>
          </a:p>
        </p:txBody>
      </p:sp>
      <p:cxnSp>
        <p:nvCxnSpPr>
          <p:cNvPr id="8" name="Lige pilforbindelse 7"/>
          <p:cNvCxnSpPr>
            <a:endCxn id="6" idx="1"/>
          </p:cNvCxnSpPr>
          <p:nvPr/>
        </p:nvCxnSpPr>
        <p:spPr>
          <a:xfrm>
            <a:off x="4331368" y="1648326"/>
            <a:ext cx="186890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>
            <a:stCxn id="5" idx="3"/>
          </p:cNvCxnSpPr>
          <p:nvPr/>
        </p:nvCxnSpPr>
        <p:spPr>
          <a:xfrm flipV="1">
            <a:off x="3477126" y="2155659"/>
            <a:ext cx="4287253" cy="297079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074" y="456776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05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1082842" y="3140242"/>
            <a:ext cx="3248526" cy="30760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List&lt;Dog&gt;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82842" y="818148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Dog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937083" y="4734427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Sort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200273" y="1140995"/>
            <a:ext cx="5301916" cy="10146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IComparable&lt;Dog&gt;</a:t>
            </a:r>
          </a:p>
        </p:txBody>
      </p:sp>
      <p:cxnSp>
        <p:nvCxnSpPr>
          <p:cNvPr id="8" name="Lige pilforbindelse 7"/>
          <p:cNvCxnSpPr>
            <a:endCxn id="6" idx="1"/>
          </p:cNvCxnSpPr>
          <p:nvPr/>
        </p:nvCxnSpPr>
        <p:spPr>
          <a:xfrm>
            <a:off x="4331368" y="1648326"/>
            <a:ext cx="186890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>
            <a:stCxn id="5" idx="3"/>
          </p:cNvCxnSpPr>
          <p:nvPr/>
        </p:nvCxnSpPr>
        <p:spPr>
          <a:xfrm flipV="1">
            <a:off x="3477126" y="2155659"/>
            <a:ext cx="4287253" cy="297079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6657473" y="3732394"/>
            <a:ext cx="4593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/>
              <a:t>Locked to one specific way of comparing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/>
              <a:t>Not always possible to let a class inherit from </a:t>
            </a:r>
            <a:r>
              <a:rPr lang="da-DK" sz="2400" b="1"/>
              <a:t>IComparable&lt;T&gt; </a:t>
            </a:r>
          </a:p>
        </p:txBody>
      </p:sp>
    </p:spTree>
    <p:extLst>
      <p:ext uri="{BB962C8B-B14F-4D97-AF65-F5344CB8AC3E}">
        <p14:creationId xmlns:p14="http://schemas.microsoft.com/office/powerpoint/2010/main" val="64784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IComparer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Compare(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x,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y);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223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Compare(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b="1">
                <a:latin typeface="Consolas" panose="020B0609020204030204" pitchFamily="49" charset="0"/>
              </a:rPr>
              <a:t> x,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b="1">
                <a:latin typeface="Consolas" panose="020B0609020204030204" pitchFamily="49" charset="0"/>
              </a:rPr>
              <a:t> y)</a:t>
            </a:r>
          </a:p>
          <a:p>
            <a:pPr marL="0" indent="0"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latin typeface="Consolas" panose="020B0609020204030204" pitchFamily="49" charset="0"/>
              </a:rPr>
              <a:t> (x.Weight &lt; y.Weight)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-1; }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latin typeface="Consolas" panose="020B0609020204030204" pitchFamily="49" charset="0"/>
              </a:rPr>
              <a:t> (x.Weight &gt; y.Weight)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1; }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0;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4649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1162300" y="4438149"/>
            <a:ext cx="3248526" cy="16603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CompareDog</a:t>
            </a:r>
          </a:p>
          <a:p>
            <a:pPr algn="ctr"/>
            <a:r>
              <a:rPr lang="da-DK" sz="3200"/>
              <a:t>ByWeight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6362449" y="4114299"/>
            <a:ext cx="3248526" cy="18814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List&lt;Dog&gt;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65021" y="1169320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Dog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7311940" y="5066299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Sort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647698" y="1159045"/>
            <a:ext cx="3429502" cy="10146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IComparer&lt;Dog&gt;</a:t>
            </a:r>
          </a:p>
        </p:txBody>
      </p:sp>
      <p:cxnSp>
        <p:nvCxnSpPr>
          <p:cNvPr id="8" name="Lige pilforbindelse 7"/>
          <p:cNvCxnSpPr>
            <a:stCxn id="9" idx="0"/>
            <a:endCxn id="6" idx="2"/>
          </p:cNvCxnSpPr>
          <p:nvPr/>
        </p:nvCxnSpPr>
        <p:spPr>
          <a:xfrm flipV="1">
            <a:off x="2459204" y="2173708"/>
            <a:ext cx="3903245" cy="1940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>
            <a:stCxn id="5" idx="0"/>
            <a:endCxn id="6" idx="2"/>
          </p:cNvCxnSpPr>
          <p:nvPr/>
        </p:nvCxnSpPr>
        <p:spPr>
          <a:xfrm flipH="1" flipV="1">
            <a:off x="6362449" y="2173708"/>
            <a:ext cx="1719513" cy="289259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834941" y="4114299"/>
            <a:ext cx="3248526" cy="16603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CompareDog</a:t>
            </a:r>
          </a:p>
          <a:p>
            <a:pPr algn="ctr"/>
            <a:r>
              <a:rPr lang="da-DK" sz="3200"/>
              <a:t>ByWeight</a:t>
            </a:r>
          </a:p>
        </p:txBody>
      </p:sp>
      <p:cxnSp>
        <p:nvCxnSpPr>
          <p:cNvPr id="14" name="Lige pilforbindelse 13"/>
          <p:cNvCxnSpPr>
            <a:stCxn id="9" idx="0"/>
            <a:endCxn id="4" idx="2"/>
          </p:cNvCxnSpPr>
          <p:nvPr/>
        </p:nvCxnSpPr>
        <p:spPr>
          <a:xfrm flipV="1">
            <a:off x="2459204" y="2829678"/>
            <a:ext cx="30080" cy="128462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475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85030"/>
              </p:ext>
            </p:extLst>
          </p:nvPr>
        </p:nvGraphicFramePr>
        <p:xfrm>
          <a:off x="2055060" y="4148666"/>
          <a:ext cx="8128000" cy="9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919470"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20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Responsibilities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36295"/>
            <a:ext cx="10515600" cy="4540668"/>
          </a:xfrm>
        </p:spPr>
        <p:txBody>
          <a:bodyPr/>
          <a:lstStyle/>
          <a:p>
            <a:r>
              <a:rPr lang="da-DK" b="1"/>
              <a:t>Dog</a:t>
            </a:r>
            <a:r>
              <a:rPr lang="da-DK"/>
              <a:t> </a:t>
            </a:r>
          </a:p>
          <a:p>
            <a:pPr lvl="1"/>
            <a:r>
              <a:rPr lang="da-DK"/>
              <a:t>No dependencies to other classes</a:t>
            </a:r>
          </a:p>
          <a:p>
            <a:pPr lvl="1"/>
            <a:r>
              <a:rPr lang="da-DK"/>
              <a:t>No knowledge of sorting or comparison</a:t>
            </a:r>
          </a:p>
          <a:p>
            <a:pPr lvl="1"/>
            <a:r>
              <a:rPr lang="da-DK" b="1">
                <a:solidFill>
                  <a:schemeClr val="accent6">
                    <a:lumMod val="75000"/>
                  </a:schemeClr>
                </a:solidFill>
              </a:rPr>
              <a:t>Contains Dog domain logic (state/behavior)</a:t>
            </a:r>
          </a:p>
          <a:p>
            <a:r>
              <a:rPr lang="da-DK" b="1"/>
              <a:t>List&lt;Dog&gt;</a:t>
            </a:r>
            <a:endParaRPr lang="da-DK"/>
          </a:p>
          <a:p>
            <a:pPr lvl="1"/>
            <a:r>
              <a:rPr lang="da-DK" b="1">
                <a:solidFill>
                  <a:schemeClr val="accent6">
                    <a:lumMod val="75000"/>
                  </a:schemeClr>
                </a:solidFill>
              </a:rPr>
              <a:t>Knows how to sort items efficiently</a:t>
            </a:r>
          </a:p>
          <a:p>
            <a:pPr lvl="1"/>
            <a:r>
              <a:rPr lang="da-DK"/>
              <a:t>Does not know how to compare </a:t>
            </a:r>
            <a:r>
              <a:rPr lang="da-DK" b="1"/>
              <a:t>Dog</a:t>
            </a:r>
            <a:r>
              <a:rPr lang="da-DK"/>
              <a:t> objects</a:t>
            </a:r>
          </a:p>
          <a:p>
            <a:r>
              <a:rPr lang="da-DK" b="1"/>
              <a:t>CompareDogByWeight </a:t>
            </a:r>
            <a:r>
              <a:rPr lang="da-DK"/>
              <a:t>(+ all impl. of </a:t>
            </a:r>
            <a:r>
              <a:rPr lang="da-DK" b="1"/>
              <a:t>IComparer&lt;Dog&gt;</a:t>
            </a:r>
            <a:r>
              <a:rPr lang="da-DK"/>
              <a:t>)</a:t>
            </a:r>
          </a:p>
          <a:p>
            <a:pPr lvl="1"/>
            <a:r>
              <a:rPr lang="da-DK"/>
              <a:t>Does not know how to sort objects</a:t>
            </a:r>
          </a:p>
          <a:p>
            <a:pPr lvl="1"/>
            <a:r>
              <a:rPr lang="da-DK" b="1">
                <a:solidFill>
                  <a:schemeClr val="accent6">
                    <a:lumMod val="75000"/>
                  </a:schemeClr>
                </a:solidFill>
              </a:rPr>
              <a:t>Knows how to compare Dog objects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207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56309" y="1828800"/>
            <a:ext cx="3248526" cy="16603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CompareDog</a:t>
            </a:r>
          </a:p>
          <a:p>
            <a:pPr algn="ctr"/>
            <a:r>
              <a:rPr lang="da-DK" sz="3200"/>
              <a:t>ByWeight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1063792" y="1524000"/>
            <a:ext cx="3248526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List&lt;Dog&gt;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918033" y="2568743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Sort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903118" y="1524000"/>
            <a:ext cx="3248526" cy="16603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CompareDog</a:t>
            </a:r>
          </a:p>
          <a:p>
            <a:pPr algn="ctr"/>
            <a:r>
              <a:rPr lang="da-DK" sz="3200"/>
              <a:t>ByWeight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1562099" y="4600575"/>
            <a:ext cx="7991475" cy="17556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Client</a:t>
            </a:r>
          </a:p>
          <a:p>
            <a:pPr algn="ctr"/>
            <a:r>
              <a:rPr lang="da-DK" sz="2800"/>
              <a:t>dogs.Sort(new CompareDogByWeight());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6600825" y="308561"/>
            <a:ext cx="3838575" cy="72014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IComparer&lt;Dog&gt;</a:t>
            </a:r>
          </a:p>
        </p:txBody>
      </p:sp>
      <p:cxnSp>
        <p:nvCxnSpPr>
          <p:cNvPr id="14" name="Lige pilforbindelse 13"/>
          <p:cNvCxnSpPr>
            <a:stCxn id="9" idx="0"/>
            <a:endCxn id="12" idx="2"/>
          </p:cNvCxnSpPr>
          <p:nvPr/>
        </p:nvCxnSpPr>
        <p:spPr>
          <a:xfrm flipH="1" flipV="1">
            <a:off x="8520113" y="1028701"/>
            <a:ext cx="7268" cy="4952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>
            <a:stCxn id="10" idx="0"/>
            <a:endCxn id="9" idx="2"/>
          </p:cNvCxnSpPr>
          <p:nvPr/>
        </p:nvCxnSpPr>
        <p:spPr>
          <a:xfrm flipV="1">
            <a:off x="5557837" y="3184358"/>
            <a:ext cx="2969544" cy="141621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10" idx="0"/>
            <a:endCxn id="7" idx="2"/>
          </p:cNvCxnSpPr>
          <p:nvPr/>
        </p:nvCxnSpPr>
        <p:spPr>
          <a:xfrm flipH="1" flipV="1">
            <a:off x="2688055" y="3520740"/>
            <a:ext cx="2869782" cy="1079835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44" y="403837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61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9600"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70768"/>
              </p:ext>
            </p:extLst>
          </p:nvPr>
        </p:nvGraphicFramePr>
        <p:xfrm>
          <a:off x="2055060" y="3550318"/>
          <a:ext cx="8128000" cy="151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1517818"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1" y="3661176"/>
            <a:ext cx="1368843" cy="1296102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21" y="3661176"/>
            <a:ext cx="1368843" cy="1296102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63" y="3634725"/>
            <a:ext cx="1322553" cy="1322553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83" y="3647950"/>
            <a:ext cx="1322553" cy="132255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0" y="3735805"/>
            <a:ext cx="1195140" cy="115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8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Collection classes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42384" cy="4351338"/>
          </a:xfrm>
        </p:spPr>
        <p:txBody>
          <a:bodyPr/>
          <a:lstStyle/>
          <a:p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manage</a:t>
            </a:r>
            <a:r>
              <a:rPr lang="da-DK" dirty="0"/>
              <a:t> items (simple/class type) w.r.t. </a:t>
            </a:r>
            <a:r>
              <a:rPr lang="da-DK" dirty="0" err="1"/>
              <a:t>storage</a:t>
            </a:r>
            <a:r>
              <a:rPr lang="da-DK" dirty="0"/>
              <a:t>/</a:t>
            </a:r>
            <a:r>
              <a:rPr lang="da-DK" dirty="0" err="1"/>
              <a:t>retrieval</a:t>
            </a:r>
            <a:endParaRPr lang="da-DK" dirty="0"/>
          </a:p>
          <a:p>
            <a:r>
              <a:rPr lang="da-DK" dirty="0"/>
              <a:t>Do </a:t>
            </a:r>
            <a:r>
              <a:rPr lang="da-DK" u="sng" dirty="0"/>
              <a:t>not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</a:t>
            </a:r>
            <a:r>
              <a:rPr lang="da-DK" dirty="0" err="1"/>
              <a:t>relating</a:t>
            </a:r>
            <a:r>
              <a:rPr lang="da-DK" dirty="0"/>
              <a:t> to type of items</a:t>
            </a:r>
          </a:p>
          <a:p>
            <a:r>
              <a:rPr lang="da-DK" dirty="0" err="1"/>
              <a:t>Only</a:t>
            </a:r>
            <a:r>
              <a:rPr lang="da-DK" dirty="0"/>
              <a:t> variable is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u="sng" dirty="0"/>
              <a:t>type</a:t>
            </a:r>
            <a:r>
              <a:rPr lang="da-DK" dirty="0"/>
              <a:t> of items</a:t>
            </a:r>
          </a:p>
          <a:p>
            <a:r>
              <a:rPr lang="da-DK" dirty="0"/>
              <a:t>Type is </a:t>
            </a:r>
            <a:r>
              <a:rPr lang="da-DK" dirty="0" err="1"/>
              <a:t>candidate</a:t>
            </a:r>
            <a:r>
              <a:rPr lang="da-DK" dirty="0"/>
              <a:t> for </a:t>
            </a:r>
            <a:r>
              <a:rPr lang="da-DK" u="sng" dirty="0" err="1"/>
              <a:t>parameterisation</a:t>
            </a:r>
            <a:endParaRPr lang="da-DK" u="sng" dirty="0"/>
          </a:p>
          <a:p>
            <a:r>
              <a:rPr lang="da-DK" dirty="0" err="1"/>
              <a:t>Why</a:t>
            </a:r>
            <a:r>
              <a:rPr lang="da-DK" dirty="0"/>
              <a:t> not just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inheritance</a:t>
            </a:r>
            <a:r>
              <a:rPr lang="da-DK" dirty="0"/>
              <a:t>…?</a:t>
            </a:r>
          </a:p>
        </p:txBody>
      </p:sp>
      <p:pic>
        <p:nvPicPr>
          <p:cNvPr id="2050" name="Picture 2" descr="Billedresultat for generics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07" y="1825625"/>
            <a:ext cx="3405772" cy="256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988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endParaRPr lang="da-DK" sz="9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endParaRPr lang="da-DK" sz="9600">
              <a:latin typeface="Consolas" panose="020B0609020204030204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38329"/>
              </p:ext>
            </p:extLst>
          </p:nvPr>
        </p:nvGraphicFramePr>
        <p:xfrm>
          <a:off x="2055060" y="3550318"/>
          <a:ext cx="8128000" cy="151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1517818"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-17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1" y="3661176"/>
            <a:ext cx="1368843" cy="1296102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83" y="3647950"/>
            <a:ext cx="1322553" cy="132255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0" y="3735805"/>
            <a:ext cx="1195140" cy="1159357"/>
          </a:xfrm>
          <a:prstGeom prst="rect">
            <a:avLst/>
          </a:prstGeom>
        </p:spPr>
      </p:pic>
      <p:pic>
        <p:nvPicPr>
          <p:cNvPr id="1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849" y="46713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2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960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2570747" y="3838074"/>
            <a:ext cx="308950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5400">
                <a:solidFill>
                  <a:srgbClr val="FF0000"/>
                </a:solidFill>
              </a:rPr>
              <a:t>Type-safe!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306860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831</Words>
  <Application>Microsoft Office PowerPoint</Application>
  <PresentationFormat>Widescreen</PresentationFormat>
  <Paragraphs>217</Paragraphs>
  <Slides>41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Office-tema</vt:lpstr>
      <vt:lpstr>Generics</vt:lpstr>
      <vt:lpstr>PowerPoint-præsentation</vt:lpstr>
      <vt:lpstr>PowerPoint-præsentation</vt:lpstr>
      <vt:lpstr>PowerPoint-præsentation</vt:lpstr>
      <vt:lpstr>PowerPoint-præsentation</vt:lpstr>
      <vt:lpstr>Collection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Generic Variance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Generic Variance (Done)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Responsibilities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41</cp:revision>
  <dcterms:created xsi:type="dcterms:W3CDTF">2017-09-05T14:00:27Z</dcterms:created>
  <dcterms:modified xsi:type="dcterms:W3CDTF">2024-08-26T08:33:51Z</dcterms:modified>
</cp:coreProperties>
</file>