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89" r:id="rId2"/>
    <p:sldId id="284" r:id="rId3"/>
    <p:sldId id="301" r:id="rId4"/>
    <p:sldId id="298" r:id="rId5"/>
    <p:sldId id="299" r:id="rId6"/>
    <p:sldId id="300" r:id="rId7"/>
    <p:sldId id="278" r:id="rId8"/>
  </p:sldIdLst>
  <p:sldSz cx="9144000" cy="5143500" type="screen16x9"/>
  <p:notesSz cx="6858000" cy="9144000"/>
  <p:embeddedFontLst>
    <p:embeddedFont>
      <p:font typeface="Lora" panose="020B0604020202020204" charset="0"/>
      <p:regular r:id="rId10"/>
      <p:bold r:id="rId11"/>
      <p:italic r:id="rId12"/>
      <p:boldItalic r:id="rId13"/>
    </p:embeddedFont>
    <p:embeddedFont>
      <p:font typeface="Vidaloka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8C057-0201-4412-BCD8-A2D4E60AAF38}">
  <a:tblStyle styleId="{1C08C057-0201-4412-BCD8-A2D4E60AA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2F9ADB-995F-4EFD-BAC2-C0BB7821DA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d924ddcd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d924ddcd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d924ddc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d924ddc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d924ddc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d924ddc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74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d924ddc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d924ddc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79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d924ddc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d924ddc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46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d924ddc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d924ddc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2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/>
            </a:gs>
            <a:gs pos="31000">
              <a:srgbClr val="20124D"/>
            </a:gs>
            <a:gs pos="100000">
              <a:schemeClr val="lt1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462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mconnectapp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5"/>
                </a:solidFill>
              </a:rPr>
              <a:t>1</a:t>
            </a:fld>
            <a:endParaRPr>
              <a:solidFill>
                <a:schemeClr val="accent5"/>
              </a:solidFill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3260651" y="4679251"/>
            <a:ext cx="1954574" cy="1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Powered by mConnectapps</a:t>
            </a:r>
            <a:endParaRPr sz="8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AA9128-58F1-430A-85E8-0D8679D0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44" y="2079616"/>
            <a:ext cx="3716685" cy="396300"/>
          </a:xfrm>
        </p:spPr>
        <p:txBody>
          <a:bodyPr/>
          <a:lstStyle/>
          <a:p>
            <a:r>
              <a:rPr lang="en-US"/>
              <a:t>Omnichannel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81538E-7947-486E-99AF-88FD5415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529" y="185551"/>
            <a:ext cx="2826551" cy="4720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197524-01B7-43A9-971F-79FD03485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94" y="731591"/>
            <a:ext cx="3171116" cy="711651"/>
          </a:xfrm>
          <a:prstGeom prst="rect">
            <a:avLst/>
          </a:prstGeom>
        </p:spPr>
      </p:pic>
      <p:sp>
        <p:nvSpPr>
          <p:cNvPr id="98" name="Title 2">
            <a:extLst>
              <a:ext uri="{FF2B5EF4-FFF2-40B4-BE49-F238E27FC236}">
                <a16:creationId xmlns:a16="http://schemas.microsoft.com/office/drawing/2014/main" id="{FEB0B137-ED1B-4245-A24E-9670C6EF96C0}"/>
              </a:ext>
            </a:extLst>
          </p:cNvPr>
          <p:cNvSpPr txBox="1">
            <a:spLocks/>
          </p:cNvSpPr>
          <p:nvPr/>
        </p:nvSpPr>
        <p:spPr>
          <a:xfrm>
            <a:off x="766744" y="2674321"/>
            <a:ext cx="3716685" cy="3963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dirty="0"/>
              <a:t>Custom 3CX Dialer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0ED8CA-6D96-4EED-8738-AAB9A490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19" y="471669"/>
            <a:ext cx="7545750" cy="396300"/>
          </a:xfrm>
        </p:spPr>
        <p:txBody>
          <a:bodyPr/>
          <a:lstStyle/>
          <a:p>
            <a:r>
              <a:rPr lang="en-US" dirty="0"/>
              <a:t>Why Omnichannel Custom 3CX Dialer 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2944F-9CB2-4D82-9860-918F17061A0A}"/>
              </a:ext>
            </a:extLst>
          </p:cNvPr>
          <p:cNvSpPr/>
          <p:nvPr/>
        </p:nvSpPr>
        <p:spPr>
          <a:xfrm>
            <a:off x="662418" y="1186875"/>
            <a:ext cx="7402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Omnichannel 3CX Dialer is an open platform technology that helps to provide </a:t>
            </a:r>
            <a:r>
              <a:rPr lang="en-US" dirty="0" err="1">
                <a:solidFill>
                  <a:schemeClr val="tx1"/>
                </a:solidFill>
              </a:rPr>
              <a:t>realtime</a:t>
            </a:r>
            <a:r>
              <a:rPr lang="en-US" dirty="0">
                <a:solidFill>
                  <a:schemeClr val="tx1"/>
                </a:solidFill>
              </a:rPr>
              <a:t> communication for the web on top of an open standard. It will be available in all the browsers and can support video, voice and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5EF4B-B566-4EA2-8569-2C555554C6E4}"/>
              </a:ext>
            </a:extLst>
          </p:cNvPr>
          <p:cNvSpPr/>
          <p:nvPr/>
        </p:nvSpPr>
        <p:spPr>
          <a:xfrm>
            <a:off x="662417" y="2094696"/>
            <a:ext cx="72528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are not talking about a replacement to </a:t>
            </a:r>
            <a:r>
              <a:rPr lang="en-US" dirty="0" err="1">
                <a:solidFill>
                  <a:schemeClr val="tx1"/>
                </a:solidFill>
              </a:rPr>
              <a:t>MR.VoIP</a:t>
            </a:r>
            <a:r>
              <a:rPr lang="en-US" dirty="0">
                <a:solidFill>
                  <a:schemeClr val="tx1"/>
                </a:solidFill>
              </a:rPr>
              <a:t> here. But integrating SIP with </a:t>
            </a:r>
            <a:r>
              <a:rPr lang="en-US" dirty="0" err="1">
                <a:solidFill>
                  <a:schemeClr val="tx1"/>
                </a:solidFill>
              </a:rPr>
              <a:t>Mr.VoIP</a:t>
            </a:r>
            <a:r>
              <a:rPr lang="en-US" dirty="0">
                <a:solidFill>
                  <a:schemeClr val="tx1"/>
                </a:solidFill>
              </a:rPr>
              <a:t> means a better communication without interruption. Making calls, sending and receiving messages within the browsers and application platforms have been made simple and cost-effective.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19132F-616D-470B-B5FB-144E6966AAD4}"/>
              </a:ext>
            </a:extLst>
          </p:cNvPr>
          <p:cNvSpPr/>
          <p:nvPr/>
        </p:nvSpPr>
        <p:spPr>
          <a:xfrm>
            <a:off x="662417" y="3152266"/>
            <a:ext cx="7252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open source platform provides the power of </a:t>
            </a:r>
            <a:r>
              <a:rPr lang="en-US" dirty="0" err="1">
                <a:solidFill>
                  <a:schemeClr val="tx1"/>
                </a:solidFill>
              </a:rPr>
              <a:t>browsex`r</a:t>
            </a:r>
            <a:r>
              <a:rPr lang="en-US" dirty="0">
                <a:solidFill>
                  <a:schemeClr val="tx1"/>
                </a:solidFill>
              </a:rPr>
              <a:t> to browser communication without using any other special plugins. It offers high scalability with in-built security features that help in improved overall performance of communication even when there is an increase in communication.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6A5B18-5446-478E-8953-E847EA60AA84}"/>
              </a:ext>
            </a:extLst>
          </p:cNvPr>
          <p:cNvSpPr/>
          <p:nvPr/>
        </p:nvSpPr>
        <p:spPr>
          <a:xfrm>
            <a:off x="662416" y="4209836"/>
            <a:ext cx="7402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SIP protocol is a very pocket friendly solution. There is no upfront investment needed and there is no requirement of additional hardware or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741001" y="264500"/>
            <a:ext cx="251654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Contact Management</a:t>
            </a:r>
            <a:endParaRPr sz="1800" dirty="0"/>
          </a:p>
        </p:txBody>
      </p:sp>
      <p:sp>
        <p:nvSpPr>
          <p:cNvPr id="395" name="Google Shape;395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5"/>
                </a:solidFill>
              </a:rPr>
              <a:t>3</a:t>
            </a:fld>
            <a:endParaRPr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B4FE7-C9D4-41EA-96CB-E0CA5C86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66" y="837205"/>
            <a:ext cx="2276635" cy="3836446"/>
          </a:xfrm>
          <a:prstGeom prst="rect">
            <a:avLst/>
          </a:prstGeom>
        </p:spPr>
      </p:pic>
      <p:sp>
        <p:nvSpPr>
          <p:cNvPr id="6" name="Google Shape;394;p41">
            <a:extLst>
              <a:ext uri="{FF2B5EF4-FFF2-40B4-BE49-F238E27FC236}">
                <a16:creationId xmlns:a16="http://schemas.microsoft.com/office/drawing/2014/main" id="{8FF6EB46-0263-49E3-9A66-D5664EE37952}"/>
              </a:ext>
            </a:extLst>
          </p:cNvPr>
          <p:cNvSpPr txBox="1">
            <a:spLocks/>
          </p:cNvSpPr>
          <p:nvPr/>
        </p:nvSpPr>
        <p:spPr>
          <a:xfrm>
            <a:off x="4820082" y="271644"/>
            <a:ext cx="2516549" cy="3963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1800" dirty="0"/>
              <a:t>Recent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8ED75-70D1-4F09-8CBF-2EF0A6EF0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514" y="837205"/>
            <a:ext cx="2312156" cy="39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741001" y="264500"/>
            <a:ext cx="251654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Outgoing Call</a:t>
            </a:r>
            <a:endParaRPr sz="1800" dirty="0"/>
          </a:p>
        </p:txBody>
      </p:sp>
      <p:sp>
        <p:nvSpPr>
          <p:cNvPr id="395" name="Google Shape;395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5"/>
                </a:solidFill>
              </a:rPr>
              <a:t>4</a:t>
            </a:fld>
            <a:endParaRPr>
              <a:solidFill>
                <a:schemeClr val="accent5"/>
              </a:solidFill>
            </a:endParaRPr>
          </a:p>
        </p:txBody>
      </p:sp>
      <p:sp>
        <p:nvSpPr>
          <p:cNvPr id="6" name="Google Shape;394;p41">
            <a:extLst>
              <a:ext uri="{FF2B5EF4-FFF2-40B4-BE49-F238E27FC236}">
                <a16:creationId xmlns:a16="http://schemas.microsoft.com/office/drawing/2014/main" id="{8FF6EB46-0263-49E3-9A66-D5664EE37952}"/>
              </a:ext>
            </a:extLst>
          </p:cNvPr>
          <p:cNvSpPr txBox="1">
            <a:spLocks/>
          </p:cNvSpPr>
          <p:nvPr/>
        </p:nvSpPr>
        <p:spPr>
          <a:xfrm>
            <a:off x="4820082" y="271644"/>
            <a:ext cx="2516549" cy="3963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1800" dirty="0"/>
              <a:t>Incoming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A8229-1087-4BA3-8622-A232ECF0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4" y="827310"/>
            <a:ext cx="2308948" cy="3846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6E167E-EE17-459A-89E9-E4B353F7F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373" y="827310"/>
            <a:ext cx="2337814" cy="39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5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741001" y="264500"/>
            <a:ext cx="251654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Ongoing Call</a:t>
            </a:r>
            <a:endParaRPr sz="1800" dirty="0"/>
          </a:p>
        </p:txBody>
      </p:sp>
      <p:sp>
        <p:nvSpPr>
          <p:cNvPr id="395" name="Google Shape;395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5"/>
                </a:solidFill>
              </a:rPr>
              <a:t>5</a:t>
            </a:fld>
            <a:endParaRPr>
              <a:solidFill>
                <a:schemeClr val="accent5"/>
              </a:solidFill>
            </a:endParaRPr>
          </a:p>
        </p:txBody>
      </p:sp>
      <p:sp>
        <p:nvSpPr>
          <p:cNvPr id="6" name="Google Shape;394;p41">
            <a:extLst>
              <a:ext uri="{FF2B5EF4-FFF2-40B4-BE49-F238E27FC236}">
                <a16:creationId xmlns:a16="http://schemas.microsoft.com/office/drawing/2014/main" id="{8FF6EB46-0263-49E3-9A66-D5664EE37952}"/>
              </a:ext>
            </a:extLst>
          </p:cNvPr>
          <p:cNvSpPr txBox="1">
            <a:spLocks/>
          </p:cNvSpPr>
          <p:nvPr/>
        </p:nvSpPr>
        <p:spPr>
          <a:xfrm>
            <a:off x="4820082" y="271644"/>
            <a:ext cx="2516549" cy="3963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1800" dirty="0"/>
              <a:t>End Call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70C7B-8421-4F94-A5C3-E2D04920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67" y="753812"/>
            <a:ext cx="2359210" cy="3912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70E8F-2340-4B82-9175-F6EEE6070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26" y="761650"/>
            <a:ext cx="2334298" cy="39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741001" y="264500"/>
            <a:ext cx="251654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Special Call Features</a:t>
            </a:r>
            <a:endParaRPr sz="1800" dirty="0"/>
          </a:p>
        </p:txBody>
      </p:sp>
      <p:sp>
        <p:nvSpPr>
          <p:cNvPr id="395" name="Google Shape;395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5"/>
                </a:solidFill>
              </a:rPr>
              <a:t>6</a:t>
            </a:fld>
            <a:endParaRPr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70E8F-2340-4B82-9175-F6EEE607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308" y="904525"/>
            <a:ext cx="2334298" cy="39120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8FD0C-3A81-4E6B-B405-71232B7521FE}"/>
              </a:ext>
            </a:extLst>
          </p:cNvPr>
          <p:cNvCxnSpPr/>
          <p:nvPr/>
        </p:nvCxnSpPr>
        <p:spPr>
          <a:xfrm>
            <a:off x="2393156" y="1993106"/>
            <a:ext cx="1135857" cy="86742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25C82-D426-425C-B762-5D0D7D9973B2}"/>
              </a:ext>
            </a:extLst>
          </p:cNvPr>
          <p:cNvSpPr/>
          <p:nvPr/>
        </p:nvSpPr>
        <p:spPr>
          <a:xfrm>
            <a:off x="1570022" y="1626270"/>
            <a:ext cx="12458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</a:rPr>
              <a:t>Mute / Unmute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BE20BD-DE89-43FF-A44A-6DD98A0C0BD3}"/>
              </a:ext>
            </a:extLst>
          </p:cNvPr>
          <p:cNvCxnSpPr>
            <a:cxnSpLocks/>
          </p:cNvCxnSpPr>
          <p:nvPr/>
        </p:nvCxnSpPr>
        <p:spPr>
          <a:xfrm flipV="1">
            <a:off x="2457450" y="3571875"/>
            <a:ext cx="1071563" cy="52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0882D-B391-4E85-BE61-1494C0098D14}"/>
              </a:ext>
            </a:extLst>
          </p:cNvPr>
          <p:cNvSpPr/>
          <p:nvPr/>
        </p:nvSpPr>
        <p:spPr>
          <a:xfrm>
            <a:off x="1219978" y="4119439"/>
            <a:ext cx="1253869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</a:rPr>
              <a:t>Call Transfer /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</a:rPr>
              <a:t>Call Forward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602E90-8D1A-43A5-8B7E-B0C44A5A7626}"/>
              </a:ext>
            </a:extLst>
          </p:cNvPr>
          <p:cNvCxnSpPr>
            <a:cxnSpLocks/>
          </p:cNvCxnSpPr>
          <p:nvPr/>
        </p:nvCxnSpPr>
        <p:spPr>
          <a:xfrm flipH="1">
            <a:off x="5022057" y="1993106"/>
            <a:ext cx="942974" cy="86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BCBA38-FC3C-4AC8-9442-23109DECA45F}"/>
              </a:ext>
            </a:extLst>
          </p:cNvPr>
          <p:cNvSpPr/>
          <p:nvPr/>
        </p:nvSpPr>
        <p:spPr>
          <a:xfrm>
            <a:off x="5849128" y="1626270"/>
            <a:ext cx="853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</a:rPr>
              <a:t>Call Hold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D36D30-8F17-48CE-938C-D8B519645C1F}"/>
              </a:ext>
            </a:extLst>
          </p:cNvPr>
          <p:cNvCxnSpPr/>
          <p:nvPr/>
        </p:nvCxnSpPr>
        <p:spPr>
          <a:xfrm flipH="1" flipV="1">
            <a:off x="5022057" y="3574207"/>
            <a:ext cx="1363656" cy="61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96C519-4761-49EF-A773-1439E7DB7098}"/>
              </a:ext>
            </a:extLst>
          </p:cNvPr>
          <p:cNvSpPr/>
          <p:nvPr/>
        </p:nvSpPr>
        <p:spPr>
          <a:xfrm>
            <a:off x="6099160" y="4248027"/>
            <a:ext cx="123463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</a:rPr>
              <a:t>Transfer to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</a:rPr>
              <a:t>Survey Report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D1F3A3-3F18-4F5D-8912-76966555863A}"/>
              </a:ext>
            </a:extLst>
          </p:cNvPr>
          <p:cNvCxnSpPr>
            <a:cxnSpLocks/>
          </p:cNvCxnSpPr>
          <p:nvPr/>
        </p:nvCxnSpPr>
        <p:spPr>
          <a:xfrm flipH="1">
            <a:off x="5379244" y="735857"/>
            <a:ext cx="689823" cy="27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ED264C2-6060-42EB-9551-EF44D3863D55}"/>
              </a:ext>
            </a:extLst>
          </p:cNvPr>
          <p:cNvSpPr/>
          <p:nvPr/>
        </p:nvSpPr>
        <p:spPr>
          <a:xfrm>
            <a:off x="6156310" y="526133"/>
            <a:ext cx="1433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</a:rPr>
              <a:t>Extension Status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2BF87-2682-4389-BE6F-75DF186BE09A}"/>
              </a:ext>
            </a:extLst>
          </p:cNvPr>
          <p:cNvCxnSpPr>
            <a:cxnSpLocks/>
          </p:cNvCxnSpPr>
          <p:nvPr/>
        </p:nvCxnSpPr>
        <p:spPr>
          <a:xfrm>
            <a:off x="4432137" y="668388"/>
            <a:ext cx="504194" cy="29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E07A2-668A-4296-BF09-76404F613CF8}"/>
              </a:ext>
            </a:extLst>
          </p:cNvPr>
          <p:cNvSpPr/>
          <p:nvPr/>
        </p:nvSpPr>
        <p:spPr>
          <a:xfrm>
            <a:off x="3505979" y="404689"/>
            <a:ext cx="1782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</a:rPr>
              <a:t>Queue Login / Logout</a:t>
            </a:r>
          </a:p>
        </p:txBody>
      </p:sp>
    </p:spTree>
    <p:extLst>
      <p:ext uri="{BB962C8B-B14F-4D97-AF65-F5344CB8AC3E}">
        <p14:creationId xmlns:p14="http://schemas.microsoft.com/office/powerpoint/2010/main" val="330635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262586"/>
            <a:ext cx="4125300" cy="74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91" name="Google Shape;291;p35"/>
          <p:cNvSpPr txBox="1">
            <a:spLocks noGrp="1"/>
          </p:cNvSpPr>
          <p:nvPr>
            <p:ph type="subTitle" idx="4294967295"/>
          </p:nvPr>
        </p:nvSpPr>
        <p:spPr>
          <a:xfrm>
            <a:off x="919594" y="2744906"/>
            <a:ext cx="5141584" cy="17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/>
              <a:t>Any questions?</a:t>
            </a:r>
            <a:endParaRPr dirty="0"/>
          </a:p>
          <a:p>
            <a:pPr lvl="0"/>
            <a:r>
              <a:rPr lang="en-US" dirty="0">
                <a:hlinkClick r:id="rId3"/>
              </a:rPr>
              <a:t>support@mconnectapps.com</a:t>
            </a:r>
            <a:endParaRPr dirty="0"/>
          </a:p>
        </p:txBody>
      </p:sp>
      <p:sp>
        <p:nvSpPr>
          <p:cNvPr id="292" name="Google Shape;292;p35"/>
          <p:cNvSpPr/>
          <p:nvPr/>
        </p:nvSpPr>
        <p:spPr>
          <a:xfrm>
            <a:off x="4365450" y="866725"/>
            <a:ext cx="2538600" cy="1964100"/>
          </a:xfrm>
          <a:prstGeom prst="cloudCallout">
            <a:avLst>
              <a:gd name="adj1" fmla="val 56798"/>
              <a:gd name="adj2" fmla="val 53281"/>
            </a:avLst>
          </a:prstGeom>
          <a:solidFill>
            <a:srgbClr val="0072FF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5272624" y="1414182"/>
            <a:ext cx="724260" cy="869187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bantio template">
  <a:themeElements>
    <a:clrScheme name="Custom 347">
      <a:dk1>
        <a:srgbClr val="FFFFFF"/>
      </a:dk1>
      <a:lt1>
        <a:srgbClr val="000000"/>
      </a:lt1>
      <a:dk2>
        <a:srgbClr val="D3D9DF"/>
      </a:dk2>
      <a:lt2>
        <a:srgbClr val="496175"/>
      </a:lt2>
      <a:accent1>
        <a:srgbClr val="1456BB"/>
      </a:accent1>
      <a:accent2>
        <a:srgbClr val="971D4D"/>
      </a:accent2>
      <a:accent3>
        <a:srgbClr val="C92126"/>
      </a:accent3>
      <a:accent4>
        <a:srgbClr val="E4682F"/>
      </a:accent4>
      <a:accent5>
        <a:srgbClr val="EEAD12"/>
      </a:accent5>
      <a:accent6>
        <a:srgbClr val="328EFF"/>
      </a:accent6>
      <a:hlink>
        <a:srgbClr val="7CAEF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226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Lora</vt:lpstr>
      <vt:lpstr>Vidaloka</vt:lpstr>
      <vt:lpstr>Wingdings</vt:lpstr>
      <vt:lpstr>Brabantio template</vt:lpstr>
      <vt:lpstr>Omnichannel </vt:lpstr>
      <vt:lpstr>Why Omnichannel Custom 3CX Dialer ? </vt:lpstr>
      <vt:lpstr>Contact Management</vt:lpstr>
      <vt:lpstr>Outgoing Call</vt:lpstr>
      <vt:lpstr>Ongoing Call</vt:lpstr>
      <vt:lpstr>Special Call Features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cp:lastModifiedBy>Cal4Care |</cp:lastModifiedBy>
  <cp:revision>28</cp:revision>
  <dcterms:modified xsi:type="dcterms:W3CDTF">2021-07-01T05:34:07Z</dcterms:modified>
</cp:coreProperties>
</file>