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50"/>
  </p:notesMasterIdLst>
  <p:sldIdLst>
    <p:sldId id="256" r:id="rId2"/>
    <p:sldId id="699" r:id="rId3"/>
    <p:sldId id="700" r:id="rId4"/>
    <p:sldId id="702" r:id="rId5"/>
    <p:sldId id="703" r:id="rId6"/>
    <p:sldId id="704" r:id="rId7"/>
    <p:sldId id="705" r:id="rId8"/>
    <p:sldId id="706" r:id="rId9"/>
    <p:sldId id="707" r:id="rId10"/>
    <p:sldId id="708" r:id="rId11"/>
    <p:sldId id="709" r:id="rId12"/>
    <p:sldId id="710" r:id="rId13"/>
    <p:sldId id="711" r:id="rId14"/>
    <p:sldId id="712" r:id="rId15"/>
    <p:sldId id="713" r:id="rId16"/>
    <p:sldId id="735" r:id="rId17"/>
    <p:sldId id="716" r:id="rId18"/>
    <p:sldId id="717" r:id="rId19"/>
    <p:sldId id="718" r:id="rId20"/>
    <p:sldId id="719" r:id="rId21"/>
    <p:sldId id="720" r:id="rId22"/>
    <p:sldId id="721" r:id="rId23"/>
    <p:sldId id="722" r:id="rId24"/>
    <p:sldId id="723" r:id="rId25"/>
    <p:sldId id="724" r:id="rId26"/>
    <p:sldId id="725" r:id="rId27"/>
    <p:sldId id="726" r:id="rId28"/>
    <p:sldId id="727" r:id="rId29"/>
    <p:sldId id="728" r:id="rId30"/>
    <p:sldId id="729" r:id="rId31"/>
    <p:sldId id="730" r:id="rId32"/>
    <p:sldId id="731" r:id="rId33"/>
    <p:sldId id="736" r:id="rId34"/>
    <p:sldId id="732" r:id="rId35"/>
    <p:sldId id="733" r:id="rId36"/>
    <p:sldId id="421" r:id="rId37"/>
    <p:sldId id="422" r:id="rId38"/>
    <p:sldId id="423" r:id="rId39"/>
    <p:sldId id="424" r:id="rId40"/>
    <p:sldId id="425" r:id="rId41"/>
    <p:sldId id="428" r:id="rId42"/>
    <p:sldId id="1077" r:id="rId43"/>
    <p:sldId id="507" r:id="rId44"/>
    <p:sldId id="508" r:id="rId45"/>
    <p:sldId id="509" r:id="rId46"/>
    <p:sldId id="510" r:id="rId47"/>
    <p:sldId id="511" r:id="rId48"/>
    <p:sldId id="512" r:id="rId49"/>
    <p:sldId id="513" r:id="rId50"/>
    <p:sldId id="514" r:id="rId51"/>
    <p:sldId id="515" r:id="rId52"/>
    <p:sldId id="516" r:id="rId53"/>
    <p:sldId id="517" r:id="rId54"/>
    <p:sldId id="518" r:id="rId55"/>
    <p:sldId id="519" r:id="rId56"/>
    <p:sldId id="520" r:id="rId57"/>
    <p:sldId id="521" r:id="rId58"/>
    <p:sldId id="522" r:id="rId59"/>
    <p:sldId id="523" r:id="rId60"/>
    <p:sldId id="524" r:id="rId61"/>
    <p:sldId id="525" r:id="rId62"/>
    <p:sldId id="526" r:id="rId63"/>
    <p:sldId id="527" r:id="rId64"/>
    <p:sldId id="528" r:id="rId65"/>
    <p:sldId id="529" r:id="rId66"/>
    <p:sldId id="530" r:id="rId67"/>
    <p:sldId id="531" r:id="rId68"/>
    <p:sldId id="532" r:id="rId69"/>
    <p:sldId id="533" r:id="rId70"/>
    <p:sldId id="534" r:id="rId71"/>
    <p:sldId id="535" r:id="rId72"/>
    <p:sldId id="536" r:id="rId73"/>
    <p:sldId id="537" r:id="rId74"/>
    <p:sldId id="538" r:id="rId75"/>
    <p:sldId id="539" r:id="rId76"/>
    <p:sldId id="540" r:id="rId77"/>
    <p:sldId id="541" r:id="rId78"/>
    <p:sldId id="542" r:id="rId79"/>
    <p:sldId id="543" r:id="rId80"/>
    <p:sldId id="544" r:id="rId81"/>
    <p:sldId id="545" r:id="rId82"/>
    <p:sldId id="546" r:id="rId83"/>
    <p:sldId id="547" r:id="rId84"/>
    <p:sldId id="548" r:id="rId85"/>
    <p:sldId id="549" r:id="rId86"/>
    <p:sldId id="550" r:id="rId87"/>
    <p:sldId id="551" r:id="rId88"/>
    <p:sldId id="552" r:id="rId89"/>
    <p:sldId id="553" r:id="rId90"/>
    <p:sldId id="554" r:id="rId91"/>
    <p:sldId id="555" r:id="rId92"/>
    <p:sldId id="556" r:id="rId93"/>
    <p:sldId id="557" r:id="rId94"/>
    <p:sldId id="558" r:id="rId95"/>
    <p:sldId id="559" r:id="rId96"/>
    <p:sldId id="560" r:id="rId97"/>
    <p:sldId id="561" r:id="rId98"/>
    <p:sldId id="562" r:id="rId99"/>
    <p:sldId id="313" r:id="rId100"/>
    <p:sldId id="314" r:id="rId101"/>
    <p:sldId id="315" r:id="rId102"/>
    <p:sldId id="316" r:id="rId103"/>
    <p:sldId id="317" r:id="rId104"/>
    <p:sldId id="809" r:id="rId105"/>
    <p:sldId id="810" r:id="rId106"/>
    <p:sldId id="811" r:id="rId107"/>
    <p:sldId id="813" r:id="rId108"/>
    <p:sldId id="814" r:id="rId109"/>
    <p:sldId id="857" r:id="rId110"/>
    <p:sldId id="859" r:id="rId111"/>
    <p:sldId id="858" r:id="rId112"/>
    <p:sldId id="815" r:id="rId113"/>
    <p:sldId id="816" r:id="rId114"/>
    <p:sldId id="817" r:id="rId115"/>
    <p:sldId id="860" r:id="rId116"/>
    <p:sldId id="861" r:id="rId117"/>
    <p:sldId id="862" r:id="rId118"/>
    <p:sldId id="818" r:id="rId119"/>
    <p:sldId id="839" r:id="rId120"/>
    <p:sldId id="820" r:id="rId121"/>
    <p:sldId id="821" r:id="rId122"/>
    <p:sldId id="840" r:id="rId123"/>
    <p:sldId id="856" r:id="rId124"/>
    <p:sldId id="855" r:id="rId125"/>
    <p:sldId id="822" r:id="rId126"/>
    <p:sldId id="841" r:id="rId127"/>
    <p:sldId id="823" r:id="rId128"/>
    <p:sldId id="824" r:id="rId129"/>
    <p:sldId id="867" r:id="rId130"/>
    <p:sldId id="939" r:id="rId131"/>
    <p:sldId id="868" r:id="rId132"/>
    <p:sldId id="869" r:id="rId133"/>
    <p:sldId id="870" r:id="rId134"/>
    <p:sldId id="871" r:id="rId135"/>
    <p:sldId id="872" r:id="rId136"/>
    <p:sldId id="873" r:id="rId137"/>
    <p:sldId id="874" r:id="rId138"/>
    <p:sldId id="875" r:id="rId139"/>
    <p:sldId id="842" r:id="rId140"/>
    <p:sldId id="940" r:id="rId141"/>
    <p:sldId id="876" r:id="rId142"/>
    <p:sldId id="877" r:id="rId143"/>
    <p:sldId id="941" r:id="rId144"/>
    <p:sldId id="942" r:id="rId145"/>
    <p:sldId id="943" r:id="rId146"/>
    <p:sldId id="863" r:id="rId147"/>
    <p:sldId id="866" r:id="rId148"/>
    <p:sldId id="864" r:id="rId14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98" roundtripDataSignature="AMtx7mjUgZmqxuN6BtrzARQ7tI6Yzx2hI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6EA6A71-DD3B-48FA-A207-69801635C969}">
  <a:tblStyle styleId="{76EA6A71-DD3B-48FA-A207-69801635C969}"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526"/>
    <p:restoredTop sz="94645"/>
  </p:normalViewPr>
  <p:slideViewPr>
    <p:cSldViewPr snapToGrid="0">
      <p:cViewPr varScale="1">
        <p:scale>
          <a:sx n="123" d="100"/>
          <a:sy n="123" d="100"/>
        </p:scale>
        <p:origin x="1904" y="184"/>
      </p:cViewPr>
      <p:guideLst>
        <p:guide orient="horz" pos="2160"/>
        <p:guide pos="2880"/>
      </p:guideLst>
    </p:cSldViewPr>
  </p:slid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notesMaster" Target="notesMasters/notesMaster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600"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60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598" Type="http://customschemas.google.com/relationships/presentationmetadata" Target="metadata"/><Relationship Id="rId602"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599" Type="http://schemas.openxmlformats.org/officeDocument/2006/relationships/presProps" Target="presProp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3" name="Google Shape;93;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21</a:t>
            </a:fld>
            <a:endParaRPr lang="en-GB" altLang="en-US"/>
          </a:p>
        </p:txBody>
      </p:sp>
    </p:spTree>
    <p:extLst>
      <p:ext uri="{BB962C8B-B14F-4D97-AF65-F5344CB8AC3E}">
        <p14:creationId xmlns:p14="http://schemas.microsoft.com/office/powerpoint/2010/main" val="4017714481"/>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122</a:t>
            </a:fld>
            <a:endParaRPr lang="en-GB" altLang="en-US"/>
          </a:p>
        </p:txBody>
      </p:sp>
    </p:spTree>
    <p:extLst>
      <p:ext uri="{BB962C8B-B14F-4D97-AF65-F5344CB8AC3E}">
        <p14:creationId xmlns:p14="http://schemas.microsoft.com/office/powerpoint/2010/main" val="751399234"/>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123</a:t>
            </a:fld>
            <a:endParaRPr lang="en-GB" altLang="en-US"/>
          </a:p>
        </p:txBody>
      </p:sp>
    </p:spTree>
    <p:extLst>
      <p:ext uri="{BB962C8B-B14F-4D97-AF65-F5344CB8AC3E}">
        <p14:creationId xmlns:p14="http://schemas.microsoft.com/office/powerpoint/2010/main" val="159009736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124</a:t>
            </a:fld>
            <a:endParaRPr lang="en-GB" altLang="en-US"/>
          </a:p>
        </p:txBody>
      </p:sp>
    </p:spTree>
    <p:extLst>
      <p:ext uri="{BB962C8B-B14F-4D97-AF65-F5344CB8AC3E}">
        <p14:creationId xmlns:p14="http://schemas.microsoft.com/office/powerpoint/2010/main" val="2662875394"/>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125</a:t>
            </a:fld>
            <a:endParaRPr lang="en-GB" altLang="en-US"/>
          </a:p>
        </p:txBody>
      </p:sp>
    </p:spTree>
    <p:extLst>
      <p:ext uri="{BB962C8B-B14F-4D97-AF65-F5344CB8AC3E}">
        <p14:creationId xmlns:p14="http://schemas.microsoft.com/office/powerpoint/2010/main" val="1652467581"/>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126</a:t>
            </a:fld>
            <a:endParaRPr lang="en-GB" altLang="en-US"/>
          </a:p>
        </p:txBody>
      </p:sp>
    </p:spTree>
    <p:extLst>
      <p:ext uri="{BB962C8B-B14F-4D97-AF65-F5344CB8AC3E}">
        <p14:creationId xmlns:p14="http://schemas.microsoft.com/office/powerpoint/2010/main" val="1863636638"/>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127</a:t>
            </a:fld>
            <a:endParaRPr lang="en-GB" altLang="en-US"/>
          </a:p>
        </p:txBody>
      </p:sp>
    </p:spTree>
    <p:extLst>
      <p:ext uri="{BB962C8B-B14F-4D97-AF65-F5344CB8AC3E}">
        <p14:creationId xmlns:p14="http://schemas.microsoft.com/office/powerpoint/2010/main" val="907119114"/>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128</a:t>
            </a:fld>
            <a:endParaRPr lang="en-GB" altLang="en-US"/>
          </a:p>
        </p:txBody>
      </p:sp>
    </p:spTree>
    <p:extLst>
      <p:ext uri="{BB962C8B-B14F-4D97-AF65-F5344CB8AC3E}">
        <p14:creationId xmlns:p14="http://schemas.microsoft.com/office/powerpoint/2010/main" val="3563281413"/>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129</a:t>
            </a:fld>
            <a:endParaRPr lang="en-GB" altLang="en-US"/>
          </a:p>
        </p:txBody>
      </p:sp>
    </p:spTree>
    <p:extLst>
      <p:ext uri="{BB962C8B-B14F-4D97-AF65-F5344CB8AC3E}">
        <p14:creationId xmlns:p14="http://schemas.microsoft.com/office/powerpoint/2010/main" val="292237275"/>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130</a:t>
            </a:fld>
            <a:endParaRPr lang="en-GB" altLang="en-US"/>
          </a:p>
        </p:txBody>
      </p:sp>
    </p:spTree>
    <p:extLst>
      <p:ext uri="{BB962C8B-B14F-4D97-AF65-F5344CB8AC3E}">
        <p14:creationId xmlns:p14="http://schemas.microsoft.com/office/powerpoint/2010/main" val="2865564808"/>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131</a:t>
            </a:fld>
            <a:endParaRPr lang="en-GB" altLang="en-US"/>
          </a:p>
        </p:txBody>
      </p:sp>
    </p:spTree>
    <p:extLst>
      <p:ext uri="{BB962C8B-B14F-4D97-AF65-F5344CB8AC3E}">
        <p14:creationId xmlns:p14="http://schemas.microsoft.com/office/powerpoint/2010/main" val="40449569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22</a:t>
            </a:fld>
            <a:endParaRPr lang="en-GB" altLang="en-US"/>
          </a:p>
        </p:txBody>
      </p:sp>
    </p:spTree>
    <p:extLst>
      <p:ext uri="{BB962C8B-B14F-4D97-AF65-F5344CB8AC3E}">
        <p14:creationId xmlns:p14="http://schemas.microsoft.com/office/powerpoint/2010/main" val="2492109448"/>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132</a:t>
            </a:fld>
            <a:endParaRPr lang="en-GB" altLang="en-US"/>
          </a:p>
        </p:txBody>
      </p:sp>
    </p:spTree>
    <p:extLst>
      <p:ext uri="{BB962C8B-B14F-4D97-AF65-F5344CB8AC3E}">
        <p14:creationId xmlns:p14="http://schemas.microsoft.com/office/powerpoint/2010/main" val="4023559239"/>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133</a:t>
            </a:fld>
            <a:endParaRPr lang="en-GB" altLang="en-US"/>
          </a:p>
        </p:txBody>
      </p:sp>
    </p:spTree>
    <p:extLst>
      <p:ext uri="{BB962C8B-B14F-4D97-AF65-F5344CB8AC3E}">
        <p14:creationId xmlns:p14="http://schemas.microsoft.com/office/powerpoint/2010/main" val="134205790"/>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134</a:t>
            </a:fld>
            <a:endParaRPr lang="en-GB" altLang="en-US"/>
          </a:p>
        </p:txBody>
      </p:sp>
    </p:spTree>
    <p:extLst>
      <p:ext uri="{BB962C8B-B14F-4D97-AF65-F5344CB8AC3E}">
        <p14:creationId xmlns:p14="http://schemas.microsoft.com/office/powerpoint/2010/main" val="1729674068"/>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135</a:t>
            </a:fld>
            <a:endParaRPr lang="en-GB" altLang="en-US"/>
          </a:p>
        </p:txBody>
      </p:sp>
    </p:spTree>
    <p:extLst>
      <p:ext uri="{BB962C8B-B14F-4D97-AF65-F5344CB8AC3E}">
        <p14:creationId xmlns:p14="http://schemas.microsoft.com/office/powerpoint/2010/main" val="1501500215"/>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136</a:t>
            </a:fld>
            <a:endParaRPr lang="en-GB" altLang="en-US"/>
          </a:p>
        </p:txBody>
      </p:sp>
    </p:spTree>
    <p:extLst>
      <p:ext uri="{BB962C8B-B14F-4D97-AF65-F5344CB8AC3E}">
        <p14:creationId xmlns:p14="http://schemas.microsoft.com/office/powerpoint/2010/main" val="183742370"/>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137</a:t>
            </a:fld>
            <a:endParaRPr lang="en-GB" altLang="en-US"/>
          </a:p>
        </p:txBody>
      </p:sp>
    </p:spTree>
    <p:extLst>
      <p:ext uri="{BB962C8B-B14F-4D97-AF65-F5344CB8AC3E}">
        <p14:creationId xmlns:p14="http://schemas.microsoft.com/office/powerpoint/2010/main" val="2681249836"/>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138</a:t>
            </a:fld>
            <a:endParaRPr lang="en-GB" altLang="en-US"/>
          </a:p>
        </p:txBody>
      </p:sp>
    </p:spTree>
    <p:extLst>
      <p:ext uri="{BB962C8B-B14F-4D97-AF65-F5344CB8AC3E}">
        <p14:creationId xmlns:p14="http://schemas.microsoft.com/office/powerpoint/2010/main" val="1943882029"/>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139</a:t>
            </a:fld>
            <a:endParaRPr lang="en-GB" altLang="en-US"/>
          </a:p>
        </p:txBody>
      </p:sp>
    </p:spTree>
    <p:extLst>
      <p:ext uri="{BB962C8B-B14F-4D97-AF65-F5344CB8AC3E}">
        <p14:creationId xmlns:p14="http://schemas.microsoft.com/office/powerpoint/2010/main" val="3849788958"/>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140</a:t>
            </a:fld>
            <a:endParaRPr lang="en-GB" altLang="en-US"/>
          </a:p>
        </p:txBody>
      </p:sp>
    </p:spTree>
    <p:extLst>
      <p:ext uri="{BB962C8B-B14F-4D97-AF65-F5344CB8AC3E}">
        <p14:creationId xmlns:p14="http://schemas.microsoft.com/office/powerpoint/2010/main" val="1325953431"/>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141</a:t>
            </a:fld>
            <a:endParaRPr lang="en-GB" altLang="en-US"/>
          </a:p>
        </p:txBody>
      </p:sp>
    </p:spTree>
    <p:extLst>
      <p:ext uri="{BB962C8B-B14F-4D97-AF65-F5344CB8AC3E}">
        <p14:creationId xmlns:p14="http://schemas.microsoft.com/office/powerpoint/2010/main" val="5969193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24</a:t>
            </a:fld>
            <a:endParaRPr lang="en-GB" altLang="en-US"/>
          </a:p>
        </p:txBody>
      </p:sp>
    </p:spTree>
    <p:extLst>
      <p:ext uri="{BB962C8B-B14F-4D97-AF65-F5344CB8AC3E}">
        <p14:creationId xmlns:p14="http://schemas.microsoft.com/office/powerpoint/2010/main" val="1062941906"/>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142</a:t>
            </a:fld>
            <a:endParaRPr lang="en-GB" altLang="en-US"/>
          </a:p>
        </p:txBody>
      </p:sp>
    </p:spTree>
    <p:extLst>
      <p:ext uri="{BB962C8B-B14F-4D97-AF65-F5344CB8AC3E}">
        <p14:creationId xmlns:p14="http://schemas.microsoft.com/office/powerpoint/2010/main" val="2767924092"/>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143</a:t>
            </a:fld>
            <a:endParaRPr lang="en-GB" altLang="en-US"/>
          </a:p>
        </p:txBody>
      </p:sp>
    </p:spTree>
    <p:extLst>
      <p:ext uri="{BB962C8B-B14F-4D97-AF65-F5344CB8AC3E}">
        <p14:creationId xmlns:p14="http://schemas.microsoft.com/office/powerpoint/2010/main" val="1734954546"/>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144</a:t>
            </a:fld>
            <a:endParaRPr lang="en-GB" altLang="en-US"/>
          </a:p>
        </p:txBody>
      </p:sp>
    </p:spTree>
    <p:extLst>
      <p:ext uri="{BB962C8B-B14F-4D97-AF65-F5344CB8AC3E}">
        <p14:creationId xmlns:p14="http://schemas.microsoft.com/office/powerpoint/2010/main" val="4255529537"/>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145</a:t>
            </a:fld>
            <a:endParaRPr lang="en-GB" altLang="en-US"/>
          </a:p>
        </p:txBody>
      </p:sp>
    </p:spTree>
    <p:extLst>
      <p:ext uri="{BB962C8B-B14F-4D97-AF65-F5344CB8AC3E}">
        <p14:creationId xmlns:p14="http://schemas.microsoft.com/office/powerpoint/2010/main" val="96256330"/>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146</a:t>
            </a:fld>
            <a:endParaRPr lang="en-GB" altLang="en-US"/>
          </a:p>
        </p:txBody>
      </p:sp>
    </p:spTree>
    <p:extLst>
      <p:ext uri="{BB962C8B-B14F-4D97-AF65-F5344CB8AC3E}">
        <p14:creationId xmlns:p14="http://schemas.microsoft.com/office/powerpoint/2010/main" val="1702249365"/>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147</a:t>
            </a:fld>
            <a:endParaRPr lang="en-GB" altLang="en-US"/>
          </a:p>
        </p:txBody>
      </p:sp>
    </p:spTree>
    <p:extLst>
      <p:ext uri="{BB962C8B-B14F-4D97-AF65-F5344CB8AC3E}">
        <p14:creationId xmlns:p14="http://schemas.microsoft.com/office/powerpoint/2010/main" val="1185352456"/>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148</a:t>
            </a:fld>
            <a:endParaRPr lang="en-GB" altLang="en-US"/>
          </a:p>
        </p:txBody>
      </p:sp>
    </p:spTree>
    <p:extLst>
      <p:ext uri="{BB962C8B-B14F-4D97-AF65-F5344CB8AC3E}">
        <p14:creationId xmlns:p14="http://schemas.microsoft.com/office/powerpoint/2010/main" val="13055517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27</a:t>
            </a:fld>
            <a:endParaRPr lang="en-GB" altLang="en-US"/>
          </a:p>
        </p:txBody>
      </p:sp>
    </p:spTree>
    <p:extLst>
      <p:ext uri="{BB962C8B-B14F-4D97-AF65-F5344CB8AC3E}">
        <p14:creationId xmlns:p14="http://schemas.microsoft.com/office/powerpoint/2010/main" val="6033117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28</a:t>
            </a:fld>
            <a:endParaRPr lang="en-GB" altLang="en-US"/>
          </a:p>
        </p:txBody>
      </p:sp>
    </p:spTree>
    <p:extLst>
      <p:ext uri="{BB962C8B-B14F-4D97-AF65-F5344CB8AC3E}">
        <p14:creationId xmlns:p14="http://schemas.microsoft.com/office/powerpoint/2010/main" val="40962884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32</a:t>
            </a:fld>
            <a:endParaRPr lang="en-GB" altLang="en-US"/>
          </a:p>
        </p:txBody>
      </p:sp>
    </p:spTree>
    <p:extLst>
      <p:ext uri="{BB962C8B-B14F-4D97-AF65-F5344CB8AC3E}">
        <p14:creationId xmlns:p14="http://schemas.microsoft.com/office/powerpoint/2010/main" val="25395147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34</a:t>
            </a:fld>
            <a:endParaRPr lang="en-GB" altLang="en-US"/>
          </a:p>
        </p:txBody>
      </p:sp>
    </p:spTree>
    <p:extLst>
      <p:ext uri="{BB962C8B-B14F-4D97-AF65-F5344CB8AC3E}">
        <p14:creationId xmlns:p14="http://schemas.microsoft.com/office/powerpoint/2010/main" val="9755881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35</a:t>
            </a:fld>
            <a:endParaRPr lang="en-GB" altLang="en-US"/>
          </a:p>
        </p:txBody>
      </p:sp>
    </p:spTree>
    <p:extLst>
      <p:ext uri="{BB962C8B-B14F-4D97-AF65-F5344CB8AC3E}">
        <p14:creationId xmlns:p14="http://schemas.microsoft.com/office/powerpoint/2010/main" val="13458825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37</a:t>
            </a:fld>
            <a:endParaRPr lang="en-GB" altLang="en-US"/>
          </a:p>
        </p:txBody>
      </p:sp>
    </p:spTree>
    <p:extLst>
      <p:ext uri="{BB962C8B-B14F-4D97-AF65-F5344CB8AC3E}">
        <p14:creationId xmlns:p14="http://schemas.microsoft.com/office/powerpoint/2010/main" val="20823002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38</a:t>
            </a:fld>
            <a:endParaRPr lang="en-GB" altLang="en-US"/>
          </a:p>
        </p:txBody>
      </p:sp>
    </p:spTree>
    <p:extLst>
      <p:ext uri="{BB962C8B-B14F-4D97-AF65-F5344CB8AC3E}">
        <p14:creationId xmlns:p14="http://schemas.microsoft.com/office/powerpoint/2010/main" val="2793580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2</a:t>
            </a:fld>
            <a:endParaRPr lang="en-GB" altLang="en-US"/>
          </a:p>
        </p:txBody>
      </p:sp>
    </p:spTree>
    <p:extLst>
      <p:ext uri="{BB962C8B-B14F-4D97-AF65-F5344CB8AC3E}">
        <p14:creationId xmlns:p14="http://schemas.microsoft.com/office/powerpoint/2010/main" val="22852723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41</a:t>
            </a:fld>
            <a:endParaRPr lang="en-GB" altLang="en-US"/>
          </a:p>
        </p:txBody>
      </p:sp>
    </p:spTree>
    <p:extLst>
      <p:ext uri="{BB962C8B-B14F-4D97-AF65-F5344CB8AC3E}">
        <p14:creationId xmlns:p14="http://schemas.microsoft.com/office/powerpoint/2010/main" val="41853815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0" name="Google Shape;10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6" name="Google Shape;106;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44</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5" name="Google Shape;115;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45</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4" name="Google Shape;124;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46</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3" name="Google Shape;133;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47</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2" name="Google Shape;142;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48" name="Google Shape;148;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49</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7" name="Google Shape;157;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50</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66" name="Google Shape;166;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51</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5</a:t>
            </a:fld>
            <a:endParaRPr lang="en-GB" altLang="en-US"/>
          </a:p>
        </p:txBody>
      </p:sp>
    </p:spTree>
    <p:extLst>
      <p:ext uri="{BB962C8B-B14F-4D97-AF65-F5344CB8AC3E}">
        <p14:creationId xmlns:p14="http://schemas.microsoft.com/office/powerpoint/2010/main" val="26901900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75" name="Google Shape;17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52</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85" name="Google Shape;185;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53</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97" name="Google Shape;197;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54</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06" name="Google Shape;206;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55</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5" name="Google Shape;215;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56</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25" name="Google Shape;225;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57</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34" name="Google Shape;234;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58</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43" name="Google Shape;243;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59</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52" name="Google Shape;252;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p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60</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61" name="Google Shape;261;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2" name="Google Shape;262;p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61</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7</a:t>
            </a:fld>
            <a:endParaRPr lang="en-GB" altLang="en-US"/>
          </a:p>
        </p:txBody>
      </p:sp>
    </p:spTree>
    <p:extLst>
      <p:ext uri="{BB962C8B-B14F-4D97-AF65-F5344CB8AC3E}">
        <p14:creationId xmlns:p14="http://schemas.microsoft.com/office/powerpoint/2010/main" val="2698733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69" name="Google Shape;269;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p2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62</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81" name="Google Shape;281;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p2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63</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94" name="Google Shape;294;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p2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64</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04" name="Google Shape;304;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5" name="Google Shape;305;p2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65</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13" name="Google Shape;313;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4" name="Google Shape;314;p2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66</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24" name="Google Shape;324;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5" name="Google Shape;325;p2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67</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35" name="Google Shape;335;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6" name="Google Shape;336;p2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68</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42" name="Google Shape;342;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3" name="Google Shape;343;p2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69</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53" name="Google Shape;353;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4" name="Google Shape;354;p2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70</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66" name="Google Shape;366;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7" name="Google Shape;367;p3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71</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10</a:t>
            </a:fld>
            <a:endParaRPr lang="en-GB" altLang="en-US"/>
          </a:p>
        </p:txBody>
      </p:sp>
    </p:spTree>
    <p:extLst>
      <p:ext uri="{BB962C8B-B14F-4D97-AF65-F5344CB8AC3E}">
        <p14:creationId xmlns:p14="http://schemas.microsoft.com/office/powerpoint/2010/main" val="403591914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76" name="Google Shape;376;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7" name="Google Shape;377;p3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72</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87" name="Google Shape;387;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8" name="Google Shape;388;p3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73</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98" name="Google Shape;398;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9" name="Google Shape;399;p3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74</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08" name="Google Shape;408;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9" name="Google Shape;409;p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75</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18" name="Google Shape;418;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9" name="Google Shape;419;p3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76</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28" name="Google Shape;428;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9" name="Google Shape;429;p3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77</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38" name="Google Shape;438;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9" name="Google Shape;439;p3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78</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48" name="Google Shape;448;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9" name="Google Shape;449;p3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79</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59" name="Google Shape;459;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0" name="Google Shape;460;p3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80</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69" name="Google Shape;469;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0" name="Google Shape;470;p4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81</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12</a:t>
            </a:fld>
            <a:endParaRPr lang="en-GB" altLang="en-US"/>
          </a:p>
        </p:txBody>
      </p:sp>
    </p:spTree>
    <p:extLst>
      <p:ext uri="{BB962C8B-B14F-4D97-AF65-F5344CB8AC3E}">
        <p14:creationId xmlns:p14="http://schemas.microsoft.com/office/powerpoint/2010/main" val="422539625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79" name="Google Shape;479;p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0" name="Google Shape;480;p4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82</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89" name="Google Shape;489;p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0" name="Google Shape;490;p4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83</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99" name="Google Shape;499;p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0" name="Google Shape;500;p4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84</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10" name="Google Shape;510;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1" name="Google Shape;511;p4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85</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20" name="Google Shape;520;p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1" name="Google Shape;521;p4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86</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30" name="Google Shape;530;p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1" name="Google Shape;531;p4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87</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41" name="Google Shape;541;p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2" name="Google Shape;542;p4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88</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49" name="Google Shape;549;p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0" name="Google Shape;550;p4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89</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58" name="Google Shape;558;p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9" name="Google Shape;559;p4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90</a:t>
            </a:fld>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69" name="Google Shape;569;p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0" name="Google Shape;570;p5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91</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14</a:t>
            </a:fld>
            <a:endParaRPr lang="en-GB" altLang="en-US"/>
          </a:p>
        </p:txBody>
      </p:sp>
    </p:spTree>
    <p:extLst>
      <p:ext uri="{BB962C8B-B14F-4D97-AF65-F5344CB8AC3E}">
        <p14:creationId xmlns:p14="http://schemas.microsoft.com/office/powerpoint/2010/main" val="379936467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80" name="Google Shape;580;p5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1" name="Google Shape;581;p5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92</a:t>
            </a:fld>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92" name="Google Shape;592;p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3" name="Google Shape;593;p5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93</a:t>
            </a:fld>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03" name="Google Shape;603;p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4" name="Google Shape;604;p5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94</a:t>
            </a:fld>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15" name="Google Shape;615;p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6" name="Google Shape;616;p5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95</a:t>
            </a:fld>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25" name="Google Shape;625;p5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6" name="Google Shape;626;p5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96</a:t>
            </a:fld>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35" name="Google Shape;635;p5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6" name="Google Shape;636;p5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97</a:t>
            </a:fld>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45" name="Google Shape;645;p5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6" name="Google Shape;646;p5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98</a:t>
            </a:fld>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55" name="Google Shape;655;p5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6" name="Google Shape;656;p5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99</a:t>
            </a:fld>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65" name="Google Shape;665;p5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6" name="Google Shape;666;p5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100</a:t>
            </a:fld>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p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75" name="Google Shape;675;p6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6" name="Google Shape;676;p6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101</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18</a:t>
            </a:fld>
            <a:endParaRPr lang="en-GB" altLang="en-US"/>
          </a:p>
        </p:txBody>
      </p:sp>
    </p:spTree>
    <p:extLst>
      <p:ext uri="{BB962C8B-B14F-4D97-AF65-F5344CB8AC3E}">
        <p14:creationId xmlns:p14="http://schemas.microsoft.com/office/powerpoint/2010/main" val="276009720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p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85" name="Google Shape;685;p6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6" name="Google Shape;686;p6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102</a:t>
            </a:fld>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p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95" name="Google Shape;695;p6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6" name="Google Shape;696;p6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103</a:t>
            </a:fld>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104</a:t>
            </a:fld>
            <a:endParaRPr lang="en-GB" altLang="en-US"/>
          </a:p>
        </p:txBody>
      </p:sp>
    </p:spTree>
    <p:extLst>
      <p:ext uri="{BB962C8B-B14F-4D97-AF65-F5344CB8AC3E}">
        <p14:creationId xmlns:p14="http://schemas.microsoft.com/office/powerpoint/2010/main" val="186555664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105</a:t>
            </a:fld>
            <a:endParaRPr lang="en-GB" altLang="en-US"/>
          </a:p>
        </p:txBody>
      </p:sp>
    </p:spTree>
    <p:extLst>
      <p:ext uri="{BB962C8B-B14F-4D97-AF65-F5344CB8AC3E}">
        <p14:creationId xmlns:p14="http://schemas.microsoft.com/office/powerpoint/2010/main" val="200558718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106</a:t>
            </a:fld>
            <a:endParaRPr lang="en-GB" altLang="en-US"/>
          </a:p>
        </p:txBody>
      </p:sp>
    </p:spTree>
    <p:extLst>
      <p:ext uri="{BB962C8B-B14F-4D97-AF65-F5344CB8AC3E}">
        <p14:creationId xmlns:p14="http://schemas.microsoft.com/office/powerpoint/2010/main" val="26523629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107</a:t>
            </a:fld>
            <a:endParaRPr lang="en-GB" altLang="en-US"/>
          </a:p>
        </p:txBody>
      </p:sp>
    </p:spTree>
    <p:extLst>
      <p:ext uri="{BB962C8B-B14F-4D97-AF65-F5344CB8AC3E}">
        <p14:creationId xmlns:p14="http://schemas.microsoft.com/office/powerpoint/2010/main" val="378248735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108</a:t>
            </a:fld>
            <a:endParaRPr lang="en-GB" altLang="en-US"/>
          </a:p>
        </p:txBody>
      </p:sp>
    </p:spTree>
    <p:extLst>
      <p:ext uri="{BB962C8B-B14F-4D97-AF65-F5344CB8AC3E}">
        <p14:creationId xmlns:p14="http://schemas.microsoft.com/office/powerpoint/2010/main" val="59520756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109</a:t>
            </a:fld>
            <a:endParaRPr lang="en-GB" altLang="en-US"/>
          </a:p>
        </p:txBody>
      </p:sp>
    </p:spTree>
    <p:extLst>
      <p:ext uri="{BB962C8B-B14F-4D97-AF65-F5344CB8AC3E}">
        <p14:creationId xmlns:p14="http://schemas.microsoft.com/office/powerpoint/2010/main" val="222503924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110</a:t>
            </a:fld>
            <a:endParaRPr lang="en-GB" altLang="en-US"/>
          </a:p>
        </p:txBody>
      </p:sp>
    </p:spTree>
    <p:extLst>
      <p:ext uri="{BB962C8B-B14F-4D97-AF65-F5344CB8AC3E}">
        <p14:creationId xmlns:p14="http://schemas.microsoft.com/office/powerpoint/2010/main" val="684607751"/>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111</a:t>
            </a:fld>
            <a:endParaRPr lang="en-GB" altLang="en-US"/>
          </a:p>
        </p:txBody>
      </p:sp>
    </p:spTree>
    <p:extLst>
      <p:ext uri="{BB962C8B-B14F-4D97-AF65-F5344CB8AC3E}">
        <p14:creationId xmlns:p14="http://schemas.microsoft.com/office/powerpoint/2010/main" val="39099615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19</a:t>
            </a:fld>
            <a:endParaRPr lang="en-GB" altLang="en-US"/>
          </a:p>
        </p:txBody>
      </p:sp>
    </p:spTree>
    <p:extLst>
      <p:ext uri="{BB962C8B-B14F-4D97-AF65-F5344CB8AC3E}">
        <p14:creationId xmlns:p14="http://schemas.microsoft.com/office/powerpoint/2010/main" val="421544043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112</a:t>
            </a:fld>
            <a:endParaRPr lang="en-GB" altLang="en-US"/>
          </a:p>
        </p:txBody>
      </p:sp>
    </p:spTree>
    <p:extLst>
      <p:ext uri="{BB962C8B-B14F-4D97-AF65-F5344CB8AC3E}">
        <p14:creationId xmlns:p14="http://schemas.microsoft.com/office/powerpoint/2010/main" val="89709616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113</a:t>
            </a:fld>
            <a:endParaRPr lang="en-GB" altLang="en-US"/>
          </a:p>
        </p:txBody>
      </p:sp>
    </p:spTree>
    <p:extLst>
      <p:ext uri="{BB962C8B-B14F-4D97-AF65-F5344CB8AC3E}">
        <p14:creationId xmlns:p14="http://schemas.microsoft.com/office/powerpoint/2010/main" val="3394232764"/>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114</a:t>
            </a:fld>
            <a:endParaRPr lang="en-GB" altLang="en-US"/>
          </a:p>
        </p:txBody>
      </p:sp>
    </p:spTree>
    <p:extLst>
      <p:ext uri="{BB962C8B-B14F-4D97-AF65-F5344CB8AC3E}">
        <p14:creationId xmlns:p14="http://schemas.microsoft.com/office/powerpoint/2010/main" val="420183889"/>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115</a:t>
            </a:fld>
            <a:endParaRPr lang="en-GB" altLang="en-US"/>
          </a:p>
        </p:txBody>
      </p:sp>
    </p:spTree>
    <p:extLst>
      <p:ext uri="{BB962C8B-B14F-4D97-AF65-F5344CB8AC3E}">
        <p14:creationId xmlns:p14="http://schemas.microsoft.com/office/powerpoint/2010/main" val="2571744940"/>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116</a:t>
            </a:fld>
            <a:endParaRPr lang="en-GB" altLang="en-US"/>
          </a:p>
        </p:txBody>
      </p:sp>
    </p:spTree>
    <p:extLst>
      <p:ext uri="{BB962C8B-B14F-4D97-AF65-F5344CB8AC3E}">
        <p14:creationId xmlns:p14="http://schemas.microsoft.com/office/powerpoint/2010/main" val="533753421"/>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117</a:t>
            </a:fld>
            <a:endParaRPr lang="en-GB" altLang="en-US"/>
          </a:p>
        </p:txBody>
      </p:sp>
    </p:spTree>
    <p:extLst>
      <p:ext uri="{BB962C8B-B14F-4D97-AF65-F5344CB8AC3E}">
        <p14:creationId xmlns:p14="http://schemas.microsoft.com/office/powerpoint/2010/main" val="1671541323"/>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118</a:t>
            </a:fld>
            <a:endParaRPr lang="en-GB" altLang="en-US"/>
          </a:p>
        </p:txBody>
      </p:sp>
    </p:spTree>
    <p:extLst>
      <p:ext uri="{BB962C8B-B14F-4D97-AF65-F5344CB8AC3E}">
        <p14:creationId xmlns:p14="http://schemas.microsoft.com/office/powerpoint/2010/main" val="1597940459"/>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119</a:t>
            </a:fld>
            <a:endParaRPr lang="en-GB" altLang="en-US"/>
          </a:p>
        </p:txBody>
      </p:sp>
    </p:spTree>
    <p:extLst>
      <p:ext uri="{BB962C8B-B14F-4D97-AF65-F5344CB8AC3E}">
        <p14:creationId xmlns:p14="http://schemas.microsoft.com/office/powerpoint/2010/main" val="90181479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120</a:t>
            </a:fld>
            <a:endParaRPr lang="en-GB" altLang="en-US"/>
          </a:p>
        </p:txBody>
      </p:sp>
    </p:spTree>
    <p:extLst>
      <p:ext uri="{BB962C8B-B14F-4D97-AF65-F5344CB8AC3E}">
        <p14:creationId xmlns:p14="http://schemas.microsoft.com/office/powerpoint/2010/main" val="1765783234"/>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121</a:t>
            </a:fld>
            <a:endParaRPr lang="en-GB" altLang="en-US"/>
          </a:p>
        </p:txBody>
      </p:sp>
    </p:spTree>
    <p:extLst>
      <p:ext uri="{BB962C8B-B14F-4D97-AF65-F5344CB8AC3E}">
        <p14:creationId xmlns:p14="http://schemas.microsoft.com/office/powerpoint/2010/main" val="2716088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81"/>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81"/>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81"/>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91"/>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91"/>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91"/>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91"/>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91"/>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Arial"/>
                <a:ea typeface="Arial"/>
                <a:cs typeface="Arial"/>
                <a:sym typeface="Arial"/>
              </a:defRPr>
            </a:lvl1pPr>
            <a:lvl2pPr marL="0" marR="0" lvl="1" indent="0" algn="r">
              <a:spcBef>
                <a:spcPts val="0"/>
              </a:spcBef>
              <a:spcAft>
                <a:spcPts val="0"/>
              </a:spcAft>
              <a:buNone/>
              <a:defRPr sz="1400">
                <a:solidFill>
                  <a:schemeClr val="dk1"/>
                </a:solidFill>
                <a:latin typeface="Arial"/>
                <a:ea typeface="Arial"/>
                <a:cs typeface="Arial"/>
                <a:sym typeface="Arial"/>
              </a:defRPr>
            </a:lvl2pPr>
            <a:lvl3pPr marL="0" marR="0" lvl="2" indent="0" algn="r">
              <a:spcBef>
                <a:spcPts val="0"/>
              </a:spcBef>
              <a:spcAft>
                <a:spcPts val="0"/>
              </a:spcAft>
              <a:buNone/>
              <a:defRPr sz="1400">
                <a:solidFill>
                  <a:schemeClr val="dk1"/>
                </a:solidFill>
                <a:latin typeface="Arial"/>
                <a:ea typeface="Arial"/>
                <a:cs typeface="Arial"/>
                <a:sym typeface="Arial"/>
              </a:defRPr>
            </a:lvl3pPr>
            <a:lvl4pPr marL="0" marR="0" lvl="3" indent="0" algn="r">
              <a:spcBef>
                <a:spcPts val="0"/>
              </a:spcBef>
              <a:spcAft>
                <a:spcPts val="0"/>
              </a:spcAft>
              <a:buNone/>
              <a:defRPr sz="1400">
                <a:solidFill>
                  <a:schemeClr val="dk1"/>
                </a:solidFill>
                <a:latin typeface="Arial"/>
                <a:ea typeface="Arial"/>
                <a:cs typeface="Arial"/>
                <a:sym typeface="Arial"/>
              </a:defRPr>
            </a:lvl4pPr>
            <a:lvl5pPr marL="0" marR="0" lvl="4" indent="0" algn="r">
              <a:spcBef>
                <a:spcPts val="0"/>
              </a:spcBef>
              <a:spcAft>
                <a:spcPts val="0"/>
              </a:spcAft>
              <a:buNone/>
              <a:defRPr sz="1400">
                <a:solidFill>
                  <a:schemeClr val="dk1"/>
                </a:solidFill>
                <a:latin typeface="Arial"/>
                <a:ea typeface="Arial"/>
                <a:cs typeface="Arial"/>
                <a:sym typeface="Arial"/>
              </a:defRPr>
            </a:lvl5pPr>
            <a:lvl6pPr marL="0" marR="0" lvl="5" indent="0" algn="r">
              <a:spcBef>
                <a:spcPts val="0"/>
              </a:spcBef>
              <a:spcAft>
                <a:spcPts val="0"/>
              </a:spcAft>
              <a:buNone/>
              <a:defRPr sz="1400">
                <a:solidFill>
                  <a:schemeClr val="dk1"/>
                </a:solidFill>
                <a:latin typeface="Arial"/>
                <a:ea typeface="Arial"/>
                <a:cs typeface="Arial"/>
                <a:sym typeface="Arial"/>
              </a:defRPr>
            </a:lvl6pPr>
            <a:lvl7pPr marL="0" marR="0" lvl="6" indent="0" algn="r">
              <a:spcBef>
                <a:spcPts val="0"/>
              </a:spcBef>
              <a:spcAft>
                <a:spcPts val="0"/>
              </a:spcAft>
              <a:buNone/>
              <a:defRPr sz="1400">
                <a:solidFill>
                  <a:schemeClr val="dk1"/>
                </a:solidFill>
                <a:latin typeface="Arial"/>
                <a:ea typeface="Arial"/>
                <a:cs typeface="Arial"/>
                <a:sym typeface="Arial"/>
              </a:defRPr>
            </a:lvl7pPr>
            <a:lvl8pPr marL="0" marR="0" lvl="7" indent="0" algn="r">
              <a:spcBef>
                <a:spcPts val="0"/>
              </a:spcBef>
              <a:spcAft>
                <a:spcPts val="0"/>
              </a:spcAft>
              <a:buNone/>
              <a:defRPr sz="1400">
                <a:solidFill>
                  <a:schemeClr val="dk1"/>
                </a:solidFill>
                <a:latin typeface="Arial"/>
                <a:ea typeface="Arial"/>
                <a:cs typeface="Arial"/>
                <a:sym typeface="Arial"/>
              </a:defRPr>
            </a:lvl8pPr>
            <a:lvl9pPr marL="0" marR="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Text, and Content" type="txAndObj">
  <p:cSld name="TEXT_AND_OBJECT">
    <p:spTree>
      <p:nvGrpSpPr>
        <p:cNvPr id="1" name="Shape 84"/>
        <p:cNvGrpSpPr/>
        <p:nvPr/>
      </p:nvGrpSpPr>
      <p:grpSpPr>
        <a:xfrm>
          <a:off x="0" y="0"/>
          <a:ext cx="0" cy="0"/>
          <a:chOff x="0" y="0"/>
          <a:chExt cx="0" cy="0"/>
        </a:xfrm>
      </p:grpSpPr>
      <p:sp>
        <p:nvSpPr>
          <p:cNvPr id="85" name="Google Shape;85;p9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6" name="Google Shape;86;p92"/>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7" name="Google Shape;87;p92"/>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8" name="Google Shape;88;p92"/>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92"/>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9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Arial"/>
                <a:ea typeface="Arial"/>
                <a:cs typeface="Arial"/>
                <a:sym typeface="Arial"/>
              </a:defRPr>
            </a:lvl1pPr>
            <a:lvl2pPr marL="0" marR="0" lvl="1" indent="0" algn="r">
              <a:spcBef>
                <a:spcPts val="0"/>
              </a:spcBef>
              <a:spcAft>
                <a:spcPts val="0"/>
              </a:spcAft>
              <a:buNone/>
              <a:defRPr sz="1400">
                <a:solidFill>
                  <a:schemeClr val="dk1"/>
                </a:solidFill>
                <a:latin typeface="Arial"/>
                <a:ea typeface="Arial"/>
                <a:cs typeface="Arial"/>
                <a:sym typeface="Arial"/>
              </a:defRPr>
            </a:lvl2pPr>
            <a:lvl3pPr marL="0" marR="0" lvl="2" indent="0" algn="r">
              <a:spcBef>
                <a:spcPts val="0"/>
              </a:spcBef>
              <a:spcAft>
                <a:spcPts val="0"/>
              </a:spcAft>
              <a:buNone/>
              <a:defRPr sz="1400">
                <a:solidFill>
                  <a:schemeClr val="dk1"/>
                </a:solidFill>
                <a:latin typeface="Arial"/>
                <a:ea typeface="Arial"/>
                <a:cs typeface="Arial"/>
                <a:sym typeface="Arial"/>
              </a:defRPr>
            </a:lvl3pPr>
            <a:lvl4pPr marL="0" marR="0" lvl="3" indent="0" algn="r">
              <a:spcBef>
                <a:spcPts val="0"/>
              </a:spcBef>
              <a:spcAft>
                <a:spcPts val="0"/>
              </a:spcAft>
              <a:buNone/>
              <a:defRPr sz="1400">
                <a:solidFill>
                  <a:schemeClr val="dk1"/>
                </a:solidFill>
                <a:latin typeface="Arial"/>
                <a:ea typeface="Arial"/>
                <a:cs typeface="Arial"/>
                <a:sym typeface="Arial"/>
              </a:defRPr>
            </a:lvl4pPr>
            <a:lvl5pPr marL="0" marR="0" lvl="4" indent="0" algn="r">
              <a:spcBef>
                <a:spcPts val="0"/>
              </a:spcBef>
              <a:spcAft>
                <a:spcPts val="0"/>
              </a:spcAft>
              <a:buNone/>
              <a:defRPr sz="1400">
                <a:solidFill>
                  <a:schemeClr val="dk1"/>
                </a:solidFill>
                <a:latin typeface="Arial"/>
                <a:ea typeface="Arial"/>
                <a:cs typeface="Arial"/>
                <a:sym typeface="Arial"/>
              </a:defRPr>
            </a:lvl5pPr>
            <a:lvl6pPr marL="0" marR="0" lvl="5" indent="0" algn="r">
              <a:spcBef>
                <a:spcPts val="0"/>
              </a:spcBef>
              <a:spcAft>
                <a:spcPts val="0"/>
              </a:spcAft>
              <a:buNone/>
              <a:defRPr sz="1400">
                <a:solidFill>
                  <a:schemeClr val="dk1"/>
                </a:solidFill>
                <a:latin typeface="Arial"/>
                <a:ea typeface="Arial"/>
                <a:cs typeface="Arial"/>
                <a:sym typeface="Arial"/>
              </a:defRPr>
            </a:lvl6pPr>
            <a:lvl7pPr marL="0" marR="0" lvl="6" indent="0" algn="r">
              <a:spcBef>
                <a:spcPts val="0"/>
              </a:spcBef>
              <a:spcAft>
                <a:spcPts val="0"/>
              </a:spcAft>
              <a:buNone/>
              <a:defRPr sz="1400">
                <a:solidFill>
                  <a:schemeClr val="dk1"/>
                </a:solidFill>
                <a:latin typeface="Arial"/>
                <a:ea typeface="Arial"/>
                <a:cs typeface="Arial"/>
                <a:sym typeface="Arial"/>
              </a:defRPr>
            </a:lvl7pPr>
            <a:lvl8pPr marL="0" marR="0" lvl="7" indent="0" algn="r">
              <a:spcBef>
                <a:spcPts val="0"/>
              </a:spcBef>
              <a:spcAft>
                <a:spcPts val="0"/>
              </a:spcAft>
              <a:buNone/>
              <a:defRPr sz="1400">
                <a:solidFill>
                  <a:schemeClr val="dk1"/>
                </a:solidFill>
                <a:latin typeface="Arial"/>
                <a:ea typeface="Arial"/>
                <a:cs typeface="Arial"/>
                <a:sym typeface="Arial"/>
              </a:defRPr>
            </a:lvl8pPr>
            <a:lvl9pPr marL="0" marR="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8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1" name="Google Shape;21;p8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 name="Google Shape;22;p82"/>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82"/>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8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8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3" name="Google Shape;33;p8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chemeClr val="dk1"/>
              </a:buClr>
              <a:buSzPts val="2000"/>
              <a:buFont typeface="Arial"/>
              <a:buNone/>
              <a:defRPr sz="2000"/>
            </a:lvl1pPr>
            <a:lvl2pPr marL="914400" lvl="1" indent="-228600" algn="l">
              <a:spcBef>
                <a:spcPts val="360"/>
              </a:spcBef>
              <a:spcAft>
                <a:spcPts val="0"/>
              </a:spcAft>
              <a:buClr>
                <a:schemeClr val="dk1"/>
              </a:buClr>
              <a:buSzPts val="1800"/>
              <a:buFont typeface="Arial"/>
              <a:buNone/>
              <a:defRPr sz="1800"/>
            </a:lvl2pPr>
            <a:lvl3pPr marL="1371600" lvl="2" indent="-228600" algn="l">
              <a:spcBef>
                <a:spcPts val="320"/>
              </a:spcBef>
              <a:spcAft>
                <a:spcPts val="0"/>
              </a:spcAft>
              <a:buClr>
                <a:schemeClr val="dk1"/>
              </a:buClr>
              <a:buSzPts val="1600"/>
              <a:buFont typeface="Arial"/>
              <a:buNone/>
              <a:defRPr sz="1600"/>
            </a:lvl3pPr>
            <a:lvl4pPr marL="1828800" lvl="3" indent="-228600" algn="l">
              <a:spcBef>
                <a:spcPts val="280"/>
              </a:spcBef>
              <a:spcAft>
                <a:spcPts val="0"/>
              </a:spcAft>
              <a:buClr>
                <a:schemeClr val="dk1"/>
              </a:buClr>
              <a:buSzPts val="1400"/>
              <a:buFont typeface="Arial"/>
              <a:buNone/>
              <a:defRPr sz="1400"/>
            </a:lvl4pPr>
            <a:lvl5pPr marL="2286000" lvl="4" indent="-228600" algn="l">
              <a:spcBef>
                <a:spcPts val="280"/>
              </a:spcBef>
              <a:spcAft>
                <a:spcPts val="0"/>
              </a:spcAft>
              <a:buClr>
                <a:schemeClr val="dk1"/>
              </a:buClr>
              <a:buSzPts val="1400"/>
              <a:buFont typeface="Arial"/>
              <a:buNone/>
              <a:defRPr sz="1400"/>
            </a:lvl5pPr>
            <a:lvl6pPr marL="2743200" lvl="5" indent="-228600" algn="l">
              <a:spcBef>
                <a:spcPts val="280"/>
              </a:spcBef>
              <a:spcAft>
                <a:spcPts val="0"/>
              </a:spcAft>
              <a:buClr>
                <a:schemeClr val="dk1"/>
              </a:buClr>
              <a:buSzPts val="1400"/>
              <a:buFont typeface="Arial"/>
              <a:buNone/>
              <a:defRPr sz="1400"/>
            </a:lvl6pPr>
            <a:lvl7pPr marL="3200400" lvl="6" indent="-228600" algn="l">
              <a:spcBef>
                <a:spcPts val="280"/>
              </a:spcBef>
              <a:spcAft>
                <a:spcPts val="0"/>
              </a:spcAft>
              <a:buClr>
                <a:schemeClr val="dk1"/>
              </a:buClr>
              <a:buSzPts val="1400"/>
              <a:buFont typeface="Arial"/>
              <a:buNone/>
              <a:defRPr sz="1400"/>
            </a:lvl7pPr>
            <a:lvl8pPr marL="3657600" lvl="7" indent="-228600" algn="l">
              <a:spcBef>
                <a:spcPts val="280"/>
              </a:spcBef>
              <a:spcAft>
                <a:spcPts val="0"/>
              </a:spcAft>
              <a:buClr>
                <a:schemeClr val="dk1"/>
              </a:buClr>
              <a:buSzPts val="1400"/>
              <a:buFont typeface="Arial"/>
              <a:buNone/>
              <a:defRPr sz="1400"/>
            </a:lvl8pPr>
            <a:lvl9pPr marL="4114800" lvl="8" indent="-228600" algn="l">
              <a:spcBef>
                <a:spcPts val="280"/>
              </a:spcBef>
              <a:spcAft>
                <a:spcPts val="0"/>
              </a:spcAft>
              <a:buClr>
                <a:schemeClr val="dk1"/>
              </a:buClr>
              <a:buSzPts val="1400"/>
              <a:buFont typeface="Arial"/>
              <a:buNone/>
              <a:defRPr sz="1400"/>
            </a:lvl9pPr>
          </a:lstStyle>
          <a:p>
            <a:endParaRPr/>
          </a:p>
        </p:txBody>
      </p:sp>
      <p:sp>
        <p:nvSpPr>
          <p:cNvPr id="34" name="Google Shape;34;p84"/>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84"/>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84"/>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Arial"/>
                <a:ea typeface="Arial"/>
                <a:cs typeface="Arial"/>
                <a:sym typeface="Arial"/>
              </a:defRPr>
            </a:lvl1pPr>
            <a:lvl2pPr marL="0" marR="0" lvl="1" indent="0" algn="r">
              <a:spcBef>
                <a:spcPts val="0"/>
              </a:spcBef>
              <a:spcAft>
                <a:spcPts val="0"/>
              </a:spcAft>
              <a:buNone/>
              <a:defRPr sz="1400">
                <a:solidFill>
                  <a:schemeClr val="dk1"/>
                </a:solidFill>
                <a:latin typeface="Arial"/>
                <a:ea typeface="Arial"/>
                <a:cs typeface="Arial"/>
                <a:sym typeface="Arial"/>
              </a:defRPr>
            </a:lvl2pPr>
            <a:lvl3pPr marL="0" marR="0" lvl="2" indent="0" algn="r">
              <a:spcBef>
                <a:spcPts val="0"/>
              </a:spcBef>
              <a:spcAft>
                <a:spcPts val="0"/>
              </a:spcAft>
              <a:buNone/>
              <a:defRPr sz="1400">
                <a:solidFill>
                  <a:schemeClr val="dk1"/>
                </a:solidFill>
                <a:latin typeface="Arial"/>
                <a:ea typeface="Arial"/>
                <a:cs typeface="Arial"/>
                <a:sym typeface="Arial"/>
              </a:defRPr>
            </a:lvl3pPr>
            <a:lvl4pPr marL="0" marR="0" lvl="3" indent="0" algn="r">
              <a:spcBef>
                <a:spcPts val="0"/>
              </a:spcBef>
              <a:spcAft>
                <a:spcPts val="0"/>
              </a:spcAft>
              <a:buNone/>
              <a:defRPr sz="1400">
                <a:solidFill>
                  <a:schemeClr val="dk1"/>
                </a:solidFill>
                <a:latin typeface="Arial"/>
                <a:ea typeface="Arial"/>
                <a:cs typeface="Arial"/>
                <a:sym typeface="Arial"/>
              </a:defRPr>
            </a:lvl4pPr>
            <a:lvl5pPr marL="0" marR="0" lvl="4" indent="0" algn="r">
              <a:spcBef>
                <a:spcPts val="0"/>
              </a:spcBef>
              <a:spcAft>
                <a:spcPts val="0"/>
              </a:spcAft>
              <a:buNone/>
              <a:defRPr sz="1400">
                <a:solidFill>
                  <a:schemeClr val="dk1"/>
                </a:solidFill>
                <a:latin typeface="Arial"/>
                <a:ea typeface="Arial"/>
                <a:cs typeface="Arial"/>
                <a:sym typeface="Arial"/>
              </a:defRPr>
            </a:lvl5pPr>
            <a:lvl6pPr marL="0" marR="0" lvl="5" indent="0" algn="r">
              <a:spcBef>
                <a:spcPts val="0"/>
              </a:spcBef>
              <a:spcAft>
                <a:spcPts val="0"/>
              </a:spcAft>
              <a:buNone/>
              <a:defRPr sz="1400">
                <a:solidFill>
                  <a:schemeClr val="dk1"/>
                </a:solidFill>
                <a:latin typeface="Arial"/>
                <a:ea typeface="Arial"/>
                <a:cs typeface="Arial"/>
                <a:sym typeface="Arial"/>
              </a:defRPr>
            </a:lvl6pPr>
            <a:lvl7pPr marL="0" marR="0" lvl="6" indent="0" algn="r">
              <a:spcBef>
                <a:spcPts val="0"/>
              </a:spcBef>
              <a:spcAft>
                <a:spcPts val="0"/>
              </a:spcAft>
              <a:buNone/>
              <a:defRPr sz="1400">
                <a:solidFill>
                  <a:schemeClr val="dk1"/>
                </a:solidFill>
                <a:latin typeface="Arial"/>
                <a:ea typeface="Arial"/>
                <a:cs typeface="Arial"/>
                <a:sym typeface="Arial"/>
              </a:defRPr>
            </a:lvl7pPr>
            <a:lvl8pPr marL="0" marR="0" lvl="7" indent="0" algn="r">
              <a:spcBef>
                <a:spcPts val="0"/>
              </a:spcBef>
              <a:spcAft>
                <a:spcPts val="0"/>
              </a:spcAft>
              <a:buNone/>
              <a:defRPr sz="1400">
                <a:solidFill>
                  <a:schemeClr val="dk1"/>
                </a:solidFill>
                <a:latin typeface="Arial"/>
                <a:ea typeface="Arial"/>
                <a:cs typeface="Arial"/>
                <a:sym typeface="Arial"/>
              </a:defRPr>
            </a:lvl8pPr>
            <a:lvl9pPr marL="0" marR="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8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9" name="Google Shape;39;p8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40" name="Google Shape;40;p8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41" name="Google Shape;41;p85"/>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85"/>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85"/>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Arial"/>
                <a:ea typeface="Arial"/>
                <a:cs typeface="Arial"/>
                <a:sym typeface="Arial"/>
              </a:defRPr>
            </a:lvl1pPr>
            <a:lvl2pPr marL="0" marR="0" lvl="1" indent="0" algn="r">
              <a:spcBef>
                <a:spcPts val="0"/>
              </a:spcBef>
              <a:spcAft>
                <a:spcPts val="0"/>
              </a:spcAft>
              <a:buNone/>
              <a:defRPr sz="1400">
                <a:solidFill>
                  <a:schemeClr val="dk1"/>
                </a:solidFill>
                <a:latin typeface="Arial"/>
                <a:ea typeface="Arial"/>
                <a:cs typeface="Arial"/>
                <a:sym typeface="Arial"/>
              </a:defRPr>
            </a:lvl2pPr>
            <a:lvl3pPr marL="0" marR="0" lvl="2" indent="0" algn="r">
              <a:spcBef>
                <a:spcPts val="0"/>
              </a:spcBef>
              <a:spcAft>
                <a:spcPts val="0"/>
              </a:spcAft>
              <a:buNone/>
              <a:defRPr sz="1400">
                <a:solidFill>
                  <a:schemeClr val="dk1"/>
                </a:solidFill>
                <a:latin typeface="Arial"/>
                <a:ea typeface="Arial"/>
                <a:cs typeface="Arial"/>
                <a:sym typeface="Arial"/>
              </a:defRPr>
            </a:lvl3pPr>
            <a:lvl4pPr marL="0" marR="0" lvl="3" indent="0" algn="r">
              <a:spcBef>
                <a:spcPts val="0"/>
              </a:spcBef>
              <a:spcAft>
                <a:spcPts val="0"/>
              </a:spcAft>
              <a:buNone/>
              <a:defRPr sz="1400">
                <a:solidFill>
                  <a:schemeClr val="dk1"/>
                </a:solidFill>
                <a:latin typeface="Arial"/>
                <a:ea typeface="Arial"/>
                <a:cs typeface="Arial"/>
                <a:sym typeface="Arial"/>
              </a:defRPr>
            </a:lvl4pPr>
            <a:lvl5pPr marL="0" marR="0" lvl="4" indent="0" algn="r">
              <a:spcBef>
                <a:spcPts val="0"/>
              </a:spcBef>
              <a:spcAft>
                <a:spcPts val="0"/>
              </a:spcAft>
              <a:buNone/>
              <a:defRPr sz="1400">
                <a:solidFill>
                  <a:schemeClr val="dk1"/>
                </a:solidFill>
                <a:latin typeface="Arial"/>
                <a:ea typeface="Arial"/>
                <a:cs typeface="Arial"/>
                <a:sym typeface="Arial"/>
              </a:defRPr>
            </a:lvl5pPr>
            <a:lvl6pPr marL="0" marR="0" lvl="5" indent="0" algn="r">
              <a:spcBef>
                <a:spcPts val="0"/>
              </a:spcBef>
              <a:spcAft>
                <a:spcPts val="0"/>
              </a:spcAft>
              <a:buNone/>
              <a:defRPr sz="1400">
                <a:solidFill>
                  <a:schemeClr val="dk1"/>
                </a:solidFill>
                <a:latin typeface="Arial"/>
                <a:ea typeface="Arial"/>
                <a:cs typeface="Arial"/>
                <a:sym typeface="Arial"/>
              </a:defRPr>
            </a:lvl6pPr>
            <a:lvl7pPr marL="0" marR="0" lvl="6" indent="0" algn="r">
              <a:spcBef>
                <a:spcPts val="0"/>
              </a:spcBef>
              <a:spcAft>
                <a:spcPts val="0"/>
              </a:spcAft>
              <a:buNone/>
              <a:defRPr sz="1400">
                <a:solidFill>
                  <a:schemeClr val="dk1"/>
                </a:solidFill>
                <a:latin typeface="Arial"/>
                <a:ea typeface="Arial"/>
                <a:cs typeface="Arial"/>
                <a:sym typeface="Arial"/>
              </a:defRPr>
            </a:lvl7pPr>
            <a:lvl8pPr marL="0" marR="0" lvl="7" indent="0" algn="r">
              <a:spcBef>
                <a:spcPts val="0"/>
              </a:spcBef>
              <a:spcAft>
                <a:spcPts val="0"/>
              </a:spcAft>
              <a:buNone/>
              <a:defRPr sz="1400">
                <a:solidFill>
                  <a:schemeClr val="dk1"/>
                </a:solidFill>
                <a:latin typeface="Arial"/>
                <a:ea typeface="Arial"/>
                <a:cs typeface="Arial"/>
                <a:sym typeface="Arial"/>
              </a:defRPr>
            </a:lvl8pPr>
            <a:lvl9pPr marL="0" marR="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8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6" name="Google Shape;46;p8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47" name="Google Shape;47;p8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48" name="Google Shape;48;p8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49" name="Google Shape;49;p8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50" name="Google Shape;50;p86"/>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86"/>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6"/>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Arial"/>
                <a:ea typeface="Arial"/>
                <a:cs typeface="Arial"/>
                <a:sym typeface="Arial"/>
              </a:defRPr>
            </a:lvl1pPr>
            <a:lvl2pPr marL="0" marR="0" lvl="1" indent="0" algn="r">
              <a:spcBef>
                <a:spcPts val="0"/>
              </a:spcBef>
              <a:spcAft>
                <a:spcPts val="0"/>
              </a:spcAft>
              <a:buNone/>
              <a:defRPr sz="1400">
                <a:solidFill>
                  <a:schemeClr val="dk1"/>
                </a:solidFill>
                <a:latin typeface="Arial"/>
                <a:ea typeface="Arial"/>
                <a:cs typeface="Arial"/>
                <a:sym typeface="Arial"/>
              </a:defRPr>
            </a:lvl2pPr>
            <a:lvl3pPr marL="0" marR="0" lvl="2" indent="0" algn="r">
              <a:spcBef>
                <a:spcPts val="0"/>
              </a:spcBef>
              <a:spcAft>
                <a:spcPts val="0"/>
              </a:spcAft>
              <a:buNone/>
              <a:defRPr sz="1400">
                <a:solidFill>
                  <a:schemeClr val="dk1"/>
                </a:solidFill>
                <a:latin typeface="Arial"/>
                <a:ea typeface="Arial"/>
                <a:cs typeface="Arial"/>
                <a:sym typeface="Arial"/>
              </a:defRPr>
            </a:lvl3pPr>
            <a:lvl4pPr marL="0" marR="0" lvl="3" indent="0" algn="r">
              <a:spcBef>
                <a:spcPts val="0"/>
              </a:spcBef>
              <a:spcAft>
                <a:spcPts val="0"/>
              </a:spcAft>
              <a:buNone/>
              <a:defRPr sz="1400">
                <a:solidFill>
                  <a:schemeClr val="dk1"/>
                </a:solidFill>
                <a:latin typeface="Arial"/>
                <a:ea typeface="Arial"/>
                <a:cs typeface="Arial"/>
                <a:sym typeface="Arial"/>
              </a:defRPr>
            </a:lvl4pPr>
            <a:lvl5pPr marL="0" marR="0" lvl="4" indent="0" algn="r">
              <a:spcBef>
                <a:spcPts val="0"/>
              </a:spcBef>
              <a:spcAft>
                <a:spcPts val="0"/>
              </a:spcAft>
              <a:buNone/>
              <a:defRPr sz="1400">
                <a:solidFill>
                  <a:schemeClr val="dk1"/>
                </a:solidFill>
                <a:latin typeface="Arial"/>
                <a:ea typeface="Arial"/>
                <a:cs typeface="Arial"/>
                <a:sym typeface="Arial"/>
              </a:defRPr>
            </a:lvl5pPr>
            <a:lvl6pPr marL="0" marR="0" lvl="5" indent="0" algn="r">
              <a:spcBef>
                <a:spcPts val="0"/>
              </a:spcBef>
              <a:spcAft>
                <a:spcPts val="0"/>
              </a:spcAft>
              <a:buNone/>
              <a:defRPr sz="1400">
                <a:solidFill>
                  <a:schemeClr val="dk1"/>
                </a:solidFill>
                <a:latin typeface="Arial"/>
                <a:ea typeface="Arial"/>
                <a:cs typeface="Arial"/>
                <a:sym typeface="Arial"/>
              </a:defRPr>
            </a:lvl6pPr>
            <a:lvl7pPr marL="0" marR="0" lvl="6" indent="0" algn="r">
              <a:spcBef>
                <a:spcPts val="0"/>
              </a:spcBef>
              <a:spcAft>
                <a:spcPts val="0"/>
              </a:spcAft>
              <a:buNone/>
              <a:defRPr sz="1400">
                <a:solidFill>
                  <a:schemeClr val="dk1"/>
                </a:solidFill>
                <a:latin typeface="Arial"/>
                <a:ea typeface="Arial"/>
                <a:cs typeface="Arial"/>
                <a:sym typeface="Arial"/>
              </a:defRPr>
            </a:lvl7pPr>
            <a:lvl8pPr marL="0" marR="0" lvl="7" indent="0" algn="r">
              <a:spcBef>
                <a:spcPts val="0"/>
              </a:spcBef>
              <a:spcAft>
                <a:spcPts val="0"/>
              </a:spcAft>
              <a:buNone/>
              <a:defRPr sz="1400">
                <a:solidFill>
                  <a:schemeClr val="dk1"/>
                </a:solidFill>
                <a:latin typeface="Arial"/>
                <a:ea typeface="Arial"/>
                <a:cs typeface="Arial"/>
                <a:sym typeface="Arial"/>
              </a:defRPr>
            </a:lvl8pPr>
            <a:lvl9pPr marL="0" marR="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5" name="Google Shape;55;p87"/>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7"/>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7"/>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Arial"/>
                <a:ea typeface="Arial"/>
                <a:cs typeface="Arial"/>
                <a:sym typeface="Arial"/>
              </a:defRPr>
            </a:lvl1pPr>
            <a:lvl2pPr marL="0" marR="0" lvl="1" indent="0" algn="r">
              <a:spcBef>
                <a:spcPts val="0"/>
              </a:spcBef>
              <a:spcAft>
                <a:spcPts val="0"/>
              </a:spcAft>
              <a:buNone/>
              <a:defRPr sz="1400">
                <a:solidFill>
                  <a:schemeClr val="dk1"/>
                </a:solidFill>
                <a:latin typeface="Arial"/>
                <a:ea typeface="Arial"/>
                <a:cs typeface="Arial"/>
                <a:sym typeface="Arial"/>
              </a:defRPr>
            </a:lvl2pPr>
            <a:lvl3pPr marL="0" marR="0" lvl="2" indent="0" algn="r">
              <a:spcBef>
                <a:spcPts val="0"/>
              </a:spcBef>
              <a:spcAft>
                <a:spcPts val="0"/>
              </a:spcAft>
              <a:buNone/>
              <a:defRPr sz="1400">
                <a:solidFill>
                  <a:schemeClr val="dk1"/>
                </a:solidFill>
                <a:latin typeface="Arial"/>
                <a:ea typeface="Arial"/>
                <a:cs typeface="Arial"/>
                <a:sym typeface="Arial"/>
              </a:defRPr>
            </a:lvl3pPr>
            <a:lvl4pPr marL="0" marR="0" lvl="3" indent="0" algn="r">
              <a:spcBef>
                <a:spcPts val="0"/>
              </a:spcBef>
              <a:spcAft>
                <a:spcPts val="0"/>
              </a:spcAft>
              <a:buNone/>
              <a:defRPr sz="1400">
                <a:solidFill>
                  <a:schemeClr val="dk1"/>
                </a:solidFill>
                <a:latin typeface="Arial"/>
                <a:ea typeface="Arial"/>
                <a:cs typeface="Arial"/>
                <a:sym typeface="Arial"/>
              </a:defRPr>
            </a:lvl4pPr>
            <a:lvl5pPr marL="0" marR="0" lvl="4" indent="0" algn="r">
              <a:spcBef>
                <a:spcPts val="0"/>
              </a:spcBef>
              <a:spcAft>
                <a:spcPts val="0"/>
              </a:spcAft>
              <a:buNone/>
              <a:defRPr sz="1400">
                <a:solidFill>
                  <a:schemeClr val="dk1"/>
                </a:solidFill>
                <a:latin typeface="Arial"/>
                <a:ea typeface="Arial"/>
                <a:cs typeface="Arial"/>
                <a:sym typeface="Arial"/>
              </a:defRPr>
            </a:lvl5pPr>
            <a:lvl6pPr marL="0" marR="0" lvl="5" indent="0" algn="r">
              <a:spcBef>
                <a:spcPts val="0"/>
              </a:spcBef>
              <a:spcAft>
                <a:spcPts val="0"/>
              </a:spcAft>
              <a:buNone/>
              <a:defRPr sz="1400">
                <a:solidFill>
                  <a:schemeClr val="dk1"/>
                </a:solidFill>
                <a:latin typeface="Arial"/>
                <a:ea typeface="Arial"/>
                <a:cs typeface="Arial"/>
                <a:sym typeface="Arial"/>
              </a:defRPr>
            </a:lvl6pPr>
            <a:lvl7pPr marL="0" marR="0" lvl="6" indent="0" algn="r">
              <a:spcBef>
                <a:spcPts val="0"/>
              </a:spcBef>
              <a:spcAft>
                <a:spcPts val="0"/>
              </a:spcAft>
              <a:buNone/>
              <a:defRPr sz="1400">
                <a:solidFill>
                  <a:schemeClr val="dk1"/>
                </a:solidFill>
                <a:latin typeface="Arial"/>
                <a:ea typeface="Arial"/>
                <a:cs typeface="Arial"/>
                <a:sym typeface="Arial"/>
              </a:defRPr>
            </a:lvl7pPr>
            <a:lvl8pPr marL="0" marR="0" lvl="7" indent="0" algn="r">
              <a:spcBef>
                <a:spcPts val="0"/>
              </a:spcBef>
              <a:spcAft>
                <a:spcPts val="0"/>
              </a:spcAft>
              <a:buNone/>
              <a:defRPr sz="1400">
                <a:solidFill>
                  <a:schemeClr val="dk1"/>
                </a:solidFill>
                <a:latin typeface="Arial"/>
                <a:ea typeface="Arial"/>
                <a:cs typeface="Arial"/>
                <a:sym typeface="Arial"/>
              </a:defRPr>
            </a:lvl8pPr>
            <a:lvl9pPr marL="0" marR="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88"/>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0" name="Google Shape;60;p88"/>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Font typeface="Arial"/>
              <a:buChar char="•"/>
              <a:defRPr sz="3200"/>
            </a:lvl1pPr>
            <a:lvl2pPr marL="914400" lvl="1" indent="-406400" algn="l">
              <a:spcBef>
                <a:spcPts val="560"/>
              </a:spcBef>
              <a:spcAft>
                <a:spcPts val="0"/>
              </a:spcAft>
              <a:buClr>
                <a:schemeClr val="dk1"/>
              </a:buClr>
              <a:buSzPts val="2800"/>
              <a:buFont typeface="Arial"/>
              <a:buChar char="–"/>
              <a:defRPr sz="2800"/>
            </a:lvl2pPr>
            <a:lvl3pPr marL="1371600" lvl="2" indent="-381000" algn="l">
              <a:spcBef>
                <a:spcPts val="480"/>
              </a:spcBef>
              <a:spcAft>
                <a:spcPts val="0"/>
              </a:spcAft>
              <a:buClr>
                <a:schemeClr val="dk1"/>
              </a:buClr>
              <a:buSzPts val="2400"/>
              <a:buFont typeface="Arial"/>
              <a:buChar char="•"/>
              <a:defRPr sz="2400"/>
            </a:lvl3pPr>
            <a:lvl4pPr marL="1828800" lvl="3" indent="-355600" algn="l">
              <a:spcBef>
                <a:spcPts val="400"/>
              </a:spcBef>
              <a:spcAft>
                <a:spcPts val="0"/>
              </a:spcAft>
              <a:buClr>
                <a:schemeClr val="dk1"/>
              </a:buClr>
              <a:buSzPts val="2000"/>
              <a:buFont typeface="Arial"/>
              <a:buChar char="–"/>
              <a:defRPr sz="2000"/>
            </a:lvl4pPr>
            <a:lvl5pPr marL="2286000" lvl="4" indent="-355600" algn="l">
              <a:spcBef>
                <a:spcPts val="400"/>
              </a:spcBef>
              <a:spcAft>
                <a:spcPts val="0"/>
              </a:spcAft>
              <a:buClr>
                <a:schemeClr val="dk1"/>
              </a:buClr>
              <a:buSzPts val="2000"/>
              <a:buFont typeface="Arial"/>
              <a:buChar char="»"/>
              <a:defRPr sz="2000"/>
            </a:lvl5pPr>
            <a:lvl6pPr marL="2743200" lvl="5" indent="-355600" algn="l">
              <a:spcBef>
                <a:spcPts val="400"/>
              </a:spcBef>
              <a:spcAft>
                <a:spcPts val="0"/>
              </a:spcAft>
              <a:buClr>
                <a:schemeClr val="dk1"/>
              </a:buClr>
              <a:buSzPts val="2000"/>
              <a:buFont typeface="Arial"/>
              <a:buChar char="»"/>
              <a:defRPr sz="2000"/>
            </a:lvl6pPr>
            <a:lvl7pPr marL="3200400" lvl="6" indent="-355600" algn="l">
              <a:spcBef>
                <a:spcPts val="400"/>
              </a:spcBef>
              <a:spcAft>
                <a:spcPts val="0"/>
              </a:spcAft>
              <a:buClr>
                <a:schemeClr val="dk1"/>
              </a:buClr>
              <a:buSzPts val="2000"/>
              <a:buFont typeface="Arial"/>
              <a:buChar char="»"/>
              <a:defRPr sz="2000"/>
            </a:lvl7pPr>
            <a:lvl8pPr marL="3657600" lvl="7" indent="-355600" algn="l">
              <a:spcBef>
                <a:spcPts val="400"/>
              </a:spcBef>
              <a:spcAft>
                <a:spcPts val="0"/>
              </a:spcAft>
              <a:buClr>
                <a:schemeClr val="dk1"/>
              </a:buClr>
              <a:buSzPts val="2000"/>
              <a:buFont typeface="Arial"/>
              <a:buChar char="»"/>
              <a:defRPr sz="2000"/>
            </a:lvl8pPr>
            <a:lvl9pPr marL="4114800" lvl="8" indent="-355600" algn="l">
              <a:spcBef>
                <a:spcPts val="400"/>
              </a:spcBef>
              <a:spcAft>
                <a:spcPts val="0"/>
              </a:spcAft>
              <a:buClr>
                <a:schemeClr val="dk1"/>
              </a:buClr>
              <a:buSzPts val="2000"/>
              <a:buFont typeface="Arial"/>
              <a:buChar char="»"/>
              <a:defRPr sz="2000"/>
            </a:lvl9pPr>
          </a:lstStyle>
          <a:p>
            <a:endParaRPr/>
          </a:p>
        </p:txBody>
      </p:sp>
      <p:sp>
        <p:nvSpPr>
          <p:cNvPr id="61" name="Google Shape;61;p88"/>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62" name="Google Shape;62;p88"/>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88"/>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88"/>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Arial"/>
                <a:ea typeface="Arial"/>
                <a:cs typeface="Arial"/>
                <a:sym typeface="Arial"/>
              </a:defRPr>
            </a:lvl1pPr>
            <a:lvl2pPr marL="0" marR="0" lvl="1" indent="0" algn="r">
              <a:spcBef>
                <a:spcPts val="0"/>
              </a:spcBef>
              <a:spcAft>
                <a:spcPts val="0"/>
              </a:spcAft>
              <a:buNone/>
              <a:defRPr sz="1400">
                <a:solidFill>
                  <a:schemeClr val="dk1"/>
                </a:solidFill>
                <a:latin typeface="Arial"/>
                <a:ea typeface="Arial"/>
                <a:cs typeface="Arial"/>
                <a:sym typeface="Arial"/>
              </a:defRPr>
            </a:lvl2pPr>
            <a:lvl3pPr marL="0" marR="0" lvl="2" indent="0" algn="r">
              <a:spcBef>
                <a:spcPts val="0"/>
              </a:spcBef>
              <a:spcAft>
                <a:spcPts val="0"/>
              </a:spcAft>
              <a:buNone/>
              <a:defRPr sz="1400">
                <a:solidFill>
                  <a:schemeClr val="dk1"/>
                </a:solidFill>
                <a:latin typeface="Arial"/>
                <a:ea typeface="Arial"/>
                <a:cs typeface="Arial"/>
                <a:sym typeface="Arial"/>
              </a:defRPr>
            </a:lvl3pPr>
            <a:lvl4pPr marL="0" marR="0" lvl="3" indent="0" algn="r">
              <a:spcBef>
                <a:spcPts val="0"/>
              </a:spcBef>
              <a:spcAft>
                <a:spcPts val="0"/>
              </a:spcAft>
              <a:buNone/>
              <a:defRPr sz="1400">
                <a:solidFill>
                  <a:schemeClr val="dk1"/>
                </a:solidFill>
                <a:latin typeface="Arial"/>
                <a:ea typeface="Arial"/>
                <a:cs typeface="Arial"/>
                <a:sym typeface="Arial"/>
              </a:defRPr>
            </a:lvl4pPr>
            <a:lvl5pPr marL="0" marR="0" lvl="4" indent="0" algn="r">
              <a:spcBef>
                <a:spcPts val="0"/>
              </a:spcBef>
              <a:spcAft>
                <a:spcPts val="0"/>
              </a:spcAft>
              <a:buNone/>
              <a:defRPr sz="1400">
                <a:solidFill>
                  <a:schemeClr val="dk1"/>
                </a:solidFill>
                <a:latin typeface="Arial"/>
                <a:ea typeface="Arial"/>
                <a:cs typeface="Arial"/>
                <a:sym typeface="Arial"/>
              </a:defRPr>
            </a:lvl5pPr>
            <a:lvl6pPr marL="0" marR="0" lvl="5" indent="0" algn="r">
              <a:spcBef>
                <a:spcPts val="0"/>
              </a:spcBef>
              <a:spcAft>
                <a:spcPts val="0"/>
              </a:spcAft>
              <a:buNone/>
              <a:defRPr sz="1400">
                <a:solidFill>
                  <a:schemeClr val="dk1"/>
                </a:solidFill>
                <a:latin typeface="Arial"/>
                <a:ea typeface="Arial"/>
                <a:cs typeface="Arial"/>
                <a:sym typeface="Arial"/>
              </a:defRPr>
            </a:lvl6pPr>
            <a:lvl7pPr marL="0" marR="0" lvl="6" indent="0" algn="r">
              <a:spcBef>
                <a:spcPts val="0"/>
              </a:spcBef>
              <a:spcAft>
                <a:spcPts val="0"/>
              </a:spcAft>
              <a:buNone/>
              <a:defRPr sz="1400">
                <a:solidFill>
                  <a:schemeClr val="dk1"/>
                </a:solidFill>
                <a:latin typeface="Arial"/>
                <a:ea typeface="Arial"/>
                <a:cs typeface="Arial"/>
                <a:sym typeface="Arial"/>
              </a:defRPr>
            </a:lvl7pPr>
            <a:lvl8pPr marL="0" marR="0" lvl="7" indent="0" algn="r">
              <a:spcBef>
                <a:spcPts val="0"/>
              </a:spcBef>
              <a:spcAft>
                <a:spcPts val="0"/>
              </a:spcAft>
              <a:buNone/>
              <a:defRPr sz="1400">
                <a:solidFill>
                  <a:schemeClr val="dk1"/>
                </a:solidFill>
                <a:latin typeface="Arial"/>
                <a:ea typeface="Arial"/>
                <a:cs typeface="Arial"/>
                <a:sym typeface="Arial"/>
              </a:defRPr>
            </a:lvl8pPr>
            <a:lvl9pPr marL="0" marR="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89"/>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7" name="Google Shape;67;p89"/>
          <p:cNvSpPr>
            <a:spLocks noGrp="1"/>
          </p:cNvSpPr>
          <p:nvPr>
            <p:ph type="pic" idx="2"/>
          </p:nvPr>
        </p:nvSpPr>
        <p:spPr>
          <a:xfrm>
            <a:off x="1792288" y="612775"/>
            <a:ext cx="5486400" cy="4114800"/>
          </a:xfrm>
          <a:prstGeom prst="rect">
            <a:avLst/>
          </a:prstGeom>
          <a:noFill/>
          <a:ln>
            <a:noFill/>
          </a:ln>
        </p:spPr>
      </p:sp>
      <p:sp>
        <p:nvSpPr>
          <p:cNvPr id="68" name="Google Shape;68;p89"/>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69" name="Google Shape;69;p89"/>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89"/>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89"/>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Arial"/>
                <a:ea typeface="Arial"/>
                <a:cs typeface="Arial"/>
                <a:sym typeface="Arial"/>
              </a:defRPr>
            </a:lvl1pPr>
            <a:lvl2pPr marL="0" marR="0" lvl="1" indent="0" algn="r">
              <a:spcBef>
                <a:spcPts val="0"/>
              </a:spcBef>
              <a:spcAft>
                <a:spcPts val="0"/>
              </a:spcAft>
              <a:buNone/>
              <a:defRPr sz="1400">
                <a:solidFill>
                  <a:schemeClr val="dk1"/>
                </a:solidFill>
                <a:latin typeface="Arial"/>
                <a:ea typeface="Arial"/>
                <a:cs typeface="Arial"/>
                <a:sym typeface="Arial"/>
              </a:defRPr>
            </a:lvl2pPr>
            <a:lvl3pPr marL="0" marR="0" lvl="2" indent="0" algn="r">
              <a:spcBef>
                <a:spcPts val="0"/>
              </a:spcBef>
              <a:spcAft>
                <a:spcPts val="0"/>
              </a:spcAft>
              <a:buNone/>
              <a:defRPr sz="1400">
                <a:solidFill>
                  <a:schemeClr val="dk1"/>
                </a:solidFill>
                <a:latin typeface="Arial"/>
                <a:ea typeface="Arial"/>
                <a:cs typeface="Arial"/>
                <a:sym typeface="Arial"/>
              </a:defRPr>
            </a:lvl3pPr>
            <a:lvl4pPr marL="0" marR="0" lvl="3" indent="0" algn="r">
              <a:spcBef>
                <a:spcPts val="0"/>
              </a:spcBef>
              <a:spcAft>
                <a:spcPts val="0"/>
              </a:spcAft>
              <a:buNone/>
              <a:defRPr sz="1400">
                <a:solidFill>
                  <a:schemeClr val="dk1"/>
                </a:solidFill>
                <a:latin typeface="Arial"/>
                <a:ea typeface="Arial"/>
                <a:cs typeface="Arial"/>
                <a:sym typeface="Arial"/>
              </a:defRPr>
            </a:lvl4pPr>
            <a:lvl5pPr marL="0" marR="0" lvl="4" indent="0" algn="r">
              <a:spcBef>
                <a:spcPts val="0"/>
              </a:spcBef>
              <a:spcAft>
                <a:spcPts val="0"/>
              </a:spcAft>
              <a:buNone/>
              <a:defRPr sz="1400">
                <a:solidFill>
                  <a:schemeClr val="dk1"/>
                </a:solidFill>
                <a:latin typeface="Arial"/>
                <a:ea typeface="Arial"/>
                <a:cs typeface="Arial"/>
                <a:sym typeface="Arial"/>
              </a:defRPr>
            </a:lvl5pPr>
            <a:lvl6pPr marL="0" marR="0" lvl="5" indent="0" algn="r">
              <a:spcBef>
                <a:spcPts val="0"/>
              </a:spcBef>
              <a:spcAft>
                <a:spcPts val="0"/>
              </a:spcAft>
              <a:buNone/>
              <a:defRPr sz="1400">
                <a:solidFill>
                  <a:schemeClr val="dk1"/>
                </a:solidFill>
                <a:latin typeface="Arial"/>
                <a:ea typeface="Arial"/>
                <a:cs typeface="Arial"/>
                <a:sym typeface="Arial"/>
              </a:defRPr>
            </a:lvl6pPr>
            <a:lvl7pPr marL="0" marR="0" lvl="6" indent="0" algn="r">
              <a:spcBef>
                <a:spcPts val="0"/>
              </a:spcBef>
              <a:spcAft>
                <a:spcPts val="0"/>
              </a:spcAft>
              <a:buNone/>
              <a:defRPr sz="1400">
                <a:solidFill>
                  <a:schemeClr val="dk1"/>
                </a:solidFill>
                <a:latin typeface="Arial"/>
                <a:ea typeface="Arial"/>
                <a:cs typeface="Arial"/>
                <a:sym typeface="Arial"/>
              </a:defRPr>
            </a:lvl7pPr>
            <a:lvl8pPr marL="0" marR="0" lvl="7" indent="0" algn="r">
              <a:spcBef>
                <a:spcPts val="0"/>
              </a:spcBef>
              <a:spcAft>
                <a:spcPts val="0"/>
              </a:spcAft>
              <a:buNone/>
              <a:defRPr sz="1400">
                <a:solidFill>
                  <a:schemeClr val="dk1"/>
                </a:solidFill>
                <a:latin typeface="Arial"/>
                <a:ea typeface="Arial"/>
                <a:cs typeface="Arial"/>
                <a:sym typeface="Arial"/>
              </a:defRPr>
            </a:lvl8pPr>
            <a:lvl9pPr marL="0" marR="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9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4" name="Google Shape;74;p90"/>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90"/>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90"/>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90"/>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Arial"/>
                <a:ea typeface="Arial"/>
                <a:cs typeface="Arial"/>
                <a:sym typeface="Arial"/>
              </a:defRPr>
            </a:lvl1pPr>
            <a:lvl2pPr marL="0" marR="0" lvl="1" indent="0" algn="r">
              <a:spcBef>
                <a:spcPts val="0"/>
              </a:spcBef>
              <a:spcAft>
                <a:spcPts val="0"/>
              </a:spcAft>
              <a:buNone/>
              <a:defRPr sz="1400">
                <a:solidFill>
                  <a:schemeClr val="dk1"/>
                </a:solidFill>
                <a:latin typeface="Arial"/>
                <a:ea typeface="Arial"/>
                <a:cs typeface="Arial"/>
                <a:sym typeface="Arial"/>
              </a:defRPr>
            </a:lvl2pPr>
            <a:lvl3pPr marL="0" marR="0" lvl="2" indent="0" algn="r">
              <a:spcBef>
                <a:spcPts val="0"/>
              </a:spcBef>
              <a:spcAft>
                <a:spcPts val="0"/>
              </a:spcAft>
              <a:buNone/>
              <a:defRPr sz="1400">
                <a:solidFill>
                  <a:schemeClr val="dk1"/>
                </a:solidFill>
                <a:latin typeface="Arial"/>
                <a:ea typeface="Arial"/>
                <a:cs typeface="Arial"/>
                <a:sym typeface="Arial"/>
              </a:defRPr>
            </a:lvl3pPr>
            <a:lvl4pPr marL="0" marR="0" lvl="3" indent="0" algn="r">
              <a:spcBef>
                <a:spcPts val="0"/>
              </a:spcBef>
              <a:spcAft>
                <a:spcPts val="0"/>
              </a:spcAft>
              <a:buNone/>
              <a:defRPr sz="1400">
                <a:solidFill>
                  <a:schemeClr val="dk1"/>
                </a:solidFill>
                <a:latin typeface="Arial"/>
                <a:ea typeface="Arial"/>
                <a:cs typeface="Arial"/>
                <a:sym typeface="Arial"/>
              </a:defRPr>
            </a:lvl4pPr>
            <a:lvl5pPr marL="0" marR="0" lvl="4" indent="0" algn="r">
              <a:spcBef>
                <a:spcPts val="0"/>
              </a:spcBef>
              <a:spcAft>
                <a:spcPts val="0"/>
              </a:spcAft>
              <a:buNone/>
              <a:defRPr sz="1400">
                <a:solidFill>
                  <a:schemeClr val="dk1"/>
                </a:solidFill>
                <a:latin typeface="Arial"/>
                <a:ea typeface="Arial"/>
                <a:cs typeface="Arial"/>
                <a:sym typeface="Arial"/>
              </a:defRPr>
            </a:lvl5pPr>
            <a:lvl6pPr marL="0" marR="0" lvl="5" indent="0" algn="r">
              <a:spcBef>
                <a:spcPts val="0"/>
              </a:spcBef>
              <a:spcAft>
                <a:spcPts val="0"/>
              </a:spcAft>
              <a:buNone/>
              <a:defRPr sz="1400">
                <a:solidFill>
                  <a:schemeClr val="dk1"/>
                </a:solidFill>
                <a:latin typeface="Arial"/>
                <a:ea typeface="Arial"/>
                <a:cs typeface="Arial"/>
                <a:sym typeface="Arial"/>
              </a:defRPr>
            </a:lvl6pPr>
            <a:lvl7pPr marL="0" marR="0" lvl="6" indent="0" algn="r">
              <a:spcBef>
                <a:spcPts val="0"/>
              </a:spcBef>
              <a:spcAft>
                <a:spcPts val="0"/>
              </a:spcAft>
              <a:buNone/>
              <a:defRPr sz="1400">
                <a:solidFill>
                  <a:schemeClr val="dk1"/>
                </a:solidFill>
                <a:latin typeface="Arial"/>
                <a:ea typeface="Arial"/>
                <a:cs typeface="Arial"/>
                <a:sym typeface="Arial"/>
              </a:defRPr>
            </a:lvl7pPr>
            <a:lvl8pPr marL="0" marR="0" lvl="7" indent="0" algn="r">
              <a:spcBef>
                <a:spcPts val="0"/>
              </a:spcBef>
              <a:spcAft>
                <a:spcPts val="0"/>
              </a:spcAft>
              <a:buNone/>
              <a:defRPr sz="1400">
                <a:solidFill>
                  <a:schemeClr val="dk1"/>
                </a:solidFill>
                <a:latin typeface="Arial"/>
                <a:ea typeface="Arial"/>
                <a:cs typeface="Arial"/>
                <a:sym typeface="Arial"/>
              </a:defRPr>
            </a:lvl8pPr>
            <a:lvl9pPr marL="0" marR="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11" name="Google Shape;11;p8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80"/>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80"/>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80"/>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lancsxiaoz@google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en.wikipedia.org/wiki/String_(computer_science)" TargetMode="External"/><Relationship Id="rId2" Type="http://schemas.openxmlformats.org/officeDocument/2006/relationships/hyperlink" Target="http://en.wikipedia.org/wiki/Computing" TargetMode="External"/><Relationship Id="rId1" Type="http://schemas.openxmlformats.org/officeDocument/2006/relationships/slideLayout" Target="../slideLayouts/slideLayout2.xml"/><Relationship Id="rId4" Type="http://schemas.openxmlformats.org/officeDocument/2006/relationships/hyperlink" Target="http://en.wikipedia.org/wiki/Formal_language%23Programming_languages"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docs.python.org/3/library/stdtypes.html#str.translate"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hyperlink" Target="https://docs.python.org/3/library/stdtypes.html#str.maketrans" TargetMode="Externa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hyperlink" Target="https://github.com/rishabhverma17/sms_slang_translator/blob/master/slang.txt" TargetMode="External"/><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hyperlink" Target="http://t.co/4ftYom0i" TargetMode="External"/><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hyperlink" Target="http://t.co/4ftYom0i" TargetMode="External"/><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hyperlink" Target="http://docs.python.org/3/library/codecs.html#standard-encodings" TargetMode="External"/><Relationship Id="rId2" Type="http://schemas.openxmlformats.org/officeDocument/2006/relationships/notesSlide" Target="../notesSlides/notesSlide7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
          <p:cNvSpPr txBox="1">
            <a:spLocks noGrp="1"/>
          </p:cNvSpPr>
          <p:nvPr>
            <p:ph type="ctrTitle" idx="4294967295"/>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0" i="0" u="none" strike="noStrike" cap="none" dirty="0">
                <a:solidFill>
                  <a:schemeClr val="dk2"/>
                </a:solidFill>
                <a:latin typeface="Arial"/>
                <a:ea typeface="Arial"/>
                <a:cs typeface="Arial"/>
                <a:sym typeface="Arial"/>
              </a:rPr>
              <a:t>NLP 220 </a:t>
            </a:r>
            <a:br>
              <a:rPr lang="en-US" sz="3200" b="0" i="0" u="none" strike="noStrike" cap="none" dirty="0">
                <a:solidFill>
                  <a:schemeClr val="dk2"/>
                </a:solidFill>
                <a:latin typeface="Arial"/>
                <a:ea typeface="Arial"/>
                <a:cs typeface="Arial"/>
                <a:sym typeface="Arial"/>
              </a:rPr>
            </a:br>
            <a:r>
              <a:rPr lang="en-US" sz="3200" b="0" i="0" u="none" strike="noStrike" cap="none" dirty="0">
                <a:solidFill>
                  <a:schemeClr val="dk2"/>
                </a:solidFill>
                <a:latin typeface="Arial"/>
                <a:ea typeface="Arial"/>
                <a:cs typeface="Arial"/>
                <a:sym typeface="Arial"/>
              </a:rPr>
              <a:t>Data Science and Machine Learning Fundamentals</a:t>
            </a:r>
            <a:br>
              <a:rPr lang="en-US" sz="3200" b="0" i="0" u="none" strike="noStrike" cap="none" dirty="0">
                <a:solidFill>
                  <a:schemeClr val="dk2"/>
                </a:solidFill>
                <a:latin typeface="Arial"/>
                <a:ea typeface="Arial"/>
                <a:cs typeface="Arial"/>
                <a:sym typeface="Arial"/>
              </a:rPr>
            </a:br>
            <a:br>
              <a:rPr lang="en-US" sz="3200" b="0" i="0" u="none" strike="noStrike" cap="none" dirty="0">
                <a:solidFill>
                  <a:schemeClr val="dk2"/>
                </a:solidFill>
                <a:latin typeface="Arial"/>
                <a:ea typeface="Arial"/>
                <a:cs typeface="Arial"/>
                <a:sym typeface="Arial"/>
              </a:rPr>
            </a:br>
            <a:r>
              <a:rPr lang="en-US" sz="3200" b="0" i="0" u="none" strike="noStrike" cap="none" dirty="0">
                <a:solidFill>
                  <a:schemeClr val="dk2"/>
                </a:solidFill>
                <a:latin typeface="Arial"/>
                <a:ea typeface="Arial"/>
                <a:cs typeface="Arial"/>
                <a:sym typeface="Arial"/>
              </a:rPr>
              <a:t>Lecture 11</a:t>
            </a:r>
            <a:endParaRPr sz="3200" b="0" i="0" u="none" strike="noStrike" cap="none" dirty="0">
              <a:solidFill>
                <a:schemeClr val="dk2"/>
              </a:solidFill>
              <a:latin typeface="Arial"/>
              <a:ea typeface="Arial"/>
              <a:cs typeface="Arial"/>
              <a:sym typeface="Arial"/>
            </a:endParaRPr>
          </a:p>
        </p:txBody>
      </p:sp>
      <p:sp>
        <p:nvSpPr>
          <p:cNvPr id="96" name="Google Shape;96;p1"/>
          <p:cNvSpPr txBox="1">
            <a:spLocks noGrp="1"/>
          </p:cNvSpPr>
          <p:nvPr>
            <p:ph type="subTitle" idx="4294967295"/>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2800"/>
              <a:buFont typeface="Arial"/>
              <a:buNone/>
            </a:pPr>
            <a:endParaRPr sz="2800" b="0" i="0" u="none" strike="noStrike" cap="none" dirty="0">
              <a:solidFill>
                <a:schemeClr val="hlink"/>
              </a:solidFill>
              <a:latin typeface="Arial"/>
              <a:ea typeface="Arial"/>
              <a:cs typeface="Arial"/>
              <a:sym typeface="Arial"/>
            </a:endParaRPr>
          </a:p>
          <a:p>
            <a:pPr marL="0" marR="0" lvl="0" indent="0" algn="ctr" rtl="0">
              <a:spcBef>
                <a:spcPts val="560"/>
              </a:spcBef>
              <a:spcAft>
                <a:spcPts val="0"/>
              </a:spcAft>
              <a:buClr>
                <a:schemeClr val="hlink"/>
              </a:buClr>
              <a:buSzPts val="2800"/>
              <a:buFont typeface="Arial"/>
              <a:buNone/>
            </a:pPr>
            <a:r>
              <a:rPr lang="en-US" sz="2800" b="0" i="0" u="none" strike="noStrike" cap="none" dirty="0">
                <a:solidFill>
                  <a:schemeClr val="hlink"/>
                </a:solidFill>
                <a:latin typeface="Arial"/>
                <a:ea typeface="Arial"/>
                <a:cs typeface="Arial"/>
                <a:sym typeface="Arial"/>
              </a:rPr>
              <a:t>Jalal Mahmud</a:t>
            </a:r>
            <a:endParaRPr dirty="0"/>
          </a:p>
          <a:p>
            <a:pPr marL="0" marR="0" lvl="0" indent="0" algn="ctr" rtl="0">
              <a:spcBef>
                <a:spcPts val="560"/>
              </a:spcBef>
              <a:spcAft>
                <a:spcPts val="0"/>
              </a:spcAft>
              <a:buClr>
                <a:schemeClr val="hlink"/>
              </a:buClr>
              <a:buSzPts val="2800"/>
              <a:buFont typeface="Arial"/>
              <a:buNone/>
            </a:pPr>
            <a:r>
              <a:rPr lang="en-US" sz="2800" b="0" i="0" u="sng" strike="noStrike" cap="none" dirty="0" err="1">
                <a:solidFill>
                  <a:schemeClr val="hlink"/>
                </a:solidFill>
                <a:latin typeface="Arial"/>
                <a:ea typeface="Arial"/>
                <a:cs typeface="Arial"/>
                <a:sym typeface="Arial"/>
                <a:hlinkClick r:id="rId3"/>
              </a:rPr>
              <a:t>jumahmud@</a:t>
            </a:r>
            <a:r>
              <a:rPr lang="en-US" sz="2800" b="0" i="0" u="none" strike="noStrike" cap="none" dirty="0" err="1">
                <a:solidFill>
                  <a:schemeClr val="hlink"/>
                </a:solidFill>
                <a:latin typeface="Arial"/>
                <a:ea typeface="Arial"/>
                <a:cs typeface="Arial"/>
                <a:sym typeface="Arial"/>
              </a:rPr>
              <a:t>ucsc.edu</a:t>
            </a:r>
            <a:endParaRPr sz="2800" b="0" i="0" u="none" strike="noStrike" cap="none" dirty="0">
              <a:solidFill>
                <a:schemeClr val="hlink"/>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99A2CFAF-C647-CC4C-9776-7B04F08799EE}"/>
              </a:ext>
            </a:extLst>
          </p:cNvPr>
          <p:cNvSpPr>
            <a:spLocks noGrp="1" noChangeArrowheads="1"/>
          </p:cNvSpPr>
          <p:nvPr>
            <p:ph type="title"/>
          </p:nvPr>
        </p:nvSpPr>
        <p:spPr>
          <a:xfrm>
            <a:off x="381000" y="228600"/>
            <a:ext cx="8305800" cy="914400"/>
          </a:xfrm>
        </p:spPr>
        <p:txBody>
          <a:bodyPr/>
          <a:lstStyle/>
          <a:p>
            <a:pPr>
              <a:defRPr/>
            </a:pPr>
            <a:r>
              <a:rPr lang="en-US" sz="3600" b="1" dirty="0">
                <a:solidFill>
                  <a:schemeClr val="accent2"/>
                </a:solidFill>
                <a:sym typeface="Gill Sans" charset="0"/>
              </a:rPr>
              <a:t>Regular Expression Syntax</a:t>
            </a:r>
            <a:endParaRPr lang="en-US" altLang="en-US" sz="3600" dirty="0">
              <a:effectLst>
                <a:outerShdw blurRad="38100" dist="38100" dir="2700000" algn="tl">
                  <a:srgbClr val="000000"/>
                </a:outerShdw>
              </a:effectLst>
              <a:ea typeface="ＭＳ Ｐゴシック" panose="020B0600070205080204" pitchFamily="34" charset="-128"/>
            </a:endParaRPr>
          </a:p>
        </p:txBody>
      </p:sp>
      <p:sp>
        <p:nvSpPr>
          <p:cNvPr id="21507" name="Rectangle 3">
            <a:extLst>
              <a:ext uri="{FF2B5EF4-FFF2-40B4-BE49-F238E27FC236}">
                <a16:creationId xmlns:a16="http://schemas.microsoft.com/office/drawing/2014/main" id="{B1E361CB-22F8-D541-A9D7-AB14232C4016}"/>
              </a:ext>
            </a:extLst>
          </p:cNvPr>
          <p:cNvSpPr>
            <a:spLocks noGrp="1" noChangeArrowheads="1"/>
          </p:cNvSpPr>
          <p:nvPr>
            <p:ph type="body" idx="1"/>
          </p:nvPr>
        </p:nvSpPr>
        <p:spPr>
          <a:xfrm>
            <a:off x="685800" y="1676400"/>
            <a:ext cx="7772400" cy="4114800"/>
          </a:xfrm>
        </p:spPr>
        <p:txBody>
          <a:bodyPr/>
          <a:lstStyle/>
          <a:p>
            <a:r>
              <a:rPr lang="en-US" altLang="en-US" sz="2400" i="1" dirty="0">
                <a:ea typeface="ＭＳ Ｐゴシック" panose="020B0600070205080204" pitchFamily="34" charset="-128"/>
              </a:rPr>
              <a:t>x</a:t>
            </a:r>
            <a:r>
              <a:rPr lang="en-US" altLang="en-US" sz="2400" dirty="0">
                <a:ea typeface="ＭＳ Ｐゴシック" panose="020B0600070205080204" pitchFamily="34" charset="-128"/>
              </a:rPr>
              <a:t>* matches zero or more </a:t>
            </a:r>
            <a:r>
              <a:rPr lang="en-US" altLang="en-US" sz="2400" i="1" dirty="0">
                <a:ea typeface="ＭＳ Ｐゴシック" panose="020B0600070205080204" pitchFamily="34" charset="-128"/>
              </a:rPr>
              <a:t>x</a:t>
            </a:r>
            <a:r>
              <a:rPr lang="en-US" altLang="en-US" sz="2400" dirty="0">
                <a:ea typeface="ＭＳ Ｐゴシック" panose="020B0600070205080204" pitchFamily="34" charset="-128"/>
              </a:rPr>
              <a:t>’s</a:t>
            </a:r>
          </a:p>
          <a:p>
            <a:pPr lvl="1" indent="0">
              <a:buFontTx/>
              <a:buNone/>
            </a:pPr>
            <a:r>
              <a:rPr lang="en-US" altLang="en-US" sz="2400" dirty="0">
                <a:solidFill>
                  <a:schemeClr val="bg2"/>
                </a:solidFill>
                <a:ea typeface="ＭＳ Ｐゴシック" panose="020B0600070205080204" pitchFamily="34" charset="-128"/>
              </a:rPr>
              <a:t>“a*” matches  ’’, ’a’, ’aa’, etc.</a:t>
            </a:r>
          </a:p>
          <a:p>
            <a:r>
              <a:rPr lang="en-US" altLang="en-US" sz="2400" i="1" dirty="0">
                <a:ea typeface="ＭＳ Ｐゴシック" panose="020B0600070205080204" pitchFamily="34" charset="-128"/>
              </a:rPr>
              <a:t>x</a:t>
            </a:r>
            <a:r>
              <a:rPr lang="en-US" altLang="en-US" sz="2400" dirty="0">
                <a:ea typeface="ＭＳ Ｐゴシック" panose="020B0600070205080204" pitchFamily="34" charset="-128"/>
              </a:rPr>
              <a:t>+ matches one or more </a:t>
            </a:r>
            <a:r>
              <a:rPr lang="en-US" altLang="en-US" sz="2400" i="1" dirty="0">
                <a:ea typeface="ＭＳ Ｐゴシック" panose="020B0600070205080204" pitchFamily="34" charset="-128"/>
              </a:rPr>
              <a:t>x</a:t>
            </a:r>
            <a:r>
              <a:rPr lang="en-US" altLang="en-US" sz="2400" dirty="0">
                <a:ea typeface="ＭＳ Ｐゴシック" panose="020B0600070205080204" pitchFamily="34" charset="-128"/>
              </a:rPr>
              <a:t>’s</a:t>
            </a:r>
          </a:p>
          <a:p>
            <a:pPr lvl="1" indent="0">
              <a:buFontTx/>
              <a:buNone/>
            </a:pPr>
            <a:r>
              <a:rPr lang="en-US" altLang="en-US" sz="2400" dirty="0">
                <a:solidFill>
                  <a:schemeClr val="bg2"/>
                </a:solidFill>
                <a:ea typeface="ＭＳ Ｐゴシック" panose="020B0600070205080204" pitchFamily="34" charset="-128"/>
              </a:rPr>
              <a:t>“a+” matches ’a’,’aa’,’</a:t>
            </a:r>
            <a:r>
              <a:rPr lang="en-US" altLang="en-US" sz="2400" dirty="0" err="1">
                <a:solidFill>
                  <a:schemeClr val="bg2"/>
                </a:solidFill>
                <a:ea typeface="ＭＳ Ｐゴシック" panose="020B0600070205080204" pitchFamily="34" charset="-128"/>
              </a:rPr>
              <a:t>aaa</a:t>
            </a:r>
            <a:r>
              <a:rPr lang="en-US" altLang="en-US" sz="2400" dirty="0">
                <a:solidFill>
                  <a:schemeClr val="bg2"/>
                </a:solidFill>
                <a:ea typeface="ＭＳ Ｐゴシック" panose="020B0600070205080204" pitchFamily="34" charset="-128"/>
              </a:rPr>
              <a:t>’, etc.</a:t>
            </a:r>
          </a:p>
          <a:p>
            <a:r>
              <a:rPr lang="en-US" altLang="en-US" sz="2400" i="1" dirty="0">
                <a:ea typeface="ＭＳ Ｐゴシック" panose="020B0600070205080204" pitchFamily="34" charset="-128"/>
              </a:rPr>
              <a:t>x</a:t>
            </a:r>
            <a:r>
              <a:rPr lang="en-US" altLang="en-US" sz="2400" dirty="0">
                <a:ea typeface="ＭＳ Ｐゴシック" panose="020B0600070205080204" pitchFamily="34" charset="-128"/>
              </a:rPr>
              <a:t>? matches zero or one </a:t>
            </a:r>
            <a:r>
              <a:rPr lang="en-US" altLang="en-US" sz="2400" i="1" dirty="0">
                <a:ea typeface="ＭＳ Ｐゴシック" panose="020B0600070205080204" pitchFamily="34" charset="-128"/>
              </a:rPr>
              <a:t>x</a:t>
            </a:r>
            <a:r>
              <a:rPr lang="en-US" altLang="en-US" sz="2400" dirty="0">
                <a:ea typeface="ＭＳ Ｐゴシック" panose="020B0600070205080204" pitchFamily="34" charset="-128"/>
              </a:rPr>
              <a:t>’s</a:t>
            </a:r>
          </a:p>
          <a:p>
            <a:pPr lvl="1" indent="0">
              <a:buFontTx/>
              <a:buNone/>
            </a:pPr>
            <a:r>
              <a:rPr lang="en-US" altLang="en-US" sz="2400" dirty="0">
                <a:solidFill>
                  <a:schemeClr val="bg2"/>
                </a:solidFill>
                <a:ea typeface="ＭＳ Ｐゴシック" panose="020B0600070205080204" pitchFamily="34" charset="-128"/>
              </a:rPr>
              <a:t> “a?” matches ’’ or ’a’</a:t>
            </a:r>
          </a:p>
          <a:p>
            <a:r>
              <a:rPr lang="en-US" altLang="en-US" sz="2400" i="1" dirty="0">
                <a:ea typeface="ＭＳ Ｐゴシック" panose="020B0600070205080204" pitchFamily="34" charset="-128"/>
              </a:rPr>
              <a:t>x{m, n} </a:t>
            </a:r>
            <a:r>
              <a:rPr lang="en-US" altLang="en-US" sz="2400" dirty="0">
                <a:ea typeface="ＭＳ Ｐゴシック" panose="020B0600070205080204" pitchFamily="34" charset="-128"/>
              </a:rPr>
              <a:t>matches </a:t>
            </a:r>
            <a:r>
              <a:rPr lang="en-US" altLang="en-US" sz="2400" i="1" dirty="0" err="1">
                <a:ea typeface="ＭＳ Ｐゴシック" panose="020B0600070205080204" pitchFamily="34" charset="-128"/>
              </a:rPr>
              <a:t>i</a:t>
            </a:r>
            <a:r>
              <a:rPr lang="en-US" altLang="en-US" sz="2400" i="1" dirty="0">
                <a:ea typeface="ＭＳ Ｐゴシック" panose="020B0600070205080204" pitchFamily="34" charset="-128"/>
              </a:rPr>
              <a:t> x</a:t>
            </a:r>
            <a:r>
              <a:rPr lang="en-US" altLang="en-US" sz="2400" dirty="0">
                <a:ea typeface="ＭＳ Ｐゴシック" panose="020B0600070205080204" pitchFamily="34" charset="-128"/>
              </a:rPr>
              <a:t>‘s, where </a:t>
            </a:r>
            <a:r>
              <a:rPr lang="en-US" altLang="en-US" sz="2400" i="1" dirty="0">
                <a:ea typeface="ＭＳ Ｐゴシック" panose="020B0600070205080204" pitchFamily="34" charset="-128"/>
              </a:rPr>
              <a:t>m</a:t>
            </a:r>
            <a:r>
              <a:rPr lang="en-US" altLang="en-US" sz="2400" i="1" u="sng" dirty="0">
                <a:ea typeface="ＭＳ Ｐゴシック" panose="020B0600070205080204" pitchFamily="34" charset="-128"/>
              </a:rPr>
              <a:t>&lt;</a:t>
            </a:r>
            <a:r>
              <a:rPr lang="en-US" altLang="en-US" sz="2400" i="1" dirty="0" err="1">
                <a:ea typeface="ＭＳ Ｐゴシック" panose="020B0600070205080204" pitchFamily="34" charset="-128"/>
              </a:rPr>
              <a:t>i</a:t>
            </a:r>
            <a:r>
              <a:rPr lang="en-US" altLang="en-US" sz="2400" i="1" u="sng" dirty="0">
                <a:ea typeface="ＭＳ Ｐゴシック" panose="020B0600070205080204" pitchFamily="34" charset="-128"/>
              </a:rPr>
              <a:t>&lt;</a:t>
            </a:r>
            <a:r>
              <a:rPr lang="en-US" altLang="en-US" sz="2400" i="1" dirty="0">
                <a:ea typeface="ＭＳ Ｐゴシック" panose="020B0600070205080204" pitchFamily="34" charset="-128"/>
              </a:rPr>
              <a:t> n</a:t>
            </a:r>
          </a:p>
          <a:p>
            <a:pPr lvl="1" indent="0">
              <a:buFontTx/>
              <a:buNone/>
            </a:pPr>
            <a:r>
              <a:rPr lang="en-US" altLang="en-US" sz="2400" dirty="0">
                <a:solidFill>
                  <a:schemeClr val="bg2"/>
                </a:solidFill>
                <a:ea typeface="ＭＳ Ｐゴシック" panose="020B0600070205080204" pitchFamily="34" charset="-128"/>
              </a:rPr>
              <a:t>“a{2,3}” matches ’aa’ or ’</a:t>
            </a:r>
            <a:r>
              <a:rPr lang="en-US" altLang="en-US" sz="2400" dirty="0" err="1">
                <a:solidFill>
                  <a:schemeClr val="bg2"/>
                </a:solidFill>
                <a:ea typeface="ＭＳ Ｐゴシック" panose="020B0600070205080204" pitchFamily="34" charset="-128"/>
              </a:rPr>
              <a:t>aaa</a:t>
            </a:r>
            <a:r>
              <a:rPr lang="en-US" altLang="en-US" sz="2400" dirty="0">
                <a:solidFill>
                  <a:schemeClr val="bg2"/>
                </a:solidFill>
                <a:ea typeface="ＭＳ Ｐゴシック" panose="020B0600070205080204" pitchFamily="34" charset="-128"/>
              </a:rPr>
              <a:t>’</a:t>
            </a:r>
            <a:endParaRPr lang="en-US" altLang="en-US" sz="2400" i="1" u="sng" dirty="0">
              <a:solidFill>
                <a:schemeClr val="bg2"/>
              </a:solidFill>
              <a:ea typeface="ＭＳ Ｐゴシック" panose="020B0600070205080204" pitchFamily="34" charset="-128"/>
            </a:endParaRPr>
          </a:p>
        </p:txBody>
      </p:sp>
    </p:spTree>
    <p:extLst>
      <p:ext uri="{BB962C8B-B14F-4D97-AF65-F5344CB8AC3E}">
        <p14:creationId xmlns:p14="http://schemas.microsoft.com/office/powerpoint/2010/main" val="178976826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59"/>
          <p:cNvSpPr txBox="1">
            <a:spLocks noGrp="1"/>
          </p:cNvSpPr>
          <p:nvPr>
            <p:ph type="title"/>
          </p:nvPr>
        </p:nvSpPr>
        <p:spPr>
          <a:xfrm>
            <a:off x="424833" y="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Standardize and Spell Check</a:t>
            </a:r>
            <a:endParaRPr/>
          </a:p>
        </p:txBody>
      </p:sp>
      <p:sp>
        <p:nvSpPr>
          <p:cNvPr id="669" name="Google Shape;669;p59"/>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670" name="Google Shape;670;p5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228600" algn="l" rtl="0">
              <a:spcBef>
                <a:spcPts val="0"/>
              </a:spcBef>
              <a:spcAft>
                <a:spcPts val="0"/>
              </a:spcAft>
              <a:buClr>
                <a:schemeClr val="dk1"/>
              </a:buClr>
              <a:buSzPts val="1800"/>
              <a:buFont typeface="Arial"/>
              <a:buNone/>
            </a:pPr>
            <a:endParaRPr sz="1800"/>
          </a:p>
          <a:p>
            <a:pPr marL="342900" lvl="0" indent="-228600" algn="l" rtl="0">
              <a:spcBef>
                <a:spcPts val="360"/>
              </a:spcBef>
              <a:spcAft>
                <a:spcPts val="0"/>
              </a:spcAft>
              <a:buClr>
                <a:schemeClr val="dk1"/>
              </a:buClr>
              <a:buSzPts val="1800"/>
              <a:buFont typeface="Arial"/>
              <a:buNone/>
            </a:pPr>
            <a:endParaRPr sz="1800"/>
          </a:p>
        </p:txBody>
      </p:sp>
      <p:sp>
        <p:nvSpPr>
          <p:cNvPr id="671" name="Google Shape;671;p59"/>
          <p:cNvSpPr/>
          <p:nvPr/>
        </p:nvSpPr>
        <p:spPr>
          <a:xfrm>
            <a:off x="827584" y="1054477"/>
            <a:ext cx="6984776" cy="701730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There might be spelling errors in the text or it might not be in the correct format. </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For example – </a:t>
            </a:r>
            <a:r>
              <a:rPr lang="en-US" sz="1800" b="1">
                <a:solidFill>
                  <a:schemeClr val="dk1"/>
                </a:solidFill>
                <a:latin typeface="Arial"/>
                <a:ea typeface="Arial"/>
                <a:cs typeface="Arial"/>
                <a:sym typeface="Arial"/>
              </a:rPr>
              <a:t>“drivng” for “driving”</a:t>
            </a:r>
            <a:r>
              <a:rPr lang="en-US" sz="1800">
                <a:solidFill>
                  <a:schemeClr val="dk1"/>
                </a:solidFill>
                <a:latin typeface="Arial"/>
                <a:ea typeface="Arial"/>
                <a:cs typeface="Arial"/>
                <a:sym typeface="Arial"/>
              </a:rPr>
              <a:t> or </a:t>
            </a:r>
            <a:r>
              <a:rPr lang="en-US" sz="1800" b="1">
                <a:solidFill>
                  <a:schemeClr val="dk1"/>
                </a:solidFill>
                <a:latin typeface="Arial"/>
                <a:ea typeface="Arial"/>
                <a:cs typeface="Arial"/>
                <a:sym typeface="Arial"/>
              </a:rPr>
              <a:t>“I misssss this” for “I miss this”.</a:t>
            </a:r>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lt2"/>
              </a:solidFill>
              <a:latin typeface="Arial"/>
              <a:ea typeface="Arial"/>
              <a:cs typeface="Arial"/>
              <a:sym typeface="Arial"/>
            </a:endParaRPr>
          </a:p>
          <a:p>
            <a:pPr marL="0" marR="0" lvl="0" indent="0" algn="l" rtl="0">
              <a:spcBef>
                <a:spcPts val="0"/>
              </a:spcBef>
              <a:spcAft>
                <a:spcPts val="0"/>
              </a:spcAft>
              <a:buNone/>
            </a:pPr>
            <a:endParaRPr sz="1800">
              <a:solidFill>
                <a:schemeClr val="lt2"/>
              </a:solidFill>
              <a:latin typeface="Arial"/>
              <a:ea typeface="Arial"/>
              <a:cs typeface="Arial"/>
              <a:sym typeface="Arial"/>
            </a:endParaRPr>
          </a:p>
          <a:p>
            <a:pPr marL="0" marR="0" lvl="0" indent="0" algn="l" rtl="0">
              <a:spcBef>
                <a:spcPts val="0"/>
              </a:spcBef>
              <a:spcAft>
                <a:spcPts val="0"/>
              </a:spcAft>
              <a:buNone/>
            </a:pPr>
            <a:r>
              <a:rPr lang="en-US" sz="1800">
                <a:solidFill>
                  <a:schemeClr val="lt2"/>
                </a:solidFill>
                <a:latin typeface="Arial"/>
                <a:ea typeface="Arial"/>
                <a:cs typeface="Arial"/>
                <a:sym typeface="Arial"/>
              </a:rPr>
              <a:t>#install autocorrect library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pip install autocorrect</a:t>
            </a: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import itertools </a:t>
            </a:r>
            <a:endParaRPr/>
          </a:p>
          <a:p>
            <a:pPr marL="0" marR="0" lvl="0" indent="0" algn="l" rtl="0">
              <a:spcBef>
                <a:spcPts val="0"/>
              </a:spcBef>
              <a:spcAft>
                <a:spcPts val="0"/>
              </a:spcAft>
              <a:buNone/>
            </a:pPr>
            <a:r>
              <a:rPr lang="en-US" sz="1800">
                <a:solidFill>
                  <a:schemeClr val="lt2"/>
                </a:solidFill>
                <a:latin typeface="Arial"/>
                <a:ea typeface="Arial"/>
                <a:cs typeface="Arial"/>
                <a:sym typeface="Arial"/>
              </a:rPr>
              <a:t>#One letter in a word should not be present more than twice in #continuation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tweet = ''.join(''.join(s)[:2] for _, s in itertools.groupby(tweet))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print("After standardizing the tweet is:-\n{}".format(tweet))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  </a:t>
            </a:r>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2" name="Google Shape;672;p59"/>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100</a:t>
            </a:fld>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Google Shape;678;p60"/>
          <p:cNvSpPr txBox="1">
            <a:spLocks noGrp="1"/>
          </p:cNvSpPr>
          <p:nvPr>
            <p:ph type="title"/>
          </p:nvPr>
        </p:nvSpPr>
        <p:spPr>
          <a:xfrm>
            <a:off x="424833" y="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Spell Check</a:t>
            </a:r>
            <a:endParaRPr/>
          </a:p>
        </p:txBody>
      </p:sp>
      <p:sp>
        <p:nvSpPr>
          <p:cNvPr id="679" name="Google Shape;679;p60"/>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680" name="Google Shape;680;p6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228600" algn="l" rtl="0">
              <a:spcBef>
                <a:spcPts val="0"/>
              </a:spcBef>
              <a:spcAft>
                <a:spcPts val="0"/>
              </a:spcAft>
              <a:buClr>
                <a:schemeClr val="dk1"/>
              </a:buClr>
              <a:buSzPts val="1800"/>
              <a:buFont typeface="Arial"/>
              <a:buNone/>
            </a:pPr>
            <a:endParaRPr sz="1800"/>
          </a:p>
          <a:p>
            <a:pPr marL="342900" lvl="0" indent="-228600" algn="l" rtl="0">
              <a:spcBef>
                <a:spcPts val="360"/>
              </a:spcBef>
              <a:spcAft>
                <a:spcPts val="0"/>
              </a:spcAft>
              <a:buClr>
                <a:schemeClr val="dk1"/>
              </a:buClr>
              <a:buSzPts val="1800"/>
              <a:buFont typeface="Arial"/>
              <a:buNone/>
            </a:pPr>
            <a:endParaRPr sz="1800"/>
          </a:p>
        </p:txBody>
      </p:sp>
      <p:sp>
        <p:nvSpPr>
          <p:cNvPr id="681" name="Google Shape;681;p60"/>
          <p:cNvSpPr/>
          <p:nvPr/>
        </p:nvSpPr>
        <p:spPr>
          <a:xfrm>
            <a:off x="827584" y="1054477"/>
            <a:ext cx="6984776" cy="34163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from autocorrect import Speller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spell = Speller(lang='en') </a:t>
            </a:r>
            <a:endParaRPr/>
          </a:p>
          <a:p>
            <a:pPr marL="0" marR="0" lvl="0" indent="0" algn="l" rtl="0">
              <a:spcBef>
                <a:spcPts val="0"/>
              </a:spcBef>
              <a:spcAft>
                <a:spcPts val="0"/>
              </a:spcAft>
              <a:buNone/>
            </a:pPr>
            <a:r>
              <a:rPr lang="en-US" sz="1800">
                <a:solidFill>
                  <a:schemeClr val="lt2"/>
                </a:solidFill>
                <a:latin typeface="Arial"/>
                <a:ea typeface="Arial"/>
                <a:cs typeface="Arial"/>
                <a:sym typeface="Arial"/>
              </a:rPr>
              <a:t>#spell check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tweet=spell(tweet)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print("After Spell check the tweet is:-\n{}".format(tweet))</a:t>
            </a:r>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2" name="Google Shape;682;p60"/>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101</a:t>
            </a:fld>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61"/>
          <p:cNvSpPr txBox="1">
            <a:spLocks noGrp="1"/>
          </p:cNvSpPr>
          <p:nvPr>
            <p:ph type="title"/>
          </p:nvPr>
        </p:nvSpPr>
        <p:spPr>
          <a:xfrm>
            <a:off x="424833" y="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Remove Stopwords</a:t>
            </a:r>
            <a:endParaRPr sz="4000" b="1">
              <a:solidFill>
                <a:schemeClr val="accent2"/>
              </a:solidFill>
            </a:endParaRPr>
          </a:p>
        </p:txBody>
      </p:sp>
      <p:sp>
        <p:nvSpPr>
          <p:cNvPr id="689" name="Google Shape;689;p61"/>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690" name="Google Shape;690;p6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228600" algn="l" rtl="0">
              <a:spcBef>
                <a:spcPts val="0"/>
              </a:spcBef>
              <a:spcAft>
                <a:spcPts val="0"/>
              </a:spcAft>
              <a:buClr>
                <a:schemeClr val="dk1"/>
              </a:buClr>
              <a:buSzPts val="1800"/>
              <a:buFont typeface="Arial"/>
              <a:buNone/>
            </a:pPr>
            <a:endParaRPr sz="1800"/>
          </a:p>
          <a:p>
            <a:pPr marL="342900" lvl="0" indent="-228600" algn="l" rtl="0">
              <a:spcBef>
                <a:spcPts val="360"/>
              </a:spcBef>
              <a:spcAft>
                <a:spcPts val="0"/>
              </a:spcAft>
              <a:buClr>
                <a:schemeClr val="dk1"/>
              </a:buClr>
              <a:buSzPts val="1800"/>
              <a:buFont typeface="Arial"/>
              <a:buNone/>
            </a:pPr>
            <a:endParaRPr sz="1800"/>
          </a:p>
        </p:txBody>
      </p:sp>
      <p:sp>
        <p:nvSpPr>
          <p:cNvPr id="691" name="Google Shape;691;p61"/>
          <p:cNvSpPr/>
          <p:nvPr/>
        </p:nvSpPr>
        <p:spPr>
          <a:xfrm>
            <a:off x="827584" y="1054477"/>
            <a:ext cx="6984776" cy="67403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Remove Stopwords:</a:t>
            </a:r>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import nltk </a:t>
            </a:r>
            <a:endParaRPr/>
          </a:p>
          <a:p>
            <a:pPr marL="0" marR="0" lvl="0" indent="0" algn="l" rtl="0">
              <a:spcBef>
                <a:spcPts val="0"/>
              </a:spcBef>
              <a:spcAft>
                <a:spcPts val="0"/>
              </a:spcAft>
              <a:buNone/>
            </a:pPr>
            <a:r>
              <a:rPr lang="en-US" sz="1800">
                <a:solidFill>
                  <a:schemeClr val="lt2"/>
                </a:solidFill>
                <a:latin typeface="Arial"/>
                <a:ea typeface="Arial"/>
                <a:cs typeface="Arial"/>
                <a:sym typeface="Arial"/>
              </a:rPr>
              <a:t>#download the stopwords from nltk using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nltk.download('stopwords') </a:t>
            </a:r>
            <a:endParaRPr/>
          </a:p>
          <a:p>
            <a:pPr marL="0" marR="0" lvl="0" indent="0" algn="l" rtl="0">
              <a:spcBef>
                <a:spcPts val="0"/>
              </a:spcBef>
              <a:spcAft>
                <a:spcPts val="0"/>
              </a:spcAft>
              <a:buNone/>
            </a:pPr>
            <a:r>
              <a:rPr lang="en-US" sz="1800">
                <a:solidFill>
                  <a:schemeClr val="lt2"/>
                </a:solidFill>
                <a:latin typeface="Arial"/>
                <a:ea typeface="Arial"/>
                <a:cs typeface="Arial"/>
                <a:sym typeface="Arial"/>
              </a:rPr>
              <a:t>#import stopwords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from nltk.corpus import stopwords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  </a:t>
            </a:r>
            <a:endParaRPr/>
          </a:p>
          <a:p>
            <a:pPr marL="0" marR="0" lvl="0" indent="0" algn="l" rtl="0">
              <a:spcBef>
                <a:spcPts val="0"/>
              </a:spcBef>
              <a:spcAft>
                <a:spcPts val="0"/>
              </a:spcAft>
              <a:buNone/>
            </a:pPr>
            <a:r>
              <a:rPr lang="en-US" sz="1800">
                <a:solidFill>
                  <a:schemeClr val="lt2"/>
                </a:solidFill>
                <a:latin typeface="Arial"/>
                <a:ea typeface="Arial"/>
                <a:cs typeface="Arial"/>
                <a:sym typeface="Arial"/>
              </a:rPr>
              <a:t>#import english stopwords list from nltk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stopwords_eng = stopwords.words('english')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tweet_tokens=tweet.split()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tweet_list=[]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#remove stopwords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for word in tweet_tokens: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    if word not in stopwords_eng: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        tweet_list.append(word)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print("tweet_list = {}".format(tweet_list))</a:t>
            </a:r>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2" name="Google Shape;692;p61"/>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102</a:t>
            </a:fld>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62"/>
          <p:cNvSpPr txBox="1">
            <a:spLocks noGrp="1"/>
          </p:cNvSpPr>
          <p:nvPr>
            <p:ph type="title"/>
          </p:nvPr>
        </p:nvSpPr>
        <p:spPr>
          <a:xfrm>
            <a:off x="424833" y="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Remove Punctuation</a:t>
            </a:r>
            <a:endParaRPr/>
          </a:p>
        </p:txBody>
      </p:sp>
      <p:sp>
        <p:nvSpPr>
          <p:cNvPr id="699" name="Google Shape;699;p62"/>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700" name="Google Shape;700;p6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228600" algn="l" rtl="0">
              <a:spcBef>
                <a:spcPts val="0"/>
              </a:spcBef>
              <a:spcAft>
                <a:spcPts val="0"/>
              </a:spcAft>
              <a:buClr>
                <a:schemeClr val="dk1"/>
              </a:buClr>
              <a:buSzPts val="1800"/>
              <a:buFont typeface="Arial"/>
              <a:buNone/>
            </a:pPr>
            <a:endParaRPr sz="1800"/>
          </a:p>
          <a:p>
            <a:pPr marL="342900" lvl="0" indent="-228600" algn="l" rtl="0">
              <a:spcBef>
                <a:spcPts val="360"/>
              </a:spcBef>
              <a:spcAft>
                <a:spcPts val="0"/>
              </a:spcAft>
              <a:buClr>
                <a:schemeClr val="dk1"/>
              </a:buClr>
              <a:buSzPts val="1800"/>
              <a:buFont typeface="Arial"/>
              <a:buNone/>
            </a:pPr>
            <a:endParaRPr sz="1800"/>
          </a:p>
        </p:txBody>
      </p:sp>
      <p:sp>
        <p:nvSpPr>
          <p:cNvPr id="701" name="Google Shape;701;p62"/>
          <p:cNvSpPr/>
          <p:nvPr/>
        </p:nvSpPr>
        <p:spPr>
          <a:xfrm>
            <a:off x="827584" y="1054477"/>
            <a:ext cx="6984776" cy="424731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Remove Punctuation</a:t>
            </a:r>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import string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clean_tweet=[]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#remove punctuations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for word in tweet_list: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    if word not in string.punctuation: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        clean_tweet.append(word)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print("clean_tweet = {}".format(clean_tweet)) </a:t>
            </a:r>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2" name="Google Shape;702;p6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103</a:t>
            </a:fld>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556FFDAF-0F30-B540-BDAA-094129C87DEB}"/>
              </a:ext>
            </a:extLst>
          </p:cNvPr>
          <p:cNvSpPr>
            <a:spLocks noGrp="1" noChangeArrowheads="1"/>
          </p:cNvSpPr>
          <p:nvPr>
            <p:ph type="title"/>
          </p:nvPr>
        </p:nvSpPr>
        <p:spPr>
          <a:xfrm>
            <a:off x="899592" y="2933700"/>
            <a:ext cx="6870700" cy="685800"/>
          </a:xfrm>
        </p:spPr>
        <p:txBody>
          <a:bodyPr/>
          <a:lstStyle/>
          <a:p>
            <a:r>
              <a:rPr lang="en-US" altLang="en-US" sz="4000" b="1" dirty="0">
                <a:solidFill>
                  <a:schemeClr val="accent2"/>
                </a:solidFill>
                <a:ea typeface="ＭＳ Ｐゴシック" panose="020B0600070205080204" pitchFamily="34" charset="-128"/>
              </a:rPr>
              <a:t>Text Vectorization</a:t>
            </a:r>
            <a:br>
              <a:rPr lang="en-US" altLang="en-US" sz="4000" b="1" dirty="0">
                <a:solidFill>
                  <a:schemeClr val="accent2"/>
                </a:solidFill>
                <a:ea typeface="ＭＳ Ｐゴシック" panose="020B0600070205080204" pitchFamily="34" charset="-128"/>
              </a:rPr>
            </a:br>
            <a:br>
              <a:rPr lang="en-US" altLang="en-US" sz="4000" b="1" dirty="0">
                <a:solidFill>
                  <a:schemeClr val="accent2"/>
                </a:solidFill>
                <a:ea typeface="ＭＳ Ｐゴシック" panose="020B0600070205080204" pitchFamily="34" charset="-128"/>
              </a:rPr>
            </a:br>
            <a:br>
              <a:rPr lang="en-US" sz="1400" dirty="0"/>
            </a:br>
            <a:r>
              <a:rPr lang="en-US" sz="1400" dirty="0"/>
              <a:t> </a:t>
            </a:r>
            <a:br>
              <a:rPr lang="en-US" sz="1400" dirty="0"/>
            </a:br>
            <a:r>
              <a:rPr lang="en-US" sz="1400" dirty="0"/>
              <a:t>Applied Text Analysis with Python: Enabling Language-Aware Data Products with Machine Learning, Bengfort, Benjamin</a:t>
            </a:r>
            <a:br>
              <a:rPr lang="en-US" sz="1400" dirty="0"/>
            </a:br>
            <a:endParaRPr lang="en-US" altLang="en-US" sz="1400" dirty="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DB9AA50B-FDF0-D84B-A05F-73ECC51E740A}"/>
              </a:ext>
            </a:extLst>
          </p:cNvPr>
          <p:cNvSpPr>
            <a:spLocks noGrp="1"/>
          </p:cNvSpPr>
          <p:nvPr>
            <p:ph type="sldNum" sz="quarter" idx="12"/>
          </p:nvPr>
        </p:nvSpPr>
        <p:spPr/>
        <p:txBody>
          <a:bodyPr/>
          <a:lstStyle/>
          <a:p>
            <a:pPr>
              <a:defRPr/>
            </a:pPr>
            <a:fld id="{740F825C-949B-974C-AB99-C3CE0C97A40B}" type="slidenum">
              <a:rPr lang="en-GB" altLang="en-US" smtClean="0"/>
              <a:pPr>
                <a:defRPr/>
              </a:pPr>
              <a:t>104</a:t>
            </a:fld>
            <a:endParaRPr lang="en-GB" altLang="en-US"/>
          </a:p>
        </p:txBody>
      </p:sp>
    </p:spTree>
    <p:extLst>
      <p:ext uri="{BB962C8B-B14F-4D97-AF65-F5344CB8AC3E}">
        <p14:creationId xmlns:p14="http://schemas.microsoft.com/office/powerpoint/2010/main" val="56717636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227798"/>
            <a:ext cx="8229600" cy="1143000"/>
          </a:xfrm>
        </p:spPr>
        <p:txBody>
          <a:bodyPr/>
          <a:lstStyle/>
          <a:p>
            <a:r>
              <a:rPr lang="en-US" sz="4000" b="1" dirty="0">
                <a:solidFill>
                  <a:schemeClr val="accent2"/>
                </a:solidFill>
              </a:rPr>
              <a:t>Text Vectorization</a:t>
            </a: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Content Placeholder 2">
            <a:extLst>
              <a:ext uri="{FF2B5EF4-FFF2-40B4-BE49-F238E27FC236}">
                <a16:creationId xmlns:a16="http://schemas.microsoft.com/office/drawing/2014/main" id="{B28A8518-5310-A048-9175-B98E833925B7}"/>
              </a:ext>
            </a:extLst>
          </p:cNvPr>
          <p:cNvSpPr>
            <a:spLocks noGrp="1"/>
          </p:cNvSpPr>
          <p:nvPr>
            <p:ph idx="1"/>
          </p:nvPr>
        </p:nvSpPr>
        <p:spPr/>
        <p:txBody>
          <a:bodyPr/>
          <a:lstStyle/>
          <a:p>
            <a:pPr marL="0" indent="0">
              <a:buNone/>
            </a:pPr>
            <a:r>
              <a:rPr lang="en-US" sz="2000" dirty="0"/>
              <a:t>Machine learning algorithms operate on a numeric feature space, expecting input as a two-dimensional array where rows are instances and columns are features. </a:t>
            </a:r>
          </a:p>
          <a:p>
            <a:pPr marL="0" indent="0">
              <a:buNone/>
            </a:pPr>
            <a:endParaRPr lang="en-US" sz="2000" dirty="0"/>
          </a:p>
          <a:p>
            <a:pPr marL="0" indent="0">
              <a:buNone/>
            </a:pPr>
            <a:r>
              <a:rPr lang="en-US" sz="2000" dirty="0"/>
              <a:t>In order to perform machine learning on text, we need to transform our documents into vector representations such that we can apply numeric machine learning. </a:t>
            </a:r>
          </a:p>
          <a:p>
            <a:pPr marL="0" indent="0">
              <a:buNone/>
            </a:pPr>
            <a:endParaRPr lang="en-US" sz="2000" dirty="0"/>
          </a:p>
          <a:p>
            <a:pPr marL="0" indent="0">
              <a:buNone/>
            </a:pPr>
            <a:r>
              <a:rPr lang="en-US" sz="2000" b="1" dirty="0"/>
              <a:t>This process is called vectorization</a:t>
            </a:r>
            <a:endParaRPr lang="en-US" sz="2000" b="1" dirty="0">
              <a:solidFill>
                <a:schemeClr val="bg2"/>
              </a:solidFill>
            </a:endParaRPr>
          </a:p>
        </p:txBody>
      </p:sp>
      <p:sp>
        <p:nvSpPr>
          <p:cNvPr id="4" name="Slide Number Placeholder 3">
            <a:extLst>
              <a:ext uri="{FF2B5EF4-FFF2-40B4-BE49-F238E27FC236}">
                <a16:creationId xmlns:a16="http://schemas.microsoft.com/office/drawing/2014/main" id="{D87836FF-1907-6041-998D-5411C7F1ED0E}"/>
              </a:ext>
            </a:extLst>
          </p:cNvPr>
          <p:cNvSpPr>
            <a:spLocks noGrp="1"/>
          </p:cNvSpPr>
          <p:nvPr>
            <p:ph type="sldNum" sz="quarter" idx="12"/>
          </p:nvPr>
        </p:nvSpPr>
        <p:spPr/>
        <p:txBody>
          <a:bodyPr/>
          <a:lstStyle/>
          <a:p>
            <a:pPr>
              <a:defRPr/>
            </a:pPr>
            <a:fld id="{740F825C-949B-974C-AB99-C3CE0C97A40B}" type="slidenum">
              <a:rPr lang="en-GB" altLang="en-US" smtClean="0"/>
              <a:pPr>
                <a:defRPr/>
              </a:pPr>
              <a:t>105</a:t>
            </a:fld>
            <a:endParaRPr lang="en-GB" altLang="en-US"/>
          </a:p>
        </p:txBody>
      </p:sp>
    </p:spTree>
    <p:extLst>
      <p:ext uri="{BB962C8B-B14F-4D97-AF65-F5344CB8AC3E}">
        <p14:creationId xmlns:p14="http://schemas.microsoft.com/office/powerpoint/2010/main" val="307478363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227798"/>
            <a:ext cx="8229600" cy="1143000"/>
          </a:xfrm>
        </p:spPr>
        <p:txBody>
          <a:bodyPr/>
          <a:lstStyle/>
          <a:p>
            <a:r>
              <a:rPr lang="en-US" b="1" dirty="0">
                <a:solidFill>
                  <a:schemeClr val="accent2"/>
                </a:solidFill>
              </a:rPr>
              <a:t>Words in Space</a:t>
            </a:r>
            <a:endParaRPr lang="en-US" sz="4000" b="1" dirty="0">
              <a:solidFill>
                <a:schemeClr val="accent2"/>
              </a:solidFill>
            </a:endParaRP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pic>
        <p:nvPicPr>
          <p:cNvPr id="8" name="Content Placeholder 7" descr="Timeline&#10;&#10;Description automatically generated">
            <a:extLst>
              <a:ext uri="{FF2B5EF4-FFF2-40B4-BE49-F238E27FC236}">
                <a16:creationId xmlns:a16="http://schemas.microsoft.com/office/drawing/2014/main" id="{A39BD184-1307-BE4C-A277-840DE675586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70000" y="2491581"/>
            <a:ext cx="6604000" cy="2743200"/>
          </a:xfrm>
        </p:spPr>
      </p:pic>
      <p:sp>
        <p:nvSpPr>
          <p:cNvPr id="3" name="Slide Number Placeholder 2">
            <a:extLst>
              <a:ext uri="{FF2B5EF4-FFF2-40B4-BE49-F238E27FC236}">
                <a16:creationId xmlns:a16="http://schemas.microsoft.com/office/drawing/2014/main" id="{A8F6C073-1D05-C843-BD36-3F23C6EB592F}"/>
              </a:ext>
            </a:extLst>
          </p:cNvPr>
          <p:cNvSpPr>
            <a:spLocks noGrp="1"/>
          </p:cNvSpPr>
          <p:nvPr>
            <p:ph type="sldNum" sz="quarter" idx="12"/>
          </p:nvPr>
        </p:nvSpPr>
        <p:spPr/>
        <p:txBody>
          <a:bodyPr/>
          <a:lstStyle/>
          <a:p>
            <a:pPr>
              <a:defRPr/>
            </a:pPr>
            <a:fld id="{740F825C-949B-974C-AB99-C3CE0C97A40B}" type="slidenum">
              <a:rPr lang="en-GB" altLang="en-US" smtClean="0"/>
              <a:pPr>
                <a:defRPr/>
              </a:pPr>
              <a:t>106</a:t>
            </a:fld>
            <a:endParaRPr lang="en-GB" altLang="en-US"/>
          </a:p>
        </p:txBody>
      </p:sp>
    </p:spTree>
    <p:extLst>
      <p:ext uri="{BB962C8B-B14F-4D97-AF65-F5344CB8AC3E}">
        <p14:creationId xmlns:p14="http://schemas.microsoft.com/office/powerpoint/2010/main" val="350848729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227798"/>
            <a:ext cx="8229600" cy="1143000"/>
          </a:xfrm>
        </p:spPr>
        <p:txBody>
          <a:bodyPr/>
          <a:lstStyle/>
          <a:p>
            <a:r>
              <a:rPr lang="en-US" b="1" dirty="0">
                <a:solidFill>
                  <a:schemeClr val="accent2"/>
                </a:solidFill>
              </a:rPr>
              <a:t>Words in Space - Frequency Vectors</a:t>
            </a:r>
            <a:endParaRPr lang="en-US" sz="4000" b="1" dirty="0">
              <a:solidFill>
                <a:schemeClr val="accent2"/>
              </a:solidFill>
            </a:endParaRP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Content Placeholder 2">
            <a:extLst>
              <a:ext uri="{FF2B5EF4-FFF2-40B4-BE49-F238E27FC236}">
                <a16:creationId xmlns:a16="http://schemas.microsoft.com/office/drawing/2014/main" id="{484026D2-57D6-EA47-AC18-AAB34CA600F2}"/>
              </a:ext>
            </a:extLst>
          </p:cNvPr>
          <p:cNvSpPr>
            <a:spLocks noGrp="1"/>
          </p:cNvSpPr>
          <p:nvPr>
            <p:ph idx="1"/>
          </p:nvPr>
        </p:nvSpPr>
        <p:spPr/>
        <p:txBody>
          <a:bodyPr/>
          <a:lstStyle/>
          <a:p>
            <a:r>
              <a:rPr lang="en-US" sz="1800" dirty="0"/>
              <a:t>The simplest vector encoding model is to simply fill in the vector with the frequency of each word as it appears in the document. </a:t>
            </a:r>
          </a:p>
          <a:p>
            <a:pPr marL="0" indent="0">
              <a:buNone/>
            </a:pPr>
            <a:endParaRPr lang="en-US" sz="1800" dirty="0"/>
          </a:p>
          <a:p>
            <a:r>
              <a:rPr lang="en-US" sz="1800" dirty="0"/>
              <a:t>In this encoding scheme, each document is represented as the multiset of the tokens that compose it and the value for each word position in the vector is its count.</a:t>
            </a:r>
          </a:p>
        </p:txBody>
      </p:sp>
      <p:pic>
        <p:nvPicPr>
          <p:cNvPr id="5" name="Picture 4" descr="Diagram&#10;&#10;Description automatically generated">
            <a:extLst>
              <a:ext uri="{FF2B5EF4-FFF2-40B4-BE49-F238E27FC236}">
                <a16:creationId xmlns:a16="http://schemas.microsoft.com/office/drawing/2014/main" id="{CD93ECC2-856D-704D-AF0B-0E966C8C40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630" y="3650465"/>
            <a:ext cx="7073900" cy="2705100"/>
          </a:xfrm>
          <a:prstGeom prst="rect">
            <a:avLst/>
          </a:prstGeom>
        </p:spPr>
      </p:pic>
      <p:sp>
        <p:nvSpPr>
          <p:cNvPr id="4" name="Slide Number Placeholder 3">
            <a:extLst>
              <a:ext uri="{FF2B5EF4-FFF2-40B4-BE49-F238E27FC236}">
                <a16:creationId xmlns:a16="http://schemas.microsoft.com/office/drawing/2014/main" id="{B77CB13D-62E6-DF4F-8368-6509B49284CA}"/>
              </a:ext>
            </a:extLst>
          </p:cNvPr>
          <p:cNvSpPr>
            <a:spLocks noGrp="1"/>
          </p:cNvSpPr>
          <p:nvPr>
            <p:ph type="sldNum" sz="quarter" idx="12"/>
          </p:nvPr>
        </p:nvSpPr>
        <p:spPr/>
        <p:txBody>
          <a:bodyPr/>
          <a:lstStyle/>
          <a:p>
            <a:pPr>
              <a:defRPr/>
            </a:pPr>
            <a:fld id="{740F825C-949B-974C-AB99-C3CE0C97A40B}" type="slidenum">
              <a:rPr lang="en-GB" altLang="en-US" smtClean="0"/>
              <a:pPr>
                <a:defRPr/>
              </a:pPr>
              <a:t>107</a:t>
            </a:fld>
            <a:endParaRPr lang="en-GB" altLang="en-US"/>
          </a:p>
        </p:txBody>
      </p:sp>
    </p:spTree>
    <p:extLst>
      <p:ext uri="{BB962C8B-B14F-4D97-AF65-F5344CB8AC3E}">
        <p14:creationId xmlns:p14="http://schemas.microsoft.com/office/powerpoint/2010/main" val="137530225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227798"/>
            <a:ext cx="8229600" cy="1143000"/>
          </a:xfrm>
        </p:spPr>
        <p:txBody>
          <a:bodyPr/>
          <a:lstStyle/>
          <a:p>
            <a:r>
              <a:rPr lang="en-US" b="1" dirty="0">
                <a:solidFill>
                  <a:schemeClr val="accent2"/>
                </a:solidFill>
              </a:rPr>
              <a:t>Words in Space - Frequency Vectors</a:t>
            </a:r>
            <a:endParaRPr lang="en-US" sz="4000" b="1" dirty="0">
              <a:solidFill>
                <a:schemeClr val="accent2"/>
              </a:solidFill>
            </a:endParaRP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pic>
        <p:nvPicPr>
          <p:cNvPr id="6" name="Content Placeholder 5">
            <a:extLst>
              <a:ext uri="{FF2B5EF4-FFF2-40B4-BE49-F238E27FC236}">
                <a16:creationId xmlns:a16="http://schemas.microsoft.com/office/drawing/2014/main" id="{76DB0A4F-CB18-F44C-A10C-33C0E94A6C2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55576" y="2060848"/>
            <a:ext cx="4607396" cy="2559664"/>
          </a:xfrm>
        </p:spPr>
      </p:pic>
      <p:sp>
        <p:nvSpPr>
          <p:cNvPr id="3" name="Slide Number Placeholder 2">
            <a:extLst>
              <a:ext uri="{FF2B5EF4-FFF2-40B4-BE49-F238E27FC236}">
                <a16:creationId xmlns:a16="http://schemas.microsoft.com/office/drawing/2014/main" id="{66D125E7-AE41-0F4F-81F0-9A22535A1DD8}"/>
              </a:ext>
            </a:extLst>
          </p:cNvPr>
          <p:cNvSpPr>
            <a:spLocks noGrp="1"/>
          </p:cNvSpPr>
          <p:nvPr>
            <p:ph type="sldNum" sz="quarter" idx="12"/>
          </p:nvPr>
        </p:nvSpPr>
        <p:spPr/>
        <p:txBody>
          <a:bodyPr/>
          <a:lstStyle/>
          <a:p>
            <a:pPr>
              <a:defRPr/>
            </a:pPr>
            <a:fld id="{740F825C-949B-974C-AB99-C3CE0C97A40B}" type="slidenum">
              <a:rPr lang="en-GB" altLang="en-US" smtClean="0"/>
              <a:pPr>
                <a:defRPr/>
              </a:pPr>
              <a:t>108</a:t>
            </a:fld>
            <a:endParaRPr lang="en-GB" altLang="en-US"/>
          </a:p>
        </p:txBody>
      </p:sp>
    </p:spTree>
    <p:extLst>
      <p:ext uri="{BB962C8B-B14F-4D97-AF65-F5344CB8AC3E}">
        <p14:creationId xmlns:p14="http://schemas.microsoft.com/office/powerpoint/2010/main" val="120293342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227798"/>
            <a:ext cx="8229600" cy="1143000"/>
          </a:xfrm>
        </p:spPr>
        <p:txBody>
          <a:bodyPr/>
          <a:lstStyle/>
          <a:p>
            <a:r>
              <a:rPr lang="en-US" b="1" dirty="0">
                <a:solidFill>
                  <a:schemeClr val="accent2"/>
                </a:solidFill>
              </a:rPr>
              <a:t>Words in Space - Frequency Vectors</a:t>
            </a:r>
            <a:endParaRPr lang="en-US" sz="4000" b="1" dirty="0">
              <a:solidFill>
                <a:schemeClr val="accent2"/>
              </a:solidFill>
            </a:endParaRP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pic>
        <p:nvPicPr>
          <p:cNvPr id="8" name="Picture 7" descr="Graphical user interface, text, application&#10;&#10;Description automatically generated">
            <a:extLst>
              <a:ext uri="{FF2B5EF4-FFF2-40B4-BE49-F238E27FC236}">
                <a16:creationId xmlns:a16="http://schemas.microsoft.com/office/drawing/2014/main" id="{630268E6-D75C-9F4C-B36C-52E4233BFF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5013176"/>
            <a:ext cx="6146800" cy="1130300"/>
          </a:xfrm>
          <a:prstGeom prst="rect">
            <a:avLst/>
          </a:prstGeom>
        </p:spPr>
      </p:pic>
      <p:sp>
        <p:nvSpPr>
          <p:cNvPr id="4" name="Rectangle 3">
            <a:extLst>
              <a:ext uri="{FF2B5EF4-FFF2-40B4-BE49-F238E27FC236}">
                <a16:creationId xmlns:a16="http://schemas.microsoft.com/office/drawing/2014/main" id="{FBAEEAD4-B833-9B4B-ADE2-28D49974163C}"/>
              </a:ext>
            </a:extLst>
          </p:cNvPr>
          <p:cNvSpPr/>
          <p:nvPr/>
        </p:nvSpPr>
        <p:spPr>
          <a:xfrm>
            <a:off x="683568" y="1668864"/>
            <a:ext cx="7704856" cy="2585323"/>
          </a:xfrm>
          <a:prstGeom prst="rect">
            <a:avLst/>
          </a:prstGeom>
        </p:spPr>
        <p:txBody>
          <a:bodyPr wrap="square">
            <a:spAutoFit/>
          </a:bodyPr>
          <a:lstStyle/>
          <a:p>
            <a:pPr marL="285750" indent="-285750">
              <a:buFont typeface="Arial" panose="020B0604020202020204" pitchFamily="34" charset="0"/>
              <a:buChar char="•"/>
            </a:pPr>
            <a:r>
              <a:rPr lang="en-US" dirty="0">
                <a:latin typeface="+mn-lt"/>
              </a:rPr>
              <a:t>The </a:t>
            </a:r>
            <a:r>
              <a:rPr lang="en-US" b="1" dirty="0" err="1">
                <a:latin typeface="+mn-lt"/>
              </a:rPr>
              <a:t>CountVectorizer</a:t>
            </a:r>
            <a:r>
              <a:rPr lang="en-US" dirty="0">
                <a:latin typeface="+mn-lt"/>
              </a:rPr>
              <a:t> transformer from the </a:t>
            </a:r>
            <a:r>
              <a:rPr lang="en-US" dirty="0" err="1">
                <a:solidFill>
                  <a:schemeClr val="bg2"/>
                </a:solidFill>
                <a:latin typeface="+mn-lt"/>
              </a:rPr>
              <a:t>sklearn.feature_extraction</a:t>
            </a:r>
            <a:r>
              <a:rPr lang="en-US" dirty="0">
                <a:latin typeface="+mn-lt"/>
              </a:rPr>
              <a:t> model has its own internal tokenization and normalization methods. </a:t>
            </a:r>
          </a:p>
          <a:p>
            <a:pPr marL="285750" indent="-285750">
              <a:buFont typeface="Arial" panose="020B0604020202020204" pitchFamily="34" charset="0"/>
              <a:buChar char="•"/>
            </a:pPr>
            <a:endParaRPr lang="en-US" dirty="0">
              <a:latin typeface="+mn-lt"/>
            </a:endParaRPr>
          </a:p>
          <a:p>
            <a:pPr marL="285750" indent="-285750">
              <a:buFont typeface="Arial" panose="020B0604020202020204" pitchFamily="34" charset="0"/>
              <a:buChar char="•"/>
            </a:pPr>
            <a:r>
              <a:rPr lang="en-US" dirty="0">
                <a:latin typeface="+mn-lt"/>
              </a:rPr>
              <a:t>The fit method of the vectorizer expects an </a:t>
            </a:r>
            <a:r>
              <a:rPr lang="en-US" dirty="0" err="1">
                <a:latin typeface="+mn-lt"/>
              </a:rPr>
              <a:t>iterable</a:t>
            </a:r>
            <a:r>
              <a:rPr lang="en-US" dirty="0">
                <a:latin typeface="+mn-lt"/>
              </a:rPr>
              <a:t> or list of strings or file objects, and creates a dictionary of the vocabulary on the corpus. </a:t>
            </a:r>
          </a:p>
          <a:p>
            <a:pPr marL="285750" indent="-285750">
              <a:buFont typeface="Arial" panose="020B0604020202020204" pitchFamily="34" charset="0"/>
              <a:buChar char="•"/>
            </a:pPr>
            <a:endParaRPr lang="en-US" dirty="0">
              <a:latin typeface="+mn-lt"/>
            </a:endParaRPr>
          </a:p>
          <a:p>
            <a:pPr marL="285750" indent="-285750">
              <a:buFont typeface="Arial" panose="020B0604020202020204" pitchFamily="34" charset="0"/>
              <a:buChar char="•"/>
            </a:pPr>
            <a:r>
              <a:rPr lang="en-US" dirty="0">
                <a:latin typeface="+mn-lt"/>
              </a:rPr>
              <a:t>When transform is called, each individual document is transformed into a sparse array whose index tuple is the row (the </a:t>
            </a:r>
            <a:r>
              <a:rPr lang="en-US" dirty="0" err="1">
                <a:latin typeface="+mn-lt"/>
              </a:rPr>
              <a:t>documentID</a:t>
            </a:r>
            <a:r>
              <a:rPr lang="en-US" dirty="0">
                <a:latin typeface="+mn-lt"/>
              </a:rPr>
              <a:t>) and the token ID from the dictionary, and whose value is the count</a:t>
            </a:r>
          </a:p>
        </p:txBody>
      </p:sp>
      <p:sp>
        <p:nvSpPr>
          <p:cNvPr id="5" name="Slide Number Placeholder 4">
            <a:extLst>
              <a:ext uri="{FF2B5EF4-FFF2-40B4-BE49-F238E27FC236}">
                <a16:creationId xmlns:a16="http://schemas.microsoft.com/office/drawing/2014/main" id="{60469D70-C183-BD45-9071-3C0CBB5D5109}"/>
              </a:ext>
            </a:extLst>
          </p:cNvPr>
          <p:cNvSpPr>
            <a:spLocks noGrp="1"/>
          </p:cNvSpPr>
          <p:nvPr>
            <p:ph type="sldNum" sz="quarter" idx="12"/>
          </p:nvPr>
        </p:nvSpPr>
        <p:spPr/>
        <p:txBody>
          <a:bodyPr/>
          <a:lstStyle/>
          <a:p>
            <a:pPr>
              <a:defRPr/>
            </a:pPr>
            <a:fld id="{740F825C-949B-974C-AB99-C3CE0C97A40B}" type="slidenum">
              <a:rPr lang="en-GB" altLang="en-US" smtClean="0"/>
              <a:pPr>
                <a:defRPr/>
              </a:pPr>
              <a:t>109</a:t>
            </a:fld>
            <a:endParaRPr lang="en-GB" altLang="en-US"/>
          </a:p>
        </p:txBody>
      </p:sp>
    </p:spTree>
    <p:extLst>
      <p:ext uri="{BB962C8B-B14F-4D97-AF65-F5344CB8AC3E}">
        <p14:creationId xmlns:p14="http://schemas.microsoft.com/office/powerpoint/2010/main" val="3473798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D2633ED3-1347-F74B-807D-03B2FE328067}"/>
              </a:ext>
            </a:extLst>
          </p:cNvPr>
          <p:cNvSpPr>
            <a:spLocks noGrp="1" noChangeArrowheads="1"/>
          </p:cNvSpPr>
          <p:nvPr>
            <p:ph type="title"/>
          </p:nvPr>
        </p:nvSpPr>
        <p:spPr/>
        <p:txBody>
          <a:bodyPr/>
          <a:lstStyle/>
          <a:p>
            <a:pPr>
              <a:defRPr/>
            </a:pPr>
            <a:r>
              <a:rPr lang="en-US" sz="3600" b="1" dirty="0">
                <a:solidFill>
                  <a:schemeClr val="accent2"/>
                </a:solidFill>
                <a:sym typeface="Gill Sans" charset="0"/>
              </a:rPr>
              <a:t>Regular Expression Syntax</a:t>
            </a:r>
            <a:endParaRPr lang="en-US" sz="3600" dirty="0">
              <a:effectLst>
                <a:outerShdw blurRad="38100" dist="38100" dir="2700000" algn="tl">
                  <a:srgbClr val="000000"/>
                </a:outerShdw>
              </a:effectLst>
              <a:ea typeface="ＭＳ Ｐゴシック" charset="-128"/>
              <a:cs typeface="ＭＳ Ｐゴシック" charset="-128"/>
            </a:endParaRPr>
          </a:p>
        </p:txBody>
      </p:sp>
      <p:sp>
        <p:nvSpPr>
          <p:cNvPr id="22531" name="Rectangle 3">
            <a:extLst>
              <a:ext uri="{FF2B5EF4-FFF2-40B4-BE49-F238E27FC236}">
                <a16:creationId xmlns:a16="http://schemas.microsoft.com/office/drawing/2014/main" id="{77C70B01-1A4C-FD46-91D3-1AE49FDF0C9A}"/>
              </a:ext>
            </a:extLst>
          </p:cNvPr>
          <p:cNvSpPr>
            <a:spLocks noGrp="1" noChangeArrowheads="1"/>
          </p:cNvSpPr>
          <p:nvPr>
            <p:ph type="body" idx="1"/>
          </p:nvPr>
        </p:nvSpPr>
        <p:spPr/>
        <p:txBody>
          <a:bodyPr/>
          <a:lstStyle/>
          <a:p>
            <a:r>
              <a:rPr lang="en-US" altLang="en-US" sz="2400" dirty="0">
                <a:ea typeface="ＭＳ Ｐゴシック" panose="020B0600070205080204" pitchFamily="34" charset="-128"/>
              </a:rPr>
              <a:t>“\d” matches any digit; </a:t>
            </a:r>
            <a:r>
              <a:rPr lang="en-US" altLang="en-US" sz="2400" dirty="0">
                <a:solidFill>
                  <a:schemeClr val="bg2"/>
                </a:solidFill>
                <a:ea typeface="ＭＳ Ｐゴシック" panose="020B0600070205080204" pitchFamily="34" charset="-128"/>
              </a:rPr>
              <a:t>“\D” any non-digit</a:t>
            </a:r>
          </a:p>
          <a:p>
            <a:r>
              <a:rPr lang="en-US" altLang="en-US" sz="2400" dirty="0">
                <a:ea typeface="ＭＳ Ｐゴシック" panose="020B0600070205080204" pitchFamily="34" charset="-128"/>
              </a:rPr>
              <a:t>“\s” matches any whitespace character; </a:t>
            </a:r>
            <a:r>
              <a:rPr lang="en-US" altLang="en-US" sz="2400" dirty="0">
                <a:solidFill>
                  <a:schemeClr val="bg2"/>
                </a:solidFill>
                <a:ea typeface="ＭＳ Ｐゴシック" panose="020B0600070205080204" pitchFamily="34" charset="-128"/>
              </a:rPr>
              <a:t>“\S” any non-whitespace character</a:t>
            </a:r>
          </a:p>
          <a:p>
            <a:r>
              <a:rPr lang="en-US" altLang="en-US" sz="2400" dirty="0">
                <a:ea typeface="ＭＳ Ｐゴシック" panose="020B0600070205080204" pitchFamily="34" charset="-128"/>
              </a:rPr>
              <a:t>“\w” matches any alphanumeric character; </a:t>
            </a:r>
            <a:r>
              <a:rPr lang="en-US" altLang="en-US" sz="2400" dirty="0">
                <a:solidFill>
                  <a:schemeClr val="bg2"/>
                </a:solidFill>
                <a:ea typeface="ＭＳ Ｐゴシック" panose="020B0600070205080204" pitchFamily="34" charset="-128"/>
              </a:rPr>
              <a:t>“\W” any non-alphanumeric character</a:t>
            </a:r>
          </a:p>
          <a:p>
            <a:r>
              <a:rPr lang="en-US" altLang="en-US" sz="2400" dirty="0">
                <a:ea typeface="ＭＳ Ｐゴシック" panose="020B0600070205080204" pitchFamily="34" charset="-128"/>
              </a:rPr>
              <a:t>“^” matches the beginning of the string; </a:t>
            </a:r>
            <a:r>
              <a:rPr lang="en-US" altLang="en-US" sz="2400" dirty="0">
                <a:solidFill>
                  <a:schemeClr val="bg2"/>
                </a:solidFill>
                <a:ea typeface="ＭＳ Ｐゴシック" panose="020B0600070205080204" pitchFamily="34" charset="-128"/>
              </a:rPr>
              <a:t>“$” the end of the string</a:t>
            </a:r>
          </a:p>
          <a:p>
            <a:r>
              <a:rPr lang="en-US" altLang="en-US" sz="2400" dirty="0">
                <a:ea typeface="ＭＳ Ｐゴシック" panose="020B0600070205080204" pitchFamily="34" charset="-128"/>
              </a:rPr>
              <a:t>“\b” matches a word boundary; </a:t>
            </a:r>
            <a:r>
              <a:rPr lang="en-US" altLang="en-US" sz="2400" dirty="0">
                <a:solidFill>
                  <a:schemeClr val="bg2"/>
                </a:solidFill>
                <a:ea typeface="ＭＳ Ｐゴシック" panose="020B0600070205080204" pitchFamily="34" charset="-128"/>
              </a:rPr>
              <a:t>“\B” matches a character that is not a word boundary</a:t>
            </a:r>
          </a:p>
        </p:txBody>
      </p:sp>
    </p:spTree>
    <p:extLst>
      <p:ext uri="{BB962C8B-B14F-4D97-AF65-F5344CB8AC3E}">
        <p14:creationId xmlns:p14="http://schemas.microsoft.com/office/powerpoint/2010/main" val="176242172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227798"/>
            <a:ext cx="8229600" cy="1143000"/>
          </a:xfrm>
        </p:spPr>
        <p:txBody>
          <a:bodyPr/>
          <a:lstStyle/>
          <a:p>
            <a:r>
              <a:rPr lang="en-US" b="1" dirty="0">
                <a:solidFill>
                  <a:schemeClr val="accent2"/>
                </a:solidFill>
              </a:rPr>
              <a:t>Words in Space - Frequency Vectors</a:t>
            </a:r>
            <a:endParaRPr lang="en-US" sz="4000" b="1" dirty="0">
              <a:solidFill>
                <a:schemeClr val="accent2"/>
              </a:solidFill>
            </a:endParaRP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Rectangle 2">
            <a:extLst>
              <a:ext uri="{FF2B5EF4-FFF2-40B4-BE49-F238E27FC236}">
                <a16:creationId xmlns:a16="http://schemas.microsoft.com/office/drawing/2014/main" id="{BC264321-55DA-494E-8148-D7435FD34937}"/>
              </a:ext>
            </a:extLst>
          </p:cNvPr>
          <p:cNvSpPr/>
          <p:nvPr/>
        </p:nvSpPr>
        <p:spPr>
          <a:xfrm>
            <a:off x="683568" y="1772816"/>
            <a:ext cx="7632848" cy="2308324"/>
          </a:xfrm>
          <a:prstGeom prst="rect">
            <a:avLst/>
          </a:prstGeom>
        </p:spPr>
        <p:txBody>
          <a:bodyPr wrap="square">
            <a:spAutoFit/>
          </a:bodyPr>
          <a:lstStyle/>
          <a:p>
            <a:pPr marL="285750" indent="-285750">
              <a:buFont typeface="Arial" panose="020B0604020202020204" pitchFamily="34" charset="0"/>
              <a:buChar char="•"/>
            </a:pPr>
            <a:r>
              <a:rPr lang="en-US" dirty="0" err="1">
                <a:latin typeface="+mn-lt"/>
              </a:rPr>
              <a:t>Gensim’s</a:t>
            </a:r>
            <a:r>
              <a:rPr lang="en-US" dirty="0">
                <a:latin typeface="+mn-lt"/>
              </a:rPr>
              <a:t> frequency encoder is called doc2bow. To use doc2bow, we first create a </a:t>
            </a:r>
            <a:r>
              <a:rPr lang="en-US" dirty="0" err="1">
                <a:latin typeface="+mn-lt"/>
              </a:rPr>
              <a:t>Gensim</a:t>
            </a:r>
            <a:r>
              <a:rPr lang="en-US" dirty="0">
                <a:latin typeface="+mn-lt"/>
              </a:rPr>
              <a:t> Dictionary that maps tokens to indices based on observed order (eliminating the overhead of lexicographic sorting). </a:t>
            </a:r>
          </a:p>
          <a:p>
            <a:pPr marL="285750" indent="-285750">
              <a:buFont typeface="Arial" panose="020B0604020202020204" pitchFamily="34" charset="0"/>
              <a:buChar char="•"/>
            </a:pPr>
            <a:endParaRPr lang="en-US" dirty="0">
              <a:latin typeface="+mn-lt"/>
            </a:endParaRPr>
          </a:p>
          <a:p>
            <a:pPr marL="285750" indent="-285750">
              <a:buFont typeface="Arial" panose="020B0604020202020204" pitchFamily="34" charset="0"/>
              <a:buChar char="•"/>
            </a:pPr>
            <a:r>
              <a:rPr lang="en-US" dirty="0">
                <a:latin typeface="+mn-lt"/>
              </a:rPr>
              <a:t>The dictionary object can be loaded or saved to disk,  and implements a doc2bow library that accepts a pre-tokenized document and returns a sparse matrix of (id, count) tuples where the id is the token’s id in the dictionary. </a:t>
            </a:r>
          </a:p>
        </p:txBody>
      </p:sp>
      <p:pic>
        <p:nvPicPr>
          <p:cNvPr id="6" name="Picture 5">
            <a:extLst>
              <a:ext uri="{FF2B5EF4-FFF2-40B4-BE49-F238E27FC236}">
                <a16:creationId xmlns:a16="http://schemas.microsoft.com/office/drawing/2014/main" id="{DC40A82B-3A55-B842-8A87-57EBFFF8D9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9712" y="4581128"/>
            <a:ext cx="4648200" cy="1651000"/>
          </a:xfrm>
          <a:prstGeom prst="rect">
            <a:avLst/>
          </a:prstGeom>
        </p:spPr>
      </p:pic>
      <p:sp>
        <p:nvSpPr>
          <p:cNvPr id="7" name="Slide Number Placeholder 6">
            <a:extLst>
              <a:ext uri="{FF2B5EF4-FFF2-40B4-BE49-F238E27FC236}">
                <a16:creationId xmlns:a16="http://schemas.microsoft.com/office/drawing/2014/main" id="{EBEAD050-E965-0E4F-ABB7-F58ABD00BCF7}"/>
              </a:ext>
            </a:extLst>
          </p:cNvPr>
          <p:cNvSpPr>
            <a:spLocks noGrp="1"/>
          </p:cNvSpPr>
          <p:nvPr>
            <p:ph type="sldNum" sz="quarter" idx="12"/>
          </p:nvPr>
        </p:nvSpPr>
        <p:spPr/>
        <p:txBody>
          <a:bodyPr/>
          <a:lstStyle/>
          <a:p>
            <a:pPr>
              <a:defRPr/>
            </a:pPr>
            <a:fld id="{740F825C-949B-974C-AB99-C3CE0C97A40B}" type="slidenum">
              <a:rPr lang="en-GB" altLang="en-US" smtClean="0"/>
              <a:pPr>
                <a:defRPr/>
              </a:pPr>
              <a:t>110</a:t>
            </a:fld>
            <a:endParaRPr lang="en-GB" altLang="en-US"/>
          </a:p>
        </p:txBody>
      </p:sp>
    </p:spTree>
    <p:extLst>
      <p:ext uri="{BB962C8B-B14F-4D97-AF65-F5344CB8AC3E}">
        <p14:creationId xmlns:p14="http://schemas.microsoft.com/office/powerpoint/2010/main" val="79512265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227798"/>
            <a:ext cx="8229600" cy="1143000"/>
          </a:xfrm>
        </p:spPr>
        <p:txBody>
          <a:bodyPr/>
          <a:lstStyle/>
          <a:p>
            <a:r>
              <a:rPr lang="en-US" b="1" dirty="0">
                <a:solidFill>
                  <a:schemeClr val="accent2"/>
                </a:solidFill>
              </a:rPr>
              <a:t>Words in Space - Frequency Vectors</a:t>
            </a:r>
            <a:endParaRPr lang="en-US" sz="4000" b="1" dirty="0">
              <a:solidFill>
                <a:schemeClr val="accent2"/>
              </a:solidFill>
            </a:endParaRP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Rectangle 2">
            <a:extLst>
              <a:ext uri="{FF2B5EF4-FFF2-40B4-BE49-F238E27FC236}">
                <a16:creationId xmlns:a16="http://schemas.microsoft.com/office/drawing/2014/main" id="{56F848F7-6DE3-0849-9082-3D4102EE3346}"/>
              </a:ext>
            </a:extLst>
          </p:cNvPr>
          <p:cNvSpPr/>
          <p:nvPr/>
        </p:nvSpPr>
        <p:spPr>
          <a:xfrm>
            <a:off x="755576" y="1916832"/>
            <a:ext cx="7632848" cy="2246769"/>
          </a:xfrm>
          <a:prstGeom prst="rect">
            <a:avLst/>
          </a:prstGeom>
        </p:spPr>
        <p:txBody>
          <a:bodyPr wrap="square">
            <a:spAutoFit/>
          </a:bodyPr>
          <a:lstStyle/>
          <a:p>
            <a:pPr marL="342900" indent="-342900">
              <a:buFont typeface="Arial" panose="020B0604020202020204" pitchFamily="34" charset="0"/>
              <a:buChar char="•"/>
            </a:pPr>
            <a:r>
              <a:rPr lang="en-US" sz="2000" dirty="0">
                <a:latin typeface="+mn-lt"/>
              </a:rPr>
              <a:t>Vectors can become extremely sparse, particularly as vocabularies get larger, which can have a significant impact on the speed and performance of machine learning models. </a:t>
            </a:r>
          </a:p>
          <a:p>
            <a:pPr marL="342900" indent="-342900">
              <a:buFont typeface="Arial" panose="020B0604020202020204" pitchFamily="34" charset="0"/>
              <a:buChar char="•"/>
            </a:pPr>
            <a:endParaRPr lang="en-US" sz="2000" dirty="0">
              <a:latin typeface="+mn-lt"/>
            </a:endParaRPr>
          </a:p>
          <a:p>
            <a:pPr marL="342900" indent="-342900">
              <a:buFont typeface="Arial" panose="020B0604020202020204" pitchFamily="34" charset="0"/>
              <a:buChar char="•"/>
            </a:pPr>
            <a:r>
              <a:rPr lang="en-US" sz="2000" dirty="0">
                <a:latin typeface="+mn-lt"/>
              </a:rPr>
              <a:t>For very large corpora, it is recommended to use the Scikit-Learn </a:t>
            </a:r>
            <a:r>
              <a:rPr lang="en-US" sz="2000" dirty="0" err="1">
                <a:latin typeface="+mn-lt"/>
              </a:rPr>
              <a:t>HashingVectorizer</a:t>
            </a:r>
            <a:r>
              <a:rPr lang="en-US" sz="2000" dirty="0">
                <a:latin typeface="+mn-lt"/>
              </a:rPr>
              <a:t>, which uses a hashing trick to find the token string name to feature index mapping.</a:t>
            </a:r>
          </a:p>
        </p:txBody>
      </p:sp>
      <p:sp>
        <p:nvSpPr>
          <p:cNvPr id="5" name="Slide Number Placeholder 4">
            <a:extLst>
              <a:ext uri="{FF2B5EF4-FFF2-40B4-BE49-F238E27FC236}">
                <a16:creationId xmlns:a16="http://schemas.microsoft.com/office/drawing/2014/main" id="{D62B4CBD-F719-4942-B145-9D983E65AFBA}"/>
              </a:ext>
            </a:extLst>
          </p:cNvPr>
          <p:cNvSpPr>
            <a:spLocks noGrp="1"/>
          </p:cNvSpPr>
          <p:nvPr>
            <p:ph type="sldNum" sz="quarter" idx="12"/>
          </p:nvPr>
        </p:nvSpPr>
        <p:spPr/>
        <p:txBody>
          <a:bodyPr/>
          <a:lstStyle/>
          <a:p>
            <a:pPr>
              <a:defRPr/>
            </a:pPr>
            <a:fld id="{740F825C-949B-974C-AB99-C3CE0C97A40B}" type="slidenum">
              <a:rPr lang="en-GB" altLang="en-US" smtClean="0"/>
              <a:pPr>
                <a:defRPr/>
              </a:pPr>
              <a:t>111</a:t>
            </a:fld>
            <a:endParaRPr lang="en-GB" altLang="en-US"/>
          </a:p>
        </p:txBody>
      </p:sp>
    </p:spTree>
    <p:extLst>
      <p:ext uri="{BB962C8B-B14F-4D97-AF65-F5344CB8AC3E}">
        <p14:creationId xmlns:p14="http://schemas.microsoft.com/office/powerpoint/2010/main" val="25337830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227798"/>
            <a:ext cx="8229600" cy="1143000"/>
          </a:xfrm>
        </p:spPr>
        <p:txBody>
          <a:bodyPr/>
          <a:lstStyle/>
          <a:p>
            <a:r>
              <a:rPr lang="en-US" b="1" dirty="0">
                <a:solidFill>
                  <a:schemeClr val="accent2"/>
                </a:solidFill>
              </a:rPr>
              <a:t>Words in Space - One-Hot Encoding</a:t>
            </a:r>
            <a:endParaRPr lang="en-US" sz="4000" b="1" dirty="0">
              <a:solidFill>
                <a:schemeClr val="accent2"/>
              </a:solidFill>
            </a:endParaRP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Content Placeholder 2">
            <a:extLst>
              <a:ext uri="{FF2B5EF4-FFF2-40B4-BE49-F238E27FC236}">
                <a16:creationId xmlns:a16="http://schemas.microsoft.com/office/drawing/2014/main" id="{142251A5-DF6E-DF4D-8031-5269D9EAA708}"/>
              </a:ext>
            </a:extLst>
          </p:cNvPr>
          <p:cNvSpPr>
            <a:spLocks noGrp="1"/>
          </p:cNvSpPr>
          <p:nvPr>
            <p:ph idx="1"/>
          </p:nvPr>
        </p:nvSpPr>
        <p:spPr/>
        <p:txBody>
          <a:bodyPr/>
          <a:lstStyle/>
          <a:p>
            <a:endParaRPr lang="en-US" sz="2000" dirty="0"/>
          </a:p>
          <a:p>
            <a:r>
              <a:rPr lang="en-US" sz="2000" dirty="0"/>
              <a:t>Because they disregard grammar and the relative position of words in documents, frequency-based encoding methods suffer from the long tail, or Zipfian distribution, that characterizes natural language.</a:t>
            </a:r>
          </a:p>
          <a:p>
            <a:endParaRPr lang="en-US" sz="2000" dirty="0"/>
          </a:p>
          <a:p>
            <a:r>
              <a:rPr lang="en-US" sz="2000" dirty="0">
                <a:solidFill>
                  <a:schemeClr val="bg2"/>
                </a:solidFill>
              </a:rPr>
              <a:t>As a result, tokens that occur very frequently are orders of magnitude more “significant” than other, less frequent ones. </a:t>
            </a:r>
          </a:p>
          <a:p>
            <a:endParaRPr lang="en-US" sz="2000" dirty="0"/>
          </a:p>
          <a:p>
            <a:r>
              <a:rPr lang="en-US" sz="2000" dirty="0"/>
              <a:t>This can have a significant impact on some models (e.g., generalized linear models) that expect normally distributed features.</a:t>
            </a:r>
          </a:p>
        </p:txBody>
      </p:sp>
      <p:sp>
        <p:nvSpPr>
          <p:cNvPr id="4" name="Slide Number Placeholder 3">
            <a:extLst>
              <a:ext uri="{FF2B5EF4-FFF2-40B4-BE49-F238E27FC236}">
                <a16:creationId xmlns:a16="http://schemas.microsoft.com/office/drawing/2014/main" id="{6E60B341-8111-894E-BA86-22CE56845895}"/>
              </a:ext>
            </a:extLst>
          </p:cNvPr>
          <p:cNvSpPr>
            <a:spLocks noGrp="1"/>
          </p:cNvSpPr>
          <p:nvPr>
            <p:ph type="sldNum" sz="quarter" idx="12"/>
          </p:nvPr>
        </p:nvSpPr>
        <p:spPr/>
        <p:txBody>
          <a:bodyPr/>
          <a:lstStyle/>
          <a:p>
            <a:pPr>
              <a:defRPr/>
            </a:pPr>
            <a:fld id="{740F825C-949B-974C-AB99-C3CE0C97A40B}" type="slidenum">
              <a:rPr lang="en-GB" altLang="en-US" smtClean="0"/>
              <a:pPr>
                <a:defRPr/>
              </a:pPr>
              <a:t>112</a:t>
            </a:fld>
            <a:endParaRPr lang="en-GB" altLang="en-US"/>
          </a:p>
        </p:txBody>
      </p:sp>
    </p:spTree>
    <p:extLst>
      <p:ext uri="{BB962C8B-B14F-4D97-AF65-F5344CB8AC3E}">
        <p14:creationId xmlns:p14="http://schemas.microsoft.com/office/powerpoint/2010/main" val="364720157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227798"/>
            <a:ext cx="8229600" cy="1143000"/>
          </a:xfrm>
        </p:spPr>
        <p:txBody>
          <a:bodyPr/>
          <a:lstStyle/>
          <a:p>
            <a:r>
              <a:rPr lang="en-US" b="1" dirty="0">
                <a:solidFill>
                  <a:schemeClr val="accent2"/>
                </a:solidFill>
              </a:rPr>
              <a:t>Words in Space - One-Hot Encoding</a:t>
            </a:r>
            <a:endParaRPr lang="en-US" sz="4000" b="1" dirty="0">
              <a:solidFill>
                <a:schemeClr val="accent2"/>
              </a:solidFill>
            </a:endParaRP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Content Placeholder 2">
            <a:extLst>
              <a:ext uri="{FF2B5EF4-FFF2-40B4-BE49-F238E27FC236}">
                <a16:creationId xmlns:a16="http://schemas.microsoft.com/office/drawing/2014/main" id="{142251A5-DF6E-DF4D-8031-5269D9EAA708}"/>
              </a:ext>
            </a:extLst>
          </p:cNvPr>
          <p:cNvSpPr>
            <a:spLocks noGrp="1"/>
          </p:cNvSpPr>
          <p:nvPr>
            <p:ph idx="1"/>
          </p:nvPr>
        </p:nvSpPr>
        <p:spPr/>
        <p:txBody>
          <a:bodyPr/>
          <a:lstStyle/>
          <a:p>
            <a:r>
              <a:rPr lang="en-US" sz="2000" dirty="0"/>
              <a:t>A solution to this problem is one-hot encoding, a </a:t>
            </a:r>
            <a:r>
              <a:rPr lang="en-US" sz="2000" dirty="0" err="1"/>
              <a:t>boolean</a:t>
            </a:r>
            <a:r>
              <a:rPr lang="en-US" sz="2000" dirty="0"/>
              <a:t> vector encoding method that marks a particular vector index with a value of true (1) if the token exists in the document and false (0) if it does not.</a:t>
            </a:r>
          </a:p>
        </p:txBody>
      </p:sp>
      <p:pic>
        <p:nvPicPr>
          <p:cNvPr id="5" name="Picture 4" descr="Diagram&#10;&#10;Description automatically generated">
            <a:extLst>
              <a:ext uri="{FF2B5EF4-FFF2-40B4-BE49-F238E27FC236}">
                <a16:creationId xmlns:a16="http://schemas.microsoft.com/office/drawing/2014/main" id="{CBC188D7-ABEB-4A44-8662-36B923A4D0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580" y="3376576"/>
            <a:ext cx="6858000" cy="2755900"/>
          </a:xfrm>
          <a:prstGeom prst="rect">
            <a:avLst/>
          </a:prstGeom>
        </p:spPr>
      </p:pic>
      <p:sp>
        <p:nvSpPr>
          <p:cNvPr id="4" name="Slide Number Placeholder 3">
            <a:extLst>
              <a:ext uri="{FF2B5EF4-FFF2-40B4-BE49-F238E27FC236}">
                <a16:creationId xmlns:a16="http://schemas.microsoft.com/office/drawing/2014/main" id="{A496A1ED-4083-8C4F-A7C5-CB1D772CE204}"/>
              </a:ext>
            </a:extLst>
          </p:cNvPr>
          <p:cNvSpPr>
            <a:spLocks noGrp="1"/>
          </p:cNvSpPr>
          <p:nvPr>
            <p:ph type="sldNum" sz="quarter" idx="12"/>
          </p:nvPr>
        </p:nvSpPr>
        <p:spPr/>
        <p:txBody>
          <a:bodyPr/>
          <a:lstStyle/>
          <a:p>
            <a:pPr>
              <a:defRPr/>
            </a:pPr>
            <a:fld id="{740F825C-949B-974C-AB99-C3CE0C97A40B}" type="slidenum">
              <a:rPr lang="en-GB" altLang="en-US" smtClean="0"/>
              <a:pPr>
                <a:defRPr/>
              </a:pPr>
              <a:t>113</a:t>
            </a:fld>
            <a:endParaRPr lang="en-GB" altLang="en-US"/>
          </a:p>
        </p:txBody>
      </p:sp>
    </p:spTree>
    <p:extLst>
      <p:ext uri="{BB962C8B-B14F-4D97-AF65-F5344CB8AC3E}">
        <p14:creationId xmlns:p14="http://schemas.microsoft.com/office/powerpoint/2010/main" val="420563652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227798"/>
            <a:ext cx="8229600" cy="1143000"/>
          </a:xfrm>
        </p:spPr>
        <p:txBody>
          <a:bodyPr/>
          <a:lstStyle/>
          <a:p>
            <a:r>
              <a:rPr lang="en-US" b="1" dirty="0">
                <a:solidFill>
                  <a:schemeClr val="accent2"/>
                </a:solidFill>
              </a:rPr>
              <a:t>Words in Space - One-Hot Encoding</a:t>
            </a:r>
            <a:endParaRPr lang="en-US" sz="4000" b="1" dirty="0">
              <a:solidFill>
                <a:schemeClr val="accent2"/>
              </a:solidFill>
            </a:endParaRP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Content Placeholder 2">
            <a:extLst>
              <a:ext uri="{FF2B5EF4-FFF2-40B4-BE49-F238E27FC236}">
                <a16:creationId xmlns:a16="http://schemas.microsoft.com/office/drawing/2014/main" id="{142251A5-DF6E-DF4D-8031-5269D9EAA708}"/>
              </a:ext>
            </a:extLst>
          </p:cNvPr>
          <p:cNvSpPr>
            <a:spLocks noGrp="1"/>
          </p:cNvSpPr>
          <p:nvPr>
            <p:ph idx="1"/>
          </p:nvPr>
        </p:nvSpPr>
        <p:spPr/>
        <p:txBody>
          <a:bodyPr/>
          <a:lstStyle/>
          <a:p>
            <a:r>
              <a:rPr lang="en-US" sz="1800" dirty="0"/>
              <a:t>One-hot encoding reduces the imbalance issue of the distribution of tokens, simplifying a document to its constituent components. </a:t>
            </a:r>
          </a:p>
          <a:p>
            <a:endParaRPr lang="en-US" sz="1800" dirty="0"/>
          </a:p>
          <a:p>
            <a:r>
              <a:rPr lang="en-US" sz="1800" dirty="0"/>
              <a:t>This reduction is most effective for very small documents (sentences, tweets) that don’t contain very many repeated elements, and is usually applied to models that have very good smoothing properties</a:t>
            </a:r>
          </a:p>
        </p:txBody>
      </p:sp>
      <p:pic>
        <p:nvPicPr>
          <p:cNvPr id="6" name="Picture 5" descr="Graphical user interface, text, application&#10;&#10;Description automatically generated">
            <a:extLst>
              <a:ext uri="{FF2B5EF4-FFF2-40B4-BE49-F238E27FC236}">
                <a16:creationId xmlns:a16="http://schemas.microsoft.com/office/drawing/2014/main" id="{EA7BB0A0-8DF4-1D4A-8E21-DCA37970B9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3933056"/>
            <a:ext cx="3492500" cy="1638300"/>
          </a:xfrm>
          <a:prstGeom prst="rect">
            <a:avLst/>
          </a:prstGeom>
        </p:spPr>
      </p:pic>
      <p:pic>
        <p:nvPicPr>
          <p:cNvPr id="8" name="Picture 7" descr="Graphical user interface, text, application&#10;&#10;Description automatically generated">
            <a:extLst>
              <a:ext uri="{FF2B5EF4-FFF2-40B4-BE49-F238E27FC236}">
                <a16:creationId xmlns:a16="http://schemas.microsoft.com/office/drawing/2014/main" id="{C40C449D-17AD-A14E-9E39-ADE7C0ACAF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2900" y="3933056"/>
            <a:ext cx="4991100" cy="1638300"/>
          </a:xfrm>
          <a:prstGeom prst="rect">
            <a:avLst/>
          </a:prstGeom>
        </p:spPr>
      </p:pic>
      <p:sp>
        <p:nvSpPr>
          <p:cNvPr id="4" name="Slide Number Placeholder 3">
            <a:extLst>
              <a:ext uri="{FF2B5EF4-FFF2-40B4-BE49-F238E27FC236}">
                <a16:creationId xmlns:a16="http://schemas.microsoft.com/office/drawing/2014/main" id="{F0104BE5-E166-D644-93BE-4D5AA0232212}"/>
              </a:ext>
            </a:extLst>
          </p:cNvPr>
          <p:cNvSpPr>
            <a:spLocks noGrp="1"/>
          </p:cNvSpPr>
          <p:nvPr>
            <p:ph type="sldNum" sz="quarter" idx="12"/>
          </p:nvPr>
        </p:nvSpPr>
        <p:spPr/>
        <p:txBody>
          <a:bodyPr/>
          <a:lstStyle/>
          <a:p>
            <a:pPr>
              <a:defRPr/>
            </a:pPr>
            <a:fld id="{740F825C-949B-974C-AB99-C3CE0C97A40B}" type="slidenum">
              <a:rPr lang="en-GB" altLang="en-US" smtClean="0"/>
              <a:pPr>
                <a:defRPr/>
              </a:pPr>
              <a:t>114</a:t>
            </a:fld>
            <a:endParaRPr lang="en-GB" altLang="en-US"/>
          </a:p>
        </p:txBody>
      </p:sp>
    </p:spTree>
    <p:extLst>
      <p:ext uri="{BB962C8B-B14F-4D97-AF65-F5344CB8AC3E}">
        <p14:creationId xmlns:p14="http://schemas.microsoft.com/office/powerpoint/2010/main" val="255292436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227798"/>
            <a:ext cx="8229600" cy="1143000"/>
          </a:xfrm>
        </p:spPr>
        <p:txBody>
          <a:bodyPr/>
          <a:lstStyle/>
          <a:p>
            <a:r>
              <a:rPr lang="en-US" b="1" dirty="0">
                <a:solidFill>
                  <a:schemeClr val="accent2"/>
                </a:solidFill>
              </a:rPr>
              <a:t>Words in Space - One-Hot Encoding</a:t>
            </a:r>
            <a:endParaRPr lang="en-US" sz="4000" b="1" dirty="0">
              <a:solidFill>
                <a:schemeClr val="accent2"/>
              </a:solidFill>
            </a:endParaRP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Content Placeholder 2">
            <a:extLst>
              <a:ext uri="{FF2B5EF4-FFF2-40B4-BE49-F238E27FC236}">
                <a16:creationId xmlns:a16="http://schemas.microsoft.com/office/drawing/2014/main" id="{142251A5-DF6E-DF4D-8031-5269D9EAA708}"/>
              </a:ext>
            </a:extLst>
          </p:cNvPr>
          <p:cNvSpPr>
            <a:spLocks noGrp="1"/>
          </p:cNvSpPr>
          <p:nvPr>
            <p:ph idx="1"/>
          </p:nvPr>
        </p:nvSpPr>
        <p:spPr>
          <a:xfrm>
            <a:off x="349780" y="2091723"/>
            <a:ext cx="8229600" cy="4525963"/>
          </a:xfrm>
        </p:spPr>
        <p:txBody>
          <a:bodyPr/>
          <a:lstStyle/>
          <a:p>
            <a:r>
              <a:rPr lang="en-US" sz="2000" dirty="0"/>
              <a:t>While </a:t>
            </a:r>
            <a:r>
              <a:rPr lang="en-US" sz="2000" dirty="0" err="1"/>
              <a:t>Gensim</a:t>
            </a:r>
            <a:r>
              <a:rPr lang="en-US" sz="2000" dirty="0"/>
              <a:t> does not have a specific one-hot encoder, its doc2bow method returns a list of tuples that we can manage on the fly.</a:t>
            </a:r>
            <a:endParaRPr lang="en-US" sz="2000" b="1" dirty="0"/>
          </a:p>
        </p:txBody>
      </p:sp>
      <p:pic>
        <p:nvPicPr>
          <p:cNvPr id="5" name="Picture 4" descr="Graphical user interface, text, application&#10;&#10;Description automatically generated">
            <a:extLst>
              <a:ext uri="{FF2B5EF4-FFF2-40B4-BE49-F238E27FC236}">
                <a16:creationId xmlns:a16="http://schemas.microsoft.com/office/drawing/2014/main" id="{7255BBE2-B0E9-4E47-879D-2E5184C742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672" y="3861048"/>
            <a:ext cx="5422900" cy="1435100"/>
          </a:xfrm>
          <a:prstGeom prst="rect">
            <a:avLst/>
          </a:prstGeom>
        </p:spPr>
      </p:pic>
      <p:sp>
        <p:nvSpPr>
          <p:cNvPr id="7" name="Slide Number Placeholder 6">
            <a:extLst>
              <a:ext uri="{FF2B5EF4-FFF2-40B4-BE49-F238E27FC236}">
                <a16:creationId xmlns:a16="http://schemas.microsoft.com/office/drawing/2014/main" id="{624B620F-3E63-C048-B86E-9FBB1AFAA248}"/>
              </a:ext>
            </a:extLst>
          </p:cNvPr>
          <p:cNvSpPr>
            <a:spLocks noGrp="1"/>
          </p:cNvSpPr>
          <p:nvPr>
            <p:ph type="sldNum" sz="quarter" idx="12"/>
          </p:nvPr>
        </p:nvSpPr>
        <p:spPr/>
        <p:txBody>
          <a:bodyPr/>
          <a:lstStyle/>
          <a:p>
            <a:pPr>
              <a:defRPr/>
            </a:pPr>
            <a:fld id="{740F825C-949B-974C-AB99-C3CE0C97A40B}" type="slidenum">
              <a:rPr lang="en-GB" altLang="en-US" smtClean="0"/>
              <a:pPr>
                <a:defRPr/>
              </a:pPr>
              <a:t>115</a:t>
            </a:fld>
            <a:endParaRPr lang="en-GB" altLang="en-US"/>
          </a:p>
        </p:txBody>
      </p:sp>
    </p:spTree>
    <p:extLst>
      <p:ext uri="{BB962C8B-B14F-4D97-AF65-F5344CB8AC3E}">
        <p14:creationId xmlns:p14="http://schemas.microsoft.com/office/powerpoint/2010/main" val="65827742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227798"/>
            <a:ext cx="8229600" cy="1143000"/>
          </a:xfrm>
        </p:spPr>
        <p:txBody>
          <a:bodyPr/>
          <a:lstStyle/>
          <a:p>
            <a:r>
              <a:rPr lang="en-US" b="1" dirty="0">
                <a:solidFill>
                  <a:schemeClr val="accent2"/>
                </a:solidFill>
              </a:rPr>
              <a:t>Words in Space - One-Hot Encoding</a:t>
            </a:r>
            <a:endParaRPr lang="en-US" sz="4000" b="1" dirty="0">
              <a:solidFill>
                <a:schemeClr val="accent2"/>
              </a:solidFill>
            </a:endParaRP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Content Placeholder 2">
            <a:extLst>
              <a:ext uri="{FF2B5EF4-FFF2-40B4-BE49-F238E27FC236}">
                <a16:creationId xmlns:a16="http://schemas.microsoft.com/office/drawing/2014/main" id="{142251A5-DF6E-DF4D-8031-5269D9EAA708}"/>
              </a:ext>
            </a:extLst>
          </p:cNvPr>
          <p:cNvSpPr>
            <a:spLocks noGrp="1"/>
          </p:cNvSpPr>
          <p:nvPr>
            <p:ph idx="1"/>
          </p:nvPr>
        </p:nvSpPr>
        <p:spPr>
          <a:xfrm>
            <a:off x="349780" y="1628800"/>
            <a:ext cx="8229600" cy="4525963"/>
          </a:xfrm>
        </p:spPr>
        <p:txBody>
          <a:bodyPr/>
          <a:lstStyle/>
          <a:p>
            <a:endParaRPr lang="en-US" sz="2000" dirty="0"/>
          </a:p>
          <a:p>
            <a:r>
              <a:rPr lang="en-US" sz="2000" dirty="0"/>
              <a:t>One-hot encoding represents similarity and difference at the document level, but because all words are rendered equidistant, it is not able to encode per-word similarity.</a:t>
            </a:r>
          </a:p>
          <a:p>
            <a:endParaRPr lang="en-US" sz="2000" b="1" dirty="0"/>
          </a:p>
          <a:p>
            <a:r>
              <a:rPr lang="en-US" sz="2000" dirty="0"/>
              <a:t>Moreover, because all words are equally distant, word form becomes incredibly important; the tokens “trying” and “try” will be equally distant from unrelated tokens like “red” or “bicycle”! </a:t>
            </a:r>
          </a:p>
          <a:p>
            <a:endParaRPr lang="en-US" sz="2000" dirty="0"/>
          </a:p>
        </p:txBody>
      </p:sp>
      <p:sp>
        <p:nvSpPr>
          <p:cNvPr id="7" name="Slide Number Placeholder 6">
            <a:extLst>
              <a:ext uri="{FF2B5EF4-FFF2-40B4-BE49-F238E27FC236}">
                <a16:creationId xmlns:a16="http://schemas.microsoft.com/office/drawing/2014/main" id="{624B620F-3E63-C048-B86E-9FBB1AFAA248}"/>
              </a:ext>
            </a:extLst>
          </p:cNvPr>
          <p:cNvSpPr>
            <a:spLocks noGrp="1"/>
          </p:cNvSpPr>
          <p:nvPr>
            <p:ph type="sldNum" sz="quarter" idx="12"/>
          </p:nvPr>
        </p:nvSpPr>
        <p:spPr/>
        <p:txBody>
          <a:bodyPr/>
          <a:lstStyle/>
          <a:p>
            <a:pPr>
              <a:defRPr/>
            </a:pPr>
            <a:fld id="{740F825C-949B-974C-AB99-C3CE0C97A40B}" type="slidenum">
              <a:rPr lang="en-GB" altLang="en-US" smtClean="0"/>
              <a:pPr>
                <a:defRPr/>
              </a:pPr>
              <a:t>116</a:t>
            </a:fld>
            <a:endParaRPr lang="en-GB" altLang="en-US"/>
          </a:p>
        </p:txBody>
      </p:sp>
    </p:spTree>
    <p:extLst>
      <p:ext uri="{BB962C8B-B14F-4D97-AF65-F5344CB8AC3E}">
        <p14:creationId xmlns:p14="http://schemas.microsoft.com/office/powerpoint/2010/main" val="159664364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227798"/>
            <a:ext cx="8229600" cy="1143000"/>
          </a:xfrm>
        </p:spPr>
        <p:txBody>
          <a:bodyPr/>
          <a:lstStyle/>
          <a:p>
            <a:r>
              <a:rPr lang="en-US" b="1" dirty="0">
                <a:solidFill>
                  <a:schemeClr val="accent2"/>
                </a:solidFill>
              </a:rPr>
              <a:t>Words in Space - One-Hot Encoding</a:t>
            </a:r>
            <a:endParaRPr lang="en-US" sz="4000" b="1" dirty="0">
              <a:solidFill>
                <a:schemeClr val="accent2"/>
              </a:solidFill>
            </a:endParaRP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Content Placeholder 2">
            <a:extLst>
              <a:ext uri="{FF2B5EF4-FFF2-40B4-BE49-F238E27FC236}">
                <a16:creationId xmlns:a16="http://schemas.microsoft.com/office/drawing/2014/main" id="{142251A5-DF6E-DF4D-8031-5269D9EAA708}"/>
              </a:ext>
            </a:extLst>
          </p:cNvPr>
          <p:cNvSpPr>
            <a:spLocks noGrp="1"/>
          </p:cNvSpPr>
          <p:nvPr>
            <p:ph idx="1"/>
          </p:nvPr>
        </p:nvSpPr>
        <p:spPr>
          <a:xfrm>
            <a:off x="349780" y="1628800"/>
            <a:ext cx="8229600" cy="4525963"/>
          </a:xfrm>
        </p:spPr>
        <p:txBody>
          <a:bodyPr/>
          <a:lstStyle/>
          <a:p>
            <a:endParaRPr lang="en-US" sz="2000" dirty="0"/>
          </a:p>
          <a:p>
            <a:r>
              <a:rPr lang="en-US" sz="2000" dirty="0"/>
              <a:t>Normalizing tokens to a single word class, either through stemming or lemmatization, ensures that different forms of tokens that embed plurality, case, gender, cardinality, tense, etc., are treated as single vector components. </a:t>
            </a:r>
          </a:p>
          <a:p>
            <a:endParaRPr lang="en-US" sz="2000" dirty="0"/>
          </a:p>
          <a:p>
            <a:r>
              <a:rPr lang="en-US" sz="2000" dirty="0"/>
              <a:t>This reduces the feature space and makes models more performant.</a:t>
            </a:r>
            <a:endParaRPr lang="en-US" sz="2000" b="1" dirty="0"/>
          </a:p>
        </p:txBody>
      </p:sp>
      <p:sp>
        <p:nvSpPr>
          <p:cNvPr id="7" name="Slide Number Placeholder 6">
            <a:extLst>
              <a:ext uri="{FF2B5EF4-FFF2-40B4-BE49-F238E27FC236}">
                <a16:creationId xmlns:a16="http://schemas.microsoft.com/office/drawing/2014/main" id="{624B620F-3E63-C048-B86E-9FBB1AFAA248}"/>
              </a:ext>
            </a:extLst>
          </p:cNvPr>
          <p:cNvSpPr>
            <a:spLocks noGrp="1"/>
          </p:cNvSpPr>
          <p:nvPr>
            <p:ph type="sldNum" sz="quarter" idx="12"/>
          </p:nvPr>
        </p:nvSpPr>
        <p:spPr/>
        <p:txBody>
          <a:bodyPr/>
          <a:lstStyle/>
          <a:p>
            <a:pPr>
              <a:defRPr/>
            </a:pPr>
            <a:fld id="{740F825C-949B-974C-AB99-C3CE0C97A40B}" type="slidenum">
              <a:rPr lang="en-GB" altLang="en-US" smtClean="0"/>
              <a:pPr>
                <a:defRPr/>
              </a:pPr>
              <a:t>117</a:t>
            </a:fld>
            <a:endParaRPr lang="en-GB" altLang="en-US"/>
          </a:p>
        </p:txBody>
      </p:sp>
    </p:spTree>
    <p:extLst>
      <p:ext uri="{BB962C8B-B14F-4D97-AF65-F5344CB8AC3E}">
        <p14:creationId xmlns:p14="http://schemas.microsoft.com/office/powerpoint/2010/main" val="398885672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629816"/>
            <a:ext cx="8229600" cy="1143000"/>
          </a:xfrm>
        </p:spPr>
        <p:txBody>
          <a:bodyPr/>
          <a:lstStyle/>
          <a:p>
            <a:r>
              <a:rPr lang="en-US" sz="4000" b="1" dirty="0">
                <a:solidFill>
                  <a:schemeClr val="accent2"/>
                </a:solidFill>
              </a:rPr>
              <a:t>Words in Space - Term Frequency–Inverse Document Frequency</a:t>
            </a: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pic>
        <p:nvPicPr>
          <p:cNvPr id="5" name="Content Placeholder 4" descr="Diagram&#10;&#10;Description automatically generated">
            <a:extLst>
              <a:ext uri="{FF2B5EF4-FFF2-40B4-BE49-F238E27FC236}">
                <a16:creationId xmlns:a16="http://schemas.microsoft.com/office/drawing/2014/main" id="{FACB6AB6-E59B-594F-BCA5-4A7E3AF52B5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73150" y="3684736"/>
            <a:ext cx="6997700" cy="2768600"/>
          </a:xfrm>
        </p:spPr>
      </p:pic>
      <p:sp>
        <p:nvSpPr>
          <p:cNvPr id="7" name="Rectangle 6">
            <a:extLst>
              <a:ext uri="{FF2B5EF4-FFF2-40B4-BE49-F238E27FC236}">
                <a16:creationId xmlns:a16="http://schemas.microsoft.com/office/drawing/2014/main" id="{81056450-78B6-B44D-90F0-CC93C8AA9098}"/>
              </a:ext>
            </a:extLst>
          </p:cNvPr>
          <p:cNvSpPr/>
          <p:nvPr/>
        </p:nvSpPr>
        <p:spPr>
          <a:xfrm>
            <a:off x="755576" y="2197477"/>
            <a:ext cx="7416824" cy="1234975"/>
          </a:xfrm>
          <a:prstGeom prst="rect">
            <a:avLst/>
          </a:prstGeom>
        </p:spPr>
        <p:txBody>
          <a:bodyPr wrap="square">
            <a:spAutoFit/>
          </a:bodyPr>
          <a:lstStyle/>
          <a:p>
            <a:r>
              <a:rPr lang="en-US" dirty="0">
                <a:latin typeface="+mn-lt"/>
              </a:rPr>
              <a:t>TF–IDF, term frequency–inverse document frequency, encoding normalizes the frequency of tokens in a document with respect to the rest of the corpus. This encoding approach accentuates terms that are very relevant to a specific instance</a:t>
            </a:r>
          </a:p>
        </p:txBody>
      </p:sp>
      <p:sp>
        <p:nvSpPr>
          <p:cNvPr id="3" name="Slide Number Placeholder 2">
            <a:extLst>
              <a:ext uri="{FF2B5EF4-FFF2-40B4-BE49-F238E27FC236}">
                <a16:creationId xmlns:a16="http://schemas.microsoft.com/office/drawing/2014/main" id="{6FB7D178-DA05-484B-AC0D-2450E58D1F7C}"/>
              </a:ext>
            </a:extLst>
          </p:cNvPr>
          <p:cNvSpPr>
            <a:spLocks noGrp="1"/>
          </p:cNvSpPr>
          <p:nvPr>
            <p:ph type="sldNum" sz="quarter" idx="12"/>
          </p:nvPr>
        </p:nvSpPr>
        <p:spPr/>
        <p:txBody>
          <a:bodyPr/>
          <a:lstStyle/>
          <a:p>
            <a:pPr>
              <a:defRPr/>
            </a:pPr>
            <a:fld id="{740F825C-949B-974C-AB99-C3CE0C97A40B}" type="slidenum">
              <a:rPr lang="en-GB" altLang="en-US" smtClean="0"/>
              <a:pPr>
                <a:defRPr/>
              </a:pPr>
              <a:t>118</a:t>
            </a:fld>
            <a:endParaRPr lang="en-GB" altLang="en-US"/>
          </a:p>
        </p:txBody>
      </p:sp>
    </p:spTree>
    <p:extLst>
      <p:ext uri="{BB962C8B-B14F-4D97-AF65-F5344CB8AC3E}">
        <p14:creationId xmlns:p14="http://schemas.microsoft.com/office/powerpoint/2010/main" val="87968451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629816"/>
            <a:ext cx="8229600" cy="1143000"/>
          </a:xfrm>
        </p:spPr>
        <p:txBody>
          <a:bodyPr/>
          <a:lstStyle/>
          <a:p>
            <a:r>
              <a:rPr lang="en-US" sz="4000" b="1" dirty="0">
                <a:solidFill>
                  <a:schemeClr val="accent2"/>
                </a:solidFill>
              </a:rPr>
              <a:t>Words in Space - Term Frequency–Inverse Document Frequency</a:t>
            </a: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7" name="Rectangle 6">
            <a:extLst>
              <a:ext uri="{FF2B5EF4-FFF2-40B4-BE49-F238E27FC236}">
                <a16:creationId xmlns:a16="http://schemas.microsoft.com/office/drawing/2014/main" id="{81056450-78B6-B44D-90F0-CC93C8AA9098}"/>
              </a:ext>
            </a:extLst>
          </p:cNvPr>
          <p:cNvSpPr/>
          <p:nvPr/>
        </p:nvSpPr>
        <p:spPr>
          <a:xfrm>
            <a:off x="899592" y="2232123"/>
            <a:ext cx="7272808" cy="1908215"/>
          </a:xfrm>
          <a:prstGeom prst="rect">
            <a:avLst/>
          </a:prstGeom>
        </p:spPr>
        <p:txBody>
          <a:bodyPr wrap="square">
            <a:spAutoFit/>
          </a:bodyPr>
          <a:lstStyle/>
          <a:p>
            <a:endParaRPr lang="en-US" dirty="0">
              <a:latin typeface="+mn-lt"/>
            </a:endParaRPr>
          </a:p>
          <a:p>
            <a:r>
              <a:rPr lang="en-US" sz="2000" dirty="0"/>
              <a:t>TF–IDF is computed on a per-term basis, such that the relevance of a token to a document is measured by the scaled frequency of the appearance of the term in the document, normalized by the inverse of the scaled frequency of the term in the entire corpus.</a:t>
            </a:r>
            <a:endParaRPr lang="en-US" sz="2000" dirty="0">
              <a:latin typeface="+mn-lt"/>
            </a:endParaRPr>
          </a:p>
        </p:txBody>
      </p:sp>
      <p:pic>
        <p:nvPicPr>
          <p:cNvPr id="6" name="Picture 5" descr="Text&#10;&#10;Description automatically generated">
            <a:extLst>
              <a:ext uri="{FF2B5EF4-FFF2-40B4-BE49-F238E27FC236}">
                <a16:creationId xmlns:a16="http://schemas.microsoft.com/office/drawing/2014/main" id="{4128ADF0-7778-8B4A-BF74-330076D663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9746" y="4599645"/>
            <a:ext cx="6032500" cy="863600"/>
          </a:xfrm>
          <a:prstGeom prst="rect">
            <a:avLst/>
          </a:prstGeom>
        </p:spPr>
      </p:pic>
      <p:sp>
        <p:nvSpPr>
          <p:cNvPr id="3" name="Slide Number Placeholder 2">
            <a:extLst>
              <a:ext uri="{FF2B5EF4-FFF2-40B4-BE49-F238E27FC236}">
                <a16:creationId xmlns:a16="http://schemas.microsoft.com/office/drawing/2014/main" id="{F914100C-813C-BF48-AC90-F34BD935BFA9}"/>
              </a:ext>
            </a:extLst>
          </p:cNvPr>
          <p:cNvSpPr>
            <a:spLocks noGrp="1"/>
          </p:cNvSpPr>
          <p:nvPr>
            <p:ph type="sldNum" sz="quarter" idx="12"/>
          </p:nvPr>
        </p:nvSpPr>
        <p:spPr/>
        <p:txBody>
          <a:bodyPr/>
          <a:lstStyle/>
          <a:p>
            <a:pPr>
              <a:defRPr/>
            </a:pPr>
            <a:fld id="{740F825C-949B-974C-AB99-C3CE0C97A40B}" type="slidenum">
              <a:rPr lang="en-GB" altLang="en-US" smtClean="0"/>
              <a:pPr>
                <a:defRPr/>
              </a:pPr>
              <a:t>119</a:t>
            </a:fld>
            <a:endParaRPr lang="en-GB" altLang="en-US"/>
          </a:p>
        </p:txBody>
      </p:sp>
    </p:spTree>
    <p:extLst>
      <p:ext uri="{BB962C8B-B14F-4D97-AF65-F5344CB8AC3E}">
        <p14:creationId xmlns:p14="http://schemas.microsoft.com/office/powerpoint/2010/main" val="3381444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a:extLst>
              <a:ext uri="{FF2B5EF4-FFF2-40B4-BE49-F238E27FC236}">
                <a16:creationId xmlns:a16="http://schemas.microsoft.com/office/drawing/2014/main" id="{8B48A5F8-9B1F-5148-A435-4446FA1AC7DE}"/>
              </a:ext>
            </a:extLst>
          </p:cNvPr>
          <p:cNvSpPr>
            <a:spLocks noGrp="1" noChangeArrowheads="1"/>
          </p:cNvSpPr>
          <p:nvPr>
            <p:ph type="title"/>
          </p:nvPr>
        </p:nvSpPr>
        <p:spPr/>
        <p:txBody>
          <a:bodyPr/>
          <a:lstStyle/>
          <a:p>
            <a:pPr eaLnBrk="1" hangingPunct="1">
              <a:defRPr/>
            </a:pPr>
            <a:r>
              <a:rPr lang="en-US" b="1" dirty="0">
                <a:solidFill>
                  <a:schemeClr val="accent2"/>
                </a:solidFill>
                <a:sym typeface="Gill Sans" charset="0"/>
              </a:rPr>
              <a:t>The Regular Expression Module in Python</a:t>
            </a:r>
          </a:p>
        </p:txBody>
      </p:sp>
      <p:sp>
        <p:nvSpPr>
          <p:cNvPr id="24578" name="Rectangle 2">
            <a:extLst>
              <a:ext uri="{FF2B5EF4-FFF2-40B4-BE49-F238E27FC236}">
                <a16:creationId xmlns:a16="http://schemas.microsoft.com/office/drawing/2014/main" id="{37FDE04F-5307-994E-8D67-F213DEB324F9}"/>
              </a:ext>
            </a:extLst>
          </p:cNvPr>
          <p:cNvSpPr>
            <a:spLocks noGrp="1" noChangeArrowheads="1"/>
          </p:cNvSpPr>
          <p:nvPr>
            <p:ph type="body" idx="1"/>
          </p:nvPr>
        </p:nvSpPr>
        <p:spPr>
          <a:xfrm>
            <a:off x="450045" y="2132856"/>
            <a:ext cx="8229600" cy="4525963"/>
          </a:xfrm>
        </p:spPr>
        <p:txBody>
          <a:bodyPr/>
          <a:lstStyle/>
          <a:p>
            <a:pPr marL="421481" eaLnBrk="1" hangingPunct="1">
              <a:buFont typeface="Gill Sans" charset="0"/>
              <a:buChar char="•"/>
              <a:defRPr/>
            </a:pPr>
            <a:r>
              <a:rPr lang="en-US" sz="2000" dirty="0">
                <a:sym typeface="Gill Sans" charset="0"/>
              </a:rPr>
              <a:t>Before you can use regular expressions in your program, you must import the library using "import re”</a:t>
            </a:r>
          </a:p>
          <a:p>
            <a:pPr marL="421481" eaLnBrk="1" hangingPunct="1">
              <a:buFont typeface="Gill Sans" charset="0"/>
              <a:buChar char="•"/>
              <a:defRPr/>
            </a:pPr>
            <a:endParaRPr lang="en-US" sz="2000" dirty="0">
              <a:sym typeface="Gill Sans" charset="0"/>
            </a:endParaRPr>
          </a:p>
          <a:p>
            <a:pPr marL="421481" eaLnBrk="1" hangingPunct="1">
              <a:buFont typeface="Gill Sans" charset="0"/>
              <a:buChar char="•"/>
              <a:defRPr/>
            </a:pPr>
            <a:r>
              <a:rPr lang="en-US" sz="2000" dirty="0">
                <a:sym typeface="Gill Sans" charset="0"/>
              </a:rPr>
              <a:t>You can use </a:t>
            </a:r>
            <a:r>
              <a:rPr lang="en-US" sz="2000" dirty="0" err="1">
                <a:sym typeface="Gill Sans" charset="0"/>
              </a:rPr>
              <a:t>re.search</a:t>
            </a:r>
            <a:r>
              <a:rPr lang="en-US" sz="2000" dirty="0">
                <a:sym typeface="Gill Sans" charset="0"/>
              </a:rPr>
              <a:t>() to see if a string matches a regular expression similar to using the find() method for strings</a:t>
            </a:r>
          </a:p>
          <a:p>
            <a:pPr marL="421481" eaLnBrk="1" hangingPunct="1">
              <a:buFont typeface="Gill Sans" charset="0"/>
              <a:buChar char="•"/>
              <a:defRPr/>
            </a:pPr>
            <a:endParaRPr lang="en-US" sz="2000" dirty="0">
              <a:sym typeface="Gill Sans" charset="0"/>
            </a:endParaRPr>
          </a:p>
          <a:p>
            <a:pPr marL="421481" eaLnBrk="1" hangingPunct="1">
              <a:buFont typeface="Gill Sans" charset="0"/>
              <a:buChar char="•"/>
              <a:defRPr/>
            </a:pPr>
            <a:r>
              <a:rPr lang="en-US" sz="2000" dirty="0">
                <a:sym typeface="Gill Sans" charset="0"/>
              </a:rPr>
              <a:t>You can use </a:t>
            </a:r>
            <a:r>
              <a:rPr lang="en-US" sz="2000" dirty="0" err="1">
                <a:sym typeface="Gill Sans" charset="0"/>
              </a:rPr>
              <a:t>re.findall</a:t>
            </a:r>
            <a:r>
              <a:rPr lang="en-US" sz="2000" dirty="0">
                <a:sym typeface="Gill Sans" charset="0"/>
              </a:rPr>
              <a:t>() extract portions of a string that match your regular expression</a:t>
            </a:r>
          </a:p>
        </p:txBody>
      </p:sp>
    </p:spTree>
    <p:extLst>
      <p:ext uri="{BB962C8B-B14F-4D97-AF65-F5344CB8AC3E}">
        <p14:creationId xmlns:p14="http://schemas.microsoft.com/office/powerpoint/2010/main" val="397279609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116632"/>
            <a:ext cx="8229600" cy="1143000"/>
          </a:xfrm>
        </p:spPr>
        <p:txBody>
          <a:bodyPr/>
          <a:lstStyle/>
          <a:p>
            <a:r>
              <a:rPr lang="en-US" sz="4000" b="1" dirty="0">
                <a:solidFill>
                  <a:schemeClr val="accent2"/>
                </a:solidFill>
              </a:rPr>
              <a:t>Term Frequency–Inverse Document Frequency</a:t>
            </a: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Rectangle 2">
            <a:extLst>
              <a:ext uri="{FF2B5EF4-FFF2-40B4-BE49-F238E27FC236}">
                <a16:creationId xmlns:a16="http://schemas.microsoft.com/office/drawing/2014/main" id="{2F46FB12-8D36-8B44-B32D-AAB6C36B6AE8}"/>
              </a:ext>
            </a:extLst>
          </p:cNvPr>
          <p:cNvSpPr/>
          <p:nvPr/>
        </p:nvSpPr>
        <p:spPr>
          <a:xfrm>
            <a:off x="756168" y="1700808"/>
            <a:ext cx="7416824" cy="1754326"/>
          </a:xfrm>
          <a:prstGeom prst="rect">
            <a:avLst/>
          </a:prstGeom>
        </p:spPr>
        <p:txBody>
          <a:bodyPr wrap="square">
            <a:spAutoFit/>
          </a:bodyPr>
          <a:lstStyle/>
          <a:p>
            <a:r>
              <a:rPr lang="en-US" dirty="0">
                <a:latin typeface="+mn-lt"/>
              </a:rPr>
              <a:t>To vectorize text in this way with NLTK, we use the </a:t>
            </a:r>
            <a:r>
              <a:rPr lang="en-US" dirty="0" err="1">
                <a:latin typeface="+mn-lt"/>
              </a:rPr>
              <a:t>TextCollection</a:t>
            </a:r>
            <a:r>
              <a:rPr lang="en-US" dirty="0">
                <a:latin typeface="+mn-lt"/>
              </a:rPr>
              <a:t> class, a wrapper for a list of texts or a corpus consisting of one or more texts. </a:t>
            </a:r>
          </a:p>
          <a:p>
            <a:endParaRPr lang="en-US" dirty="0">
              <a:latin typeface="+mn-lt"/>
            </a:endParaRPr>
          </a:p>
          <a:p>
            <a:r>
              <a:rPr lang="en-US" dirty="0">
                <a:latin typeface="+mn-lt"/>
              </a:rPr>
              <a:t>This class provides sup‐port for counting, </a:t>
            </a:r>
            <a:r>
              <a:rPr lang="en-US" dirty="0" err="1">
                <a:latin typeface="+mn-lt"/>
              </a:rPr>
              <a:t>concordancing</a:t>
            </a:r>
            <a:r>
              <a:rPr lang="en-US" dirty="0">
                <a:latin typeface="+mn-lt"/>
              </a:rPr>
              <a:t>, collocation discovery, and more importantly, computing </a:t>
            </a:r>
            <a:r>
              <a:rPr lang="en-US" dirty="0" err="1">
                <a:latin typeface="+mn-lt"/>
              </a:rPr>
              <a:t>tf_idf</a:t>
            </a:r>
            <a:r>
              <a:rPr lang="en-US" dirty="0">
                <a:latin typeface="+mn-lt"/>
              </a:rPr>
              <a:t>.</a:t>
            </a:r>
          </a:p>
        </p:txBody>
      </p:sp>
      <p:pic>
        <p:nvPicPr>
          <p:cNvPr id="5" name="Picture 4" descr="Graphical user interface, text, application&#10;&#10;Description automatically generated">
            <a:extLst>
              <a:ext uri="{FF2B5EF4-FFF2-40B4-BE49-F238E27FC236}">
                <a16:creationId xmlns:a16="http://schemas.microsoft.com/office/drawing/2014/main" id="{0DB2B01E-B45F-3943-B75C-AFA5DCE5F1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9712" y="3845768"/>
            <a:ext cx="4673600" cy="2895600"/>
          </a:xfrm>
          <a:prstGeom prst="rect">
            <a:avLst/>
          </a:prstGeom>
        </p:spPr>
      </p:pic>
      <p:sp>
        <p:nvSpPr>
          <p:cNvPr id="4" name="Slide Number Placeholder 3">
            <a:extLst>
              <a:ext uri="{FF2B5EF4-FFF2-40B4-BE49-F238E27FC236}">
                <a16:creationId xmlns:a16="http://schemas.microsoft.com/office/drawing/2014/main" id="{1D42503D-2317-F647-9DBE-B32190BA3850}"/>
              </a:ext>
            </a:extLst>
          </p:cNvPr>
          <p:cNvSpPr>
            <a:spLocks noGrp="1"/>
          </p:cNvSpPr>
          <p:nvPr>
            <p:ph type="sldNum" sz="quarter" idx="12"/>
          </p:nvPr>
        </p:nvSpPr>
        <p:spPr/>
        <p:txBody>
          <a:bodyPr/>
          <a:lstStyle/>
          <a:p>
            <a:pPr>
              <a:defRPr/>
            </a:pPr>
            <a:fld id="{740F825C-949B-974C-AB99-C3CE0C97A40B}" type="slidenum">
              <a:rPr lang="en-GB" altLang="en-US" smtClean="0"/>
              <a:pPr>
                <a:defRPr/>
              </a:pPr>
              <a:t>120</a:t>
            </a:fld>
            <a:endParaRPr lang="en-GB" altLang="en-US"/>
          </a:p>
        </p:txBody>
      </p:sp>
    </p:spTree>
    <p:extLst>
      <p:ext uri="{BB962C8B-B14F-4D97-AF65-F5344CB8AC3E}">
        <p14:creationId xmlns:p14="http://schemas.microsoft.com/office/powerpoint/2010/main" val="325125410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629816"/>
            <a:ext cx="8229600" cy="1143000"/>
          </a:xfrm>
        </p:spPr>
        <p:txBody>
          <a:bodyPr/>
          <a:lstStyle/>
          <a:p>
            <a:r>
              <a:rPr lang="en-US" sz="4000" b="1" dirty="0">
                <a:solidFill>
                  <a:schemeClr val="accent2"/>
                </a:solidFill>
              </a:rPr>
              <a:t>Term Frequency–Inverse Document Frequency</a:t>
            </a: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4" name="Rectangle 3">
            <a:extLst>
              <a:ext uri="{FF2B5EF4-FFF2-40B4-BE49-F238E27FC236}">
                <a16:creationId xmlns:a16="http://schemas.microsoft.com/office/drawing/2014/main" id="{5AACD893-B8C1-F749-A9EF-573DC712C14A}"/>
              </a:ext>
            </a:extLst>
          </p:cNvPr>
          <p:cNvSpPr/>
          <p:nvPr/>
        </p:nvSpPr>
        <p:spPr>
          <a:xfrm>
            <a:off x="827584" y="2091900"/>
            <a:ext cx="7128792" cy="3416320"/>
          </a:xfrm>
          <a:prstGeom prst="rect">
            <a:avLst/>
          </a:prstGeom>
        </p:spPr>
        <p:txBody>
          <a:bodyPr wrap="square">
            <a:spAutoFit/>
          </a:bodyPr>
          <a:lstStyle/>
          <a:p>
            <a:r>
              <a:rPr lang="en-US" b="1" dirty="0"/>
              <a:t>The </a:t>
            </a:r>
            <a:r>
              <a:rPr lang="en-US" b="1" dirty="0" err="1"/>
              <a:t>Gensim</a:t>
            </a:r>
            <a:r>
              <a:rPr lang="en-US" b="1" dirty="0"/>
              <a:t> way</a:t>
            </a:r>
          </a:p>
          <a:p>
            <a:endParaRPr lang="en-US" dirty="0">
              <a:latin typeface="Times New Roman" panose="02020603050405020304" pitchFamily="18" charset="0"/>
            </a:endParaRPr>
          </a:p>
          <a:p>
            <a:r>
              <a:rPr lang="en-US" dirty="0">
                <a:latin typeface="+mn-lt"/>
              </a:rPr>
              <a:t>In </a:t>
            </a:r>
            <a:r>
              <a:rPr lang="en-US" dirty="0" err="1">
                <a:latin typeface="+mn-lt"/>
              </a:rPr>
              <a:t>Gensim</a:t>
            </a:r>
            <a:r>
              <a:rPr lang="en-US" dirty="0">
                <a:latin typeface="+mn-lt"/>
              </a:rPr>
              <a:t>, the </a:t>
            </a:r>
            <a:r>
              <a:rPr lang="en-US" dirty="0" err="1">
                <a:latin typeface="+mn-lt"/>
              </a:rPr>
              <a:t>TfidfModel</a:t>
            </a:r>
            <a:r>
              <a:rPr lang="en-US" dirty="0">
                <a:latin typeface="+mn-lt"/>
              </a:rPr>
              <a:t> data structure is similar to the Dictionary object in that it stores a mapping of terms and their vector positions in the order they are observed, but additionally stores the corpus frequency of those terms so it can vectorize documents on demand. </a:t>
            </a:r>
          </a:p>
          <a:p>
            <a:endParaRPr lang="en-US" dirty="0">
              <a:latin typeface="+mn-lt"/>
            </a:endParaRPr>
          </a:p>
          <a:p>
            <a:r>
              <a:rPr lang="en-US" dirty="0" err="1">
                <a:latin typeface="+mn-lt"/>
              </a:rPr>
              <a:t>Gensim</a:t>
            </a:r>
            <a:r>
              <a:rPr lang="en-US" dirty="0">
                <a:latin typeface="+mn-lt"/>
              </a:rPr>
              <a:t> allows us to apply our own tokenization method, expecting a corpus that is a list of lists of tokens. </a:t>
            </a:r>
          </a:p>
          <a:p>
            <a:endParaRPr lang="en-US" dirty="0">
              <a:latin typeface="+mn-lt"/>
            </a:endParaRPr>
          </a:p>
          <a:p>
            <a:r>
              <a:rPr lang="en-US" dirty="0">
                <a:latin typeface="+mn-lt"/>
              </a:rPr>
              <a:t>We first construct the lexicon and use it to instantiate the </a:t>
            </a:r>
            <a:r>
              <a:rPr lang="en-US" dirty="0" err="1">
                <a:latin typeface="+mn-lt"/>
              </a:rPr>
              <a:t>TfidfModel</a:t>
            </a:r>
            <a:r>
              <a:rPr lang="en-US" dirty="0">
                <a:latin typeface="+mn-lt"/>
              </a:rPr>
              <a:t>, which computes the normalized inverse document frequency.</a:t>
            </a:r>
          </a:p>
        </p:txBody>
      </p:sp>
      <p:sp>
        <p:nvSpPr>
          <p:cNvPr id="3" name="Slide Number Placeholder 2">
            <a:extLst>
              <a:ext uri="{FF2B5EF4-FFF2-40B4-BE49-F238E27FC236}">
                <a16:creationId xmlns:a16="http://schemas.microsoft.com/office/drawing/2014/main" id="{99EAA19D-F441-F34D-9779-B631FC38E13B}"/>
              </a:ext>
            </a:extLst>
          </p:cNvPr>
          <p:cNvSpPr>
            <a:spLocks noGrp="1"/>
          </p:cNvSpPr>
          <p:nvPr>
            <p:ph type="sldNum" sz="quarter" idx="12"/>
          </p:nvPr>
        </p:nvSpPr>
        <p:spPr/>
        <p:txBody>
          <a:bodyPr/>
          <a:lstStyle/>
          <a:p>
            <a:pPr>
              <a:defRPr/>
            </a:pPr>
            <a:fld id="{740F825C-949B-974C-AB99-C3CE0C97A40B}" type="slidenum">
              <a:rPr lang="en-GB" altLang="en-US" smtClean="0"/>
              <a:pPr>
                <a:defRPr/>
              </a:pPr>
              <a:t>121</a:t>
            </a:fld>
            <a:endParaRPr lang="en-GB" altLang="en-US"/>
          </a:p>
        </p:txBody>
      </p:sp>
    </p:spTree>
    <p:extLst>
      <p:ext uri="{BB962C8B-B14F-4D97-AF65-F5344CB8AC3E}">
        <p14:creationId xmlns:p14="http://schemas.microsoft.com/office/powerpoint/2010/main" val="179255263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629816"/>
            <a:ext cx="8229600" cy="1143000"/>
          </a:xfrm>
        </p:spPr>
        <p:txBody>
          <a:bodyPr/>
          <a:lstStyle/>
          <a:p>
            <a:r>
              <a:rPr lang="en-US" sz="4000" b="1" dirty="0">
                <a:solidFill>
                  <a:schemeClr val="accent2"/>
                </a:solidFill>
              </a:rPr>
              <a:t>Term Frequency–Inverse Document Frequency</a:t>
            </a: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4" name="Rectangle 3">
            <a:extLst>
              <a:ext uri="{FF2B5EF4-FFF2-40B4-BE49-F238E27FC236}">
                <a16:creationId xmlns:a16="http://schemas.microsoft.com/office/drawing/2014/main" id="{5AACD893-B8C1-F749-A9EF-573DC712C14A}"/>
              </a:ext>
            </a:extLst>
          </p:cNvPr>
          <p:cNvSpPr/>
          <p:nvPr/>
        </p:nvSpPr>
        <p:spPr>
          <a:xfrm>
            <a:off x="827584" y="2197477"/>
            <a:ext cx="7128792" cy="646331"/>
          </a:xfrm>
          <a:prstGeom prst="rect">
            <a:avLst/>
          </a:prstGeom>
        </p:spPr>
        <p:txBody>
          <a:bodyPr wrap="square">
            <a:spAutoFit/>
          </a:bodyPr>
          <a:lstStyle/>
          <a:p>
            <a:r>
              <a:rPr lang="en-US" b="1" dirty="0"/>
              <a:t>The </a:t>
            </a:r>
            <a:r>
              <a:rPr lang="en-US" b="1" dirty="0" err="1"/>
              <a:t>Gensim</a:t>
            </a:r>
            <a:r>
              <a:rPr lang="en-US" b="1" dirty="0"/>
              <a:t> way</a:t>
            </a:r>
          </a:p>
          <a:p>
            <a:endParaRPr lang="en-US" dirty="0">
              <a:latin typeface="Times New Roman" panose="02020603050405020304" pitchFamily="18" charset="0"/>
            </a:endParaRPr>
          </a:p>
        </p:txBody>
      </p:sp>
      <p:pic>
        <p:nvPicPr>
          <p:cNvPr id="7" name="Picture 6" descr="Text&#10;&#10;Description automatically generated">
            <a:extLst>
              <a:ext uri="{FF2B5EF4-FFF2-40B4-BE49-F238E27FC236}">
                <a16:creationId xmlns:a16="http://schemas.microsoft.com/office/drawing/2014/main" id="{CD048C31-A1F7-9E41-BC8E-8AF12E42E5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506" y="3268469"/>
            <a:ext cx="8455966" cy="1312659"/>
          </a:xfrm>
          <a:prstGeom prst="rect">
            <a:avLst/>
          </a:prstGeom>
        </p:spPr>
      </p:pic>
      <p:sp>
        <p:nvSpPr>
          <p:cNvPr id="3" name="Slide Number Placeholder 2">
            <a:extLst>
              <a:ext uri="{FF2B5EF4-FFF2-40B4-BE49-F238E27FC236}">
                <a16:creationId xmlns:a16="http://schemas.microsoft.com/office/drawing/2014/main" id="{C53E23CE-0522-8641-B469-BB87C1BF427E}"/>
              </a:ext>
            </a:extLst>
          </p:cNvPr>
          <p:cNvSpPr>
            <a:spLocks noGrp="1"/>
          </p:cNvSpPr>
          <p:nvPr>
            <p:ph type="sldNum" sz="quarter" idx="12"/>
          </p:nvPr>
        </p:nvSpPr>
        <p:spPr/>
        <p:txBody>
          <a:bodyPr/>
          <a:lstStyle/>
          <a:p>
            <a:pPr>
              <a:defRPr/>
            </a:pPr>
            <a:fld id="{740F825C-949B-974C-AB99-C3CE0C97A40B}" type="slidenum">
              <a:rPr lang="en-GB" altLang="en-US" smtClean="0"/>
              <a:pPr>
                <a:defRPr/>
              </a:pPr>
              <a:t>122</a:t>
            </a:fld>
            <a:endParaRPr lang="en-GB" altLang="en-US"/>
          </a:p>
        </p:txBody>
      </p:sp>
    </p:spTree>
    <p:extLst>
      <p:ext uri="{BB962C8B-B14F-4D97-AF65-F5344CB8AC3E}">
        <p14:creationId xmlns:p14="http://schemas.microsoft.com/office/powerpoint/2010/main" val="337429579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629816"/>
            <a:ext cx="8229600" cy="1143000"/>
          </a:xfrm>
        </p:spPr>
        <p:txBody>
          <a:bodyPr/>
          <a:lstStyle/>
          <a:p>
            <a:r>
              <a:rPr lang="en-US" sz="4000" b="1" dirty="0">
                <a:solidFill>
                  <a:schemeClr val="accent2"/>
                </a:solidFill>
              </a:rPr>
              <a:t>Term Frequency–Inverse Document Frequency</a:t>
            </a: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4" name="Rectangle 3">
            <a:extLst>
              <a:ext uri="{FF2B5EF4-FFF2-40B4-BE49-F238E27FC236}">
                <a16:creationId xmlns:a16="http://schemas.microsoft.com/office/drawing/2014/main" id="{5AACD893-B8C1-F749-A9EF-573DC712C14A}"/>
              </a:ext>
            </a:extLst>
          </p:cNvPr>
          <p:cNvSpPr/>
          <p:nvPr/>
        </p:nvSpPr>
        <p:spPr>
          <a:xfrm>
            <a:off x="827584" y="1844824"/>
            <a:ext cx="7128792" cy="646331"/>
          </a:xfrm>
          <a:prstGeom prst="rect">
            <a:avLst/>
          </a:prstGeom>
        </p:spPr>
        <p:txBody>
          <a:bodyPr wrap="square">
            <a:spAutoFit/>
          </a:bodyPr>
          <a:lstStyle/>
          <a:p>
            <a:r>
              <a:rPr lang="en-US" b="1" dirty="0"/>
              <a:t>The </a:t>
            </a:r>
            <a:r>
              <a:rPr lang="en-US" b="1" dirty="0" err="1"/>
              <a:t>Gensim</a:t>
            </a:r>
            <a:r>
              <a:rPr lang="en-US" b="1" dirty="0"/>
              <a:t> way</a:t>
            </a:r>
          </a:p>
          <a:p>
            <a:endParaRPr lang="en-US" dirty="0">
              <a:latin typeface="Times New Roman" panose="02020603050405020304" pitchFamily="18" charset="0"/>
            </a:endParaRPr>
          </a:p>
        </p:txBody>
      </p:sp>
      <p:sp>
        <p:nvSpPr>
          <p:cNvPr id="3" name="Rectangle 2">
            <a:extLst>
              <a:ext uri="{FF2B5EF4-FFF2-40B4-BE49-F238E27FC236}">
                <a16:creationId xmlns:a16="http://schemas.microsoft.com/office/drawing/2014/main" id="{90D3BAC0-85DE-3D4B-B24A-1295ABB00BC6}"/>
              </a:ext>
            </a:extLst>
          </p:cNvPr>
          <p:cNvSpPr/>
          <p:nvPr/>
        </p:nvSpPr>
        <p:spPr>
          <a:xfrm>
            <a:off x="817240" y="2308704"/>
            <a:ext cx="7488832" cy="2308324"/>
          </a:xfrm>
          <a:prstGeom prst="rect">
            <a:avLst/>
          </a:prstGeom>
        </p:spPr>
        <p:txBody>
          <a:bodyPr wrap="square">
            <a:spAutoFit/>
          </a:bodyPr>
          <a:lstStyle/>
          <a:p>
            <a:r>
              <a:rPr lang="en-US" dirty="0" err="1">
                <a:latin typeface="+mn-lt"/>
              </a:rPr>
              <a:t>Gensim</a:t>
            </a:r>
            <a:r>
              <a:rPr lang="en-US" dirty="0">
                <a:latin typeface="+mn-lt"/>
              </a:rPr>
              <a:t> provides helper functionality to write dictionaries and models to disk in a compact format, meaning you can conveniently save both the TF–IDF model and the lexicon to disk in order to load them later to vectorize new documents. </a:t>
            </a:r>
          </a:p>
          <a:p>
            <a:endParaRPr lang="en-US" dirty="0">
              <a:latin typeface="+mn-lt"/>
            </a:endParaRPr>
          </a:p>
          <a:p>
            <a:r>
              <a:rPr lang="en-US" dirty="0">
                <a:latin typeface="+mn-lt"/>
              </a:rPr>
              <a:t>It is possible (though slightly more work) to achieve the same result by using the pickle module in combination with Scikit-Learn. To save a </a:t>
            </a:r>
            <a:r>
              <a:rPr lang="en-US" dirty="0" err="1">
                <a:latin typeface="+mn-lt"/>
              </a:rPr>
              <a:t>Gensim</a:t>
            </a:r>
            <a:r>
              <a:rPr lang="en-US" dirty="0">
                <a:latin typeface="+mn-lt"/>
              </a:rPr>
              <a:t> model to disk:</a:t>
            </a:r>
          </a:p>
        </p:txBody>
      </p:sp>
      <p:pic>
        <p:nvPicPr>
          <p:cNvPr id="6" name="Picture 5" descr="A picture containing graphical user interface&#10;&#10;Description automatically generated">
            <a:extLst>
              <a:ext uri="{FF2B5EF4-FFF2-40B4-BE49-F238E27FC236}">
                <a16:creationId xmlns:a16="http://schemas.microsoft.com/office/drawing/2014/main" id="{10C2E178-DCE4-9A4F-9844-4C776F7F35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2280" y="4746516"/>
            <a:ext cx="5359400" cy="812800"/>
          </a:xfrm>
          <a:prstGeom prst="rect">
            <a:avLst/>
          </a:prstGeom>
        </p:spPr>
      </p:pic>
      <p:sp>
        <p:nvSpPr>
          <p:cNvPr id="8" name="Rectangle 7">
            <a:extLst>
              <a:ext uri="{FF2B5EF4-FFF2-40B4-BE49-F238E27FC236}">
                <a16:creationId xmlns:a16="http://schemas.microsoft.com/office/drawing/2014/main" id="{15C37FC6-C34B-404C-9AE8-247C84FB564F}"/>
              </a:ext>
            </a:extLst>
          </p:cNvPr>
          <p:cNvSpPr/>
          <p:nvPr/>
        </p:nvSpPr>
        <p:spPr>
          <a:xfrm>
            <a:off x="855246" y="5598156"/>
            <a:ext cx="7450825" cy="646331"/>
          </a:xfrm>
          <a:prstGeom prst="rect">
            <a:avLst/>
          </a:prstGeom>
        </p:spPr>
        <p:txBody>
          <a:bodyPr wrap="square">
            <a:spAutoFit/>
          </a:bodyPr>
          <a:lstStyle/>
          <a:p>
            <a:r>
              <a:rPr lang="en-US" dirty="0">
                <a:latin typeface="+mn-lt"/>
              </a:rPr>
              <a:t>This will save the lexicon as a text-delimited text file, sorted lexicographically, and the TF–IDF model as a pickled sparse matrix. </a:t>
            </a:r>
          </a:p>
        </p:txBody>
      </p:sp>
      <p:sp>
        <p:nvSpPr>
          <p:cNvPr id="9" name="Slide Number Placeholder 8">
            <a:extLst>
              <a:ext uri="{FF2B5EF4-FFF2-40B4-BE49-F238E27FC236}">
                <a16:creationId xmlns:a16="http://schemas.microsoft.com/office/drawing/2014/main" id="{6F96E937-FF99-7D4A-AB00-9603CEA7F863}"/>
              </a:ext>
            </a:extLst>
          </p:cNvPr>
          <p:cNvSpPr>
            <a:spLocks noGrp="1"/>
          </p:cNvSpPr>
          <p:nvPr>
            <p:ph type="sldNum" sz="quarter" idx="12"/>
          </p:nvPr>
        </p:nvSpPr>
        <p:spPr/>
        <p:txBody>
          <a:bodyPr/>
          <a:lstStyle/>
          <a:p>
            <a:pPr>
              <a:defRPr/>
            </a:pPr>
            <a:fld id="{740F825C-949B-974C-AB99-C3CE0C97A40B}" type="slidenum">
              <a:rPr lang="en-GB" altLang="en-US" smtClean="0"/>
              <a:pPr>
                <a:defRPr/>
              </a:pPr>
              <a:t>123</a:t>
            </a:fld>
            <a:endParaRPr lang="en-GB" altLang="en-US"/>
          </a:p>
        </p:txBody>
      </p:sp>
    </p:spTree>
    <p:extLst>
      <p:ext uri="{BB962C8B-B14F-4D97-AF65-F5344CB8AC3E}">
        <p14:creationId xmlns:p14="http://schemas.microsoft.com/office/powerpoint/2010/main" val="160760078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629816"/>
            <a:ext cx="8229600" cy="1143000"/>
          </a:xfrm>
        </p:spPr>
        <p:txBody>
          <a:bodyPr/>
          <a:lstStyle/>
          <a:p>
            <a:r>
              <a:rPr lang="en-US" sz="4000" b="1" dirty="0">
                <a:solidFill>
                  <a:schemeClr val="accent2"/>
                </a:solidFill>
              </a:rPr>
              <a:t>Term Frequency–Inverse Document Frequency</a:t>
            </a: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Rectangle 2">
            <a:extLst>
              <a:ext uri="{FF2B5EF4-FFF2-40B4-BE49-F238E27FC236}">
                <a16:creationId xmlns:a16="http://schemas.microsoft.com/office/drawing/2014/main" id="{68B4101B-2509-3F4B-86FD-ED314CC42D65}"/>
              </a:ext>
            </a:extLst>
          </p:cNvPr>
          <p:cNvSpPr/>
          <p:nvPr/>
        </p:nvSpPr>
        <p:spPr>
          <a:xfrm>
            <a:off x="755576" y="2492896"/>
            <a:ext cx="7416824" cy="2554545"/>
          </a:xfrm>
          <a:prstGeom prst="rect">
            <a:avLst/>
          </a:prstGeom>
        </p:spPr>
        <p:txBody>
          <a:bodyPr wrap="square">
            <a:spAutoFit/>
          </a:bodyPr>
          <a:lstStyle/>
          <a:p>
            <a:r>
              <a:rPr lang="en-US" sz="2000" dirty="0">
                <a:latin typeface="+mn-lt"/>
              </a:rPr>
              <a:t>One benefit of TF–IDF is that it naturally addresses the problem of stop words, those words most likely to appear in all documents in the corpus (e.g., “a,” “the,” “of ”, etc.), and thus will accrue very small weights under this encoding scheme. </a:t>
            </a:r>
          </a:p>
          <a:p>
            <a:endParaRPr lang="en-US" sz="2000" dirty="0">
              <a:latin typeface="+mn-lt"/>
            </a:endParaRPr>
          </a:p>
          <a:p>
            <a:r>
              <a:rPr lang="en-US" sz="2000" dirty="0">
                <a:latin typeface="+mn-lt"/>
              </a:rPr>
              <a:t>This biases the TF–IDF model toward moderately rare words. As a result TF–IDF is widely used for bag-of-words models, and is an excellent starting point for most text analytics</a:t>
            </a:r>
          </a:p>
        </p:txBody>
      </p:sp>
      <p:sp>
        <p:nvSpPr>
          <p:cNvPr id="5" name="Slide Number Placeholder 4">
            <a:extLst>
              <a:ext uri="{FF2B5EF4-FFF2-40B4-BE49-F238E27FC236}">
                <a16:creationId xmlns:a16="http://schemas.microsoft.com/office/drawing/2014/main" id="{A59AF4DB-2C63-B34F-8A8B-DAB8F7F6D575}"/>
              </a:ext>
            </a:extLst>
          </p:cNvPr>
          <p:cNvSpPr>
            <a:spLocks noGrp="1"/>
          </p:cNvSpPr>
          <p:nvPr>
            <p:ph type="sldNum" sz="quarter" idx="12"/>
          </p:nvPr>
        </p:nvSpPr>
        <p:spPr/>
        <p:txBody>
          <a:bodyPr/>
          <a:lstStyle/>
          <a:p>
            <a:pPr>
              <a:defRPr/>
            </a:pPr>
            <a:fld id="{740F825C-949B-974C-AB99-C3CE0C97A40B}" type="slidenum">
              <a:rPr lang="en-GB" altLang="en-US" smtClean="0"/>
              <a:pPr>
                <a:defRPr/>
              </a:pPr>
              <a:t>124</a:t>
            </a:fld>
            <a:endParaRPr lang="en-GB" altLang="en-US"/>
          </a:p>
        </p:txBody>
      </p:sp>
    </p:spTree>
    <p:extLst>
      <p:ext uri="{BB962C8B-B14F-4D97-AF65-F5344CB8AC3E}">
        <p14:creationId xmlns:p14="http://schemas.microsoft.com/office/powerpoint/2010/main" val="45732841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629816"/>
            <a:ext cx="8229600" cy="1143000"/>
          </a:xfrm>
        </p:spPr>
        <p:txBody>
          <a:bodyPr/>
          <a:lstStyle/>
          <a:p>
            <a:r>
              <a:rPr lang="en-US" b="1" dirty="0">
                <a:solidFill>
                  <a:schemeClr val="accent2"/>
                </a:solidFill>
              </a:rPr>
              <a:t>Distributed Representation</a:t>
            </a:r>
            <a:endParaRPr lang="en-US" sz="4000" b="1" dirty="0">
              <a:solidFill>
                <a:schemeClr val="accent2"/>
              </a:solidFill>
            </a:endParaRP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Rectangle 2">
            <a:extLst>
              <a:ext uri="{FF2B5EF4-FFF2-40B4-BE49-F238E27FC236}">
                <a16:creationId xmlns:a16="http://schemas.microsoft.com/office/drawing/2014/main" id="{62916F88-1465-9849-A567-48F5C7DF72B3}"/>
              </a:ext>
            </a:extLst>
          </p:cNvPr>
          <p:cNvSpPr/>
          <p:nvPr/>
        </p:nvSpPr>
        <p:spPr>
          <a:xfrm>
            <a:off x="732106" y="2197477"/>
            <a:ext cx="7679788" cy="1938992"/>
          </a:xfrm>
          <a:prstGeom prst="rect">
            <a:avLst/>
          </a:prstGeom>
        </p:spPr>
        <p:txBody>
          <a:bodyPr wrap="square">
            <a:spAutoFit/>
          </a:bodyPr>
          <a:lstStyle/>
          <a:p>
            <a:pPr marL="342900" indent="-342900">
              <a:buFont typeface="Arial" panose="020B0604020202020204" pitchFamily="34" charset="0"/>
              <a:buChar char="•"/>
            </a:pPr>
            <a:r>
              <a:rPr lang="en-US" sz="2000" dirty="0">
                <a:latin typeface="+mn-lt"/>
              </a:rPr>
              <a:t>Frequency, one-hot, and TF–IDF encoding enable us to put documents into vector space.</a:t>
            </a:r>
          </a:p>
          <a:p>
            <a:pPr marL="342900" indent="-342900">
              <a:buFont typeface="Arial" panose="020B0604020202020204" pitchFamily="34" charset="0"/>
              <a:buChar char="•"/>
            </a:pPr>
            <a:endParaRPr lang="en-US" sz="2000" dirty="0">
              <a:latin typeface="+mn-lt"/>
            </a:endParaRPr>
          </a:p>
          <a:p>
            <a:pPr marL="342900" indent="-342900">
              <a:buFont typeface="Arial" panose="020B0604020202020204" pitchFamily="34" charset="0"/>
              <a:buChar char="•"/>
            </a:pPr>
            <a:endParaRPr lang="en-US" sz="2000" dirty="0">
              <a:latin typeface="+mn-lt"/>
            </a:endParaRPr>
          </a:p>
          <a:p>
            <a:pPr marL="342900" indent="-342900">
              <a:buFont typeface="Arial" panose="020B0604020202020204" pitchFamily="34" charset="0"/>
              <a:buChar char="•"/>
            </a:pPr>
            <a:r>
              <a:rPr lang="en-US" sz="2000" dirty="0">
                <a:latin typeface="+mn-lt"/>
              </a:rPr>
              <a:t>However, it is often useful to also encode the similarities between documents in the context of that same vector space.</a:t>
            </a:r>
          </a:p>
        </p:txBody>
      </p:sp>
      <p:sp>
        <p:nvSpPr>
          <p:cNvPr id="4" name="Slide Number Placeholder 3">
            <a:extLst>
              <a:ext uri="{FF2B5EF4-FFF2-40B4-BE49-F238E27FC236}">
                <a16:creationId xmlns:a16="http://schemas.microsoft.com/office/drawing/2014/main" id="{22E13F0F-8865-D244-99AD-3906774E6288}"/>
              </a:ext>
            </a:extLst>
          </p:cNvPr>
          <p:cNvSpPr>
            <a:spLocks noGrp="1"/>
          </p:cNvSpPr>
          <p:nvPr>
            <p:ph type="sldNum" sz="quarter" idx="12"/>
          </p:nvPr>
        </p:nvSpPr>
        <p:spPr/>
        <p:txBody>
          <a:bodyPr/>
          <a:lstStyle/>
          <a:p>
            <a:pPr>
              <a:defRPr/>
            </a:pPr>
            <a:fld id="{740F825C-949B-974C-AB99-C3CE0C97A40B}" type="slidenum">
              <a:rPr lang="en-GB" altLang="en-US" smtClean="0"/>
              <a:pPr>
                <a:defRPr/>
              </a:pPr>
              <a:t>125</a:t>
            </a:fld>
            <a:endParaRPr lang="en-GB" altLang="en-US"/>
          </a:p>
        </p:txBody>
      </p:sp>
    </p:spTree>
    <p:extLst>
      <p:ext uri="{BB962C8B-B14F-4D97-AF65-F5344CB8AC3E}">
        <p14:creationId xmlns:p14="http://schemas.microsoft.com/office/powerpoint/2010/main" val="225107831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629816"/>
            <a:ext cx="8229600" cy="1143000"/>
          </a:xfrm>
        </p:spPr>
        <p:txBody>
          <a:bodyPr/>
          <a:lstStyle/>
          <a:p>
            <a:r>
              <a:rPr lang="en-US" b="1" dirty="0">
                <a:solidFill>
                  <a:schemeClr val="accent2"/>
                </a:solidFill>
              </a:rPr>
              <a:t>Distributed Representation</a:t>
            </a:r>
            <a:endParaRPr lang="en-US" sz="4000" b="1" dirty="0">
              <a:solidFill>
                <a:schemeClr val="accent2"/>
              </a:solidFill>
            </a:endParaRP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5" name="Rectangle 4">
            <a:extLst>
              <a:ext uri="{FF2B5EF4-FFF2-40B4-BE49-F238E27FC236}">
                <a16:creationId xmlns:a16="http://schemas.microsoft.com/office/drawing/2014/main" id="{C8AE5A4A-7096-EE42-AAEF-E0B1CD40E686}"/>
              </a:ext>
            </a:extLst>
          </p:cNvPr>
          <p:cNvSpPr/>
          <p:nvPr/>
        </p:nvSpPr>
        <p:spPr>
          <a:xfrm>
            <a:off x="880576" y="1916832"/>
            <a:ext cx="7168008" cy="3139321"/>
          </a:xfrm>
          <a:prstGeom prst="rect">
            <a:avLst/>
          </a:prstGeom>
        </p:spPr>
        <p:txBody>
          <a:bodyPr wrap="square">
            <a:spAutoFit/>
          </a:bodyPr>
          <a:lstStyle/>
          <a:p>
            <a:endParaRPr lang="en-US" dirty="0">
              <a:latin typeface="Times New Roman" panose="02020603050405020304" pitchFamily="18" charset="0"/>
            </a:endParaRPr>
          </a:p>
          <a:p>
            <a:pPr marL="285750" indent="-285750">
              <a:buFont typeface="Arial" panose="020B0604020202020204" pitchFamily="34" charset="0"/>
              <a:buChar char="•"/>
            </a:pPr>
            <a:r>
              <a:rPr lang="en-US" sz="2000" dirty="0"/>
              <a:t>When document similarity is important in the context of an application, we instead encode text along a continuous scale with a distributed representation.</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This means that the resulting document vector is not a simple mapping from token position to token score.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Instead, the document is represented in a feature space that has been embedded to represent word similarity.</a:t>
            </a:r>
          </a:p>
        </p:txBody>
      </p:sp>
      <p:sp>
        <p:nvSpPr>
          <p:cNvPr id="3" name="Slide Number Placeholder 2">
            <a:extLst>
              <a:ext uri="{FF2B5EF4-FFF2-40B4-BE49-F238E27FC236}">
                <a16:creationId xmlns:a16="http://schemas.microsoft.com/office/drawing/2014/main" id="{FD8EE418-CC8F-7941-9EB4-B91949F74977}"/>
              </a:ext>
            </a:extLst>
          </p:cNvPr>
          <p:cNvSpPr>
            <a:spLocks noGrp="1"/>
          </p:cNvSpPr>
          <p:nvPr>
            <p:ph type="sldNum" sz="quarter" idx="12"/>
          </p:nvPr>
        </p:nvSpPr>
        <p:spPr/>
        <p:txBody>
          <a:bodyPr/>
          <a:lstStyle/>
          <a:p>
            <a:pPr>
              <a:defRPr/>
            </a:pPr>
            <a:fld id="{740F825C-949B-974C-AB99-C3CE0C97A40B}" type="slidenum">
              <a:rPr lang="en-GB" altLang="en-US" smtClean="0"/>
              <a:pPr>
                <a:defRPr/>
              </a:pPr>
              <a:t>126</a:t>
            </a:fld>
            <a:endParaRPr lang="en-GB" altLang="en-US"/>
          </a:p>
        </p:txBody>
      </p:sp>
    </p:spTree>
    <p:extLst>
      <p:ext uri="{BB962C8B-B14F-4D97-AF65-F5344CB8AC3E}">
        <p14:creationId xmlns:p14="http://schemas.microsoft.com/office/powerpoint/2010/main" val="222369876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629816"/>
            <a:ext cx="8229600" cy="1143000"/>
          </a:xfrm>
        </p:spPr>
        <p:txBody>
          <a:bodyPr/>
          <a:lstStyle/>
          <a:p>
            <a:r>
              <a:rPr lang="en-US" b="1" dirty="0">
                <a:solidFill>
                  <a:schemeClr val="accent2"/>
                </a:solidFill>
              </a:rPr>
              <a:t>Distributed Representation</a:t>
            </a:r>
            <a:endParaRPr lang="en-US" sz="4000" b="1" dirty="0">
              <a:solidFill>
                <a:schemeClr val="accent2"/>
              </a:solidFill>
            </a:endParaRP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pic>
        <p:nvPicPr>
          <p:cNvPr id="6" name="Picture 5" descr="Diagram&#10;&#10;Description automatically generated">
            <a:extLst>
              <a:ext uri="{FF2B5EF4-FFF2-40B4-BE49-F238E27FC236}">
                <a16:creationId xmlns:a16="http://schemas.microsoft.com/office/drawing/2014/main" id="{36EFF412-F711-4446-BC2A-4A129B039A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00" y="2708920"/>
            <a:ext cx="6540500" cy="2197100"/>
          </a:xfrm>
          <a:prstGeom prst="rect">
            <a:avLst/>
          </a:prstGeom>
        </p:spPr>
      </p:pic>
      <p:sp>
        <p:nvSpPr>
          <p:cNvPr id="3" name="Slide Number Placeholder 2">
            <a:extLst>
              <a:ext uri="{FF2B5EF4-FFF2-40B4-BE49-F238E27FC236}">
                <a16:creationId xmlns:a16="http://schemas.microsoft.com/office/drawing/2014/main" id="{5CC57361-9D32-604B-8C58-8F4A28A689D5}"/>
              </a:ext>
            </a:extLst>
          </p:cNvPr>
          <p:cNvSpPr>
            <a:spLocks noGrp="1"/>
          </p:cNvSpPr>
          <p:nvPr>
            <p:ph type="sldNum" sz="quarter" idx="12"/>
          </p:nvPr>
        </p:nvSpPr>
        <p:spPr/>
        <p:txBody>
          <a:bodyPr/>
          <a:lstStyle/>
          <a:p>
            <a:pPr>
              <a:defRPr/>
            </a:pPr>
            <a:fld id="{740F825C-949B-974C-AB99-C3CE0C97A40B}" type="slidenum">
              <a:rPr lang="en-GB" altLang="en-US" smtClean="0"/>
              <a:pPr>
                <a:defRPr/>
              </a:pPr>
              <a:t>127</a:t>
            </a:fld>
            <a:endParaRPr lang="en-GB" altLang="en-US"/>
          </a:p>
        </p:txBody>
      </p:sp>
    </p:spTree>
    <p:extLst>
      <p:ext uri="{BB962C8B-B14F-4D97-AF65-F5344CB8AC3E}">
        <p14:creationId xmlns:p14="http://schemas.microsoft.com/office/powerpoint/2010/main" val="230096553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116632"/>
            <a:ext cx="8229600" cy="1143000"/>
          </a:xfrm>
        </p:spPr>
        <p:txBody>
          <a:bodyPr/>
          <a:lstStyle/>
          <a:p>
            <a:r>
              <a:rPr lang="en-US" b="1" dirty="0">
                <a:solidFill>
                  <a:schemeClr val="accent2"/>
                </a:solidFill>
              </a:rPr>
              <a:t>Distributed Representation</a:t>
            </a:r>
            <a:endParaRPr lang="en-US" sz="4000" b="1" dirty="0">
              <a:solidFill>
                <a:schemeClr val="accent2"/>
              </a:solidFill>
            </a:endParaRP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Rectangle 2">
            <a:extLst>
              <a:ext uri="{FF2B5EF4-FFF2-40B4-BE49-F238E27FC236}">
                <a16:creationId xmlns:a16="http://schemas.microsoft.com/office/drawing/2014/main" id="{AABD8848-52D9-FC4B-AB3F-0525157AAB39}"/>
              </a:ext>
            </a:extLst>
          </p:cNvPr>
          <p:cNvSpPr/>
          <p:nvPr/>
        </p:nvSpPr>
        <p:spPr>
          <a:xfrm>
            <a:off x="768110" y="1884888"/>
            <a:ext cx="7607780" cy="3693319"/>
          </a:xfrm>
          <a:prstGeom prst="rect">
            <a:avLst/>
          </a:prstGeom>
        </p:spPr>
        <p:txBody>
          <a:bodyPr wrap="square">
            <a:spAutoFit/>
          </a:bodyPr>
          <a:lstStyle/>
          <a:p>
            <a:pPr marL="342900" indent="-342900">
              <a:buFont typeface="Arial" panose="020B0604020202020204" pitchFamily="34" charset="0"/>
              <a:buChar char="•"/>
            </a:pPr>
            <a:r>
              <a:rPr lang="en-US" sz="2000" b="1" dirty="0">
                <a:latin typeface="+mn-lt"/>
              </a:rPr>
              <a:t>Word2vec</a:t>
            </a:r>
            <a:r>
              <a:rPr lang="en-US" sz="2000" dirty="0">
                <a:latin typeface="+mn-lt"/>
              </a:rPr>
              <a:t>, created by a team of researchers at Google. </a:t>
            </a:r>
          </a:p>
          <a:p>
            <a:pPr marL="342900" indent="-342900">
              <a:buFont typeface="Arial" panose="020B0604020202020204" pitchFamily="34" charset="0"/>
              <a:buChar char="•"/>
            </a:pPr>
            <a:endParaRPr lang="en-US" sz="2000" dirty="0">
              <a:latin typeface="+mn-lt"/>
            </a:endParaRPr>
          </a:p>
          <a:p>
            <a:pPr marL="342900" indent="-342900">
              <a:buFont typeface="Arial" panose="020B0604020202020204" pitchFamily="34" charset="0"/>
              <a:buChar char="•"/>
            </a:pPr>
            <a:r>
              <a:rPr lang="en-US" sz="2000" dirty="0">
                <a:latin typeface="+mn-lt"/>
              </a:rPr>
              <a:t>This implements a word embedding model that enables us to create these kinds of distributed representations. </a:t>
            </a:r>
          </a:p>
          <a:p>
            <a:pPr marL="342900" indent="-342900">
              <a:buFont typeface="Arial" panose="020B0604020202020204" pitchFamily="34" charset="0"/>
              <a:buChar char="•"/>
            </a:pPr>
            <a:endParaRPr lang="en-US" sz="2000" dirty="0">
              <a:latin typeface="+mn-lt"/>
            </a:endParaRPr>
          </a:p>
          <a:p>
            <a:pPr marL="342900" indent="-342900">
              <a:buFont typeface="Arial" panose="020B0604020202020204" pitchFamily="34" charset="0"/>
              <a:buChar char="•"/>
            </a:pPr>
            <a:r>
              <a:rPr lang="en-US" sz="2000" dirty="0">
                <a:latin typeface="+mn-lt"/>
              </a:rPr>
              <a:t>The word2vec algorithm trains word representations based on either a continuous bag-of-words (CBOW) or skip-gram model.</a:t>
            </a:r>
          </a:p>
          <a:p>
            <a:r>
              <a:rPr lang="en-US" dirty="0">
                <a:solidFill>
                  <a:schemeClr val="bg2"/>
                </a:solidFill>
                <a:latin typeface="+mn-lt"/>
              </a:rPr>
              <a:t>	</a:t>
            </a:r>
          </a:p>
          <a:p>
            <a:r>
              <a:rPr lang="en-US" dirty="0">
                <a:solidFill>
                  <a:schemeClr val="bg2"/>
                </a:solidFill>
                <a:latin typeface="+mn-lt"/>
              </a:rPr>
              <a:t>                words are embedded in space along with similar words </a:t>
            </a:r>
          </a:p>
          <a:p>
            <a:r>
              <a:rPr lang="en-US" dirty="0">
                <a:solidFill>
                  <a:schemeClr val="bg2"/>
                </a:solidFill>
                <a:latin typeface="+mn-lt"/>
              </a:rPr>
              <a:t>	  based on their context. </a:t>
            </a:r>
          </a:p>
          <a:p>
            <a:pPr marL="342900" indent="-342900">
              <a:buFont typeface="Arial" panose="020B0604020202020204" pitchFamily="34" charset="0"/>
              <a:buChar char="•"/>
            </a:pPr>
            <a:endParaRPr lang="en-US" sz="2000" dirty="0">
              <a:latin typeface="+mn-lt"/>
            </a:endParaRPr>
          </a:p>
          <a:p>
            <a:pPr marL="342900" indent="-342900">
              <a:buFont typeface="Arial" panose="020B0604020202020204" pitchFamily="34" charset="0"/>
              <a:buChar char="•"/>
            </a:pPr>
            <a:r>
              <a:rPr lang="en-US" sz="2000" dirty="0" err="1">
                <a:latin typeface="+mn-lt"/>
              </a:rPr>
              <a:t>Gensim’s</a:t>
            </a:r>
            <a:r>
              <a:rPr lang="en-US" sz="2000" dirty="0">
                <a:latin typeface="+mn-lt"/>
              </a:rPr>
              <a:t> implementation uses a feedforward network.</a:t>
            </a:r>
          </a:p>
        </p:txBody>
      </p:sp>
      <p:sp>
        <p:nvSpPr>
          <p:cNvPr id="4" name="Slide Number Placeholder 3">
            <a:extLst>
              <a:ext uri="{FF2B5EF4-FFF2-40B4-BE49-F238E27FC236}">
                <a16:creationId xmlns:a16="http://schemas.microsoft.com/office/drawing/2014/main" id="{06202FE7-4C59-954D-BF05-266B6EC3E4EC}"/>
              </a:ext>
            </a:extLst>
          </p:cNvPr>
          <p:cNvSpPr>
            <a:spLocks noGrp="1"/>
          </p:cNvSpPr>
          <p:nvPr>
            <p:ph type="sldNum" sz="quarter" idx="12"/>
          </p:nvPr>
        </p:nvSpPr>
        <p:spPr/>
        <p:txBody>
          <a:bodyPr/>
          <a:lstStyle/>
          <a:p>
            <a:pPr>
              <a:defRPr/>
            </a:pPr>
            <a:fld id="{740F825C-949B-974C-AB99-C3CE0C97A40B}" type="slidenum">
              <a:rPr lang="en-GB" altLang="en-US" smtClean="0"/>
              <a:pPr>
                <a:defRPr/>
              </a:pPr>
              <a:t>128</a:t>
            </a:fld>
            <a:endParaRPr lang="en-GB" altLang="en-US"/>
          </a:p>
        </p:txBody>
      </p:sp>
    </p:spTree>
    <p:extLst>
      <p:ext uri="{BB962C8B-B14F-4D97-AF65-F5344CB8AC3E}">
        <p14:creationId xmlns:p14="http://schemas.microsoft.com/office/powerpoint/2010/main" val="15821535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116632"/>
            <a:ext cx="8229600" cy="1143000"/>
          </a:xfrm>
        </p:spPr>
        <p:txBody>
          <a:bodyPr/>
          <a:lstStyle/>
          <a:p>
            <a:r>
              <a:rPr lang="en-US" b="1" dirty="0">
                <a:solidFill>
                  <a:schemeClr val="accent2"/>
                </a:solidFill>
              </a:rPr>
              <a:t>Distributed Representation</a:t>
            </a:r>
            <a:endParaRPr lang="en-US" sz="4000" b="1" dirty="0">
              <a:solidFill>
                <a:schemeClr val="accent2"/>
              </a:solidFill>
            </a:endParaRP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Rectangle 2">
            <a:extLst>
              <a:ext uri="{FF2B5EF4-FFF2-40B4-BE49-F238E27FC236}">
                <a16:creationId xmlns:a16="http://schemas.microsoft.com/office/drawing/2014/main" id="{AABD8848-52D9-FC4B-AB3F-0525157AAB39}"/>
              </a:ext>
            </a:extLst>
          </p:cNvPr>
          <p:cNvSpPr/>
          <p:nvPr/>
        </p:nvSpPr>
        <p:spPr>
          <a:xfrm>
            <a:off x="768110" y="1884888"/>
            <a:ext cx="8052362" cy="3477875"/>
          </a:xfrm>
          <a:prstGeom prst="rect">
            <a:avLst/>
          </a:prstGeom>
        </p:spPr>
        <p:txBody>
          <a:bodyPr wrap="square">
            <a:spAutoFit/>
          </a:bodyPr>
          <a:lstStyle/>
          <a:p>
            <a:pPr marL="342900" indent="-342900">
              <a:buFont typeface="Arial" panose="020B0604020202020204" pitchFamily="34" charset="0"/>
              <a:buChar char="•"/>
            </a:pPr>
            <a:r>
              <a:rPr lang="en-US" sz="2000" b="1" dirty="0"/>
              <a:t>Word embedding is one of the most popular representation of document vocabulary.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It is capable of capturing context of a word in a document, semantic and syntactic similarity, relation with other words, etc.</a:t>
            </a:r>
          </a:p>
          <a:p>
            <a:pPr marL="342900" indent="-342900">
              <a:buFont typeface="Arial" panose="020B0604020202020204" pitchFamily="34" charset="0"/>
              <a:buChar char="•"/>
            </a:pPr>
            <a:endParaRPr lang="en-US" sz="2000" dirty="0">
              <a:latin typeface="+mn-lt"/>
            </a:endParaRPr>
          </a:p>
          <a:p>
            <a:pPr marL="342900" indent="-342900">
              <a:buFont typeface="Arial" panose="020B0604020202020204" pitchFamily="34" charset="0"/>
              <a:buChar char="•"/>
            </a:pPr>
            <a:r>
              <a:rPr lang="en-US" sz="2000" dirty="0"/>
              <a:t>Word2Vec is one of the most popular technique to learn word embeddings using shallow neural network</a:t>
            </a:r>
          </a:p>
          <a:p>
            <a:pPr marL="342900" indent="-342900">
              <a:buFont typeface="Arial" panose="020B0604020202020204" pitchFamily="34" charset="0"/>
              <a:buChar char="•"/>
            </a:pPr>
            <a:endParaRPr lang="en-US" sz="2000" dirty="0">
              <a:latin typeface="+mn-lt"/>
            </a:endParaRPr>
          </a:p>
          <a:p>
            <a:endParaRPr lang="en-US" sz="2000" dirty="0">
              <a:latin typeface="+mn-lt"/>
            </a:endParaRPr>
          </a:p>
          <a:p>
            <a:pPr marL="342900" indent="-342900">
              <a:buFont typeface="Arial" panose="020B0604020202020204" pitchFamily="34" charset="0"/>
              <a:buChar char="•"/>
            </a:pPr>
            <a:endParaRPr lang="en-US" sz="2000" dirty="0">
              <a:latin typeface="+mn-lt"/>
            </a:endParaRPr>
          </a:p>
        </p:txBody>
      </p:sp>
      <p:sp>
        <p:nvSpPr>
          <p:cNvPr id="4" name="Slide Number Placeholder 3">
            <a:extLst>
              <a:ext uri="{FF2B5EF4-FFF2-40B4-BE49-F238E27FC236}">
                <a16:creationId xmlns:a16="http://schemas.microsoft.com/office/drawing/2014/main" id="{06202FE7-4C59-954D-BF05-266B6EC3E4EC}"/>
              </a:ext>
            </a:extLst>
          </p:cNvPr>
          <p:cNvSpPr>
            <a:spLocks noGrp="1"/>
          </p:cNvSpPr>
          <p:nvPr>
            <p:ph type="sldNum" sz="quarter" idx="12"/>
          </p:nvPr>
        </p:nvSpPr>
        <p:spPr/>
        <p:txBody>
          <a:bodyPr/>
          <a:lstStyle/>
          <a:p>
            <a:pPr>
              <a:defRPr/>
            </a:pPr>
            <a:fld id="{740F825C-949B-974C-AB99-C3CE0C97A40B}" type="slidenum">
              <a:rPr lang="en-GB" altLang="en-US" smtClean="0"/>
              <a:pPr>
                <a:defRPr/>
              </a:pPr>
              <a:t>129</a:t>
            </a:fld>
            <a:endParaRPr lang="en-GB" altLang="en-US"/>
          </a:p>
        </p:txBody>
      </p:sp>
    </p:spTree>
    <p:extLst>
      <p:ext uri="{BB962C8B-B14F-4D97-AF65-F5344CB8AC3E}">
        <p14:creationId xmlns:p14="http://schemas.microsoft.com/office/powerpoint/2010/main" val="585778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a:extLst>
              <a:ext uri="{FF2B5EF4-FFF2-40B4-BE49-F238E27FC236}">
                <a16:creationId xmlns:a16="http://schemas.microsoft.com/office/drawing/2014/main" id="{A28116D5-99B7-C143-96D5-C5AC9EFD5517}"/>
              </a:ext>
            </a:extLst>
          </p:cNvPr>
          <p:cNvSpPr>
            <a:spLocks noGrp="1" noChangeArrowheads="1"/>
          </p:cNvSpPr>
          <p:nvPr>
            <p:ph type="title"/>
          </p:nvPr>
        </p:nvSpPr>
        <p:spPr/>
        <p:txBody>
          <a:bodyPr/>
          <a:lstStyle/>
          <a:p>
            <a:pPr eaLnBrk="1" hangingPunct="1">
              <a:defRPr/>
            </a:pPr>
            <a:r>
              <a:rPr lang="en-US" b="1" dirty="0">
                <a:solidFill>
                  <a:schemeClr val="accent2"/>
                </a:solidFill>
                <a:sym typeface="Gill Sans" charset="0"/>
              </a:rPr>
              <a:t>Using </a:t>
            </a:r>
            <a:r>
              <a:rPr lang="en-US" b="1" dirty="0" err="1">
                <a:solidFill>
                  <a:schemeClr val="accent2"/>
                </a:solidFill>
                <a:sym typeface="Gill Sans" charset="0"/>
              </a:rPr>
              <a:t>re.search</a:t>
            </a:r>
            <a:r>
              <a:rPr lang="en-US" b="1" dirty="0">
                <a:solidFill>
                  <a:schemeClr val="accent2"/>
                </a:solidFill>
                <a:sym typeface="Gill Sans" charset="0"/>
              </a:rPr>
              <a:t>() like find()</a:t>
            </a:r>
          </a:p>
        </p:txBody>
      </p:sp>
      <p:sp>
        <p:nvSpPr>
          <p:cNvPr id="25602" name="Rectangle 2">
            <a:extLst>
              <a:ext uri="{FF2B5EF4-FFF2-40B4-BE49-F238E27FC236}">
                <a16:creationId xmlns:a16="http://schemas.microsoft.com/office/drawing/2014/main" id="{6C8E719D-0EBC-C640-9E62-297AD0C1CE3F}"/>
              </a:ext>
            </a:extLst>
          </p:cNvPr>
          <p:cNvSpPr>
            <a:spLocks/>
          </p:cNvSpPr>
          <p:nvPr/>
        </p:nvSpPr>
        <p:spPr bwMode="auto">
          <a:xfrm>
            <a:off x="5084564" y="2633960"/>
            <a:ext cx="3321422" cy="2154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2000" dirty="0">
                <a:solidFill>
                  <a:schemeClr val="bg2"/>
                </a:solidFill>
                <a:latin typeface="+mn-lt"/>
                <a:ea typeface="ＭＳ Ｐゴシック" panose="020B0600070205080204" pitchFamily="34" charset="-128"/>
              </a:rPr>
              <a:t>import re</a:t>
            </a:r>
          </a:p>
          <a:p>
            <a:pPr algn="l" eaLnBrk="1" hangingPunct="1"/>
            <a:endParaRPr lang="en-US" altLang="en-US" sz="2000" dirty="0">
              <a:solidFill>
                <a:schemeClr val="bg2"/>
              </a:solidFill>
              <a:latin typeface="+mn-lt"/>
              <a:ea typeface="ＭＳ Ｐゴシック" panose="020B0600070205080204" pitchFamily="34" charset="-128"/>
            </a:endParaRPr>
          </a:p>
          <a:p>
            <a:pPr algn="l" eaLnBrk="1" hangingPunct="1"/>
            <a:r>
              <a:rPr lang="en-US" altLang="en-US" sz="2000" dirty="0">
                <a:solidFill>
                  <a:schemeClr val="bg2"/>
                </a:solidFill>
                <a:latin typeface="+mn-lt"/>
                <a:ea typeface="ＭＳ Ｐゴシック" panose="020B0600070205080204" pitchFamily="34" charset="-128"/>
              </a:rPr>
              <a:t>hand = open(</a:t>
            </a:r>
            <a:r>
              <a:rPr lang="fr-FR" altLang="en-US" sz="2000" dirty="0">
                <a:solidFill>
                  <a:schemeClr val="bg2"/>
                </a:solidFill>
                <a:latin typeface="+mn-lt"/>
                <a:ea typeface="ＭＳ Ｐゴシック" panose="020B0600070205080204" pitchFamily="34" charset="-128"/>
              </a:rPr>
              <a:t>'</a:t>
            </a:r>
            <a:r>
              <a:rPr lang="en-US" altLang="en-US" sz="2000" dirty="0" err="1">
                <a:solidFill>
                  <a:schemeClr val="bg2"/>
                </a:solidFill>
                <a:latin typeface="+mn-lt"/>
                <a:ea typeface="ＭＳ Ｐゴシック" panose="020B0600070205080204" pitchFamily="34" charset="-128"/>
              </a:rPr>
              <a:t>mbox-short.txt</a:t>
            </a:r>
            <a:r>
              <a:rPr lang="fr-FR" altLang="en-US" sz="2000" dirty="0">
                <a:solidFill>
                  <a:schemeClr val="bg2"/>
                </a:solidFill>
                <a:latin typeface="+mn-lt"/>
                <a:ea typeface="ＭＳ Ｐゴシック" panose="020B0600070205080204" pitchFamily="34" charset="-128"/>
              </a:rPr>
              <a:t>'</a:t>
            </a:r>
            <a:r>
              <a:rPr lang="en-US" altLang="en-US" sz="2000" dirty="0">
                <a:solidFill>
                  <a:schemeClr val="bg2"/>
                </a:solidFill>
                <a:latin typeface="+mn-lt"/>
                <a:ea typeface="ＭＳ Ｐゴシック" panose="020B0600070205080204" pitchFamily="34" charset="-128"/>
              </a:rPr>
              <a:t>)</a:t>
            </a:r>
          </a:p>
          <a:p>
            <a:pPr algn="l" eaLnBrk="1" hangingPunct="1"/>
            <a:r>
              <a:rPr lang="en-US" altLang="en-US" sz="2000" dirty="0">
                <a:solidFill>
                  <a:schemeClr val="bg2"/>
                </a:solidFill>
                <a:latin typeface="+mn-lt"/>
                <a:ea typeface="ＭＳ Ｐゴシック" panose="020B0600070205080204" pitchFamily="34" charset="-128"/>
              </a:rPr>
              <a:t>for line in hand:</a:t>
            </a:r>
          </a:p>
          <a:p>
            <a:pPr algn="l" eaLnBrk="1" hangingPunct="1"/>
            <a:r>
              <a:rPr lang="en-US" altLang="en-US" sz="2000" dirty="0">
                <a:solidFill>
                  <a:schemeClr val="bg2"/>
                </a:solidFill>
                <a:latin typeface="+mn-lt"/>
                <a:ea typeface="ＭＳ Ｐゴシック" panose="020B0600070205080204" pitchFamily="34" charset="-128"/>
              </a:rPr>
              <a:t>    line = </a:t>
            </a:r>
            <a:r>
              <a:rPr lang="en-US" altLang="en-US" sz="2000" dirty="0" err="1">
                <a:solidFill>
                  <a:schemeClr val="bg2"/>
                </a:solidFill>
                <a:latin typeface="+mn-lt"/>
                <a:ea typeface="ＭＳ Ｐゴシック" panose="020B0600070205080204" pitchFamily="34" charset="-128"/>
              </a:rPr>
              <a:t>line.rstrip</a:t>
            </a:r>
            <a:r>
              <a:rPr lang="en-US" altLang="en-US" sz="2000" dirty="0">
                <a:solidFill>
                  <a:schemeClr val="bg2"/>
                </a:solidFill>
                <a:latin typeface="+mn-lt"/>
                <a:ea typeface="ＭＳ Ｐゴシック" panose="020B0600070205080204" pitchFamily="34" charset="-128"/>
              </a:rPr>
              <a:t>()</a:t>
            </a:r>
          </a:p>
          <a:p>
            <a:pPr algn="l" eaLnBrk="1" hangingPunct="1"/>
            <a:r>
              <a:rPr lang="en-US" altLang="en-US" sz="2000" dirty="0">
                <a:solidFill>
                  <a:schemeClr val="bg2"/>
                </a:solidFill>
                <a:latin typeface="+mn-lt"/>
                <a:ea typeface="ＭＳ Ｐゴシック" panose="020B0600070205080204" pitchFamily="34" charset="-128"/>
              </a:rPr>
              <a:t>    if </a:t>
            </a:r>
            <a:r>
              <a:rPr lang="en-US" altLang="en-US" sz="2000" dirty="0" err="1">
                <a:solidFill>
                  <a:schemeClr val="bg2"/>
                </a:solidFill>
                <a:latin typeface="+mn-lt"/>
                <a:ea typeface="ＭＳ Ｐゴシック" panose="020B0600070205080204" pitchFamily="34" charset="-128"/>
              </a:rPr>
              <a:t>re.search</a:t>
            </a:r>
            <a:r>
              <a:rPr lang="en-US" altLang="en-US" sz="2000" dirty="0">
                <a:solidFill>
                  <a:schemeClr val="bg2"/>
                </a:solidFill>
                <a:latin typeface="+mn-lt"/>
                <a:ea typeface="ＭＳ Ｐゴシック" panose="020B0600070205080204" pitchFamily="34" charset="-128"/>
              </a:rPr>
              <a:t>(</a:t>
            </a:r>
            <a:r>
              <a:rPr lang="fr-FR" altLang="en-US" sz="2000" dirty="0">
                <a:solidFill>
                  <a:schemeClr val="bg2"/>
                </a:solidFill>
                <a:latin typeface="+mn-lt"/>
                <a:ea typeface="ＭＳ Ｐゴシック" panose="020B0600070205080204" pitchFamily="34" charset="-128"/>
              </a:rPr>
              <a:t>'</a:t>
            </a:r>
            <a:r>
              <a:rPr lang="en-US" altLang="en-US" sz="2000" dirty="0">
                <a:solidFill>
                  <a:schemeClr val="bg2"/>
                </a:solidFill>
                <a:latin typeface="+mn-lt"/>
                <a:ea typeface="ＭＳ Ｐゴシック" panose="020B0600070205080204" pitchFamily="34" charset="-128"/>
              </a:rPr>
              <a:t>From:</a:t>
            </a:r>
            <a:r>
              <a:rPr lang="fr-FR" altLang="en-US" sz="2000" dirty="0">
                <a:solidFill>
                  <a:schemeClr val="bg2"/>
                </a:solidFill>
                <a:latin typeface="+mn-lt"/>
                <a:ea typeface="ＭＳ Ｐゴシック" panose="020B0600070205080204" pitchFamily="34" charset="-128"/>
              </a:rPr>
              <a:t>'</a:t>
            </a:r>
            <a:r>
              <a:rPr lang="en-US" altLang="en-US" sz="2000" dirty="0">
                <a:solidFill>
                  <a:schemeClr val="bg2"/>
                </a:solidFill>
                <a:latin typeface="+mn-lt"/>
                <a:ea typeface="ＭＳ Ｐゴシック" panose="020B0600070205080204" pitchFamily="34" charset="-128"/>
              </a:rPr>
              <a:t>, line) :</a:t>
            </a:r>
          </a:p>
          <a:p>
            <a:pPr algn="l" eaLnBrk="1" hangingPunct="1"/>
            <a:r>
              <a:rPr lang="en-US" altLang="en-US" sz="2000" dirty="0">
                <a:solidFill>
                  <a:schemeClr val="bg2"/>
                </a:solidFill>
                <a:latin typeface="+mn-lt"/>
                <a:ea typeface="ＭＳ Ｐゴシック" panose="020B0600070205080204" pitchFamily="34" charset="-128"/>
              </a:rPr>
              <a:t>        print line</a:t>
            </a:r>
          </a:p>
        </p:txBody>
      </p:sp>
      <p:sp>
        <p:nvSpPr>
          <p:cNvPr id="25603" name="Rectangle 3">
            <a:extLst>
              <a:ext uri="{FF2B5EF4-FFF2-40B4-BE49-F238E27FC236}">
                <a16:creationId xmlns:a16="http://schemas.microsoft.com/office/drawing/2014/main" id="{835641F0-7987-0842-BF0E-CCD27DF17399}"/>
              </a:ext>
            </a:extLst>
          </p:cNvPr>
          <p:cNvSpPr>
            <a:spLocks/>
          </p:cNvSpPr>
          <p:nvPr/>
        </p:nvSpPr>
        <p:spPr bwMode="auto">
          <a:xfrm>
            <a:off x="611560" y="2941736"/>
            <a:ext cx="3321422" cy="1538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2000" dirty="0">
                <a:solidFill>
                  <a:schemeClr val="bg2"/>
                </a:solidFill>
                <a:latin typeface="+mn-lt"/>
                <a:ea typeface="ＭＳ Ｐゴシック" panose="020B0600070205080204" pitchFamily="34" charset="-128"/>
              </a:rPr>
              <a:t>hand = open(</a:t>
            </a:r>
            <a:r>
              <a:rPr lang="fr-FR" altLang="en-US" sz="2000" dirty="0">
                <a:solidFill>
                  <a:schemeClr val="bg2"/>
                </a:solidFill>
                <a:latin typeface="+mn-lt"/>
                <a:ea typeface="ＭＳ Ｐゴシック" panose="020B0600070205080204" pitchFamily="34" charset="-128"/>
              </a:rPr>
              <a:t>'</a:t>
            </a:r>
            <a:r>
              <a:rPr lang="en-US" altLang="en-US" sz="2000" dirty="0" err="1">
                <a:solidFill>
                  <a:schemeClr val="bg2"/>
                </a:solidFill>
                <a:latin typeface="+mn-lt"/>
                <a:ea typeface="ＭＳ Ｐゴシック" panose="020B0600070205080204" pitchFamily="34" charset="-128"/>
              </a:rPr>
              <a:t>mbox-short.txt</a:t>
            </a:r>
            <a:r>
              <a:rPr lang="fr-FR" altLang="en-US" sz="2000" dirty="0">
                <a:solidFill>
                  <a:schemeClr val="bg2"/>
                </a:solidFill>
                <a:latin typeface="+mn-lt"/>
                <a:ea typeface="ＭＳ Ｐゴシック" panose="020B0600070205080204" pitchFamily="34" charset="-128"/>
              </a:rPr>
              <a:t>'</a:t>
            </a:r>
            <a:r>
              <a:rPr lang="en-US" altLang="en-US" sz="2000" dirty="0">
                <a:solidFill>
                  <a:schemeClr val="bg2"/>
                </a:solidFill>
                <a:latin typeface="+mn-lt"/>
                <a:ea typeface="ＭＳ Ｐゴシック" panose="020B0600070205080204" pitchFamily="34" charset="-128"/>
              </a:rPr>
              <a:t>)</a:t>
            </a:r>
          </a:p>
          <a:p>
            <a:pPr algn="l" eaLnBrk="1" hangingPunct="1"/>
            <a:r>
              <a:rPr lang="en-US" altLang="en-US" sz="2000" dirty="0">
                <a:solidFill>
                  <a:schemeClr val="bg2"/>
                </a:solidFill>
                <a:latin typeface="+mn-lt"/>
                <a:ea typeface="ＭＳ Ｐゴシック" panose="020B0600070205080204" pitchFamily="34" charset="-128"/>
              </a:rPr>
              <a:t>for line in hand:</a:t>
            </a:r>
          </a:p>
          <a:p>
            <a:pPr algn="l" eaLnBrk="1" hangingPunct="1"/>
            <a:r>
              <a:rPr lang="en-US" altLang="en-US" sz="2000" dirty="0">
                <a:solidFill>
                  <a:schemeClr val="bg2"/>
                </a:solidFill>
                <a:latin typeface="+mn-lt"/>
                <a:ea typeface="ＭＳ Ｐゴシック" panose="020B0600070205080204" pitchFamily="34" charset="-128"/>
              </a:rPr>
              <a:t>    line = </a:t>
            </a:r>
            <a:r>
              <a:rPr lang="en-US" altLang="en-US" sz="2000" dirty="0" err="1">
                <a:solidFill>
                  <a:schemeClr val="bg2"/>
                </a:solidFill>
                <a:latin typeface="+mn-lt"/>
                <a:ea typeface="ＭＳ Ｐゴシック" panose="020B0600070205080204" pitchFamily="34" charset="-128"/>
              </a:rPr>
              <a:t>line.rstrip</a:t>
            </a:r>
            <a:r>
              <a:rPr lang="en-US" altLang="en-US" sz="2000" dirty="0">
                <a:solidFill>
                  <a:schemeClr val="bg2"/>
                </a:solidFill>
                <a:latin typeface="+mn-lt"/>
                <a:ea typeface="ＭＳ Ｐゴシック" panose="020B0600070205080204" pitchFamily="34" charset="-128"/>
              </a:rPr>
              <a:t>()</a:t>
            </a:r>
          </a:p>
          <a:p>
            <a:pPr algn="l" eaLnBrk="1" hangingPunct="1"/>
            <a:r>
              <a:rPr lang="en-US" altLang="en-US" sz="2000" dirty="0">
                <a:solidFill>
                  <a:schemeClr val="bg2"/>
                </a:solidFill>
                <a:latin typeface="+mn-lt"/>
                <a:ea typeface="ＭＳ Ｐゴシック" panose="020B0600070205080204" pitchFamily="34" charset="-128"/>
              </a:rPr>
              <a:t>    if </a:t>
            </a:r>
            <a:r>
              <a:rPr lang="en-US" altLang="en-US" sz="2000" dirty="0" err="1">
                <a:solidFill>
                  <a:schemeClr val="bg2"/>
                </a:solidFill>
                <a:latin typeface="+mn-lt"/>
                <a:ea typeface="ＭＳ Ｐゴシック" panose="020B0600070205080204" pitchFamily="34" charset="-128"/>
              </a:rPr>
              <a:t>line.find</a:t>
            </a:r>
            <a:r>
              <a:rPr lang="en-US" altLang="en-US" sz="2000" dirty="0">
                <a:solidFill>
                  <a:schemeClr val="bg2"/>
                </a:solidFill>
                <a:latin typeface="+mn-lt"/>
                <a:ea typeface="ＭＳ Ｐゴシック" panose="020B0600070205080204" pitchFamily="34" charset="-128"/>
              </a:rPr>
              <a:t>(</a:t>
            </a:r>
            <a:r>
              <a:rPr lang="fr-FR" altLang="en-US" sz="2000" dirty="0">
                <a:solidFill>
                  <a:schemeClr val="bg2"/>
                </a:solidFill>
                <a:latin typeface="+mn-lt"/>
                <a:ea typeface="ＭＳ Ｐゴシック" panose="020B0600070205080204" pitchFamily="34" charset="-128"/>
              </a:rPr>
              <a:t>'</a:t>
            </a:r>
            <a:r>
              <a:rPr lang="en-US" altLang="en-US" sz="2000" dirty="0">
                <a:solidFill>
                  <a:schemeClr val="bg2"/>
                </a:solidFill>
                <a:latin typeface="+mn-lt"/>
                <a:ea typeface="ＭＳ Ｐゴシック" panose="020B0600070205080204" pitchFamily="34" charset="-128"/>
              </a:rPr>
              <a:t>From:</a:t>
            </a:r>
            <a:r>
              <a:rPr lang="fr-FR" altLang="en-US" sz="2000" dirty="0">
                <a:solidFill>
                  <a:schemeClr val="bg2"/>
                </a:solidFill>
                <a:latin typeface="+mn-lt"/>
                <a:ea typeface="ＭＳ Ｐゴシック" panose="020B0600070205080204" pitchFamily="34" charset="-128"/>
              </a:rPr>
              <a:t>'</a:t>
            </a:r>
            <a:r>
              <a:rPr lang="en-US" altLang="en-US" sz="2000" dirty="0">
                <a:solidFill>
                  <a:schemeClr val="bg2"/>
                </a:solidFill>
                <a:latin typeface="+mn-lt"/>
                <a:ea typeface="ＭＳ Ｐゴシック" panose="020B0600070205080204" pitchFamily="34" charset="-128"/>
              </a:rPr>
              <a:t>) &gt;= 0:</a:t>
            </a:r>
          </a:p>
          <a:p>
            <a:pPr algn="l" eaLnBrk="1" hangingPunct="1"/>
            <a:r>
              <a:rPr lang="en-US" altLang="en-US" sz="2000" dirty="0">
                <a:solidFill>
                  <a:schemeClr val="bg2"/>
                </a:solidFill>
                <a:latin typeface="+mn-lt"/>
                <a:ea typeface="ＭＳ Ｐゴシック" panose="020B0600070205080204" pitchFamily="34" charset="-128"/>
              </a:rPr>
              <a:t>        print line</a:t>
            </a:r>
          </a:p>
        </p:txBody>
      </p:sp>
      <p:sp>
        <p:nvSpPr>
          <p:cNvPr id="2" name="Rectangle 1">
            <a:extLst>
              <a:ext uri="{FF2B5EF4-FFF2-40B4-BE49-F238E27FC236}">
                <a16:creationId xmlns:a16="http://schemas.microsoft.com/office/drawing/2014/main" id="{3BE8C283-D8F9-0F44-85C6-685B4B93417A}"/>
              </a:ext>
            </a:extLst>
          </p:cNvPr>
          <p:cNvSpPr/>
          <p:nvPr/>
        </p:nvSpPr>
        <p:spPr>
          <a:xfrm>
            <a:off x="611560" y="6039874"/>
            <a:ext cx="2493055" cy="369332"/>
          </a:xfrm>
          <a:prstGeom prst="rect">
            <a:avLst/>
          </a:prstGeom>
        </p:spPr>
        <p:txBody>
          <a:bodyPr wrap="none">
            <a:spAutoFit/>
          </a:bodyPr>
          <a:lstStyle/>
          <a:p>
            <a:r>
              <a:rPr lang="en-US" dirty="0"/>
              <a:t>http://www.py4inf.com/</a:t>
            </a:r>
          </a:p>
        </p:txBody>
      </p:sp>
    </p:spTree>
    <p:extLst>
      <p:ext uri="{BB962C8B-B14F-4D97-AF65-F5344CB8AC3E}">
        <p14:creationId xmlns:p14="http://schemas.microsoft.com/office/powerpoint/2010/main" val="361646810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116632"/>
            <a:ext cx="8229600" cy="1143000"/>
          </a:xfrm>
        </p:spPr>
        <p:txBody>
          <a:bodyPr/>
          <a:lstStyle/>
          <a:p>
            <a:r>
              <a:rPr lang="en-US" b="1" dirty="0">
                <a:solidFill>
                  <a:schemeClr val="accent2"/>
                </a:solidFill>
              </a:rPr>
              <a:t>Distributed Representation</a:t>
            </a:r>
            <a:endParaRPr lang="en-US" sz="4000" b="1" dirty="0">
              <a:solidFill>
                <a:schemeClr val="accent2"/>
              </a:solidFill>
            </a:endParaRP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Rectangle 2">
            <a:extLst>
              <a:ext uri="{FF2B5EF4-FFF2-40B4-BE49-F238E27FC236}">
                <a16:creationId xmlns:a16="http://schemas.microsoft.com/office/drawing/2014/main" id="{AABD8848-52D9-FC4B-AB3F-0525157AAB39}"/>
              </a:ext>
            </a:extLst>
          </p:cNvPr>
          <p:cNvSpPr/>
          <p:nvPr/>
        </p:nvSpPr>
        <p:spPr>
          <a:xfrm>
            <a:off x="768110" y="1884888"/>
            <a:ext cx="8052362" cy="2554545"/>
          </a:xfrm>
          <a:prstGeom prst="rect">
            <a:avLst/>
          </a:prstGeom>
        </p:spPr>
        <p:txBody>
          <a:bodyPr wrap="square">
            <a:spAutoFit/>
          </a:bodyPr>
          <a:lstStyle/>
          <a:p>
            <a:endParaRPr lang="en-US" sz="2000" dirty="0">
              <a:latin typeface="+mn-lt"/>
            </a:endParaRPr>
          </a:p>
          <a:p>
            <a:pPr marL="342900" indent="-342900">
              <a:buFont typeface="Arial" panose="020B0604020202020204" pitchFamily="34" charset="0"/>
              <a:buChar char="•"/>
            </a:pPr>
            <a:r>
              <a:rPr lang="en-US" sz="2000" dirty="0">
                <a:latin typeface="+mn-lt"/>
              </a:rPr>
              <a:t>Word2Vec original paper: </a:t>
            </a:r>
          </a:p>
          <a:p>
            <a:endParaRPr lang="en-US" sz="2000" dirty="0"/>
          </a:p>
          <a:p>
            <a:pPr lvl="1"/>
            <a:r>
              <a:rPr lang="en-US" sz="2000" dirty="0"/>
              <a:t>Distributed Representations of Words and Phrases and their Compositionality</a:t>
            </a:r>
            <a:endParaRPr lang="en-US" sz="2000" dirty="0">
              <a:latin typeface="+mn-lt"/>
              <a:hlinkClick r:id="" action="ppaction://noaction"/>
            </a:endParaRPr>
          </a:p>
          <a:p>
            <a:pPr lvl="1"/>
            <a:r>
              <a:rPr lang="en-US" sz="2000" dirty="0">
                <a:latin typeface="+mn-lt"/>
                <a:hlinkClick r:id="" action="ppaction://noaction"/>
              </a:rPr>
              <a:t>https://arxiv.org/pdf/1310.4546.pdf</a:t>
            </a:r>
            <a:endParaRPr lang="en-US" sz="2000" dirty="0">
              <a:latin typeface="+mn-lt"/>
            </a:endParaRPr>
          </a:p>
          <a:p>
            <a:pPr marL="342900" indent="-342900">
              <a:buFont typeface="Arial" panose="020B0604020202020204" pitchFamily="34" charset="0"/>
              <a:buChar char="•"/>
            </a:pPr>
            <a:endParaRPr lang="en-US" sz="2000" dirty="0">
              <a:latin typeface="+mn-lt"/>
            </a:endParaRPr>
          </a:p>
          <a:p>
            <a:pPr marL="342900" indent="-342900">
              <a:buFont typeface="Arial" panose="020B0604020202020204" pitchFamily="34" charset="0"/>
              <a:buChar char="•"/>
            </a:pPr>
            <a:endParaRPr lang="en-US" sz="2000" dirty="0">
              <a:latin typeface="+mn-lt"/>
            </a:endParaRPr>
          </a:p>
        </p:txBody>
      </p:sp>
      <p:sp>
        <p:nvSpPr>
          <p:cNvPr id="4" name="Slide Number Placeholder 3">
            <a:extLst>
              <a:ext uri="{FF2B5EF4-FFF2-40B4-BE49-F238E27FC236}">
                <a16:creationId xmlns:a16="http://schemas.microsoft.com/office/drawing/2014/main" id="{06202FE7-4C59-954D-BF05-266B6EC3E4EC}"/>
              </a:ext>
            </a:extLst>
          </p:cNvPr>
          <p:cNvSpPr>
            <a:spLocks noGrp="1"/>
          </p:cNvSpPr>
          <p:nvPr>
            <p:ph type="sldNum" sz="quarter" idx="12"/>
          </p:nvPr>
        </p:nvSpPr>
        <p:spPr/>
        <p:txBody>
          <a:bodyPr/>
          <a:lstStyle/>
          <a:p>
            <a:pPr>
              <a:defRPr/>
            </a:pPr>
            <a:fld id="{740F825C-949B-974C-AB99-C3CE0C97A40B}" type="slidenum">
              <a:rPr lang="en-GB" altLang="en-US" smtClean="0"/>
              <a:pPr>
                <a:defRPr/>
              </a:pPr>
              <a:t>130</a:t>
            </a:fld>
            <a:endParaRPr lang="en-GB" altLang="en-US"/>
          </a:p>
        </p:txBody>
      </p:sp>
    </p:spTree>
    <p:extLst>
      <p:ext uri="{BB962C8B-B14F-4D97-AF65-F5344CB8AC3E}">
        <p14:creationId xmlns:p14="http://schemas.microsoft.com/office/powerpoint/2010/main" val="195274893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116632"/>
            <a:ext cx="8229600" cy="1143000"/>
          </a:xfrm>
        </p:spPr>
        <p:txBody>
          <a:bodyPr/>
          <a:lstStyle/>
          <a:p>
            <a:r>
              <a:rPr lang="en-US" b="1" dirty="0">
                <a:solidFill>
                  <a:schemeClr val="accent2"/>
                </a:solidFill>
              </a:rPr>
              <a:t>Distributed Representation</a:t>
            </a:r>
            <a:endParaRPr lang="en-US" sz="4000" b="1" dirty="0">
              <a:solidFill>
                <a:schemeClr val="accent2"/>
              </a:solidFill>
            </a:endParaRP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Rectangle 2">
            <a:extLst>
              <a:ext uri="{FF2B5EF4-FFF2-40B4-BE49-F238E27FC236}">
                <a16:creationId xmlns:a16="http://schemas.microsoft.com/office/drawing/2014/main" id="{AABD8848-52D9-FC4B-AB3F-0525157AAB39}"/>
              </a:ext>
            </a:extLst>
          </p:cNvPr>
          <p:cNvSpPr/>
          <p:nvPr/>
        </p:nvSpPr>
        <p:spPr>
          <a:xfrm>
            <a:off x="467544" y="1456188"/>
            <a:ext cx="7607780" cy="3785652"/>
          </a:xfrm>
          <a:prstGeom prst="rect">
            <a:avLst/>
          </a:prstGeom>
        </p:spPr>
        <p:txBody>
          <a:bodyPr wrap="square">
            <a:spAutoFit/>
          </a:bodyPr>
          <a:lstStyle/>
          <a:p>
            <a:pPr marL="342900" indent="-342900">
              <a:buFont typeface="Arial" panose="020B0604020202020204" pitchFamily="34" charset="0"/>
              <a:buChar char="•"/>
            </a:pPr>
            <a:r>
              <a:rPr lang="en-US" sz="2000" b="1" dirty="0"/>
              <a:t>Why do we need them?</a:t>
            </a:r>
          </a:p>
          <a:p>
            <a:pPr marL="342900" indent="-342900">
              <a:buFont typeface="Arial" panose="020B0604020202020204" pitchFamily="34" charset="0"/>
              <a:buChar char="•"/>
            </a:pPr>
            <a:endParaRPr lang="en-US" sz="2000" b="1" dirty="0">
              <a:latin typeface="+mn-lt"/>
            </a:endParaRPr>
          </a:p>
          <a:p>
            <a:pPr marL="342900" indent="-342900">
              <a:buFont typeface="Arial" panose="020B0604020202020204" pitchFamily="34" charset="0"/>
              <a:buChar char="•"/>
            </a:pPr>
            <a:endParaRPr lang="en-US" sz="2000" b="1" dirty="0">
              <a:latin typeface="+mn-lt"/>
            </a:endParaRPr>
          </a:p>
          <a:p>
            <a:pPr marL="342900" indent="-342900">
              <a:buFont typeface="Arial" panose="020B0604020202020204" pitchFamily="34" charset="0"/>
              <a:buChar char="•"/>
            </a:pPr>
            <a:r>
              <a:rPr lang="en-US" sz="2000" dirty="0"/>
              <a:t>Intuitively, we introduce some </a:t>
            </a:r>
            <a:r>
              <a:rPr lang="en-US" sz="2000" i="1" dirty="0"/>
              <a:t>dependence</a:t>
            </a:r>
            <a:r>
              <a:rPr lang="en-US" sz="2000" dirty="0"/>
              <a:t> of one word on the other words.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solidFill>
                  <a:schemeClr val="bg2"/>
                </a:solidFill>
              </a:rPr>
              <a:t>The words in context of this word would get a greater share of this </a:t>
            </a:r>
            <a:r>
              <a:rPr lang="en-US" sz="2000" i="1" dirty="0">
                <a:solidFill>
                  <a:schemeClr val="bg2"/>
                </a:solidFill>
              </a:rPr>
              <a:t>dependence. </a:t>
            </a:r>
          </a:p>
          <a:p>
            <a:pPr marL="342900" indent="-342900">
              <a:buFont typeface="Arial" panose="020B0604020202020204" pitchFamily="34" charset="0"/>
              <a:buChar char="•"/>
            </a:pPr>
            <a:endParaRPr lang="en-US" sz="2000" i="1" dirty="0">
              <a:solidFill>
                <a:schemeClr val="bg2"/>
              </a:solidFill>
            </a:endParaRPr>
          </a:p>
          <a:p>
            <a:pPr marL="342900" indent="-342900">
              <a:buFont typeface="Arial" panose="020B0604020202020204" pitchFamily="34" charset="0"/>
              <a:buChar char="•"/>
            </a:pPr>
            <a:r>
              <a:rPr lang="en-US" sz="2000" dirty="0">
                <a:solidFill>
                  <a:schemeClr val="bg2"/>
                </a:solidFill>
              </a:rPr>
              <a:t>In one hot encoding representations, all the words are </a:t>
            </a:r>
            <a:r>
              <a:rPr lang="en-US" sz="2000" i="1" dirty="0">
                <a:solidFill>
                  <a:schemeClr val="bg2"/>
                </a:solidFill>
              </a:rPr>
              <a:t>independent </a:t>
            </a:r>
            <a:r>
              <a:rPr lang="en-US" sz="2000" dirty="0">
                <a:solidFill>
                  <a:schemeClr val="bg2"/>
                </a:solidFill>
              </a:rPr>
              <a:t>of each other</a:t>
            </a:r>
            <a:r>
              <a:rPr lang="en-US" sz="2000" i="1" dirty="0">
                <a:solidFill>
                  <a:schemeClr val="bg2"/>
                </a:solidFill>
              </a:rPr>
              <a:t>, </a:t>
            </a:r>
            <a:r>
              <a:rPr lang="en-US" sz="2000" dirty="0">
                <a:solidFill>
                  <a:schemeClr val="bg2"/>
                </a:solidFill>
              </a:rPr>
              <a:t>as mentioned earlier.</a:t>
            </a:r>
            <a:endParaRPr lang="en-US" sz="2000" dirty="0">
              <a:solidFill>
                <a:schemeClr val="bg2"/>
              </a:solidFill>
              <a:latin typeface="+mn-lt"/>
            </a:endParaRPr>
          </a:p>
          <a:p>
            <a:pPr marL="342900" indent="-342900">
              <a:buFont typeface="Arial" panose="020B0604020202020204" pitchFamily="34" charset="0"/>
              <a:buChar char="•"/>
            </a:pPr>
            <a:endParaRPr lang="en-US" sz="2000" dirty="0">
              <a:latin typeface="+mn-lt"/>
            </a:endParaRPr>
          </a:p>
        </p:txBody>
      </p:sp>
      <p:sp>
        <p:nvSpPr>
          <p:cNvPr id="4" name="Slide Number Placeholder 3">
            <a:extLst>
              <a:ext uri="{FF2B5EF4-FFF2-40B4-BE49-F238E27FC236}">
                <a16:creationId xmlns:a16="http://schemas.microsoft.com/office/drawing/2014/main" id="{06202FE7-4C59-954D-BF05-266B6EC3E4EC}"/>
              </a:ext>
            </a:extLst>
          </p:cNvPr>
          <p:cNvSpPr>
            <a:spLocks noGrp="1"/>
          </p:cNvSpPr>
          <p:nvPr>
            <p:ph type="sldNum" sz="quarter" idx="12"/>
          </p:nvPr>
        </p:nvSpPr>
        <p:spPr/>
        <p:txBody>
          <a:bodyPr/>
          <a:lstStyle/>
          <a:p>
            <a:pPr>
              <a:defRPr/>
            </a:pPr>
            <a:fld id="{740F825C-949B-974C-AB99-C3CE0C97A40B}" type="slidenum">
              <a:rPr lang="en-GB" altLang="en-US" smtClean="0"/>
              <a:pPr>
                <a:defRPr/>
              </a:pPr>
              <a:t>131</a:t>
            </a:fld>
            <a:endParaRPr lang="en-GB" altLang="en-US"/>
          </a:p>
        </p:txBody>
      </p:sp>
      <p:sp>
        <p:nvSpPr>
          <p:cNvPr id="5" name="Rectangle 4">
            <a:extLst>
              <a:ext uri="{FF2B5EF4-FFF2-40B4-BE49-F238E27FC236}">
                <a16:creationId xmlns:a16="http://schemas.microsoft.com/office/drawing/2014/main" id="{F9B4C320-B9D7-2442-A48B-717C2BEBCAC4}"/>
              </a:ext>
            </a:extLst>
          </p:cNvPr>
          <p:cNvSpPr/>
          <p:nvPr/>
        </p:nvSpPr>
        <p:spPr>
          <a:xfrm>
            <a:off x="281574" y="5541046"/>
            <a:ext cx="8538898" cy="646331"/>
          </a:xfrm>
          <a:prstGeom prst="rect">
            <a:avLst/>
          </a:prstGeom>
        </p:spPr>
        <p:txBody>
          <a:bodyPr wrap="square">
            <a:spAutoFit/>
          </a:bodyPr>
          <a:lstStyle/>
          <a:p>
            <a:r>
              <a:rPr lang="en-US" dirty="0"/>
              <a:t>https://</a:t>
            </a:r>
            <a:r>
              <a:rPr lang="en-US" dirty="0" err="1"/>
              <a:t>towardsdatascience.com</a:t>
            </a:r>
            <a:r>
              <a:rPr lang="en-US" dirty="0"/>
              <a:t>/introduction-to-word-embedding-and-word2vec-652d0c2060fa</a:t>
            </a:r>
          </a:p>
        </p:txBody>
      </p:sp>
    </p:spTree>
    <p:extLst>
      <p:ext uri="{BB962C8B-B14F-4D97-AF65-F5344CB8AC3E}">
        <p14:creationId xmlns:p14="http://schemas.microsoft.com/office/powerpoint/2010/main" val="15366474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116632"/>
            <a:ext cx="8229600" cy="1143000"/>
          </a:xfrm>
        </p:spPr>
        <p:txBody>
          <a:bodyPr/>
          <a:lstStyle/>
          <a:p>
            <a:r>
              <a:rPr lang="en-US" b="1" dirty="0">
                <a:solidFill>
                  <a:schemeClr val="accent2"/>
                </a:solidFill>
              </a:rPr>
              <a:t>Distributed Representation</a:t>
            </a:r>
            <a:endParaRPr lang="en-US" sz="4000" b="1" dirty="0">
              <a:solidFill>
                <a:schemeClr val="accent2"/>
              </a:solidFill>
            </a:endParaRP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Rectangle 2">
            <a:extLst>
              <a:ext uri="{FF2B5EF4-FFF2-40B4-BE49-F238E27FC236}">
                <a16:creationId xmlns:a16="http://schemas.microsoft.com/office/drawing/2014/main" id="{AABD8848-52D9-FC4B-AB3F-0525157AAB39}"/>
              </a:ext>
            </a:extLst>
          </p:cNvPr>
          <p:cNvSpPr/>
          <p:nvPr/>
        </p:nvSpPr>
        <p:spPr>
          <a:xfrm>
            <a:off x="467544" y="1124744"/>
            <a:ext cx="7607780" cy="4062651"/>
          </a:xfrm>
          <a:prstGeom prst="rect">
            <a:avLst/>
          </a:prstGeom>
        </p:spPr>
        <p:txBody>
          <a:bodyPr wrap="square">
            <a:spAutoFit/>
          </a:bodyPr>
          <a:lstStyle/>
          <a:p>
            <a:endParaRPr lang="en-US" sz="2000" b="1" dirty="0"/>
          </a:p>
          <a:p>
            <a:r>
              <a:rPr lang="en-US" sz="2000" b="1" dirty="0"/>
              <a:t>Why do we need them?</a:t>
            </a:r>
          </a:p>
          <a:p>
            <a:pPr marL="342900" indent="-342900">
              <a:buFont typeface="Arial" panose="020B0604020202020204" pitchFamily="34" charset="0"/>
              <a:buChar char="•"/>
            </a:pPr>
            <a:endParaRPr lang="en-US" sz="2000" b="1" dirty="0">
              <a:latin typeface="+mn-lt"/>
            </a:endParaRPr>
          </a:p>
          <a:p>
            <a:endParaRPr lang="en-US" dirty="0"/>
          </a:p>
          <a:p>
            <a:r>
              <a:rPr lang="en-US" dirty="0"/>
              <a:t>Consider the following similar sentences: </a:t>
            </a:r>
          </a:p>
          <a:p>
            <a:endParaRPr lang="en-US" i="1" dirty="0"/>
          </a:p>
          <a:p>
            <a:r>
              <a:rPr lang="en-US" i="1" dirty="0">
                <a:solidFill>
                  <a:schemeClr val="accent2">
                    <a:lumMod val="75000"/>
                  </a:schemeClr>
                </a:solidFill>
              </a:rPr>
              <a:t>Have a good day </a:t>
            </a:r>
            <a:r>
              <a:rPr lang="en-US" dirty="0">
                <a:solidFill>
                  <a:schemeClr val="accent2">
                    <a:lumMod val="75000"/>
                  </a:schemeClr>
                </a:solidFill>
              </a:rPr>
              <a:t>and </a:t>
            </a:r>
            <a:r>
              <a:rPr lang="en-US" i="1" dirty="0">
                <a:solidFill>
                  <a:schemeClr val="accent2">
                    <a:lumMod val="75000"/>
                  </a:schemeClr>
                </a:solidFill>
              </a:rPr>
              <a:t>Have a great day. </a:t>
            </a:r>
          </a:p>
          <a:p>
            <a:endParaRPr lang="en-US" i="1" dirty="0"/>
          </a:p>
          <a:p>
            <a:r>
              <a:rPr lang="en-US" dirty="0"/>
              <a:t>They hardly have different meaning. </a:t>
            </a:r>
          </a:p>
          <a:p>
            <a:endParaRPr lang="en-US" dirty="0"/>
          </a:p>
          <a:p>
            <a:r>
              <a:rPr lang="en-US" dirty="0"/>
              <a:t>If we construct an exhaustive vocabulary (let’s call it V), </a:t>
            </a:r>
          </a:p>
          <a:p>
            <a:endParaRPr lang="en-US" dirty="0"/>
          </a:p>
          <a:p>
            <a:r>
              <a:rPr lang="en-US" dirty="0"/>
              <a:t>it would have V = {Have, a, good, great, day}.</a:t>
            </a:r>
          </a:p>
          <a:p>
            <a:endParaRPr lang="en-US" dirty="0"/>
          </a:p>
        </p:txBody>
      </p:sp>
      <p:sp>
        <p:nvSpPr>
          <p:cNvPr id="4" name="Slide Number Placeholder 3">
            <a:extLst>
              <a:ext uri="{FF2B5EF4-FFF2-40B4-BE49-F238E27FC236}">
                <a16:creationId xmlns:a16="http://schemas.microsoft.com/office/drawing/2014/main" id="{06202FE7-4C59-954D-BF05-266B6EC3E4EC}"/>
              </a:ext>
            </a:extLst>
          </p:cNvPr>
          <p:cNvSpPr>
            <a:spLocks noGrp="1"/>
          </p:cNvSpPr>
          <p:nvPr>
            <p:ph type="sldNum" sz="quarter" idx="12"/>
          </p:nvPr>
        </p:nvSpPr>
        <p:spPr/>
        <p:txBody>
          <a:bodyPr/>
          <a:lstStyle/>
          <a:p>
            <a:pPr>
              <a:defRPr/>
            </a:pPr>
            <a:fld id="{740F825C-949B-974C-AB99-C3CE0C97A40B}" type="slidenum">
              <a:rPr lang="en-GB" altLang="en-US" smtClean="0"/>
              <a:pPr>
                <a:defRPr/>
              </a:pPr>
              <a:t>132</a:t>
            </a:fld>
            <a:endParaRPr lang="en-GB" altLang="en-US"/>
          </a:p>
        </p:txBody>
      </p:sp>
      <p:sp>
        <p:nvSpPr>
          <p:cNvPr id="5" name="Rectangle 4">
            <a:extLst>
              <a:ext uri="{FF2B5EF4-FFF2-40B4-BE49-F238E27FC236}">
                <a16:creationId xmlns:a16="http://schemas.microsoft.com/office/drawing/2014/main" id="{F9B4C320-B9D7-2442-A48B-717C2BEBCAC4}"/>
              </a:ext>
            </a:extLst>
          </p:cNvPr>
          <p:cNvSpPr/>
          <p:nvPr/>
        </p:nvSpPr>
        <p:spPr>
          <a:xfrm>
            <a:off x="281574" y="5951021"/>
            <a:ext cx="8538898" cy="646331"/>
          </a:xfrm>
          <a:prstGeom prst="rect">
            <a:avLst/>
          </a:prstGeom>
        </p:spPr>
        <p:txBody>
          <a:bodyPr wrap="square">
            <a:spAutoFit/>
          </a:bodyPr>
          <a:lstStyle/>
          <a:p>
            <a:r>
              <a:rPr lang="en-US" dirty="0"/>
              <a:t>https://</a:t>
            </a:r>
            <a:r>
              <a:rPr lang="en-US" dirty="0" err="1"/>
              <a:t>towardsdatascience.com</a:t>
            </a:r>
            <a:r>
              <a:rPr lang="en-US" dirty="0"/>
              <a:t>/introduction-to-word-embedding-and-word2vec-652d0c2060fa</a:t>
            </a:r>
          </a:p>
        </p:txBody>
      </p:sp>
    </p:spTree>
    <p:extLst>
      <p:ext uri="{BB962C8B-B14F-4D97-AF65-F5344CB8AC3E}">
        <p14:creationId xmlns:p14="http://schemas.microsoft.com/office/powerpoint/2010/main" val="20261746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99392"/>
            <a:ext cx="8229600" cy="1143000"/>
          </a:xfrm>
        </p:spPr>
        <p:txBody>
          <a:bodyPr/>
          <a:lstStyle/>
          <a:p>
            <a:r>
              <a:rPr lang="en-US" b="1" dirty="0">
                <a:solidFill>
                  <a:schemeClr val="accent2"/>
                </a:solidFill>
              </a:rPr>
              <a:t>Distributed Representation</a:t>
            </a:r>
            <a:endParaRPr lang="en-US" sz="4000" b="1" dirty="0">
              <a:solidFill>
                <a:schemeClr val="accent2"/>
              </a:solidFill>
            </a:endParaRP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Rectangle 2">
            <a:extLst>
              <a:ext uri="{FF2B5EF4-FFF2-40B4-BE49-F238E27FC236}">
                <a16:creationId xmlns:a16="http://schemas.microsoft.com/office/drawing/2014/main" id="{AABD8848-52D9-FC4B-AB3F-0525157AAB39}"/>
              </a:ext>
            </a:extLst>
          </p:cNvPr>
          <p:cNvSpPr/>
          <p:nvPr/>
        </p:nvSpPr>
        <p:spPr>
          <a:xfrm>
            <a:off x="467544" y="1124744"/>
            <a:ext cx="7607780" cy="4062651"/>
          </a:xfrm>
          <a:prstGeom prst="rect">
            <a:avLst/>
          </a:prstGeom>
        </p:spPr>
        <p:txBody>
          <a:bodyPr wrap="square">
            <a:spAutoFit/>
          </a:bodyPr>
          <a:lstStyle/>
          <a:p>
            <a:r>
              <a:rPr lang="en-US" sz="2000" b="1" dirty="0"/>
              <a:t>Why do we need them?</a:t>
            </a:r>
          </a:p>
          <a:p>
            <a:pPr marL="342900" indent="-342900">
              <a:buFont typeface="Arial" panose="020B0604020202020204" pitchFamily="34" charset="0"/>
              <a:buChar char="•"/>
            </a:pPr>
            <a:endParaRPr lang="en-US" sz="2000" b="1" dirty="0">
              <a:latin typeface="+mn-lt"/>
            </a:endParaRPr>
          </a:p>
          <a:p>
            <a:endParaRPr lang="en-US" dirty="0"/>
          </a:p>
          <a:p>
            <a:r>
              <a:rPr lang="en-US" dirty="0"/>
              <a:t>Now, let us create a one-hot encoded vector for each of these words in V. </a:t>
            </a:r>
          </a:p>
          <a:p>
            <a:endParaRPr lang="en-US" dirty="0"/>
          </a:p>
          <a:p>
            <a:r>
              <a:rPr lang="en-US" dirty="0"/>
              <a:t>Length of our one-hot encoded vector would be equal to the size of V (=5). </a:t>
            </a:r>
          </a:p>
          <a:p>
            <a:endParaRPr lang="en-US" dirty="0"/>
          </a:p>
          <a:p>
            <a:r>
              <a:rPr lang="en-US" dirty="0"/>
              <a:t>We would have a vector of zeros except for the element at the index representing the corresponding word in the vocabulary. </a:t>
            </a:r>
          </a:p>
          <a:p>
            <a:endParaRPr lang="en-US" dirty="0"/>
          </a:p>
          <a:p>
            <a:r>
              <a:rPr lang="en-US" b="1" dirty="0"/>
              <a:t>That particular element would be one. The encodings below would explain this better.</a:t>
            </a:r>
          </a:p>
          <a:p>
            <a:endParaRPr lang="en-US" sz="2000" b="1" dirty="0">
              <a:latin typeface="+mn-lt"/>
            </a:endParaRPr>
          </a:p>
        </p:txBody>
      </p:sp>
      <p:sp>
        <p:nvSpPr>
          <p:cNvPr id="4" name="Slide Number Placeholder 3">
            <a:extLst>
              <a:ext uri="{FF2B5EF4-FFF2-40B4-BE49-F238E27FC236}">
                <a16:creationId xmlns:a16="http://schemas.microsoft.com/office/drawing/2014/main" id="{06202FE7-4C59-954D-BF05-266B6EC3E4EC}"/>
              </a:ext>
            </a:extLst>
          </p:cNvPr>
          <p:cNvSpPr>
            <a:spLocks noGrp="1"/>
          </p:cNvSpPr>
          <p:nvPr>
            <p:ph type="sldNum" sz="quarter" idx="12"/>
          </p:nvPr>
        </p:nvSpPr>
        <p:spPr/>
        <p:txBody>
          <a:bodyPr/>
          <a:lstStyle/>
          <a:p>
            <a:pPr>
              <a:defRPr/>
            </a:pPr>
            <a:fld id="{740F825C-949B-974C-AB99-C3CE0C97A40B}" type="slidenum">
              <a:rPr lang="en-GB" altLang="en-US" smtClean="0"/>
              <a:pPr>
                <a:defRPr/>
              </a:pPr>
              <a:t>133</a:t>
            </a:fld>
            <a:endParaRPr lang="en-GB" altLang="en-US"/>
          </a:p>
        </p:txBody>
      </p:sp>
      <p:sp>
        <p:nvSpPr>
          <p:cNvPr id="5" name="Rectangle 4">
            <a:extLst>
              <a:ext uri="{FF2B5EF4-FFF2-40B4-BE49-F238E27FC236}">
                <a16:creationId xmlns:a16="http://schemas.microsoft.com/office/drawing/2014/main" id="{F9B4C320-B9D7-2442-A48B-717C2BEBCAC4}"/>
              </a:ext>
            </a:extLst>
          </p:cNvPr>
          <p:cNvSpPr/>
          <p:nvPr/>
        </p:nvSpPr>
        <p:spPr>
          <a:xfrm>
            <a:off x="281574" y="5951021"/>
            <a:ext cx="8538898" cy="646331"/>
          </a:xfrm>
          <a:prstGeom prst="rect">
            <a:avLst/>
          </a:prstGeom>
        </p:spPr>
        <p:txBody>
          <a:bodyPr wrap="square">
            <a:spAutoFit/>
          </a:bodyPr>
          <a:lstStyle/>
          <a:p>
            <a:r>
              <a:rPr lang="en-US" dirty="0"/>
              <a:t>https://</a:t>
            </a:r>
            <a:r>
              <a:rPr lang="en-US" dirty="0" err="1"/>
              <a:t>towardsdatascience.com</a:t>
            </a:r>
            <a:r>
              <a:rPr lang="en-US" dirty="0"/>
              <a:t>/introduction-to-word-embedding-and-word2vec-652d0c2060fa</a:t>
            </a:r>
          </a:p>
        </p:txBody>
      </p:sp>
      <p:sp>
        <p:nvSpPr>
          <p:cNvPr id="6" name="Rectangle 5">
            <a:extLst>
              <a:ext uri="{FF2B5EF4-FFF2-40B4-BE49-F238E27FC236}">
                <a16:creationId xmlns:a16="http://schemas.microsoft.com/office/drawing/2014/main" id="{033E89FE-A43F-0648-9C64-978B5AA9E4DB}"/>
              </a:ext>
            </a:extLst>
          </p:cNvPr>
          <p:cNvSpPr/>
          <p:nvPr/>
        </p:nvSpPr>
        <p:spPr>
          <a:xfrm>
            <a:off x="1259632" y="4908514"/>
            <a:ext cx="5832648" cy="646331"/>
          </a:xfrm>
          <a:prstGeom prst="rect">
            <a:avLst/>
          </a:prstGeom>
        </p:spPr>
        <p:txBody>
          <a:bodyPr wrap="square">
            <a:spAutoFit/>
          </a:bodyPr>
          <a:lstStyle/>
          <a:p>
            <a:r>
              <a:rPr lang="en-US" dirty="0"/>
              <a:t>Have = [1,0,0,0,0]`; a=[0,1,0,0,0]` ; good=[0,0,1,0,0]` ; great=[0,0,0,1,0]` ; day=[0,0,0,0,1]`</a:t>
            </a:r>
          </a:p>
        </p:txBody>
      </p:sp>
    </p:spTree>
    <p:extLst>
      <p:ext uri="{BB962C8B-B14F-4D97-AF65-F5344CB8AC3E}">
        <p14:creationId xmlns:p14="http://schemas.microsoft.com/office/powerpoint/2010/main" val="390185114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116632"/>
            <a:ext cx="8229600" cy="1143000"/>
          </a:xfrm>
        </p:spPr>
        <p:txBody>
          <a:bodyPr/>
          <a:lstStyle/>
          <a:p>
            <a:r>
              <a:rPr lang="en-US" b="1" dirty="0">
                <a:solidFill>
                  <a:schemeClr val="accent2"/>
                </a:solidFill>
              </a:rPr>
              <a:t>Distributed Representation</a:t>
            </a:r>
            <a:endParaRPr lang="en-US" sz="4000" b="1" dirty="0">
              <a:solidFill>
                <a:schemeClr val="accent2"/>
              </a:solidFill>
            </a:endParaRP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Rectangle 2">
            <a:extLst>
              <a:ext uri="{FF2B5EF4-FFF2-40B4-BE49-F238E27FC236}">
                <a16:creationId xmlns:a16="http://schemas.microsoft.com/office/drawing/2014/main" id="{AABD8848-52D9-FC4B-AB3F-0525157AAB39}"/>
              </a:ext>
            </a:extLst>
          </p:cNvPr>
          <p:cNvSpPr/>
          <p:nvPr/>
        </p:nvSpPr>
        <p:spPr>
          <a:xfrm>
            <a:off x="467544" y="1412776"/>
            <a:ext cx="7607780" cy="1292662"/>
          </a:xfrm>
          <a:prstGeom prst="rect">
            <a:avLst/>
          </a:prstGeom>
        </p:spPr>
        <p:txBody>
          <a:bodyPr wrap="square">
            <a:spAutoFit/>
          </a:bodyPr>
          <a:lstStyle/>
          <a:p>
            <a:r>
              <a:rPr lang="en-US" sz="2000" b="1" dirty="0"/>
              <a:t>Why do we need them?</a:t>
            </a:r>
          </a:p>
          <a:p>
            <a:pPr marL="342900" indent="-342900">
              <a:buFont typeface="Arial" panose="020B0604020202020204" pitchFamily="34" charset="0"/>
              <a:buChar char="•"/>
            </a:pPr>
            <a:endParaRPr lang="en-US" sz="2000" b="1" dirty="0">
              <a:latin typeface="+mn-lt"/>
            </a:endParaRPr>
          </a:p>
          <a:p>
            <a:endParaRPr lang="en-US" dirty="0"/>
          </a:p>
          <a:p>
            <a:endParaRPr lang="en-US" sz="2000" b="1" dirty="0">
              <a:latin typeface="+mn-lt"/>
            </a:endParaRPr>
          </a:p>
        </p:txBody>
      </p:sp>
      <p:sp>
        <p:nvSpPr>
          <p:cNvPr id="4" name="Slide Number Placeholder 3">
            <a:extLst>
              <a:ext uri="{FF2B5EF4-FFF2-40B4-BE49-F238E27FC236}">
                <a16:creationId xmlns:a16="http://schemas.microsoft.com/office/drawing/2014/main" id="{06202FE7-4C59-954D-BF05-266B6EC3E4EC}"/>
              </a:ext>
            </a:extLst>
          </p:cNvPr>
          <p:cNvSpPr>
            <a:spLocks noGrp="1"/>
          </p:cNvSpPr>
          <p:nvPr>
            <p:ph type="sldNum" sz="quarter" idx="12"/>
          </p:nvPr>
        </p:nvSpPr>
        <p:spPr/>
        <p:txBody>
          <a:bodyPr/>
          <a:lstStyle/>
          <a:p>
            <a:pPr>
              <a:defRPr/>
            </a:pPr>
            <a:fld id="{740F825C-949B-974C-AB99-C3CE0C97A40B}" type="slidenum">
              <a:rPr lang="en-GB" altLang="en-US" smtClean="0"/>
              <a:pPr>
                <a:defRPr/>
              </a:pPr>
              <a:t>134</a:t>
            </a:fld>
            <a:endParaRPr lang="en-GB" altLang="en-US"/>
          </a:p>
        </p:txBody>
      </p:sp>
      <p:sp>
        <p:nvSpPr>
          <p:cNvPr id="5" name="Rectangle 4">
            <a:extLst>
              <a:ext uri="{FF2B5EF4-FFF2-40B4-BE49-F238E27FC236}">
                <a16:creationId xmlns:a16="http://schemas.microsoft.com/office/drawing/2014/main" id="{F9B4C320-B9D7-2442-A48B-717C2BEBCAC4}"/>
              </a:ext>
            </a:extLst>
          </p:cNvPr>
          <p:cNvSpPr/>
          <p:nvPr/>
        </p:nvSpPr>
        <p:spPr>
          <a:xfrm>
            <a:off x="353582" y="5805264"/>
            <a:ext cx="8538898" cy="646331"/>
          </a:xfrm>
          <a:prstGeom prst="rect">
            <a:avLst/>
          </a:prstGeom>
        </p:spPr>
        <p:txBody>
          <a:bodyPr wrap="square">
            <a:spAutoFit/>
          </a:bodyPr>
          <a:lstStyle/>
          <a:p>
            <a:r>
              <a:rPr lang="en-US" dirty="0"/>
              <a:t>https://</a:t>
            </a:r>
            <a:r>
              <a:rPr lang="en-US" dirty="0" err="1"/>
              <a:t>towardsdatascience.com</a:t>
            </a:r>
            <a:r>
              <a:rPr lang="en-US" dirty="0"/>
              <a:t>/introduction-to-word-embedding-and-word2vec-652d0c2060fa</a:t>
            </a:r>
          </a:p>
        </p:txBody>
      </p:sp>
      <p:sp>
        <p:nvSpPr>
          <p:cNvPr id="7" name="Rectangle 6">
            <a:extLst>
              <a:ext uri="{FF2B5EF4-FFF2-40B4-BE49-F238E27FC236}">
                <a16:creationId xmlns:a16="http://schemas.microsoft.com/office/drawing/2014/main" id="{E898E5FC-D268-B144-803C-20D57A541A1E}"/>
              </a:ext>
            </a:extLst>
          </p:cNvPr>
          <p:cNvSpPr/>
          <p:nvPr/>
        </p:nvSpPr>
        <p:spPr>
          <a:xfrm>
            <a:off x="487614" y="2161887"/>
            <a:ext cx="7972818" cy="3693319"/>
          </a:xfrm>
          <a:prstGeom prst="rect">
            <a:avLst/>
          </a:prstGeom>
        </p:spPr>
        <p:txBody>
          <a:bodyPr wrap="square">
            <a:spAutoFit/>
          </a:bodyPr>
          <a:lstStyle/>
          <a:p>
            <a:r>
              <a:rPr lang="en-US" dirty="0"/>
              <a:t>If we try to visualize these encodings, we can think of a 5 dimensional space, where each word occupies one of the dimensions and has nothing to do with the rest (no projection along the other dimensions). </a:t>
            </a:r>
          </a:p>
          <a:p>
            <a:endParaRPr lang="en-US" dirty="0"/>
          </a:p>
          <a:p>
            <a:r>
              <a:rPr lang="en-US" b="1" dirty="0"/>
              <a:t>This means ‘good’ and ‘great’ are as different as ‘day’ and ‘have’, which is not true.</a:t>
            </a:r>
          </a:p>
          <a:p>
            <a:endParaRPr lang="en-US" dirty="0"/>
          </a:p>
          <a:p>
            <a:r>
              <a:rPr lang="en-US" dirty="0"/>
              <a:t>Our objective is to have words with similar context occupy close spatial positions. </a:t>
            </a:r>
          </a:p>
          <a:p>
            <a:endParaRPr lang="en-US" dirty="0"/>
          </a:p>
          <a:p>
            <a:r>
              <a:rPr lang="en-US" b="1" dirty="0"/>
              <a:t>Mathematically, the cosine of the angle between such vectors should be close to 1, i.e. angle close to 0.</a:t>
            </a:r>
          </a:p>
          <a:p>
            <a:endParaRPr lang="en-US" dirty="0"/>
          </a:p>
        </p:txBody>
      </p:sp>
    </p:spTree>
    <p:extLst>
      <p:ext uri="{BB962C8B-B14F-4D97-AF65-F5344CB8AC3E}">
        <p14:creationId xmlns:p14="http://schemas.microsoft.com/office/powerpoint/2010/main" val="204315590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116632"/>
            <a:ext cx="8229600" cy="1143000"/>
          </a:xfrm>
        </p:spPr>
        <p:txBody>
          <a:bodyPr/>
          <a:lstStyle/>
          <a:p>
            <a:r>
              <a:rPr lang="en-US" b="1" dirty="0">
                <a:solidFill>
                  <a:schemeClr val="accent2"/>
                </a:solidFill>
              </a:rPr>
              <a:t>Distributed Representation</a:t>
            </a:r>
            <a:endParaRPr lang="en-US" sz="4000" b="1" dirty="0">
              <a:solidFill>
                <a:schemeClr val="accent2"/>
              </a:solidFill>
            </a:endParaRP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Rectangle 2">
            <a:extLst>
              <a:ext uri="{FF2B5EF4-FFF2-40B4-BE49-F238E27FC236}">
                <a16:creationId xmlns:a16="http://schemas.microsoft.com/office/drawing/2014/main" id="{AABD8848-52D9-FC4B-AB3F-0525157AAB39}"/>
              </a:ext>
            </a:extLst>
          </p:cNvPr>
          <p:cNvSpPr/>
          <p:nvPr/>
        </p:nvSpPr>
        <p:spPr>
          <a:xfrm>
            <a:off x="467544" y="1632282"/>
            <a:ext cx="7607780" cy="1292662"/>
          </a:xfrm>
          <a:prstGeom prst="rect">
            <a:avLst/>
          </a:prstGeom>
        </p:spPr>
        <p:txBody>
          <a:bodyPr wrap="square">
            <a:spAutoFit/>
          </a:bodyPr>
          <a:lstStyle/>
          <a:p>
            <a:r>
              <a:rPr lang="en-US" sz="2000" b="1" dirty="0"/>
              <a:t>Why do we need them?</a:t>
            </a:r>
          </a:p>
          <a:p>
            <a:pPr marL="342900" indent="-342900">
              <a:buFont typeface="Arial" panose="020B0604020202020204" pitchFamily="34" charset="0"/>
              <a:buChar char="•"/>
            </a:pPr>
            <a:endParaRPr lang="en-US" sz="2000" b="1" dirty="0">
              <a:latin typeface="+mn-lt"/>
            </a:endParaRPr>
          </a:p>
          <a:p>
            <a:endParaRPr lang="en-US" dirty="0"/>
          </a:p>
          <a:p>
            <a:endParaRPr lang="en-US" sz="2000" b="1" dirty="0">
              <a:latin typeface="+mn-lt"/>
            </a:endParaRPr>
          </a:p>
        </p:txBody>
      </p:sp>
      <p:sp>
        <p:nvSpPr>
          <p:cNvPr id="4" name="Slide Number Placeholder 3">
            <a:extLst>
              <a:ext uri="{FF2B5EF4-FFF2-40B4-BE49-F238E27FC236}">
                <a16:creationId xmlns:a16="http://schemas.microsoft.com/office/drawing/2014/main" id="{06202FE7-4C59-954D-BF05-266B6EC3E4EC}"/>
              </a:ext>
            </a:extLst>
          </p:cNvPr>
          <p:cNvSpPr>
            <a:spLocks noGrp="1"/>
          </p:cNvSpPr>
          <p:nvPr>
            <p:ph type="sldNum" sz="quarter" idx="12"/>
          </p:nvPr>
        </p:nvSpPr>
        <p:spPr/>
        <p:txBody>
          <a:bodyPr/>
          <a:lstStyle/>
          <a:p>
            <a:pPr>
              <a:defRPr/>
            </a:pPr>
            <a:fld id="{740F825C-949B-974C-AB99-C3CE0C97A40B}" type="slidenum">
              <a:rPr lang="en-GB" altLang="en-US" smtClean="0"/>
              <a:pPr>
                <a:defRPr/>
              </a:pPr>
              <a:t>135</a:t>
            </a:fld>
            <a:endParaRPr lang="en-GB" altLang="en-US"/>
          </a:p>
        </p:txBody>
      </p:sp>
      <p:sp>
        <p:nvSpPr>
          <p:cNvPr id="5" name="Rectangle 4">
            <a:extLst>
              <a:ext uri="{FF2B5EF4-FFF2-40B4-BE49-F238E27FC236}">
                <a16:creationId xmlns:a16="http://schemas.microsoft.com/office/drawing/2014/main" id="{F9B4C320-B9D7-2442-A48B-717C2BEBCAC4}"/>
              </a:ext>
            </a:extLst>
          </p:cNvPr>
          <p:cNvSpPr/>
          <p:nvPr/>
        </p:nvSpPr>
        <p:spPr>
          <a:xfrm>
            <a:off x="281574" y="5480357"/>
            <a:ext cx="8538898" cy="646331"/>
          </a:xfrm>
          <a:prstGeom prst="rect">
            <a:avLst/>
          </a:prstGeom>
        </p:spPr>
        <p:txBody>
          <a:bodyPr wrap="square">
            <a:spAutoFit/>
          </a:bodyPr>
          <a:lstStyle/>
          <a:p>
            <a:r>
              <a:rPr lang="en-US" dirty="0"/>
              <a:t>https://</a:t>
            </a:r>
            <a:r>
              <a:rPr lang="en-US" dirty="0" err="1"/>
              <a:t>towardsdatascience.com</a:t>
            </a:r>
            <a:r>
              <a:rPr lang="en-US" dirty="0"/>
              <a:t>/introduction-to-word-embedding-and-word2vec-652d0c2060fa</a:t>
            </a:r>
          </a:p>
        </p:txBody>
      </p:sp>
      <p:sp>
        <p:nvSpPr>
          <p:cNvPr id="7" name="Rectangle 6">
            <a:extLst>
              <a:ext uri="{FF2B5EF4-FFF2-40B4-BE49-F238E27FC236}">
                <a16:creationId xmlns:a16="http://schemas.microsoft.com/office/drawing/2014/main" id="{E898E5FC-D268-B144-803C-20D57A541A1E}"/>
              </a:ext>
            </a:extLst>
          </p:cNvPr>
          <p:cNvSpPr/>
          <p:nvPr/>
        </p:nvSpPr>
        <p:spPr>
          <a:xfrm>
            <a:off x="487614" y="2492896"/>
            <a:ext cx="7972818" cy="2585323"/>
          </a:xfrm>
          <a:prstGeom prst="rect">
            <a:avLst/>
          </a:prstGeom>
        </p:spPr>
        <p:txBody>
          <a:bodyPr wrap="square">
            <a:spAutoFit/>
          </a:bodyPr>
          <a:lstStyle/>
          <a:p>
            <a:r>
              <a:rPr lang="en-US" dirty="0"/>
              <a:t>Here comes the idea of generating </a:t>
            </a:r>
            <a:r>
              <a:rPr lang="en-US" i="1" dirty="0"/>
              <a:t>distributed representations</a:t>
            </a:r>
            <a:r>
              <a:rPr lang="en-US" dirty="0"/>
              <a:t>. </a:t>
            </a:r>
          </a:p>
          <a:p>
            <a:endParaRPr lang="en-US" dirty="0"/>
          </a:p>
          <a:p>
            <a:r>
              <a:rPr lang="en-US" dirty="0"/>
              <a:t>Intuitively, we introduce some </a:t>
            </a:r>
            <a:r>
              <a:rPr lang="en-US" i="1" dirty="0"/>
              <a:t>dependence</a:t>
            </a:r>
            <a:r>
              <a:rPr lang="en-US" dirty="0"/>
              <a:t> of one word on the other words. </a:t>
            </a:r>
          </a:p>
          <a:p>
            <a:endParaRPr lang="en-US" dirty="0"/>
          </a:p>
          <a:p>
            <a:r>
              <a:rPr lang="en-US" dirty="0"/>
              <a:t>The words in context of this word would get a greater share of this </a:t>
            </a:r>
            <a:r>
              <a:rPr lang="en-US" i="1" dirty="0"/>
              <a:t>dependence. </a:t>
            </a:r>
          </a:p>
          <a:p>
            <a:endParaRPr lang="en-US" i="1" dirty="0"/>
          </a:p>
          <a:p>
            <a:r>
              <a:rPr lang="en-US" dirty="0"/>
              <a:t>In one hot encoding representations, all the words are </a:t>
            </a:r>
            <a:r>
              <a:rPr lang="en-US" i="1" dirty="0"/>
              <a:t>independent </a:t>
            </a:r>
            <a:r>
              <a:rPr lang="en-US" dirty="0"/>
              <a:t>of each other</a:t>
            </a:r>
            <a:r>
              <a:rPr lang="en-US" i="1" dirty="0"/>
              <a:t>, </a:t>
            </a:r>
            <a:r>
              <a:rPr lang="en-US" dirty="0"/>
              <a:t>as mentioned earlier.</a:t>
            </a:r>
          </a:p>
        </p:txBody>
      </p:sp>
    </p:spTree>
    <p:extLst>
      <p:ext uri="{BB962C8B-B14F-4D97-AF65-F5344CB8AC3E}">
        <p14:creationId xmlns:p14="http://schemas.microsoft.com/office/powerpoint/2010/main" val="343380991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116632"/>
            <a:ext cx="8229600" cy="1143000"/>
          </a:xfrm>
        </p:spPr>
        <p:txBody>
          <a:bodyPr/>
          <a:lstStyle/>
          <a:p>
            <a:r>
              <a:rPr lang="en-US" b="1" dirty="0">
                <a:solidFill>
                  <a:schemeClr val="accent2"/>
                </a:solidFill>
              </a:rPr>
              <a:t>Distributed Representation</a:t>
            </a:r>
            <a:endParaRPr lang="en-US" sz="4000" b="1" dirty="0">
              <a:solidFill>
                <a:schemeClr val="accent2"/>
              </a:solidFill>
            </a:endParaRP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Rectangle 2">
            <a:extLst>
              <a:ext uri="{FF2B5EF4-FFF2-40B4-BE49-F238E27FC236}">
                <a16:creationId xmlns:a16="http://schemas.microsoft.com/office/drawing/2014/main" id="{AABD8848-52D9-FC4B-AB3F-0525157AAB39}"/>
              </a:ext>
            </a:extLst>
          </p:cNvPr>
          <p:cNvSpPr/>
          <p:nvPr/>
        </p:nvSpPr>
        <p:spPr>
          <a:xfrm>
            <a:off x="467544" y="1363995"/>
            <a:ext cx="7607780" cy="984885"/>
          </a:xfrm>
          <a:prstGeom prst="rect">
            <a:avLst/>
          </a:prstGeom>
        </p:spPr>
        <p:txBody>
          <a:bodyPr wrap="square">
            <a:spAutoFit/>
          </a:bodyPr>
          <a:lstStyle/>
          <a:p>
            <a:r>
              <a:rPr lang="en-US" sz="2000" b="1" dirty="0"/>
              <a:t>How Does Word2Vec work?</a:t>
            </a:r>
            <a:endParaRPr lang="en-US" sz="2000" b="1" dirty="0">
              <a:latin typeface="+mn-lt"/>
            </a:endParaRPr>
          </a:p>
          <a:p>
            <a:endParaRPr lang="en-US" dirty="0"/>
          </a:p>
          <a:p>
            <a:endParaRPr lang="en-US" sz="2000" b="1" dirty="0">
              <a:latin typeface="+mn-lt"/>
            </a:endParaRPr>
          </a:p>
        </p:txBody>
      </p:sp>
      <p:sp>
        <p:nvSpPr>
          <p:cNvPr id="4" name="Slide Number Placeholder 3">
            <a:extLst>
              <a:ext uri="{FF2B5EF4-FFF2-40B4-BE49-F238E27FC236}">
                <a16:creationId xmlns:a16="http://schemas.microsoft.com/office/drawing/2014/main" id="{06202FE7-4C59-954D-BF05-266B6EC3E4EC}"/>
              </a:ext>
            </a:extLst>
          </p:cNvPr>
          <p:cNvSpPr>
            <a:spLocks noGrp="1"/>
          </p:cNvSpPr>
          <p:nvPr>
            <p:ph type="sldNum" sz="quarter" idx="12"/>
          </p:nvPr>
        </p:nvSpPr>
        <p:spPr/>
        <p:txBody>
          <a:bodyPr/>
          <a:lstStyle/>
          <a:p>
            <a:pPr>
              <a:defRPr/>
            </a:pPr>
            <a:fld id="{740F825C-949B-974C-AB99-C3CE0C97A40B}" type="slidenum">
              <a:rPr lang="en-GB" altLang="en-US" smtClean="0"/>
              <a:pPr>
                <a:defRPr/>
              </a:pPr>
              <a:t>136</a:t>
            </a:fld>
            <a:endParaRPr lang="en-GB" altLang="en-US"/>
          </a:p>
        </p:txBody>
      </p:sp>
      <p:sp>
        <p:nvSpPr>
          <p:cNvPr id="5" name="Rectangle 4">
            <a:extLst>
              <a:ext uri="{FF2B5EF4-FFF2-40B4-BE49-F238E27FC236}">
                <a16:creationId xmlns:a16="http://schemas.microsoft.com/office/drawing/2014/main" id="{F9B4C320-B9D7-2442-A48B-717C2BEBCAC4}"/>
              </a:ext>
            </a:extLst>
          </p:cNvPr>
          <p:cNvSpPr/>
          <p:nvPr/>
        </p:nvSpPr>
        <p:spPr>
          <a:xfrm>
            <a:off x="353582" y="5805264"/>
            <a:ext cx="8538898" cy="646331"/>
          </a:xfrm>
          <a:prstGeom prst="rect">
            <a:avLst/>
          </a:prstGeom>
        </p:spPr>
        <p:txBody>
          <a:bodyPr wrap="square">
            <a:spAutoFit/>
          </a:bodyPr>
          <a:lstStyle/>
          <a:p>
            <a:r>
              <a:rPr lang="en-US" dirty="0"/>
              <a:t>https://</a:t>
            </a:r>
            <a:r>
              <a:rPr lang="en-US" dirty="0" err="1"/>
              <a:t>towardsdatascience.com</a:t>
            </a:r>
            <a:r>
              <a:rPr lang="en-US" dirty="0"/>
              <a:t>/introduction-to-word-embedding-and-word2vec-652d0c2060fa</a:t>
            </a:r>
          </a:p>
        </p:txBody>
      </p:sp>
      <p:sp>
        <p:nvSpPr>
          <p:cNvPr id="7" name="Rectangle 6">
            <a:extLst>
              <a:ext uri="{FF2B5EF4-FFF2-40B4-BE49-F238E27FC236}">
                <a16:creationId xmlns:a16="http://schemas.microsoft.com/office/drawing/2014/main" id="{E898E5FC-D268-B144-803C-20D57A541A1E}"/>
              </a:ext>
            </a:extLst>
          </p:cNvPr>
          <p:cNvSpPr/>
          <p:nvPr/>
        </p:nvSpPr>
        <p:spPr>
          <a:xfrm>
            <a:off x="475080" y="1772816"/>
            <a:ext cx="7972818" cy="4801314"/>
          </a:xfrm>
          <a:prstGeom prst="rect">
            <a:avLst/>
          </a:prstGeom>
        </p:spPr>
        <p:txBody>
          <a:bodyPr wrap="square">
            <a:spAutoFit/>
          </a:bodyPr>
          <a:lstStyle/>
          <a:p>
            <a:r>
              <a:rPr lang="en-US" dirty="0"/>
              <a:t>Word2Vec is a method to construct such an embedding. It can be obtained using two methods (both involving Neural Networks): Skip Gram and Common Bag Of Words (CBOW).</a:t>
            </a:r>
          </a:p>
          <a:p>
            <a:endParaRPr lang="en-US" dirty="0"/>
          </a:p>
          <a:p>
            <a:r>
              <a:rPr lang="en-US" b="1" i="1" dirty="0"/>
              <a:t>CBOW Model: </a:t>
            </a:r>
            <a:r>
              <a:rPr lang="en-US" dirty="0"/>
              <a:t>This method takes the context of each word as the input and tries to predict the word corresponding to the context.</a:t>
            </a:r>
          </a:p>
          <a:p>
            <a:endParaRPr lang="en-US" dirty="0"/>
          </a:p>
          <a:p>
            <a:r>
              <a:rPr lang="en-US" b="1" dirty="0"/>
              <a:t>Skip-Gram model: </a:t>
            </a:r>
            <a:r>
              <a:rPr lang="en-US" dirty="0"/>
              <a:t>This looks like multiple-context CBOW model.</a:t>
            </a:r>
          </a:p>
          <a:p>
            <a:endParaRPr lang="en-US" dirty="0"/>
          </a:p>
          <a:p>
            <a:r>
              <a:rPr lang="en-US" dirty="0"/>
              <a:t>Skip Gram works well with small amount of data and is found to represent rare words well. </a:t>
            </a:r>
          </a:p>
          <a:p>
            <a:endParaRPr lang="en-US" dirty="0"/>
          </a:p>
          <a:p>
            <a:r>
              <a:rPr lang="en-US" dirty="0"/>
              <a:t>On the other hand, CBOW is faster and has better representations for more frequent words.</a:t>
            </a:r>
          </a:p>
          <a:p>
            <a:endParaRPr lang="en-US" dirty="0"/>
          </a:p>
          <a:p>
            <a:endParaRPr lang="en-US" dirty="0"/>
          </a:p>
          <a:p>
            <a:endParaRPr lang="en-US" dirty="0"/>
          </a:p>
        </p:txBody>
      </p:sp>
    </p:spTree>
    <p:extLst>
      <p:ext uri="{BB962C8B-B14F-4D97-AF65-F5344CB8AC3E}">
        <p14:creationId xmlns:p14="http://schemas.microsoft.com/office/powerpoint/2010/main" val="136875837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116632"/>
            <a:ext cx="8229600" cy="1143000"/>
          </a:xfrm>
        </p:spPr>
        <p:txBody>
          <a:bodyPr/>
          <a:lstStyle/>
          <a:p>
            <a:r>
              <a:rPr lang="en-US" b="1" dirty="0">
                <a:solidFill>
                  <a:schemeClr val="accent2"/>
                </a:solidFill>
              </a:rPr>
              <a:t>Distributed Representation</a:t>
            </a:r>
            <a:endParaRPr lang="en-US" sz="4000" b="1" dirty="0">
              <a:solidFill>
                <a:schemeClr val="accent2"/>
              </a:solidFill>
            </a:endParaRP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Rectangle 2">
            <a:extLst>
              <a:ext uri="{FF2B5EF4-FFF2-40B4-BE49-F238E27FC236}">
                <a16:creationId xmlns:a16="http://schemas.microsoft.com/office/drawing/2014/main" id="{AABD8848-52D9-FC4B-AB3F-0525157AAB39}"/>
              </a:ext>
            </a:extLst>
          </p:cNvPr>
          <p:cNvSpPr/>
          <p:nvPr/>
        </p:nvSpPr>
        <p:spPr>
          <a:xfrm>
            <a:off x="323528" y="1196752"/>
            <a:ext cx="7607780" cy="984885"/>
          </a:xfrm>
          <a:prstGeom prst="rect">
            <a:avLst/>
          </a:prstGeom>
        </p:spPr>
        <p:txBody>
          <a:bodyPr wrap="square">
            <a:spAutoFit/>
          </a:bodyPr>
          <a:lstStyle/>
          <a:p>
            <a:r>
              <a:rPr lang="en-US" sz="2000" b="1" dirty="0"/>
              <a:t>How Does Word2Vec work?</a:t>
            </a:r>
            <a:endParaRPr lang="en-US" sz="2000" b="1" dirty="0">
              <a:latin typeface="+mn-lt"/>
            </a:endParaRPr>
          </a:p>
          <a:p>
            <a:endParaRPr lang="en-US" dirty="0"/>
          </a:p>
          <a:p>
            <a:endParaRPr lang="en-US" sz="2000" b="1" dirty="0">
              <a:latin typeface="+mn-lt"/>
            </a:endParaRPr>
          </a:p>
        </p:txBody>
      </p:sp>
      <p:sp>
        <p:nvSpPr>
          <p:cNvPr id="4" name="Slide Number Placeholder 3">
            <a:extLst>
              <a:ext uri="{FF2B5EF4-FFF2-40B4-BE49-F238E27FC236}">
                <a16:creationId xmlns:a16="http://schemas.microsoft.com/office/drawing/2014/main" id="{06202FE7-4C59-954D-BF05-266B6EC3E4EC}"/>
              </a:ext>
            </a:extLst>
          </p:cNvPr>
          <p:cNvSpPr>
            <a:spLocks noGrp="1"/>
          </p:cNvSpPr>
          <p:nvPr>
            <p:ph type="sldNum" sz="quarter" idx="12"/>
          </p:nvPr>
        </p:nvSpPr>
        <p:spPr/>
        <p:txBody>
          <a:bodyPr/>
          <a:lstStyle/>
          <a:p>
            <a:pPr>
              <a:defRPr/>
            </a:pPr>
            <a:fld id="{740F825C-949B-974C-AB99-C3CE0C97A40B}" type="slidenum">
              <a:rPr lang="en-GB" altLang="en-US" smtClean="0"/>
              <a:pPr>
                <a:defRPr/>
              </a:pPr>
              <a:t>137</a:t>
            </a:fld>
            <a:endParaRPr lang="en-GB" altLang="en-US"/>
          </a:p>
        </p:txBody>
      </p:sp>
      <p:sp>
        <p:nvSpPr>
          <p:cNvPr id="5" name="Rectangle 4">
            <a:extLst>
              <a:ext uri="{FF2B5EF4-FFF2-40B4-BE49-F238E27FC236}">
                <a16:creationId xmlns:a16="http://schemas.microsoft.com/office/drawing/2014/main" id="{F9B4C320-B9D7-2442-A48B-717C2BEBCAC4}"/>
              </a:ext>
            </a:extLst>
          </p:cNvPr>
          <p:cNvSpPr/>
          <p:nvPr/>
        </p:nvSpPr>
        <p:spPr>
          <a:xfrm>
            <a:off x="281574" y="5517232"/>
            <a:ext cx="8538898" cy="646331"/>
          </a:xfrm>
          <a:prstGeom prst="rect">
            <a:avLst/>
          </a:prstGeom>
        </p:spPr>
        <p:txBody>
          <a:bodyPr wrap="square">
            <a:spAutoFit/>
          </a:bodyPr>
          <a:lstStyle/>
          <a:p>
            <a:r>
              <a:rPr lang="en-US" dirty="0"/>
              <a:t>https://</a:t>
            </a:r>
            <a:r>
              <a:rPr lang="en-US" dirty="0" err="1"/>
              <a:t>towardsdatascience.com</a:t>
            </a:r>
            <a:r>
              <a:rPr lang="en-US" dirty="0"/>
              <a:t>/introduction-to-word-embedding-and-word2vec-652d0c2060fa</a:t>
            </a:r>
          </a:p>
        </p:txBody>
      </p:sp>
      <p:sp>
        <p:nvSpPr>
          <p:cNvPr id="7" name="Rectangle 6">
            <a:extLst>
              <a:ext uri="{FF2B5EF4-FFF2-40B4-BE49-F238E27FC236}">
                <a16:creationId xmlns:a16="http://schemas.microsoft.com/office/drawing/2014/main" id="{E898E5FC-D268-B144-803C-20D57A541A1E}"/>
              </a:ext>
            </a:extLst>
          </p:cNvPr>
          <p:cNvSpPr/>
          <p:nvPr/>
        </p:nvSpPr>
        <p:spPr>
          <a:xfrm>
            <a:off x="306786" y="1844824"/>
            <a:ext cx="7972818" cy="2031325"/>
          </a:xfrm>
          <a:prstGeom prst="rect">
            <a:avLst/>
          </a:prstGeom>
        </p:spPr>
        <p:txBody>
          <a:bodyPr wrap="square">
            <a:spAutoFit/>
          </a:bodyPr>
          <a:lstStyle/>
          <a:p>
            <a:r>
              <a:rPr lang="en-US" b="1" dirty="0"/>
              <a:t>Continuous bag of words</a:t>
            </a:r>
          </a:p>
          <a:p>
            <a:r>
              <a:rPr lang="en-US" dirty="0"/>
              <a:t>Continuous bag of words creates a sliding window around current word, to predict it from “context” — the surrounding words. Each word is represented as a feature vector. After training, these vectors become the word vectors.</a:t>
            </a:r>
          </a:p>
          <a:p>
            <a:endParaRPr lang="en-US" dirty="0"/>
          </a:p>
          <a:p>
            <a:endParaRPr lang="en-US" dirty="0"/>
          </a:p>
          <a:p>
            <a:endParaRPr lang="en-US" dirty="0"/>
          </a:p>
        </p:txBody>
      </p:sp>
      <p:pic>
        <p:nvPicPr>
          <p:cNvPr id="8" name="Picture 7" descr="Diagram&#10;&#10;Description automatically generated">
            <a:extLst>
              <a:ext uri="{FF2B5EF4-FFF2-40B4-BE49-F238E27FC236}">
                <a16:creationId xmlns:a16="http://schemas.microsoft.com/office/drawing/2014/main" id="{7CC210FF-E6C7-8748-A4ED-A705FEF5AE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7784" y="3356992"/>
            <a:ext cx="2999854" cy="1790682"/>
          </a:xfrm>
          <a:prstGeom prst="rect">
            <a:avLst/>
          </a:prstGeom>
        </p:spPr>
      </p:pic>
    </p:spTree>
    <p:extLst>
      <p:ext uri="{BB962C8B-B14F-4D97-AF65-F5344CB8AC3E}">
        <p14:creationId xmlns:p14="http://schemas.microsoft.com/office/powerpoint/2010/main" val="76783927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116632"/>
            <a:ext cx="8229600" cy="1143000"/>
          </a:xfrm>
        </p:spPr>
        <p:txBody>
          <a:bodyPr/>
          <a:lstStyle/>
          <a:p>
            <a:r>
              <a:rPr lang="en-US" b="1" dirty="0">
                <a:solidFill>
                  <a:schemeClr val="accent2"/>
                </a:solidFill>
              </a:rPr>
              <a:t>Distributed Representation</a:t>
            </a:r>
            <a:endParaRPr lang="en-US" sz="4000" b="1" dirty="0">
              <a:solidFill>
                <a:schemeClr val="accent2"/>
              </a:solidFill>
            </a:endParaRP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Rectangle 2">
            <a:extLst>
              <a:ext uri="{FF2B5EF4-FFF2-40B4-BE49-F238E27FC236}">
                <a16:creationId xmlns:a16="http://schemas.microsoft.com/office/drawing/2014/main" id="{AABD8848-52D9-FC4B-AB3F-0525157AAB39}"/>
              </a:ext>
            </a:extLst>
          </p:cNvPr>
          <p:cNvSpPr/>
          <p:nvPr/>
        </p:nvSpPr>
        <p:spPr>
          <a:xfrm>
            <a:off x="467544" y="1632282"/>
            <a:ext cx="7607780" cy="984885"/>
          </a:xfrm>
          <a:prstGeom prst="rect">
            <a:avLst/>
          </a:prstGeom>
        </p:spPr>
        <p:txBody>
          <a:bodyPr wrap="square">
            <a:spAutoFit/>
          </a:bodyPr>
          <a:lstStyle/>
          <a:p>
            <a:r>
              <a:rPr lang="en-US" sz="2000" b="1" dirty="0"/>
              <a:t>How Does Word2Vec work?</a:t>
            </a:r>
            <a:endParaRPr lang="en-US" sz="2000" b="1" dirty="0">
              <a:latin typeface="+mn-lt"/>
            </a:endParaRPr>
          </a:p>
          <a:p>
            <a:endParaRPr lang="en-US" dirty="0"/>
          </a:p>
          <a:p>
            <a:endParaRPr lang="en-US" sz="2000" b="1" dirty="0">
              <a:latin typeface="+mn-lt"/>
            </a:endParaRPr>
          </a:p>
        </p:txBody>
      </p:sp>
      <p:sp>
        <p:nvSpPr>
          <p:cNvPr id="4" name="Slide Number Placeholder 3">
            <a:extLst>
              <a:ext uri="{FF2B5EF4-FFF2-40B4-BE49-F238E27FC236}">
                <a16:creationId xmlns:a16="http://schemas.microsoft.com/office/drawing/2014/main" id="{06202FE7-4C59-954D-BF05-266B6EC3E4EC}"/>
              </a:ext>
            </a:extLst>
          </p:cNvPr>
          <p:cNvSpPr>
            <a:spLocks noGrp="1"/>
          </p:cNvSpPr>
          <p:nvPr>
            <p:ph type="sldNum" sz="quarter" idx="12"/>
          </p:nvPr>
        </p:nvSpPr>
        <p:spPr/>
        <p:txBody>
          <a:bodyPr/>
          <a:lstStyle/>
          <a:p>
            <a:pPr>
              <a:defRPr/>
            </a:pPr>
            <a:fld id="{740F825C-949B-974C-AB99-C3CE0C97A40B}" type="slidenum">
              <a:rPr lang="en-GB" altLang="en-US" smtClean="0"/>
              <a:pPr>
                <a:defRPr/>
              </a:pPr>
              <a:t>138</a:t>
            </a:fld>
            <a:endParaRPr lang="en-GB" altLang="en-US"/>
          </a:p>
        </p:txBody>
      </p:sp>
      <p:sp>
        <p:nvSpPr>
          <p:cNvPr id="6" name="Rectangle 5">
            <a:extLst>
              <a:ext uri="{FF2B5EF4-FFF2-40B4-BE49-F238E27FC236}">
                <a16:creationId xmlns:a16="http://schemas.microsoft.com/office/drawing/2014/main" id="{87636F26-9AC7-604B-86EA-C2CB76715BC2}"/>
              </a:ext>
            </a:extLst>
          </p:cNvPr>
          <p:cNvSpPr/>
          <p:nvPr/>
        </p:nvSpPr>
        <p:spPr>
          <a:xfrm>
            <a:off x="487174" y="2420888"/>
            <a:ext cx="8092205" cy="2031325"/>
          </a:xfrm>
          <a:prstGeom prst="rect">
            <a:avLst/>
          </a:prstGeom>
        </p:spPr>
        <p:txBody>
          <a:bodyPr wrap="square">
            <a:spAutoFit/>
          </a:bodyPr>
          <a:lstStyle/>
          <a:p>
            <a:r>
              <a:rPr lang="en-US" b="1" dirty="0"/>
              <a:t>Skip gram</a:t>
            </a:r>
          </a:p>
          <a:p>
            <a:r>
              <a:rPr lang="en-US" dirty="0"/>
              <a:t>The second algorithm is actually the opposite of CBOW: instead of </a:t>
            </a:r>
            <a:r>
              <a:rPr lang="en-US" dirty="0" err="1"/>
              <a:t>prediciting</a:t>
            </a:r>
            <a:r>
              <a:rPr lang="en-US" dirty="0"/>
              <a:t> one word each time, we use 1 word to predict all surrounding words (“context”). </a:t>
            </a:r>
          </a:p>
          <a:p>
            <a:endParaRPr lang="en-US" b="1" dirty="0"/>
          </a:p>
          <a:p>
            <a:r>
              <a:rPr lang="en-US" b="1" dirty="0"/>
              <a:t>Skip gram </a:t>
            </a:r>
            <a:r>
              <a:rPr lang="en-US" dirty="0"/>
              <a:t>is much slower than CBOW, but considered more accurate with infrequent words.</a:t>
            </a:r>
          </a:p>
        </p:txBody>
      </p:sp>
      <p:sp>
        <p:nvSpPr>
          <p:cNvPr id="9" name="Rectangle 8">
            <a:extLst>
              <a:ext uri="{FF2B5EF4-FFF2-40B4-BE49-F238E27FC236}">
                <a16:creationId xmlns:a16="http://schemas.microsoft.com/office/drawing/2014/main" id="{54403F76-2FE6-9647-A39B-82223114D8FC}"/>
              </a:ext>
            </a:extLst>
          </p:cNvPr>
          <p:cNvSpPr/>
          <p:nvPr/>
        </p:nvSpPr>
        <p:spPr>
          <a:xfrm>
            <a:off x="654270" y="5025553"/>
            <a:ext cx="8382225" cy="369332"/>
          </a:xfrm>
          <a:prstGeom prst="rect">
            <a:avLst/>
          </a:prstGeom>
        </p:spPr>
        <p:txBody>
          <a:bodyPr wrap="square">
            <a:spAutoFit/>
          </a:bodyPr>
          <a:lstStyle/>
          <a:p>
            <a:r>
              <a:rPr lang="en-US" dirty="0"/>
              <a:t>https://</a:t>
            </a:r>
            <a:r>
              <a:rPr lang="en-US" dirty="0" err="1"/>
              <a:t>medium.com</a:t>
            </a:r>
            <a:r>
              <a:rPr lang="en-US" dirty="0"/>
              <a:t>/</a:t>
            </a:r>
            <a:r>
              <a:rPr lang="en-US" dirty="0" err="1"/>
              <a:t>wisio</a:t>
            </a:r>
            <a:r>
              <a:rPr lang="en-US" dirty="0"/>
              <a:t>/a-gentle-introduction-to-doc2vec-db3e8c0cce5e</a:t>
            </a:r>
          </a:p>
        </p:txBody>
      </p:sp>
    </p:spTree>
    <p:extLst>
      <p:ext uri="{BB962C8B-B14F-4D97-AF65-F5344CB8AC3E}">
        <p14:creationId xmlns:p14="http://schemas.microsoft.com/office/powerpoint/2010/main" val="4626886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18256"/>
            <a:ext cx="8229600" cy="1143000"/>
          </a:xfrm>
        </p:spPr>
        <p:txBody>
          <a:bodyPr/>
          <a:lstStyle/>
          <a:p>
            <a:r>
              <a:rPr lang="en-US" b="1" dirty="0">
                <a:solidFill>
                  <a:schemeClr val="accent2"/>
                </a:solidFill>
              </a:rPr>
              <a:t>Distributed Representation</a:t>
            </a:r>
            <a:endParaRPr lang="en-US" sz="4000" b="1" dirty="0">
              <a:solidFill>
                <a:schemeClr val="accent2"/>
              </a:solidFill>
            </a:endParaRP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Rectangle 2">
            <a:extLst>
              <a:ext uri="{FF2B5EF4-FFF2-40B4-BE49-F238E27FC236}">
                <a16:creationId xmlns:a16="http://schemas.microsoft.com/office/drawing/2014/main" id="{AABD8848-52D9-FC4B-AB3F-0525157AAB39}"/>
              </a:ext>
            </a:extLst>
          </p:cNvPr>
          <p:cNvSpPr/>
          <p:nvPr/>
        </p:nvSpPr>
        <p:spPr>
          <a:xfrm>
            <a:off x="971600" y="1052736"/>
            <a:ext cx="7200800" cy="5201424"/>
          </a:xfrm>
          <a:prstGeom prst="rect">
            <a:avLst/>
          </a:prstGeom>
        </p:spPr>
        <p:txBody>
          <a:bodyPr wrap="square">
            <a:spAutoFit/>
          </a:bodyPr>
          <a:lstStyle/>
          <a:p>
            <a:pPr marL="342900" indent="-342900">
              <a:buFont typeface="Arial" panose="020B0604020202020204" pitchFamily="34" charset="0"/>
              <a:buChar char="•"/>
            </a:pPr>
            <a:endParaRPr lang="en-US" sz="2000" dirty="0">
              <a:latin typeface="+mn-lt"/>
            </a:endParaRPr>
          </a:p>
          <a:p>
            <a:pPr marL="342900" indent="-342900">
              <a:buFont typeface="Arial" panose="020B0604020202020204" pitchFamily="34" charset="0"/>
              <a:buChar char="•"/>
            </a:pPr>
            <a:r>
              <a:rPr lang="en-US" sz="2000" dirty="0">
                <a:latin typeface="+mn-lt"/>
              </a:rPr>
              <a:t>The </a:t>
            </a:r>
            <a:r>
              <a:rPr lang="en-US" sz="2000" b="1" dirty="0">
                <a:latin typeface="+mn-lt"/>
              </a:rPr>
              <a:t>doc2vec</a:t>
            </a:r>
            <a:r>
              <a:rPr lang="en-US" sz="2000" dirty="0">
                <a:latin typeface="+mn-lt"/>
              </a:rPr>
              <a:t> algorithm is an extension of word2vec. </a:t>
            </a:r>
          </a:p>
          <a:p>
            <a:pPr marL="342900" indent="-342900">
              <a:buFont typeface="Arial" panose="020B0604020202020204" pitchFamily="34" charset="0"/>
              <a:buChar char="•"/>
            </a:pPr>
            <a:endParaRPr lang="en-US" sz="2000" dirty="0">
              <a:latin typeface="+mn-lt"/>
            </a:endParaRPr>
          </a:p>
          <a:p>
            <a:pPr marL="342900" indent="-342900">
              <a:buFont typeface="Arial" panose="020B0604020202020204" pitchFamily="34" charset="0"/>
              <a:buChar char="•"/>
            </a:pPr>
            <a:r>
              <a:rPr lang="en-US" sz="2000" dirty="0"/>
              <a:t>The goal of </a:t>
            </a:r>
            <a:r>
              <a:rPr lang="en-US" sz="2000" b="1" dirty="0"/>
              <a:t>doc2vec</a:t>
            </a:r>
            <a:r>
              <a:rPr lang="en-US" sz="2000" dirty="0"/>
              <a:t> is to create a numeric representation of a document, regardless of its length. </a:t>
            </a:r>
          </a:p>
          <a:p>
            <a:pPr marL="800100" lvl="1" indent="-342900">
              <a:buFont typeface="Arial" panose="020B0604020202020204" pitchFamily="34" charset="0"/>
              <a:buChar char="•"/>
            </a:pPr>
            <a:r>
              <a:rPr lang="en-US" sz="1600" dirty="0">
                <a:solidFill>
                  <a:schemeClr val="bg2"/>
                </a:solidFill>
              </a:rPr>
              <a:t>But unlike words, documents do not come in logical structures such as words, so the another method has to be found.</a:t>
            </a:r>
            <a:endParaRPr lang="en-US" sz="1600" dirty="0">
              <a:solidFill>
                <a:schemeClr val="bg2"/>
              </a:solidFill>
              <a:latin typeface="+mn-lt"/>
            </a:endParaRPr>
          </a:p>
          <a:p>
            <a:pPr marL="342900" indent="-342900">
              <a:buFont typeface="Arial" panose="020B0604020202020204" pitchFamily="34" charset="0"/>
              <a:buChar char="•"/>
            </a:pPr>
            <a:endParaRPr lang="en-US" sz="2000" dirty="0">
              <a:latin typeface="+mn-lt"/>
            </a:endParaRPr>
          </a:p>
          <a:p>
            <a:pPr marL="342900" indent="-342900">
              <a:buFont typeface="Arial" panose="020B0604020202020204" pitchFamily="34" charset="0"/>
              <a:buChar char="•"/>
            </a:pPr>
            <a:r>
              <a:rPr lang="en-US" sz="2000" dirty="0">
                <a:latin typeface="+mn-lt"/>
              </a:rPr>
              <a:t>It proposes a paragraph vector—</a:t>
            </a:r>
            <a:r>
              <a:rPr lang="en-US" sz="2000" dirty="0">
                <a:solidFill>
                  <a:schemeClr val="bg2"/>
                </a:solidFill>
                <a:latin typeface="+mn-lt"/>
              </a:rPr>
              <a:t>an unsupervised algorithm that learns fixed-length feature representations from variable length documents. </a:t>
            </a:r>
          </a:p>
          <a:p>
            <a:pPr marL="342900" indent="-342900">
              <a:buFont typeface="Arial" panose="020B0604020202020204" pitchFamily="34" charset="0"/>
              <a:buChar char="•"/>
            </a:pPr>
            <a:endParaRPr lang="en-US" sz="2000" dirty="0">
              <a:latin typeface="+mn-lt"/>
            </a:endParaRPr>
          </a:p>
          <a:p>
            <a:pPr marL="342900" indent="-342900">
              <a:buFont typeface="Arial" panose="020B0604020202020204" pitchFamily="34" charset="0"/>
              <a:buChar char="•"/>
            </a:pPr>
            <a:r>
              <a:rPr lang="en-US" sz="2000" dirty="0">
                <a:latin typeface="+mn-lt"/>
              </a:rPr>
              <a:t>This representation attempts to inherit the semantic properties of words such that </a:t>
            </a:r>
            <a:r>
              <a:rPr lang="en-US" sz="2000" dirty="0">
                <a:solidFill>
                  <a:schemeClr val="accent1">
                    <a:lumMod val="50000"/>
                  </a:schemeClr>
                </a:solidFill>
                <a:latin typeface="+mn-lt"/>
              </a:rPr>
              <a:t>“red”</a:t>
            </a:r>
            <a:r>
              <a:rPr lang="en-US" sz="2000" dirty="0">
                <a:latin typeface="+mn-lt"/>
              </a:rPr>
              <a:t> and </a:t>
            </a:r>
            <a:r>
              <a:rPr lang="en-US" sz="2000" dirty="0">
                <a:solidFill>
                  <a:schemeClr val="accent1">
                    <a:lumMod val="50000"/>
                  </a:schemeClr>
                </a:solidFill>
                <a:latin typeface="+mn-lt"/>
              </a:rPr>
              <a:t>“colorful”</a:t>
            </a:r>
            <a:r>
              <a:rPr lang="en-US" sz="2000" dirty="0">
                <a:latin typeface="+mn-lt"/>
              </a:rPr>
              <a:t> are more similar to each other than they are to </a:t>
            </a:r>
            <a:r>
              <a:rPr lang="en-US" sz="2000" dirty="0">
                <a:solidFill>
                  <a:schemeClr val="accent1">
                    <a:lumMod val="50000"/>
                  </a:schemeClr>
                </a:solidFill>
                <a:latin typeface="+mn-lt"/>
              </a:rPr>
              <a:t>“river”</a:t>
            </a:r>
            <a:r>
              <a:rPr lang="en-US" sz="2000" dirty="0">
                <a:latin typeface="+mn-lt"/>
              </a:rPr>
              <a:t> or </a:t>
            </a:r>
            <a:r>
              <a:rPr lang="en-US" sz="2000" dirty="0">
                <a:solidFill>
                  <a:schemeClr val="accent1">
                    <a:lumMod val="50000"/>
                  </a:schemeClr>
                </a:solidFill>
                <a:latin typeface="+mn-lt"/>
              </a:rPr>
              <a:t>“governance”</a:t>
            </a:r>
            <a:r>
              <a:rPr lang="en-US" sz="2000" dirty="0">
                <a:latin typeface="+mn-lt"/>
              </a:rPr>
              <a:t>. </a:t>
            </a:r>
          </a:p>
          <a:p>
            <a:pPr marL="342900" indent="-342900">
              <a:buFont typeface="Arial" panose="020B0604020202020204" pitchFamily="34" charset="0"/>
              <a:buChar char="•"/>
            </a:pPr>
            <a:endParaRPr lang="en-US" sz="2000" dirty="0">
              <a:latin typeface="+mn-lt"/>
            </a:endParaRPr>
          </a:p>
        </p:txBody>
      </p:sp>
      <p:sp>
        <p:nvSpPr>
          <p:cNvPr id="4" name="Slide Number Placeholder 3">
            <a:extLst>
              <a:ext uri="{FF2B5EF4-FFF2-40B4-BE49-F238E27FC236}">
                <a16:creationId xmlns:a16="http://schemas.microsoft.com/office/drawing/2014/main" id="{0B7EBD59-F975-104B-9C3B-7A8609DE55B4}"/>
              </a:ext>
            </a:extLst>
          </p:cNvPr>
          <p:cNvSpPr>
            <a:spLocks noGrp="1"/>
          </p:cNvSpPr>
          <p:nvPr>
            <p:ph type="sldNum" sz="quarter" idx="12"/>
          </p:nvPr>
        </p:nvSpPr>
        <p:spPr/>
        <p:txBody>
          <a:bodyPr/>
          <a:lstStyle/>
          <a:p>
            <a:pPr>
              <a:defRPr/>
            </a:pPr>
            <a:fld id="{740F825C-949B-974C-AB99-C3CE0C97A40B}" type="slidenum">
              <a:rPr lang="en-GB" altLang="en-US" smtClean="0"/>
              <a:pPr>
                <a:defRPr/>
              </a:pPr>
              <a:t>139</a:t>
            </a:fld>
            <a:endParaRPr lang="en-GB" altLang="en-US"/>
          </a:p>
        </p:txBody>
      </p:sp>
    </p:spTree>
    <p:extLst>
      <p:ext uri="{BB962C8B-B14F-4D97-AF65-F5344CB8AC3E}">
        <p14:creationId xmlns:p14="http://schemas.microsoft.com/office/powerpoint/2010/main" val="2141971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a:extLst>
              <a:ext uri="{FF2B5EF4-FFF2-40B4-BE49-F238E27FC236}">
                <a16:creationId xmlns:a16="http://schemas.microsoft.com/office/drawing/2014/main" id="{72A04D41-DD07-904B-A86C-317FE9BA6D78}"/>
              </a:ext>
            </a:extLst>
          </p:cNvPr>
          <p:cNvSpPr>
            <a:spLocks noGrp="1" noChangeArrowheads="1"/>
          </p:cNvSpPr>
          <p:nvPr>
            <p:ph type="title"/>
          </p:nvPr>
        </p:nvSpPr>
        <p:spPr/>
        <p:txBody>
          <a:bodyPr/>
          <a:lstStyle/>
          <a:p>
            <a:pPr eaLnBrk="1" hangingPunct="1">
              <a:defRPr/>
            </a:pPr>
            <a:r>
              <a:rPr lang="en-US" b="1" dirty="0">
                <a:solidFill>
                  <a:schemeClr val="accent2"/>
                </a:solidFill>
                <a:sym typeface="Gill Sans" charset="0"/>
              </a:rPr>
              <a:t>Using </a:t>
            </a:r>
            <a:r>
              <a:rPr lang="en-US" b="1" dirty="0" err="1">
                <a:solidFill>
                  <a:schemeClr val="accent2"/>
                </a:solidFill>
                <a:sym typeface="Gill Sans" charset="0"/>
              </a:rPr>
              <a:t>re.search</a:t>
            </a:r>
            <a:r>
              <a:rPr lang="en-US" b="1" dirty="0">
                <a:solidFill>
                  <a:schemeClr val="accent2"/>
                </a:solidFill>
                <a:sym typeface="Gill Sans" charset="0"/>
              </a:rPr>
              <a:t>() like </a:t>
            </a:r>
            <a:r>
              <a:rPr lang="en-US" b="1" dirty="0" err="1">
                <a:solidFill>
                  <a:schemeClr val="accent2"/>
                </a:solidFill>
                <a:sym typeface="Gill Sans" charset="0"/>
              </a:rPr>
              <a:t>startswith</a:t>
            </a:r>
            <a:r>
              <a:rPr lang="en-US" b="1" dirty="0">
                <a:solidFill>
                  <a:schemeClr val="accent2"/>
                </a:solidFill>
                <a:sym typeface="Gill Sans" charset="0"/>
              </a:rPr>
              <a:t>()</a:t>
            </a:r>
          </a:p>
        </p:txBody>
      </p:sp>
      <p:sp>
        <p:nvSpPr>
          <p:cNvPr id="26626" name="Rectangle 2">
            <a:extLst>
              <a:ext uri="{FF2B5EF4-FFF2-40B4-BE49-F238E27FC236}">
                <a16:creationId xmlns:a16="http://schemas.microsoft.com/office/drawing/2014/main" id="{CF11708B-3308-3B4A-8000-4F5127547C73}"/>
              </a:ext>
            </a:extLst>
          </p:cNvPr>
          <p:cNvSpPr>
            <a:spLocks/>
          </p:cNvSpPr>
          <p:nvPr/>
        </p:nvSpPr>
        <p:spPr bwMode="auto">
          <a:xfrm>
            <a:off x="5098852" y="2324190"/>
            <a:ext cx="3744487" cy="2545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2363" dirty="0">
                <a:solidFill>
                  <a:schemeClr val="bg2"/>
                </a:solidFill>
                <a:ea typeface="ＭＳ Ｐゴシック" panose="020B0600070205080204" pitchFamily="34" charset="-128"/>
              </a:rPr>
              <a:t>import re</a:t>
            </a:r>
          </a:p>
          <a:p>
            <a:pPr algn="l" eaLnBrk="1" hangingPunct="1"/>
            <a:endParaRPr lang="en-US" altLang="en-US" sz="2363" dirty="0">
              <a:solidFill>
                <a:schemeClr val="bg2"/>
              </a:solidFill>
              <a:ea typeface="ＭＳ Ｐゴシック" panose="020B0600070205080204" pitchFamily="34" charset="-128"/>
            </a:endParaRPr>
          </a:p>
          <a:p>
            <a:pPr algn="l" eaLnBrk="1" hangingPunct="1"/>
            <a:r>
              <a:rPr lang="en-US" altLang="en-US" sz="2363" dirty="0">
                <a:solidFill>
                  <a:schemeClr val="bg2"/>
                </a:solidFill>
                <a:ea typeface="ＭＳ Ｐゴシック" panose="020B0600070205080204" pitchFamily="34" charset="-128"/>
              </a:rPr>
              <a:t>hand = open(</a:t>
            </a:r>
            <a:r>
              <a:rPr lang="fr-FR" altLang="en-US" sz="2363" dirty="0">
                <a:solidFill>
                  <a:schemeClr val="bg2"/>
                </a:solidFill>
                <a:ea typeface="ＭＳ Ｐゴシック" panose="020B0600070205080204" pitchFamily="34" charset="-128"/>
              </a:rPr>
              <a:t>'</a:t>
            </a:r>
            <a:r>
              <a:rPr lang="en-US" altLang="en-US" sz="2363" dirty="0" err="1">
                <a:solidFill>
                  <a:schemeClr val="bg2"/>
                </a:solidFill>
                <a:ea typeface="ＭＳ Ｐゴシック" panose="020B0600070205080204" pitchFamily="34" charset="-128"/>
              </a:rPr>
              <a:t>mbox-short.txt</a:t>
            </a:r>
            <a:r>
              <a:rPr lang="fr-FR" altLang="en-US" sz="2363" dirty="0">
                <a:solidFill>
                  <a:schemeClr val="bg2"/>
                </a:solidFill>
                <a:ea typeface="ＭＳ Ｐゴシック" panose="020B0600070205080204" pitchFamily="34" charset="-128"/>
              </a:rPr>
              <a:t>'</a:t>
            </a:r>
            <a:r>
              <a:rPr lang="en-US" altLang="en-US" sz="2363" dirty="0">
                <a:solidFill>
                  <a:schemeClr val="bg2"/>
                </a:solidFill>
                <a:ea typeface="ＭＳ Ｐゴシック" panose="020B0600070205080204" pitchFamily="34" charset="-128"/>
              </a:rPr>
              <a:t>)</a:t>
            </a:r>
          </a:p>
          <a:p>
            <a:pPr algn="l" eaLnBrk="1" hangingPunct="1"/>
            <a:r>
              <a:rPr lang="en-US" altLang="en-US" sz="2363" dirty="0">
                <a:solidFill>
                  <a:schemeClr val="bg2"/>
                </a:solidFill>
                <a:ea typeface="ＭＳ Ｐゴシック" panose="020B0600070205080204" pitchFamily="34" charset="-128"/>
              </a:rPr>
              <a:t>for line in hand:</a:t>
            </a:r>
          </a:p>
          <a:p>
            <a:pPr algn="l" eaLnBrk="1" hangingPunct="1"/>
            <a:r>
              <a:rPr lang="en-US" altLang="en-US" sz="2363" dirty="0">
                <a:solidFill>
                  <a:schemeClr val="bg2"/>
                </a:solidFill>
                <a:ea typeface="ＭＳ Ｐゴシック" panose="020B0600070205080204" pitchFamily="34" charset="-128"/>
              </a:rPr>
              <a:t>    line = </a:t>
            </a:r>
            <a:r>
              <a:rPr lang="en-US" altLang="en-US" sz="2363" dirty="0" err="1">
                <a:solidFill>
                  <a:schemeClr val="bg2"/>
                </a:solidFill>
                <a:ea typeface="ＭＳ Ｐゴシック" panose="020B0600070205080204" pitchFamily="34" charset="-128"/>
              </a:rPr>
              <a:t>line.rstrip</a:t>
            </a:r>
            <a:r>
              <a:rPr lang="en-US" altLang="en-US" sz="2363" dirty="0">
                <a:solidFill>
                  <a:schemeClr val="bg2"/>
                </a:solidFill>
                <a:ea typeface="ＭＳ Ｐゴシック" panose="020B0600070205080204" pitchFamily="34" charset="-128"/>
              </a:rPr>
              <a:t>()</a:t>
            </a:r>
          </a:p>
          <a:p>
            <a:pPr algn="l" eaLnBrk="1" hangingPunct="1"/>
            <a:r>
              <a:rPr lang="en-US" altLang="en-US" sz="2363" dirty="0">
                <a:solidFill>
                  <a:schemeClr val="bg2"/>
                </a:solidFill>
                <a:ea typeface="ＭＳ Ｐゴシック" panose="020B0600070205080204" pitchFamily="34" charset="-128"/>
              </a:rPr>
              <a:t>    if </a:t>
            </a:r>
            <a:r>
              <a:rPr lang="en-US" altLang="en-US" sz="2363" dirty="0" err="1">
                <a:solidFill>
                  <a:schemeClr val="bg2"/>
                </a:solidFill>
                <a:ea typeface="ＭＳ Ｐゴシック" panose="020B0600070205080204" pitchFamily="34" charset="-128"/>
              </a:rPr>
              <a:t>re.search</a:t>
            </a:r>
            <a:r>
              <a:rPr lang="en-US" altLang="en-US" sz="2363" dirty="0">
                <a:solidFill>
                  <a:schemeClr val="bg2"/>
                </a:solidFill>
                <a:ea typeface="ＭＳ Ｐゴシック" panose="020B0600070205080204" pitchFamily="34" charset="-128"/>
              </a:rPr>
              <a:t>(</a:t>
            </a:r>
            <a:r>
              <a:rPr lang="fr-FR" altLang="en-US" sz="2363" dirty="0">
                <a:solidFill>
                  <a:schemeClr val="bg2"/>
                </a:solidFill>
                <a:ea typeface="ＭＳ Ｐゴシック" panose="020B0600070205080204" pitchFamily="34" charset="-128"/>
              </a:rPr>
              <a:t>'</a:t>
            </a:r>
            <a:r>
              <a:rPr lang="en-US" altLang="en-US" sz="2363" dirty="0">
                <a:solidFill>
                  <a:schemeClr val="bg2"/>
                </a:solidFill>
                <a:ea typeface="ＭＳ Ｐゴシック" panose="020B0600070205080204" pitchFamily="34" charset="-128"/>
              </a:rPr>
              <a:t>^From:</a:t>
            </a:r>
            <a:r>
              <a:rPr lang="fr-FR" altLang="en-US" sz="2363" dirty="0">
                <a:solidFill>
                  <a:schemeClr val="bg2"/>
                </a:solidFill>
                <a:ea typeface="ＭＳ Ｐゴシック" panose="020B0600070205080204" pitchFamily="34" charset="-128"/>
              </a:rPr>
              <a:t>'</a:t>
            </a:r>
            <a:r>
              <a:rPr lang="en-US" altLang="en-US" sz="2363" dirty="0">
                <a:solidFill>
                  <a:schemeClr val="bg2"/>
                </a:solidFill>
                <a:ea typeface="ＭＳ Ｐゴシック" panose="020B0600070205080204" pitchFamily="34" charset="-128"/>
              </a:rPr>
              <a:t>, line) :</a:t>
            </a:r>
          </a:p>
          <a:p>
            <a:pPr algn="l" eaLnBrk="1" hangingPunct="1"/>
            <a:r>
              <a:rPr lang="en-US" altLang="en-US" sz="2363" dirty="0">
                <a:solidFill>
                  <a:schemeClr val="bg2"/>
                </a:solidFill>
                <a:ea typeface="ＭＳ Ｐゴシック" panose="020B0600070205080204" pitchFamily="34" charset="-128"/>
              </a:rPr>
              <a:t>        print line</a:t>
            </a:r>
          </a:p>
        </p:txBody>
      </p:sp>
      <p:sp>
        <p:nvSpPr>
          <p:cNvPr id="26627" name="Rectangle 3">
            <a:extLst>
              <a:ext uri="{FF2B5EF4-FFF2-40B4-BE49-F238E27FC236}">
                <a16:creationId xmlns:a16="http://schemas.microsoft.com/office/drawing/2014/main" id="{639FB40A-DEA1-1D4C-BFEA-417CCCA8E15E}"/>
              </a:ext>
            </a:extLst>
          </p:cNvPr>
          <p:cNvSpPr>
            <a:spLocks/>
          </p:cNvSpPr>
          <p:nvPr/>
        </p:nvSpPr>
        <p:spPr bwMode="auto">
          <a:xfrm>
            <a:off x="300038" y="2805687"/>
            <a:ext cx="3744487" cy="1818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2363" dirty="0">
                <a:solidFill>
                  <a:schemeClr val="bg2"/>
                </a:solidFill>
                <a:ea typeface="ＭＳ Ｐゴシック" panose="020B0600070205080204" pitchFamily="34" charset="-128"/>
              </a:rPr>
              <a:t>hand = open(</a:t>
            </a:r>
            <a:r>
              <a:rPr lang="fr-FR" altLang="en-US" sz="2363" dirty="0">
                <a:solidFill>
                  <a:schemeClr val="bg2"/>
                </a:solidFill>
                <a:ea typeface="ＭＳ Ｐゴシック" panose="020B0600070205080204" pitchFamily="34" charset="-128"/>
              </a:rPr>
              <a:t>'</a:t>
            </a:r>
            <a:r>
              <a:rPr lang="en-US" altLang="en-US" sz="2363" dirty="0" err="1">
                <a:solidFill>
                  <a:schemeClr val="bg2"/>
                </a:solidFill>
                <a:ea typeface="ＭＳ Ｐゴシック" panose="020B0600070205080204" pitchFamily="34" charset="-128"/>
              </a:rPr>
              <a:t>mbox-short.txt</a:t>
            </a:r>
            <a:r>
              <a:rPr lang="fr-FR" altLang="en-US" sz="2363" dirty="0">
                <a:solidFill>
                  <a:schemeClr val="bg2"/>
                </a:solidFill>
                <a:ea typeface="ＭＳ Ｐゴシック" panose="020B0600070205080204" pitchFamily="34" charset="-128"/>
              </a:rPr>
              <a:t>'</a:t>
            </a:r>
            <a:r>
              <a:rPr lang="en-US" altLang="en-US" sz="2363" dirty="0">
                <a:solidFill>
                  <a:schemeClr val="bg2"/>
                </a:solidFill>
                <a:ea typeface="ＭＳ Ｐゴシック" panose="020B0600070205080204" pitchFamily="34" charset="-128"/>
              </a:rPr>
              <a:t>)</a:t>
            </a:r>
          </a:p>
          <a:p>
            <a:pPr algn="l" eaLnBrk="1" hangingPunct="1"/>
            <a:r>
              <a:rPr lang="en-US" altLang="en-US" sz="2363" dirty="0">
                <a:solidFill>
                  <a:schemeClr val="bg2"/>
                </a:solidFill>
                <a:ea typeface="ＭＳ Ｐゴシック" panose="020B0600070205080204" pitchFamily="34" charset="-128"/>
              </a:rPr>
              <a:t>for line in hand:</a:t>
            </a:r>
          </a:p>
          <a:p>
            <a:pPr algn="l" eaLnBrk="1" hangingPunct="1"/>
            <a:r>
              <a:rPr lang="en-US" altLang="en-US" sz="2363" dirty="0">
                <a:solidFill>
                  <a:schemeClr val="bg2"/>
                </a:solidFill>
                <a:ea typeface="ＭＳ Ｐゴシック" panose="020B0600070205080204" pitchFamily="34" charset="-128"/>
              </a:rPr>
              <a:t>    line = </a:t>
            </a:r>
            <a:r>
              <a:rPr lang="en-US" altLang="en-US" sz="2363" dirty="0" err="1">
                <a:solidFill>
                  <a:schemeClr val="bg2"/>
                </a:solidFill>
                <a:ea typeface="ＭＳ Ｐゴシック" panose="020B0600070205080204" pitchFamily="34" charset="-128"/>
              </a:rPr>
              <a:t>line.rstrip</a:t>
            </a:r>
            <a:r>
              <a:rPr lang="en-US" altLang="en-US" sz="2363" dirty="0">
                <a:solidFill>
                  <a:schemeClr val="bg2"/>
                </a:solidFill>
                <a:ea typeface="ＭＳ Ｐゴシック" panose="020B0600070205080204" pitchFamily="34" charset="-128"/>
              </a:rPr>
              <a:t>()</a:t>
            </a:r>
          </a:p>
          <a:p>
            <a:pPr algn="l" eaLnBrk="1" hangingPunct="1"/>
            <a:r>
              <a:rPr lang="en-US" altLang="en-US" sz="2363" dirty="0">
                <a:solidFill>
                  <a:schemeClr val="bg2"/>
                </a:solidFill>
                <a:ea typeface="ＭＳ Ｐゴシック" panose="020B0600070205080204" pitchFamily="34" charset="-128"/>
              </a:rPr>
              <a:t>    if </a:t>
            </a:r>
            <a:r>
              <a:rPr lang="en-US" altLang="en-US" sz="2363" dirty="0" err="1">
                <a:solidFill>
                  <a:schemeClr val="bg2"/>
                </a:solidFill>
                <a:ea typeface="ＭＳ Ｐゴシック" panose="020B0600070205080204" pitchFamily="34" charset="-128"/>
              </a:rPr>
              <a:t>line.startswith</a:t>
            </a:r>
            <a:r>
              <a:rPr lang="en-US" altLang="en-US" sz="2363" dirty="0">
                <a:solidFill>
                  <a:schemeClr val="bg2"/>
                </a:solidFill>
                <a:ea typeface="ＭＳ Ｐゴシック" panose="020B0600070205080204" pitchFamily="34" charset="-128"/>
              </a:rPr>
              <a:t>(</a:t>
            </a:r>
            <a:r>
              <a:rPr lang="fr-FR" altLang="en-US" sz="2363" dirty="0">
                <a:solidFill>
                  <a:schemeClr val="bg2"/>
                </a:solidFill>
                <a:ea typeface="ＭＳ Ｐゴシック" panose="020B0600070205080204" pitchFamily="34" charset="-128"/>
              </a:rPr>
              <a:t>'</a:t>
            </a:r>
            <a:r>
              <a:rPr lang="en-US" altLang="en-US" sz="2363" dirty="0">
                <a:solidFill>
                  <a:schemeClr val="bg2"/>
                </a:solidFill>
                <a:ea typeface="ＭＳ Ｐゴシック" panose="020B0600070205080204" pitchFamily="34" charset="-128"/>
              </a:rPr>
              <a:t>From:</a:t>
            </a:r>
            <a:r>
              <a:rPr lang="fr-FR" altLang="en-US" sz="2363" dirty="0">
                <a:solidFill>
                  <a:schemeClr val="bg2"/>
                </a:solidFill>
                <a:ea typeface="ＭＳ Ｐゴシック" panose="020B0600070205080204" pitchFamily="34" charset="-128"/>
              </a:rPr>
              <a:t>'</a:t>
            </a:r>
            <a:r>
              <a:rPr lang="en-US" altLang="en-US" sz="2363" dirty="0">
                <a:solidFill>
                  <a:schemeClr val="bg2"/>
                </a:solidFill>
                <a:ea typeface="ＭＳ Ｐゴシック" panose="020B0600070205080204" pitchFamily="34" charset="-128"/>
              </a:rPr>
              <a:t>) :</a:t>
            </a:r>
          </a:p>
          <a:p>
            <a:pPr algn="l" eaLnBrk="1" hangingPunct="1"/>
            <a:r>
              <a:rPr lang="en-US" altLang="en-US" sz="2363" dirty="0">
                <a:solidFill>
                  <a:schemeClr val="bg2"/>
                </a:solidFill>
                <a:ea typeface="ＭＳ Ｐゴシック" panose="020B0600070205080204" pitchFamily="34" charset="-128"/>
              </a:rPr>
              <a:t>        print line</a:t>
            </a:r>
          </a:p>
        </p:txBody>
      </p:sp>
      <p:sp>
        <p:nvSpPr>
          <p:cNvPr id="26628" name="Rectangle 4">
            <a:extLst>
              <a:ext uri="{FF2B5EF4-FFF2-40B4-BE49-F238E27FC236}">
                <a16:creationId xmlns:a16="http://schemas.microsoft.com/office/drawing/2014/main" id="{E57B94E3-DCF9-B945-A394-C9122CC7928E}"/>
              </a:ext>
            </a:extLst>
          </p:cNvPr>
          <p:cNvSpPr>
            <a:spLocks/>
          </p:cNvSpPr>
          <p:nvPr/>
        </p:nvSpPr>
        <p:spPr bwMode="auto">
          <a:xfrm>
            <a:off x="620613" y="5455604"/>
            <a:ext cx="7529690" cy="31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eaLnBrk="1" hangingPunct="1"/>
            <a:r>
              <a:rPr lang="en-US" altLang="en-US" sz="2025" dirty="0">
                <a:solidFill>
                  <a:schemeClr val="accent2"/>
                </a:solidFill>
                <a:ea typeface="ＭＳ Ｐゴシック" panose="020B0600070205080204" pitchFamily="34" charset="-128"/>
              </a:rPr>
              <a:t>We fine-tune what is matched by adding special characters to the string</a:t>
            </a:r>
          </a:p>
        </p:txBody>
      </p:sp>
      <p:sp>
        <p:nvSpPr>
          <p:cNvPr id="2" name="Rectangle 1">
            <a:extLst>
              <a:ext uri="{FF2B5EF4-FFF2-40B4-BE49-F238E27FC236}">
                <a16:creationId xmlns:a16="http://schemas.microsoft.com/office/drawing/2014/main" id="{0DD2313E-E05F-4049-9BC2-EC7B349FF1FC}"/>
              </a:ext>
            </a:extLst>
          </p:cNvPr>
          <p:cNvSpPr/>
          <p:nvPr/>
        </p:nvSpPr>
        <p:spPr>
          <a:xfrm>
            <a:off x="498136" y="6229687"/>
            <a:ext cx="2493055" cy="369332"/>
          </a:xfrm>
          <a:prstGeom prst="rect">
            <a:avLst/>
          </a:prstGeom>
        </p:spPr>
        <p:txBody>
          <a:bodyPr wrap="none">
            <a:spAutoFit/>
          </a:bodyPr>
          <a:lstStyle/>
          <a:p>
            <a:r>
              <a:rPr lang="en-US" dirty="0"/>
              <a:t>http://www.py4inf.com/</a:t>
            </a:r>
          </a:p>
        </p:txBody>
      </p:sp>
    </p:spTree>
    <p:extLst>
      <p:ext uri="{BB962C8B-B14F-4D97-AF65-F5344CB8AC3E}">
        <p14:creationId xmlns:p14="http://schemas.microsoft.com/office/powerpoint/2010/main" val="41014656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188640"/>
            <a:ext cx="8229600" cy="1143000"/>
          </a:xfrm>
        </p:spPr>
        <p:txBody>
          <a:bodyPr/>
          <a:lstStyle/>
          <a:p>
            <a:r>
              <a:rPr lang="en-US" b="1" dirty="0">
                <a:solidFill>
                  <a:schemeClr val="accent2"/>
                </a:solidFill>
              </a:rPr>
              <a:t>Distributed Representation</a:t>
            </a:r>
            <a:endParaRPr lang="en-US" sz="4000" b="1" dirty="0">
              <a:solidFill>
                <a:schemeClr val="accent2"/>
              </a:solidFill>
            </a:endParaRP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Rectangle 2">
            <a:extLst>
              <a:ext uri="{FF2B5EF4-FFF2-40B4-BE49-F238E27FC236}">
                <a16:creationId xmlns:a16="http://schemas.microsoft.com/office/drawing/2014/main" id="{AABD8848-52D9-FC4B-AB3F-0525157AAB39}"/>
              </a:ext>
            </a:extLst>
          </p:cNvPr>
          <p:cNvSpPr/>
          <p:nvPr/>
        </p:nvSpPr>
        <p:spPr>
          <a:xfrm>
            <a:off x="971600" y="1402318"/>
            <a:ext cx="7200800" cy="2554545"/>
          </a:xfrm>
          <a:prstGeom prst="rect">
            <a:avLst/>
          </a:prstGeom>
        </p:spPr>
        <p:txBody>
          <a:bodyPr wrap="square">
            <a:spAutoFit/>
          </a:bodyPr>
          <a:lstStyle/>
          <a:p>
            <a:pPr marL="342900" indent="-342900">
              <a:buFont typeface="Arial" panose="020B0604020202020204" pitchFamily="34" charset="0"/>
              <a:buChar char="•"/>
            </a:pPr>
            <a:endParaRPr lang="en-US" sz="2000" dirty="0">
              <a:latin typeface="+mn-lt"/>
            </a:endParaRPr>
          </a:p>
          <a:p>
            <a:pPr marL="342900" indent="-342900">
              <a:buFont typeface="Arial" panose="020B0604020202020204" pitchFamily="34" charset="0"/>
              <a:buChar char="•"/>
            </a:pPr>
            <a:r>
              <a:rPr lang="en-US" sz="2000" dirty="0">
                <a:latin typeface="+mn-lt"/>
              </a:rPr>
              <a:t>The paragraph vector takes into consideration the ordering of words within a narrow context, similar to an n-gram model. </a:t>
            </a:r>
          </a:p>
          <a:p>
            <a:pPr marL="342900" indent="-342900">
              <a:buFont typeface="Arial" panose="020B0604020202020204" pitchFamily="34" charset="0"/>
              <a:buChar char="•"/>
            </a:pPr>
            <a:endParaRPr lang="en-US" sz="2000" dirty="0">
              <a:latin typeface="+mn-lt"/>
            </a:endParaRPr>
          </a:p>
          <a:p>
            <a:pPr marL="342900" indent="-342900">
              <a:buFont typeface="Arial" panose="020B0604020202020204" pitchFamily="34" charset="0"/>
              <a:buChar char="•"/>
            </a:pPr>
            <a:r>
              <a:rPr lang="en-US" sz="2000" dirty="0">
                <a:latin typeface="+mn-lt"/>
              </a:rPr>
              <a:t>The combined result is much more effective than a bag-of-words or bag-of-n-grams model because it generalizes better.</a:t>
            </a:r>
          </a:p>
        </p:txBody>
      </p:sp>
      <p:sp>
        <p:nvSpPr>
          <p:cNvPr id="4" name="Slide Number Placeholder 3">
            <a:extLst>
              <a:ext uri="{FF2B5EF4-FFF2-40B4-BE49-F238E27FC236}">
                <a16:creationId xmlns:a16="http://schemas.microsoft.com/office/drawing/2014/main" id="{E670744E-ECBA-5940-B360-BE9C4F9E19EE}"/>
              </a:ext>
            </a:extLst>
          </p:cNvPr>
          <p:cNvSpPr>
            <a:spLocks noGrp="1"/>
          </p:cNvSpPr>
          <p:nvPr>
            <p:ph type="sldNum" sz="quarter" idx="12"/>
          </p:nvPr>
        </p:nvSpPr>
        <p:spPr/>
        <p:txBody>
          <a:bodyPr/>
          <a:lstStyle/>
          <a:p>
            <a:pPr>
              <a:defRPr/>
            </a:pPr>
            <a:fld id="{740F825C-949B-974C-AB99-C3CE0C97A40B}" type="slidenum">
              <a:rPr lang="en-GB" altLang="en-US" smtClean="0"/>
              <a:pPr>
                <a:defRPr/>
              </a:pPr>
              <a:t>140</a:t>
            </a:fld>
            <a:endParaRPr lang="en-GB" altLang="en-US"/>
          </a:p>
        </p:txBody>
      </p:sp>
    </p:spTree>
    <p:extLst>
      <p:ext uri="{BB962C8B-B14F-4D97-AF65-F5344CB8AC3E}">
        <p14:creationId xmlns:p14="http://schemas.microsoft.com/office/powerpoint/2010/main" val="4175557101"/>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188640"/>
            <a:ext cx="8229600" cy="1143000"/>
          </a:xfrm>
        </p:spPr>
        <p:txBody>
          <a:bodyPr/>
          <a:lstStyle/>
          <a:p>
            <a:r>
              <a:rPr lang="en-US" b="1" dirty="0">
                <a:solidFill>
                  <a:schemeClr val="accent2"/>
                </a:solidFill>
              </a:rPr>
              <a:t>Distributed Representation</a:t>
            </a:r>
            <a:endParaRPr lang="en-US" sz="4000" b="1" dirty="0">
              <a:solidFill>
                <a:schemeClr val="accent2"/>
              </a:solidFill>
            </a:endParaRP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4" name="Slide Number Placeholder 3">
            <a:extLst>
              <a:ext uri="{FF2B5EF4-FFF2-40B4-BE49-F238E27FC236}">
                <a16:creationId xmlns:a16="http://schemas.microsoft.com/office/drawing/2014/main" id="{E670744E-ECBA-5940-B360-BE9C4F9E19EE}"/>
              </a:ext>
            </a:extLst>
          </p:cNvPr>
          <p:cNvSpPr>
            <a:spLocks noGrp="1"/>
          </p:cNvSpPr>
          <p:nvPr>
            <p:ph type="sldNum" sz="quarter" idx="12"/>
          </p:nvPr>
        </p:nvSpPr>
        <p:spPr/>
        <p:txBody>
          <a:bodyPr/>
          <a:lstStyle/>
          <a:p>
            <a:pPr>
              <a:defRPr/>
            </a:pPr>
            <a:fld id="{740F825C-949B-974C-AB99-C3CE0C97A40B}" type="slidenum">
              <a:rPr lang="en-GB" altLang="en-US" smtClean="0"/>
              <a:pPr>
                <a:defRPr/>
              </a:pPr>
              <a:t>141</a:t>
            </a:fld>
            <a:endParaRPr lang="en-GB" altLang="en-US"/>
          </a:p>
        </p:txBody>
      </p:sp>
      <p:sp>
        <p:nvSpPr>
          <p:cNvPr id="5" name="Rectangle 4">
            <a:extLst>
              <a:ext uri="{FF2B5EF4-FFF2-40B4-BE49-F238E27FC236}">
                <a16:creationId xmlns:a16="http://schemas.microsoft.com/office/drawing/2014/main" id="{4D7CE996-CC8B-0B42-9AF6-2C9E937BF270}"/>
              </a:ext>
            </a:extLst>
          </p:cNvPr>
          <p:cNvSpPr/>
          <p:nvPr/>
        </p:nvSpPr>
        <p:spPr>
          <a:xfrm>
            <a:off x="683568" y="1597312"/>
            <a:ext cx="7895812" cy="923330"/>
          </a:xfrm>
          <a:prstGeom prst="rect">
            <a:avLst/>
          </a:prstGeom>
        </p:spPr>
        <p:txBody>
          <a:bodyPr wrap="square">
            <a:spAutoFit/>
          </a:bodyPr>
          <a:lstStyle/>
          <a:p>
            <a:r>
              <a:rPr lang="en-US" dirty="0"/>
              <a:t>The concept that </a:t>
            </a:r>
            <a:r>
              <a:rPr lang="en-US" dirty="0" err="1"/>
              <a:t>Mikilov</a:t>
            </a:r>
            <a:r>
              <a:rPr lang="en-US" dirty="0"/>
              <a:t> and Le have used was simple, yet clever: they have used the </a:t>
            </a:r>
            <a:r>
              <a:rPr lang="en-US" b="1" dirty="0"/>
              <a:t>word2vec</a:t>
            </a:r>
            <a:r>
              <a:rPr lang="en-US" dirty="0"/>
              <a:t> model, and added another vector (Paragraph ID below), like so:</a:t>
            </a:r>
          </a:p>
        </p:txBody>
      </p:sp>
      <p:sp>
        <p:nvSpPr>
          <p:cNvPr id="6" name="Rectangle 5">
            <a:extLst>
              <a:ext uri="{FF2B5EF4-FFF2-40B4-BE49-F238E27FC236}">
                <a16:creationId xmlns:a16="http://schemas.microsoft.com/office/drawing/2014/main" id="{672C0932-05D7-F84A-AEC0-36C174E98EA2}"/>
              </a:ext>
            </a:extLst>
          </p:cNvPr>
          <p:cNvSpPr/>
          <p:nvPr/>
        </p:nvSpPr>
        <p:spPr>
          <a:xfrm>
            <a:off x="364328" y="5102225"/>
            <a:ext cx="8215051" cy="369332"/>
          </a:xfrm>
          <a:prstGeom prst="rect">
            <a:avLst/>
          </a:prstGeom>
        </p:spPr>
        <p:txBody>
          <a:bodyPr wrap="square">
            <a:spAutoFit/>
          </a:bodyPr>
          <a:lstStyle/>
          <a:p>
            <a:r>
              <a:rPr lang="en-US" dirty="0"/>
              <a:t>https://</a:t>
            </a:r>
            <a:r>
              <a:rPr lang="en-US" dirty="0" err="1"/>
              <a:t>medium.com</a:t>
            </a:r>
            <a:r>
              <a:rPr lang="en-US" dirty="0"/>
              <a:t>/</a:t>
            </a:r>
            <a:r>
              <a:rPr lang="en-US" dirty="0" err="1"/>
              <a:t>wisio</a:t>
            </a:r>
            <a:r>
              <a:rPr lang="en-US" dirty="0"/>
              <a:t>/a-gentle-introduction-to-doc2vec-db3e8c0cce5e</a:t>
            </a:r>
          </a:p>
        </p:txBody>
      </p:sp>
      <p:pic>
        <p:nvPicPr>
          <p:cNvPr id="8" name="Picture 7">
            <a:extLst>
              <a:ext uri="{FF2B5EF4-FFF2-40B4-BE49-F238E27FC236}">
                <a16:creationId xmlns:a16="http://schemas.microsoft.com/office/drawing/2014/main" id="{E5E00CD5-A483-FE4A-8D81-8F5716FC4A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1680" y="2708920"/>
            <a:ext cx="3672408" cy="2099733"/>
          </a:xfrm>
          <a:prstGeom prst="rect">
            <a:avLst/>
          </a:prstGeom>
        </p:spPr>
      </p:pic>
    </p:spTree>
    <p:extLst>
      <p:ext uri="{BB962C8B-B14F-4D97-AF65-F5344CB8AC3E}">
        <p14:creationId xmlns:p14="http://schemas.microsoft.com/office/powerpoint/2010/main" val="164303972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188640"/>
            <a:ext cx="8229600" cy="1143000"/>
          </a:xfrm>
        </p:spPr>
        <p:txBody>
          <a:bodyPr/>
          <a:lstStyle/>
          <a:p>
            <a:r>
              <a:rPr lang="en-US" b="1" dirty="0">
                <a:solidFill>
                  <a:schemeClr val="accent2"/>
                </a:solidFill>
              </a:rPr>
              <a:t>Distributed Representation</a:t>
            </a:r>
            <a:endParaRPr lang="en-US" sz="4000" b="1" dirty="0">
              <a:solidFill>
                <a:schemeClr val="accent2"/>
              </a:solidFill>
            </a:endParaRP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4" name="Slide Number Placeholder 3">
            <a:extLst>
              <a:ext uri="{FF2B5EF4-FFF2-40B4-BE49-F238E27FC236}">
                <a16:creationId xmlns:a16="http://schemas.microsoft.com/office/drawing/2014/main" id="{E670744E-ECBA-5940-B360-BE9C4F9E19EE}"/>
              </a:ext>
            </a:extLst>
          </p:cNvPr>
          <p:cNvSpPr>
            <a:spLocks noGrp="1"/>
          </p:cNvSpPr>
          <p:nvPr>
            <p:ph type="sldNum" sz="quarter" idx="12"/>
          </p:nvPr>
        </p:nvSpPr>
        <p:spPr/>
        <p:txBody>
          <a:bodyPr/>
          <a:lstStyle/>
          <a:p>
            <a:pPr>
              <a:defRPr/>
            </a:pPr>
            <a:fld id="{740F825C-949B-974C-AB99-C3CE0C97A40B}" type="slidenum">
              <a:rPr lang="en-GB" altLang="en-US" smtClean="0"/>
              <a:pPr>
                <a:defRPr/>
              </a:pPr>
              <a:t>142</a:t>
            </a:fld>
            <a:endParaRPr lang="en-GB" altLang="en-US"/>
          </a:p>
        </p:txBody>
      </p:sp>
      <p:sp>
        <p:nvSpPr>
          <p:cNvPr id="5" name="Rectangle 4">
            <a:extLst>
              <a:ext uri="{FF2B5EF4-FFF2-40B4-BE49-F238E27FC236}">
                <a16:creationId xmlns:a16="http://schemas.microsoft.com/office/drawing/2014/main" id="{4D7CE996-CC8B-0B42-9AF6-2C9E937BF270}"/>
              </a:ext>
            </a:extLst>
          </p:cNvPr>
          <p:cNvSpPr/>
          <p:nvPr/>
        </p:nvSpPr>
        <p:spPr>
          <a:xfrm>
            <a:off x="1115616" y="1700808"/>
            <a:ext cx="6480720" cy="2862322"/>
          </a:xfrm>
          <a:prstGeom prst="rect">
            <a:avLst/>
          </a:prstGeom>
        </p:spPr>
        <p:txBody>
          <a:bodyPr wrap="square">
            <a:spAutoFit/>
          </a:bodyPr>
          <a:lstStyle/>
          <a:p>
            <a:r>
              <a:rPr lang="en-US" dirty="0"/>
              <a:t>It is a small extension to the CBOW model. </a:t>
            </a:r>
          </a:p>
          <a:p>
            <a:endParaRPr lang="en-US" dirty="0"/>
          </a:p>
          <a:p>
            <a:r>
              <a:rPr lang="en-US" dirty="0"/>
              <a:t>But instead of using just words to predict the next word, we also added another feature vector, which is document-unique.</a:t>
            </a:r>
          </a:p>
          <a:p>
            <a:endParaRPr lang="en-US" dirty="0"/>
          </a:p>
          <a:p>
            <a:endParaRPr lang="en-US" dirty="0"/>
          </a:p>
          <a:p>
            <a:r>
              <a:rPr lang="en-US" dirty="0"/>
              <a:t>So, when training the word vectors W, the document vector D is trained as well, and in the end of training, it holds a numeric representation of the document.</a:t>
            </a:r>
          </a:p>
          <a:p>
            <a:endParaRPr lang="en-US" dirty="0"/>
          </a:p>
        </p:txBody>
      </p:sp>
      <p:sp>
        <p:nvSpPr>
          <p:cNvPr id="6" name="Rectangle 5">
            <a:extLst>
              <a:ext uri="{FF2B5EF4-FFF2-40B4-BE49-F238E27FC236}">
                <a16:creationId xmlns:a16="http://schemas.microsoft.com/office/drawing/2014/main" id="{672C0932-05D7-F84A-AEC0-36C174E98EA2}"/>
              </a:ext>
            </a:extLst>
          </p:cNvPr>
          <p:cNvSpPr/>
          <p:nvPr/>
        </p:nvSpPr>
        <p:spPr>
          <a:xfrm>
            <a:off x="626368" y="5219511"/>
            <a:ext cx="8517632" cy="369332"/>
          </a:xfrm>
          <a:prstGeom prst="rect">
            <a:avLst/>
          </a:prstGeom>
        </p:spPr>
        <p:txBody>
          <a:bodyPr wrap="square">
            <a:spAutoFit/>
          </a:bodyPr>
          <a:lstStyle/>
          <a:p>
            <a:r>
              <a:rPr lang="en-US" dirty="0"/>
              <a:t>https://</a:t>
            </a:r>
            <a:r>
              <a:rPr lang="en-US" dirty="0" err="1"/>
              <a:t>medium.com</a:t>
            </a:r>
            <a:r>
              <a:rPr lang="en-US" dirty="0"/>
              <a:t>/</a:t>
            </a:r>
            <a:r>
              <a:rPr lang="en-US" dirty="0" err="1"/>
              <a:t>wisio</a:t>
            </a:r>
            <a:r>
              <a:rPr lang="en-US" dirty="0"/>
              <a:t>/a-gentle-introduction-to-doc2vec-db3e8c0cce5e</a:t>
            </a:r>
          </a:p>
        </p:txBody>
      </p:sp>
    </p:spTree>
    <p:extLst>
      <p:ext uri="{BB962C8B-B14F-4D97-AF65-F5344CB8AC3E}">
        <p14:creationId xmlns:p14="http://schemas.microsoft.com/office/powerpoint/2010/main" val="101335105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4" name="Slide Number Placeholder 3">
            <a:extLst>
              <a:ext uri="{FF2B5EF4-FFF2-40B4-BE49-F238E27FC236}">
                <a16:creationId xmlns:a16="http://schemas.microsoft.com/office/drawing/2014/main" id="{E670744E-ECBA-5940-B360-BE9C4F9E19EE}"/>
              </a:ext>
            </a:extLst>
          </p:cNvPr>
          <p:cNvSpPr>
            <a:spLocks noGrp="1"/>
          </p:cNvSpPr>
          <p:nvPr>
            <p:ph type="sldNum" sz="quarter" idx="12"/>
          </p:nvPr>
        </p:nvSpPr>
        <p:spPr/>
        <p:txBody>
          <a:bodyPr/>
          <a:lstStyle/>
          <a:p>
            <a:pPr>
              <a:defRPr/>
            </a:pPr>
            <a:fld id="{740F825C-949B-974C-AB99-C3CE0C97A40B}" type="slidenum">
              <a:rPr lang="en-GB" altLang="en-US" smtClean="0"/>
              <a:pPr>
                <a:defRPr/>
              </a:pPr>
              <a:t>143</a:t>
            </a:fld>
            <a:endParaRPr lang="en-GB" altLang="en-US"/>
          </a:p>
        </p:txBody>
      </p:sp>
      <p:sp>
        <p:nvSpPr>
          <p:cNvPr id="8" name="Title 1">
            <a:extLst>
              <a:ext uri="{FF2B5EF4-FFF2-40B4-BE49-F238E27FC236}">
                <a16:creationId xmlns:a16="http://schemas.microsoft.com/office/drawing/2014/main" id="{382CAFE5-B409-6B47-AFAE-0129F63A46E2}"/>
              </a:ext>
            </a:extLst>
          </p:cNvPr>
          <p:cNvSpPr txBox="1">
            <a:spLocks/>
          </p:cNvSpPr>
          <p:nvPr/>
        </p:nvSpPr>
        <p:spPr bwMode="auto">
          <a:xfrm>
            <a:off x="607175" y="28575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US" b="1" kern="0">
                <a:solidFill>
                  <a:schemeClr val="accent2"/>
                </a:solidFill>
              </a:rPr>
              <a:t>Distributed Representation – Gensim’s Implementation</a:t>
            </a:r>
            <a:endParaRPr lang="en-US" sz="4000" b="1" kern="0" dirty="0">
              <a:solidFill>
                <a:schemeClr val="accent2"/>
              </a:solidFill>
            </a:endParaRPr>
          </a:p>
        </p:txBody>
      </p:sp>
    </p:spTree>
    <p:extLst>
      <p:ext uri="{BB962C8B-B14F-4D97-AF65-F5344CB8AC3E}">
        <p14:creationId xmlns:p14="http://schemas.microsoft.com/office/powerpoint/2010/main" val="221605529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74848" y="476672"/>
            <a:ext cx="8229600" cy="1143000"/>
          </a:xfrm>
        </p:spPr>
        <p:txBody>
          <a:bodyPr/>
          <a:lstStyle/>
          <a:p>
            <a:r>
              <a:rPr lang="en-US" b="1" dirty="0">
                <a:solidFill>
                  <a:schemeClr val="accent2"/>
                </a:solidFill>
              </a:rPr>
              <a:t>Distributed Representation – </a:t>
            </a:r>
            <a:r>
              <a:rPr lang="en-US" b="1" dirty="0" err="1">
                <a:solidFill>
                  <a:schemeClr val="accent2"/>
                </a:solidFill>
              </a:rPr>
              <a:t>Gensim’s</a:t>
            </a:r>
            <a:r>
              <a:rPr lang="en-US" b="1" dirty="0">
                <a:solidFill>
                  <a:schemeClr val="accent2"/>
                </a:solidFill>
              </a:rPr>
              <a:t> Implementation</a:t>
            </a:r>
            <a:endParaRPr lang="en-US" sz="4000" b="1" dirty="0">
              <a:solidFill>
                <a:schemeClr val="accent2"/>
              </a:solidFill>
            </a:endParaRP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Rectangle 2">
            <a:extLst>
              <a:ext uri="{FF2B5EF4-FFF2-40B4-BE49-F238E27FC236}">
                <a16:creationId xmlns:a16="http://schemas.microsoft.com/office/drawing/2014/main" id="{AABD8848-52D9-FC4B-AB3F-0525157AAB39}"/>
              </a:ext>
            </a:extLst>
          </p:cNvPr>
          <p:cNvSpPr/>
          <p:nvPr/>
        </p:nvSpPr>
        <p:spPr>
          <a:xfrm>
            <a:off x="419200" y="2060848"/>
            <a:ext cx="7200800" cy="3170099"/>
          </a:xfrm>
          <a:prstGeom prst="rect">
            <a:avLst/>
          </a:prstGeom>
        </p:spPr>
        <p:txBody>
          <a:bodyPr wrap="square">
            <a:spAutoFit/>
          </a:bodyPr>
          <a:lstStyle/>
          <a:p>
            <a:pPr marL="342900" indent="-342900">
              <a:buFont typeface="Arial" panose="020B0604020202020204" pitchFamily="34" charset="0"/>
              <a:buChar char="•"/>
            </a:pPr>
            <a:r>
              <a:rPr lang="en-US" sz="2000" dirty="0"/>
              <a:t>Neither NLTK nor Scikit-Learn provide implementations of these kinds of word embeddings.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err="1"/>
              <a:t>Gensim’s</a:t>
            </a:r>
            <a:r>
              <a:rPr lang="en-US" sz="2000" dirty="0"/>
              <a:t> implementation allows users to train both word2vec and doc2vec models on custom corpora and also conveniently comes with a model that is pretrained on the Google news corpus.</a:t>
            </a:r>
          </a:p>
          <a:p>
            <a:pPr marL="342900" indent="-342900">
              <a:buFont typeface="Arial" panose="020B0604020202020204" pitchFamily="34" charset="0"/>
              <a:buChar char="•"/>
            </a:pPr>
            <a:endParaRPr lang="en-US" sz="2000" dirty="0">
              <a:latin typeface="+mn-lt"/>
            </a:endParaRPr>
          </a:p>
          <a:p>
            <a:pPr marL="342900" indent="-342900">
              <a:buFont typeface="Arial" panose="020B0604020202020204" pitchFamily="34" charset="0"/>
              <a:buChar char="•"/>
            </a:pPr>
            <a:r>
              <a:rPr lang="en-US" sz="2000" dirty="0"/>
              <a:t>To use </a:t>
            </a:r>
            <a:r>
              <a:rPr lang="en-US" sz="2000" dirty="0" err="1"/>
              <a:t>Gensim’s</a:t>
            </a:r>
            <a:r>
              <a:rPr lang="en-US" sz="2000" dirty="0"/>
              <a:t> pretrained models, you’ll need to download the model bin file, which is about 1.5 GB.</a:t>
            </a:r>
            <a:endParaRPr lang="en-US" sz="2000" dirty="0">
              <a:latin typeface="+mn-lt"/>
            </a:endParaRPr>
          </a:p>
        </p:txBody>
      </p:sp>
      <p:sp>
        <p:nvSpPr>
          <p:cNvPr id="4" name="Slide Number Placeholder 3">
            <a:extLst>
              <a:ext uri="{FF2B5EF4-FFF2-40B4-BE49-F238E27FC236}">
                <a16:creationId xmlns:a16="http://schemas.microsoft.com/office/drawing/2014/main" id="{091E1DFE-0B9B-A141-B015-2637CD4BE09B}"/>
              </a:ext>
            </a:extLst>
          </p:cNvPr>
          <p:cNvSpPr>
            <a:spLocks noGrp="1"/>
          </p:cNvSpPr>
          <p:nvPr>
            <p:ph type="sldNum" sz="quarter" idx="12"/>
          </p:nvPr>
        </p:nvSpPr>
        <p:spPr/>
        <p:txBody>
          <a:bodyPr/>
          <a:lstStyle/>
          <a:p>
            <a:pPr>
              <a:defRPr/>
            </a:pPr>
            <a:fld id="{740F825C-949B-974C-AB99-C3CE0C97A40B}" type="slidenum">
              <a:rPr lang="en-GB" altLang="en-US" smtClean="0"/>
              <a:pPr>
                <a:defRPr/>
              </a:pPr>
              <a:t>144</a:t>
            </a:fld>
            <a:endParaRPr lang="en-GB" altLang="en-US"/>
          </a:p>
        </p:txBody>
      </p:sp>
    </p:spTree>
    <p:extLst>
      <p:ext uri="{BB962C8B-B14F-4D97-AF65-F5344CB8AC3E}">
        <p14:creationId xmlns:p14="http://schemas.microsoft.com/office/powerpoint/2010/main" val="2318835988"/>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188640"/>
            <a:ext cx="8229600" cy="1143000"/>
          </a:xfrm>
        </p:spPr>
        <p:txBody>
          <a:bodyPr/>
          <a:lstStyle/>
          <a:p>
            <a:r>
              <a:rPr lang="en-US" b="1" dirty="0">
                <a:solidFill>
                  <a:schemeClr val="accent2"/>
                </a:solidFill>
              </a:rPr>
              <a:t>Distributed Representation – </a:t>
            </a:r>
            <a:r>
              <a:rPr lang="en-US" b="1" dirty="0" err="1">
                <a:solidFill>
                  <a:schemeClr val="accent2"/>
                </a:solidFill>
              </a:rPr>
              <a:t>Gensim’s</a:t>
            </a:r>
            <a:r>
              <a:rPr lang="en-US" b="1" dirty="0">
                <a:solidFill>
                  <a:schemeClr val="accent2"/>
                </a:solidFill>
              </a:rPr>
              <a:t> Implementation</a:t>
            </a:r>
            <a:endParaRPr lang="en-US" sz="4000" b="1" dirty="0">
              <a:solidFill>
                <a:schemeClr val="accent2"/>
              </a:solidFill>
            </a:endParaRP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pic>
        <p:nvPicPr>
          <p:cNvPr id="5" name="Picture 4" descr="Text&#10;&#10;Description automatically generated">
            <a:extLst>
              <a:ext uri="{FF2B5EF4-FFF2-40B4-BE49-F238E27FC236}">
                <a16:creationId xmlns:a16="http://schemas.microsoft.com/office/drawing/2014/main" id="{16272093-8474-644E-BC2F-DCB66CE81A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9550" y="2209800"/>
            <a:ext cx="6184900" cy="2438400"/>
          </a:xfrm>
          <a:prstGeom prst="rect">
            <a:avLst/>
          </a:prstGeom>
        </p:spPr>
      </p:pic>
      <p:sp>
        <p:nvSpPr>
          <p:cNvPr id="6" name="Slide Number Placeholder 5">
            <a:extLst>
              <a:ext uri="{FF2B5EF4-FFF2-40B4-BE49-F238E27FC236}">
                <a16:creationId xmlns:a16="http://schemas.microsoft.com/office/drawing/2014/main" id="{F27ABF4F-9CB9-CF4E-AC75-BD0E74DB2C5A}"/>
              </a:ext>
            </a:extLst>
          </p:cNvPr>
          <p:cNvSpPr>
            <a:spLocks noGrp="1"/>
          </p:cNvSpPr>
          <p:nvPr>
            <p:ph type="sldNum" sz="quarter" idx="12"/>
          </p:nvPr>
        </p:nvSpPr>
        <p:spPr/>
        <p:txBody>
          <a:bodyPr/>
          <a:lstStyle/>
          <a:p>
            <a:pPr>
              <a:defRPr/>
            </a:pPr>
            <a:fld id="{740F825C-949B-974C-AB99-C3CE0C97A40B}" type="slidenum">
              <a:rPr lang="en-GB" altLang="en-US" smtClean="0"/>
              <a:pPr>
                <a:defRPr/>
              </a:pPr>
              <a:t>145</a:t>
            </a:fld>
            <a:endParaRPr lang="en-GB" altLang="en-US"/>
          </a:p>
        </p:txBody>
      </p:sp>
    </p:spTree>
    <p:extLst>
      <p:ext uri="{BB962C8B-B14F-4D97-AF65-F5344CB8AC3E}">
        <p14:creationId xmlns:p14="http://schemas.microsoft.com/office/powerpoint/2010/main" val="3814664726"/>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188640"/>
            <a:ext cx="8229600" cy="1143000"/>
          </a:xfrm>
        </p:spPr>
        <p:txBody>
          <a:bodyPr/>
          <a:lstStyle/>
          <a:p>
            <a:r>
              <a:rPr lang="en-US" b="1" dirty="0">
                <a:solidFill>
                  <a:schemeClr val="accent2"/>
                </a:solidFill>
              </a:rPr>
              <a:t>Distributed Representation – Summary</a:t>
            </a:r>
            <a:endParaRPr lang="en-US" sz="4000" b="1" dirty="0">
              <a:solidFill>
                <a:schemeClr val="accent2"/>
              </a:solidFill>
            </a:endParaRP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Rectangle 2">
            <a:extLst>
              <a:ext uri="{FF2B5EF4-FFF2-40B4-BE49-F238E27FC236}">
                <a16:creationId xmlns:a16="http://schemas.microsoft.com/office/drawing/2014/main" id="{9D4C5C4B-CB73-D74F-90E9-5783209CE8FE}"/>
              </a:ext>
            </a:extLst>
          </p:cNvPr>
          <p:cNvSpPr/>
          <p:nvPr/>
        </p:nvSpPr>
        <p:spPr>
          <a:xfrm>
            <a:off x="683568" y="1556792"/>
            <a:ext cx="7344816" cy="2554545"/>
          </a:xfrm>
          <a:prstGeom prst="rect">
            <a:avLst/>
          </a:prstGeom>
        </p:spPr>
        <p:txBody>
          <a:bodyPr wrap="square">
            <a:spAutoFit/>
          </a:bodyPr>
          <a:lstStyle/>
          <a:p>
            <a:pPr marL="342900" indent="-342900">
              <a:buFont typeface="Arial" panose="020B0604020202020204" pitchFamily="34" charset="0"/>
              <a:buChar char="•"/>
            </a:pPr>
            <a:endParaRPr lang="en-US" sz="2000" dirty="0">
              <a:latin typeface="+mn-lt"/>
            </a:endParaRPr>
          </a:p>
          <a:p>
            <a:pPr marL="342900" indent="-342900">
              <a:buFont typeface="Arial" panose="020B0604020202020204" pitchFamily="34" charset="0"/>
              <a:buChar char="•"/>
            </a:pPr>
            <a:r>
              <a:rPr lang="en-US" sz="2000" dirty="0">
                <a:latin typeface="+mn-lt"/>
              </a:rPr>
              <a:t>Distributed representations will dramatically improve results over TF–IDF models when used correctly. </a:t>
            </a:r>
          </a:p>
          <a:p>
            <a:pPr marL="342900" indent="-342900">
              <a:buFont typeface="Arial" panose="020B0604020202020204" pitchFamily="34" charset="0"/>
              <a:buChar char="•"/>
            </a:pPr>
            <a:endParaRPr lang="en-US" sz="2000" dirty="0">
              <a:latin typeface="+mn-lt"/>
            </a:endParaRPr>
          </a:p>
          <a:p>
            <a:pPr marL="342900" indent="-342900">
              <a:buFont typeface="Arial" panose="020B0604020202020204" pitchFamily="34" charset="0"/>
              <a:buChar char="•"/>
            </a:pPr>
            <a:r>
              <a:rPr lang="en-US" sz="2000" dirty="0">
                <a:latin typeface="+mn-lt"/>
              </a:rPr>
              <a:t>The model itself can be saved to disk and retrained in an active fashion, making it extremely flexible for a variety of use cases. </a:t>
            </a:r>
          </a:p>
          <a:p>
            <a:pPr marL="342900" indent="-342900">
              <a:buFont typeface="Arial" panose="020B0604020202020204" pitchFamily="34" charset="0"/>
              <a:buChar char="•"/>
            </a:pPr>
            <a:endParaRPr lang="en-US" sz="2000" dirty="0">
              <a:latin typeface="+mn-lt"/>
            </a:endParaRPr>
          </a:p>
        </p:txBody>
      </p:sp>
      <p:sp>
        <p:nvSpPr>
          <p:cNvPr id="4" name="Slide Number Placeholder 3">
            <a:extLst>
              <a:ext uri="{FF2B5EF4-FFF2-40B4-BE49-F238E27FC236}">
                <a16:creationId xmlns:a16="http://schemas.microsoft.com/office/drawing/2014/main" id="{471117AC-D86F-CE46-9E89-03B9D481E003}"/>
              </a:ext>
            </a:extLst>
          </p:cNvPr>
          <p:cNvSpPr>
            <a:spLocks noGrp="1"/>
          </p:cNvSpPr>
          <p:nvPr>
            <p:ph type="sldNum" sz="quarter" idx="12"/>
          </p:nvPr>
        </p:nvSpPr>
        <p:spPr/>
        <p:txBody>
          <a:bodyPr/>
          <a:lstStyle/>
          <a:p>
            <a:pPr>
              <a:defRPr/>
            </a:pPr>
            <a:fld id="{740F825C-949B-974C-AB99-C3CE0C97A40B}" type="slidenum">
              <a:rPr lang="en-GB" altLang="en-US" smtClean="0"/>
              <a:pPr>
                <a:defRPr/>
              </a:pPr>
              <a:t>146</a:t>
            </a:fld>
            <a:endParaRPr lang="en-GB" altLang="en-US"/>
          </a:p>
        </p:txBody>
      </p:sp>
    </p:spTree>
    <p:extLst>
      <p:ext uri="{BB962C8B-B14F-4D97-AF65-F5344CB8AC3E}">
        <p14:creationId xmlns:p14="http://schemas.microsoft.com/office/powerpoint/2010/main" val="192323884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188640"/>
            <a:ext cx="8229600" cy="1143000"/>
          </a:xfrm>
        </p:spPr>
        <p:txBody>
          <a:bodyPr/>
          <a:lstStyle/>
          <a:p>
            <a:r>
              <a:rPr lang="en-US" b="1" dirty="0">
                <a:solidFill>
                  <a:schemeClr val="accent2"/>
                </a:solidFill>
              </a:rPr>
              <a:t>Distributed Representation – Summary</a:t>
            </a:r>
            <a:endParaRPr lang="en-US" sz="4000" b="1" dirty="0">
              <a:solidFill>
                <a:schemeClr val="accent2"/>
              </a:solidFill>
            </a:endParaRP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Rectangle 2">
            <a:extLst>
              <a:ext uri="{FF2B5EF4-FFF2-40B4-BE49-F238E27FC236}">
                <a16:creationId xmlns:a16="http://schemas.microsoft.com/office/drawing/2014/main" id="{9D4C5C4B-CB73-D74F-90E9-5783209CE8FE}"/>
              </a:ext>
            </a:extLst>
          </p:cNvPr>
          <p:cNvSpPr/>
          <p:nvPr/>
        </p:nvSpPr>
        <p:spPr>
          <a:xfrm>
            <a:off x="683568" y="1556792"/>
            <a:ext cx="7344816" cy="3170099"/>
          </a:xfrm>
          <a:prstGeom prst="rect">
            <a:avLst/>
          </a:prstGeom>
        </p:spPr>
        <p:txBody>
          <a:bodyPr wrap="square">
            <a:spAutoFit/>
          </a:bodyPr>
          <a:lstStyle/>
          <a:p>
            <a:pPr marL="342900" indent="-342900">
              <a:buFont typeface="Arial" panose="020B0604020202020204" pitchFamily="34" charset="0"/>
              <a:buChar char="•"/>
            </a:pPr>
            <a:endParaRPr lang="en-US" sz="2000" dirty="0">
              <a:latin typeface="+mn-lt"/>
            </a:endParaRPr>
          </a:p>
          <a:p>
            <a:pPr marL="342900" indent="-342900">
              <a:buFont typeface="Arial" panose="020B0604020202020204" pitchFamily="34" charset="0"/>
              <a:buChar char="•"/>
            </a:pPr>
            <a:r>
              <a:rPr lang="en-US" sz="2000" dirty="0">
                <a:latin typeface="+mn-lt"/>
              </a:rPr>
              <a:t>However, on larger corpora, training can be slow and memory intensive, and it might not be as good as a TF–IDF model with Principal Component Analysis (PCA) or Singular Value Decomposition (SVD) applied to reduce the feature space. </a:t>
            </a:r>
          </a:p>
          <a:p>
            <a:pPr marL="342900" indent="-342900">
              <a:buFont typeface="Arial" panose="020B0604020202020204" pitchFamily="34" charset="0"/>
              <a:buChar char="•"/>
            </a:pPr>
            <a:endParaRPr lang="en-US" sz="2000" dirty="0">
              <a:latin typeface="+mn-lt"/>
            </a:endParaRPr>
          </a:p>
          <a:p>
            <a:pPr marL="342900" indent="-342900">
              <a:buFont typeface="Arial" panose="020B0604020202020204" pitchFamily="34" charset="0"/>
              <a:buChar char="•"/>
            </a:pPr>
            <a:r>
              <a:rPr lang="en-US" sz="2000" dirty="0">
                <a:solidFill>
                  <a:schemeClr val="accent1">
                    <a:lumMod val="50000"/>
                  </a:schemeClr>
                </a:solidFill>
                <a:latin typeface="+mn-lt"/>
              </a:rPr>
              <a:t>In the end, however, this representation is breakthrough work that has led to a dramatic improvement in text processing capabilities of data products in recent years.</a:t>
            </a:r>
          </a:p>
        </p:txBody>
      </p:sp>
      <p:sp>
        <p:nvSpPr>
          <p:cNvPr id="4" name="Slide Number Placeholder 3">
            <a:extLst>
              <a:ext uri="{FF2B5EF4-FFF2-40B4-BE49-F238E27FC236}">
                <a16:creationId xmlns:a16="http://schemas.microsoft.com/office/drawing/2014/main" id="{471117AC-D86F-CE46-9E89-03B9D481E003}"/>
              </a:ext>
            </a:extLst>
          </p:cNvPr>
          <p:cNvSpPr>
            <a:spLocks noGrp="1"/>
          </p:cNvSpPr>
          <p:nvPr>
            <p:ph type="sldNum" sz="quarter" idx="12"/>
          </p:nvPr>
        </p:nvSpPr>
        <p:spPr/>
        <p:txBody>
          <a:bodyPr/>
          <a:lstStyle/>
          <a:p>
            <a:pPr>
              <a:defRPr/>
            </a:pPr>
            <a:fld id="{740F825C-949B-974C-AB99-C3CE0C97A40B}" type="slidenum">
              <a:rPr lang="en-GB" altLang="en-US" smtClean="0"/>
              <a:pPr>
                <a:defRPr/>
              </a:pPr>
              <a:t>147</a:t>
            </a:fld>
            <a:endParaRPr lang="en-GB" altLang="en-US"/>
          </a:p>
        </p:txBody>
      </p:sp>
    </p:spTree>
    <p:extLst>
      <p:ext uri="{BB962C8B-B14F-4D97-AF65-F5344CB8AC3E}">
        <p14:creationId xmlns:p14="http://schemas.microsoft.com/office/powerpoint/2010/main" val="3568333919"/>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188640"/>
            <a:ext cx="8229600" cy="1143000"/>
          </a:xfrm>
        </p:spPr>
        <p:txBody>
          <a:bodyPr/>
          <a:lstStyle/>
          <a:p>
            <a:r>
              <a:rPr lang="en-US" b="1" dirty="0">
                <a:solidFill>
                  <a:schemeClr val="accent2"/>
                </a:solidFill>
              </a:rPr>
              <a:t>Overview of Text Vectorization Methods</a:t>
            </a:r>
            <a:endParaRPr lang="en-US" sz="4000" b="1" dirty="0">
              <a:solidFill>
                <a:schemeClr val="accent2"/>
              </a:solidFill>
            </a:endParaRP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pic>
        <p:nvPicPr>
          <p:cNvPr id="5" name="Picture 4" descr="Table, timeline&#10;&#10;Description automatically generated">
            <a:extLst>
              <a:ext uri="{FF2B5EF4-FFF2-40B4-BE49-F238E27FC236}">
                <a16:creationId xmlns:a16="http://schemas.microsoft.com/office/drawing/2014/main" id="{65EEEEFE-94A4-294F-B781-8EBC7E8E5E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400" y="2032000"/>
            <a:ext cx="7823200" cy="2794000"/>
          </a:xfrm>
          <a:prstGeom prst="rect">
            <a:avLst/>
          </a:prstGeom>
        </p:spPr>
      </p:pic>
      <p:sp>
        <p:nvSpPr>
          <p:cNvPr id="6" name="Slide Number Placeholder 5">
            <a:extLst>
              <a:ext uri="{FF2B5EF4-FFF2-40B4-BE49-F238E27FC236}">
                <a16:creationId xmlns:a16="http://schemas.microsoft.com/office/drawing/2014/main" id="{9F2843D6-1BF7-2B4B-BD2D-6BCE9F4EE628}"/>
              </a:ext>
            </a:extLst>
          </p:cNvPr>
          <p:cNvSpPr>
            <a:spLocks noGrp="1"/>
          </p:cNvSpPr>
          <p:nvPr>
            <p:ph type="sldNum" sz="quarter" idx="12"/>
          </p:nvPr>
        </p:nvSpPr>
        <p:spPr/>
        <p:txBody>
          <a:bodyPr/>
          <a:lstStyle/>
          <a:p>
            <a:pPr>
              <a:defRPr/>
            </a:pPr>
            <a:fld id="{740F825C-949B-974C-AB99-C3CE0C97A40B}" type="slidenum">
              <a:rPr lang="en-GB" altLang="en-US" smtClean="0"/>
              <a:pPr>
                <a:defRPr/>
              </a:pPr>
              <a:t>148</a:t>
            </a:fld>
            <a:endParaRPr lang="en-GB" altLang="en-US"/>
          </a:p>
        </p:txBody>
      </p:sp>
    </p:spTree>
    <p:extLst>
      <p:ext uri="{BB962C8B-B14F-4D97-AF65-F5344CB8AC3E}">
        <p14:creationId xmlns:p14="http://schemas.microsoft.com/office/powerpoint/2010/main" val="583674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a:extLst>
              <a:ext uri="{FF2B5EF4-FFF2-40B4-BE49-F238E27FC236}">
                <a16:creationId xmlns:a16="http://schemas.microsoft.com/office/drawing/2014/main" id="{D8099C9C-3D62-DE45-9182-4A3DA3708E60}"/>
              </a:ext>
            </a:extLst>
          </p:cNvPr>
          <p:cNvSpPr>
            <a:spLocks noGrp="1" noChangeArrowheads="1"/>
          </p:cNvSpPr>
          <p:nvPr>
            <p:ph type="title"/>
          </p:nvPr>
        </p:nvSpPr>
        <p:spPr/>
        <p:txBody>
          <a:bodyPr/>
          <a:lstStyle/>
          <a:p>
            <a:pPr eaLnBrk="1" hangingPunct="1">
              <a:defRPr/>
            </a:pPr>
            <a:r>
              <a:rPr lang="en-US" b="1" dirty="0">
                <a:solidFill>
                  <a:schemeClr val="accent2"/>
                </a:solidFill>
                <a:sym typeface="Gill Sans" charset="0"/>
              </a:rPr>
              <a:t>Wild-Card Characters</a:t>
            </a:r>
          </a:p>
        </p:txBody>
      </p:sp>
      <p:sp>
        <p:nvSpPr>
          <p:cNvPr id="28674" name="Rectangle 2">
            <a:extLst>
              <a:ext uri="{FF2B5EF4-FFF2-40B4-BE49-F238E27FC236}">
                <a16:creationId xmlns:a16="http://schemas.microsoft.com/office/drawing/2014/main" id="{321FFE74-7D5C-2145-8649-73F422E290DD}"/>
              </a:ext>
            </a:extLst>
          </p:cNvPr>
          <p:cNvSpPr>
            <a:spLocks noGrp="1" noChangeArrowheads="1"/>
          </p:cNvSpPr>
          <p:nvPr>
            <p:ph type="body" idx="1"/>
          </p:nvPr>
        </p:nvSpPr>
        <p:spPr>
          <a:xfrm>
            <a:off x="653653" y="1323425"/>
            <a:ext cx="7836694" cy="1371600"/>
          </a:xfrm>
        </p:spPr>
        <p:txBody>
          <a:bodyPr/>
          <a:lstStyle/>
          <a:p>
            <a:pPr marL="421481" eaLnBrk="1" hangingPunct="1">
              <a:buFont typeface="Gill Sans" charset="0"/>
              <a:buChar char="•"/>
              <a:defRPr/>
            </a:pPr>
            <a:r>
              <a:rPr lang="en-US" sz="2400" dirty="0">
                <a:sym typeface="Gill Sans" charset="0"/>
              </a:rPr>
              <a:t>The dot character matches any character</a:t>
            </a:r>
          </a:p>
          <a:p>
            <a:pPr marL="421481" eaLnBrk="1" hangingPunct="1">
              <a:buFont typeface="Gill Sans" charset="0"/>
              <a:buChar char="•"/>
              <a:defRPr/>
            </a:pPr>
            <a:r>
              <a:rPr lang="en-US" sz="2400" dirty="0">
                <a:sym typeface="Gill Sans" charset="0"/>
              </a:rPr>
              <a:t>If you add the asterisk character, the character is "any number of times"</a:t>
            </a:r>
          </a:p>
        </p:txBody>
      </p:sp>
      <p:sp>
        <p:nvSpPr>
          <p:cNvPr id="28676" name="Rectangle 4">
            <a:extLst>
              <a:ext uri="{FF2B5EF4-FFF2-40B4-BE49-F238E27FC236}">
                <a16:creationId xmlns:a16="http://schemas.microsoft.com/office/drawing/2014/main" id="{86709411-E514-2249-B88A-C82619596CF1}"/>
              </a:ext>
            </a:extLst>
          </p:cNvPr>
          <p:cNvSpPr>
            <a:spLocks/>
          </p:cNvSpPr>
          <p:nvPr/>
        </p:nvSpPr>
        <p:spPr bwMode="auto">
          <a:xfrm>
            <a:off x="6791920" y="4408754"/>
            <a:ext cx="880049" cy="519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eaLnBrk="1" hangingPunct="1"/>
            <a:r>
              <a:rPr lang="en-US" altLang="en-US" sz="3375">
                <a:solidFill>
                  <a:srgbClr val="FF00FF"/>
                </a:solidFill>
                <a:ea typeface="ＭＳ Ｐゴシック" panose="020B0600070205080204" pitchFamily="34" charset="-128"/>
              </a:rPr>
              <a:t>^</a:t>
            </a:r>
            <a:r>
              <a:rPr lang="en-US" altLang="en-US" sz="3375">
                <a:solidFill>
                  <a:srgbClr val="FFFF00"/>
                </a:solidFill>
                <a:ea typeface="ＭＳ Ｐゴシック" panose="020B0600070205080204" pitchFamily="34" charset="-128"/>
              </a:rPr>
              <a:t>X</a:t>
            </a:r>
            <a:r>
              <a:rPr lang="en-US" altLang="en-US" sz="3375">
                <a:solidFill>
                  <a:srgbClr val="00FF00"/>
                </a:solidFill>
                <a:ea typeface="ＭＳ Ｐゴシック" panose="020B0600070205080204" pitchFamily="34" charset="-128"/>
              </a:rPr>
              <a:t>.</a:t>
            </a:r>
            <a:r>
              <a:rPr lang="en-US" altLang="en-US" sz="3375">
                <a:solidFill>
                  <a:srgbClr val="FF7F00"/>
                </a:solidFill>
                <a:ea typeface="ＭＳ Ｐゴシック" panose="020B0600070205080204" pitchFamily="34" charset="-128"/>
              </a:rPr>
              <a:t>*</a:t>
            </a:r>
            <a:r>
              <a:rPr lang="en-US" altLang="en-US" sz="3375">
                <a:solidFill>
                  <a:srgbClr val="FFFF00"/>
                </a:solidFill>
                <a:ea typeface="ＭＳ Ｐゴシック" panose="020B0600070205080204" pitchFamily="34" charset="-128"/>
              </a:rPr>
              <a:t>:</a:t>
            </a:r>
          </a:p>
        </p:txBody>
      </p:sp>
      <p:sp>
        <p:nvSpPr>
          <p:cNvPr id="28677" name="Rectangle 5">
            <a:extLst>
              <a:ext uri="{FF2B5EF4-FFF2-40B4-BE49-F238E27FC236}">
                <a16:creationId xmlns:a16="http://schemas.microsoft.com/office/drawing/2014/main" id="{A97F012E-10F7-6B4B-8B2A-561D6F28C29E}"/>
              </a:ext>
            </a:extLst>
          </p:cNvPr>
          <p:cNvSpPr>
            <a:spLocks/>
          </p:cNvSpPr>
          <p:nvPr/>
        </p:nvSpPr>
        <p:spPr bwMode="auto">
          <a:xfrm>
            <a:off x="4135339" y="3769679"/>
            <a:ext cx="2755947" cy="31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eaLnBrk="1" hangingPunct="1"/>
            <a:r>
              <a:rPr lang="en-US" altLang="en-US" sz="2025">
                <a:solidFill>
                  <a:srgbClr val="FF00FF"/>
                </a:solidFill>
                <a:ea typeface="ＭＳ Ｐゴシック" panose="020B0600070205080204" pitchFamily="34" charset="-128"/>
              </a:rPr>
              <a:t>Match the start of the line</a:t>
            </a:r>
          </a:p>
        </p:txBody>
      </p:sp>
      <p:sp>
        <p:nvSpPr>
          <p:cNvPr id="28678" name="Rectangle 6">
            <a:extLst>
              <a:ext uri="{FF2B5EF4-FFF2-40B4-BE49-F238E27FC236}">
                <a16:creationId xmlns:a16="http://schemas.microsoft.com/office/drawing/2014/main" id="{561ED5CC-40EE-C442-BEAD-CE633EA08168}"/>
              </a:ext>
            </a:extLst>
          </p:cNvPr>
          <p:cNvSpPr>
            <a:spLocks/>
          </p:cNvSpPr>
          <p:nvPr/>
        </p:nvSpPr>
        <p:spPr bwMode="auto">
          <a:xfrm>
            <a:off x="6343650" y="5255579"/>
            <a:ext cx="2131609" cy="31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eaLnBrk="1" hangingPunct="1"/>
            <a:r>
              <a:rPr lang="en-US" altLang="en-US" sz="2025">
                <a:solidFill>
                  <a:srgbClr val="00FF00"/>
                </a:solidFill>
                <a:ea typeface="ＭＳ Ｐゴシック" panose="020B0600070205080204" pitchFamily="34" charset="-128"/>
              </a:rPr>
              <a:t>Match any character</a:t>
            </a:r>
          </a:p>
        </p:txBody>
      </p:sp>
      <p:sp>
        <p:nvSpPr>
          <p:cNvPr id="28679" name="Rectangle 7">
            <a:extLst>
              <a:ext uri="{FF2B5EF4-FFF2-40B4-BE49-F238E27FC236}">
                <a16:creationId xmlns:a16="http://schemas.microsoft.com/office/drawing/2014/main" id="{07F17D31-3774-D842-AEAC-6D98B4472009}"/>
              </a:ext>
            </a:extLst>
          </p:cNvPr>
          <p:cNvSpPr>
            <a:spLocks/>
          </p:cNvSpPr>
          <p:nvPr/>
        </p:nvSpPr>
        <p:spPr bwMode="auto">
          <a:xfrm>
            <a:off x="7658994" y="3769679"/>
            <a:ext cx="1192249" cy="31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eaLnBrk="1" hangingPunct="1"/>
            <a:r>
              <a:rPr lang="en-US" altLang="en-US" sz="2025">
                <a:solidFill>
                  <a:srgbClr val="FF7F00"/>
                </a:solidFill>
                <a:ea typeface="ＭＳ Ｐゴシック" panose="020B0600070205080204" pitchFamily="34" charset="-128"/>
              </a:rPr>
              <a:t>Many times</a:t>
            </a:r>
          </a:p>
        </p:txBody>
      </p:sp>
      <p:sp>
        <p:nvSpPr>
          <p:cNvPr id="28680" name="Line 8">
            <a:extLst>
              <a:ext uri="{FF2B5EF4-FFF2-40B4-BE49-F238E27FC236}">
                <a16:creationId xmlns:a16="http://schemas.microsoft.com/office/drawing/2014/main" id="{9E487F34-0E74-384B-AFD7-58AF50027022}"/>
              </a:ext>
            </a:extLst>
          </p:cNvPr>
          <p:cNvSpPr>
            <a:spLocks noChangeShapeType="1"/>
          </p:cNvSpPr>
          <p:nvPr/>
        </p:nvSpPr>
        <p:spPr bwMode="auto">
          <a:xfrm>
            <a:off x="7392889" y="4930974"/>
            <a:ext cx="45541" cy="332184"/>
          </a:xfrm>
          <a:prstGeom prst="line">
            <a:avLst/>
          </a:prstGeom>
          <a:noFill/>
          <a:ln w="76200">
            <a:solidFill>
              <a:srgbClr val="00FF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8681" name="Line 9">
            <a:extLst>
              <a:ext uri="{FF2B5EF4-FFF2-40B4-BE49-F238E27FC236}">
                <a16:creationId xmlns:a16="http://schemas.microsoft.com/office/drawing/2014/main" id="{6B9A2E25-4E78-FD41-AB95-B0272458F0A3}"/>
              </a:ext>
            </a:extLst>
          </p:cNvPr>
          <p:cNvSpPr>
            <a:spLocks noChangeShapeType="1"/>
          </p:cNvSpPr>
          <p:nvPr/>
        </p:nvSpPr>
        <p:spPr bwMode="auto">
          <a:xfrm rot="10800000" flipH="1">
            <a:off x="7552730" y="4095155"/>
            <a:ext cx="400943" cy="298252"/>
          </a:xfrm>
          <a:prstGeom prst="line">
            <a:avLst/>
          </a:prstGeom>
          <a:noFill/>
          <a:ln w="76200">
            <a:solidFill>
              <a:srgbClr val="FF7F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8682" name="Line 10">
            <a:extLst>
              <a:ext uri="{FF2B5EF4-FFF2-40B4-BE49-F238E27FC236}">
                <a16:creationId xmlns:a16="http://schemas.microsoft.com/office/drawing/2014/main" id="{69BA5BE0-D163-9A47-84C9-99E2C5627D4C}"/>
              </a:ext>
            </a:extLst>
          </p:cNvPr>
          <p:cNvSpPr>
            <a:spLocks noChangeShapeType="1"/>
          </p:cNvSpPr>
          <p:nvPr/>
        </p:nvSpPr>
        <p:spPr bwMode="auto">
          <a:xfrm rot="10800000">
            <a:off x="6533853" y="4118372"/>
            <a:ext cx="286643" cy="297359"/>
          </a:xfrm>
          <a:prstGeom prst="line">
            <a:avLst/>
          </a:prstGeom>
          <a:noFill/>
          <a:ln w="76200">
            <a:solidFill>
              <a:srgbClr val="FF00FF"/>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Tree>
    <p:extLst>
      <p:ext uri="{BB962C8B-B14F-4D97-AF65-F5344CB8AC3E}">
        <p14:creationId xmlns:p14="http://schemas.microsoft.com/office/powerpoint/2010/main" val="2050979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a:extLst>
              <a:ext uri="{FF2B5EF4-FFF2-40B4-BE49-F238E27FC236}">
                <a16:creationId xmlns:a16="http://schemas.microsoft.com/office/drawing/2014/main" id="{D8099C9C-3D62-DE45-9182-4A3DA3708E60}"/>
              </a:ext>
            </a:extLst>
          </p:cNvPr>
          <p:cNvSpPr>
            <a:spLocks noGrp="1" noChangeArrowheads="1"/>
          </p:cNvSpPr>
          <p:nvPr>
            <p:ph type="title"/>
          </p:nvPr>
        </p:nvSpPr>
        <p:spPr/>
        <p:txBody>
          <a:bodyPr/>
          <a:lstStyle/>
          <a:p>
            <a:pPr eaLnBrk="1" hangingPunct="1">
              <a:defRPr/>
            </a:pPr>
            <a:r>
              <a:rPr lang="en-US" b="1" dirty="0">
                <a:solidFill>
                  <a:schemeClr val="accent2"/>
                </a:solidFill>
                <a:sym typeface="Gill Sans" charset="0"/>
              </a:rPr>
              <a:t>Exercise</a:t>
            </a:r>
          </a:p>
        </p:txBody>
      </p:sp>
      <p:sp>
        <p:nvSpPr>
          <p:cNvPr id="28674" name="Rectangle 2">
            <a:extLst>
              <a:ext uri="{FF2B5EF4-FFF2-40B4-BE49-F238E27FC236}">
                <a16:creationId xmlns:a16="http://schemas.microsoft.com/office/drawing/2014/main" id="{321FFE74-7D5C-2145-8649-73F422E290DD}"/>
              </a:ext>
            </a:extLst>
          </p:cNvPr>
          <p:cNvSpPr>
            <a:spLocks noGrp="1" noChangeArrowheads="1"/>
          </p:cNvSpPr>
          <p:nvPr>
            <p:ph type="body" idx="1"/>
          </p:nvPr>
        </p:nvSpPr>
        <p:spPr>
          <a:xfrm>
            <a:off x="653653" y="1844824"/>
            <a:ext cx="7836694" cy="1371600"/>
          </a:xfrm>
        </p:spPr>
        <p:txBody>
          <a:bodyPr/>
          <a:lstStyle/>
          <a:p>
            <a:pPr marL="78581" indent="0" eaLnBrk="1" hangingPunct="1">
              <a:buNone/>
              <a:defRPr/>
            </a:pPr>
            <a:r>
              <a:rPr lang="en-US" altLang="en-US" sz="2400" dirty="0">
                <a:solidFill>
                  <a:schemeClr val="bg2"/>
                </a:solidFill>
                <a:ea typeface="ＭＳ Ｐゴシック" panose="020B0600070205080204" pitchFamily="34" charset="-128"/>
              </a:rPr>
              <a:t>Find all the numbers from - </a:t>
            </a:r>
          </a:p>
          <a:p>
            <a:pPr marL="421481" eaLnBrk="1" hangingPunct="1">
              <a:buFont typeface="Gill Sans" charset="0"/>
              <a:buChar char="•"/>
              <a:defRPr/>
            </a:pPr>
            <a:r>
              <a:rPr lang="en-US" altLang="en-US" sz="2400" dirty="0">
                <a:solidFill>
                  <a:schemeClr val="bg2"/>
                </a:solidFill>
                <a:ea typeface="ＭＳ Ｐゴシック" panose="020B0600070205080204" pitchFamily="34" charset="-128"/>
              </a:rPr>
              <a:t>My favorite numbers are 19 and 42 and 67</a:t>
            </a:r>
          </a:p>
          <a:p>
            <a:pPr marL="421481" eaLnBrk="1" hangingPunct="1">
              <a:buFont typeface="Gill Sans" charset="0"/>
              <a:buChar char="•"/>
              <a:defRPr/>
            </a:pPr>
            <a:r>
              <a:rPr lang="en-US" altLang="en-US" sz="2400" dirty="0">
                <a:solidFill>
                  <a:schemeClr val="bg2"/>
                </a:solidFill>
                <a:ea typeface="ＭＳ Ｐゴシック" panose="020B0600070205080204" pitchFamily="34" charset="-128"/>
              </a:rPr>
              <a:t>I want to drive 60 miles per hour</a:t>
            </a:r>
          </a:p>
          <a:p>
            <a:pPr marL="421481" eaLnBrk="1" hangingPunct="1">
              <a:buFont typeface="Gill Sans" charset="0"/>
              <a:buChar char="•"/>
              <a:defRPr/>
            </a:pPr>
            <a:endParaRPr lang="en-US" sz="2400" dirty="0">
              <a:solidFill>
                <a:schemeClr val="bg2"/>
              </a:solidFill>
              <a:ea typeface="ＭＳ Ｐゴシック" panose="020B0600070205080204" pitchFamily="34" charset="-128"/>
              <a:sym typeface="Gill Sans" charset="0"/>
            </a:endParaRPr>
          </a:p>
        </p:txBody>
      </p:sp>
    </p:spTree>
    <p:extLst>
      <p:ext uri="{BB962C8B-B14F-4D97-AF65-F5344CB8AC3E}">
        <p14:creationId xmlns:p14="http://schemas.microsoft.com/office/powerpoint/2010/main" val="3097403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a:extLst>
              <a:ext uri="{FF2B5EF4-FFF2-40B4-BE49-F238E27FC236}">
                <a16:creationId xmlns:a16="http://schemas.microsoft.com/office/drawing/2014/main" id="{A464260B-174B-E046-AEFB-BF62BD4DB757}"/>
              </a:ext>
            </a:extLst>
          </p:cNvPr>
          <p:cNvSpPr>
            <a:spLocks noGrp="1" noChangeArrowheads="1"/>
          </p:cNvSpPr>
          <p:nvPr>
            <p:ph type="title"/>
          </p:nvPr>
        </p:nvSpPr>
        <p:spPr/>
        <p:txBody>
          <a:bodyPr/>
          <a:lstStyle/>
          <a:p>
            <a:pPr eaLnBrk="1" hangingPunct="1">
              <a:defRPr/>
            </a:pPr>
            <a:r>
              <a:rPr lang="en-US" b="1" dirty="0">
                <a:solidFill>
                  <a:schemeClr val="accent2"/>
                </a:solidFill>
                <a:sym typeface="Gill Sans" charset="0"/>
              </a:rPr>
              <a:t>Matching and Extracting Data</a:t>
            </a:r>
          </a:p>
        </p:txBody>
      </p:sp>
      <p:sp>
        <p:nvSpPr>
          <p:cNvPr id="31746" name="Rectangle 2">
            <a:extLst>
              <a:ext uri="{FF2B5EF4-FFF2-40B4-BE49-F238E27FC236}">
                <a16:creationId xmlns:a16="http://schemas.microsoft.com/office/drawing/2014/main" id="{9ADD1C63-433F-344E-BF51-79D9BF709365}"/>
              </a:ext>
            </a:extLst>
          </p:cNvPr>
          <p:cNvSpPr>
            <a:spLocks noGrp="1" noChangeArrowheads="1"/>
          </p:cNvSpPr>
          <p:nvPr>
            <p:ph type="body" idx="1"/>
          </p:nvPr>
        </p:nvSpPr>
        <p:spPr>
          <a:xfrm>
            <a:off x="650081" y="1339031"/>
            <a:ext cx="7836694" cy="1585913"/>
          </a:xfrm>
        </p:spPr>
        <p:txBody>
          <a:bodyPr/>
          <a:lstStyle/>
          <a:p>
            <a:pPr marL="421481" eaLnBrk="1" hangingPunct="1">
              <a:buFont typeface="Gill Sans" charset="0"/>
              <a:buChar char="•"/>
              <a:defRPr/>
            </a:pPr>
            <a:r>
              <a:rPr lang="en-US" sz="2000" dirty="0">
                <a:sym typeface="Gill Sans" charset="0"/>
              </a:rPr>
              <a:t>The </a:t>
            </a:r>
            <a:r>
              <a:rPr lang="en-US" sz="2000" dirty="0" err="1">
                <a:solidFill>
                  <a:srgbClr val="FF00FF"/>
                </a:solidFill>
                <a:sym typeface="Gill Sans" charset="0"/>
              </a:rPr>
              <a:t>re.search</a:t>
            </a:r>
            <a:r>
              <a:rPr lang="en-US" sz="2000" dirty="0">
                <a:solidFill>
                  <a:srgbClr val="FF00FF"/>
                </a:solidFill>
                <a:sym typeface="Gill Sans" charset="0"/>
              </a:rPr>
              <a:t>()</a:t>
            </a:r>
            <a:r>
              <a:rPr lang="en-US" sz="2000" dirty="0">
                <a:sym typeface="Gill Sans" charset="0"/>
              </a:rPr>
              <a:t> returns a True/False depending on whether the string matches  the regular expression</a:t>
            </a:r>
          </a:p>
          <a:p>
            <a:pPr marL="421481" eaLnBrk="1" hangingPunct="1">
              <a:buFont typeface="Gill Sans" charset="0"/>
              <a:buChar char="•"/>
              <a:defRPr/>
            </a:pPr>
            <a:r>
              <a:rPr lang="en-US" sz="2000" dirty="0">
                <a:sym typeface="Gill Sans" charset="0"/>
              </a:rPr>
              <a:t>If we actually want the matching strings to be extracted, we use </a:t>
            </a:r>
            <a:r>
              <a:rPr lang="en-US" sz="2000" dirty="0" err="1">
                <a:solidFill>
                  <a:srgbClr val="FF00FF"/>
                </a:solidFill>
                <a:sym typeface="Gill Sans" charset="0"/>
              </a:rPr>
              <a:t>re.findall</a:t>
            </a:r>
            <a:r>
              <a:rPr lang="en-US" sz="2000" dirty="0">
                <a:solidFill>
                  <a:srgbClr val="FF00FF"/>
                </a:solidFill>
                <a:sym typeface="Gill Sans" charset="0"/>
              </a:rPr>
              <a:t>()</a:t>
            </a:r>
          </a:p>
        </p:txBody>
      </p:sp>
      <p:sp>
        <p:nvSpPr>
          <p:cNvPr id="31747" name="Rectangle 3">
            <a:extLst>
              <a:ext uri="{FF2B5EF4-FFF2-40B4-BE49-F238E27FC236}">
                <a16:creationId xmlns:a16="http://schemas.microsoft.com/office/drawing/2014/main" id="{3B17BA35-6091-CA44-B2EF-AFB2D486D04C}"/>
              </a:ext>
            </a:extLst>
          </p:cNvPr>
          <p:cNvSpPr>
            <a:spLocks/>
          </p:cNvSpPr>
          <p:nvPr/>
        </p:nvSpPr>
        <p:spPr bwMode="auto">
          <a:xfrm>
            <a:off x="3586163" y="4032257"/>
            <a:ext cx="4932825" cy="1558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2025" dirty="0">
                <a:solidFill>
                  <a:schemeClr val="bg2"/>
                </a:solidFill>
                <a:ea typeface="ＭＳ Ｐゴシック" panose="020B0600070205080204" pitchFamily="34" charset="-128"/>
              </a:rPr>
              <a:t>&gt;&gt;&gt; import re</a:t>
            </a:r>
          </a:p>
          <a:p>
            <a:pPr algn="l" eaLnBrk="1" hangingPunct="1"/>
            <a:r>
              <a:rPr lang="en-US" altLang="en-US" sz="2025" dirty="0">
                <a:solidFill>
                  <a:schemeClr val="bg2"/>
                </a:solidFill>
                <a:ea typeface="ＭＳ Ｐゴシック" panose="020B0600070205080204" pitchFamily="34" charset="-128"/>
              </a:rPr>
              <a:t>&gt;&gt;&gt; x = </a:t>
            </a:r>
            <a:r>
              <a:rPr lang="fr-FR" altLang="en-US" sz="2025" dirty="0">
                <a:solidFill>
                  <a:schemeClr val="bg2"/>
                </a:solidFill>
                <a:ea typeface="ＭＳ Ｐゴシック" panose="020B0600070205080204" pitchFamily="34" charset="-128"/>
              </a:rPr>
              <a:t>'</a:t>
            </a:r>
            <a:r>
              <a:rPr lang="en-US" altLang="en-US" sz="2025" dirty="0">
                <a:solidFill>
                  <a:schemeClr val="bg2"/>
                </a:solidFill>
                <a:ea typeface="ＭＳ Ｐゴシック" panose="020B0600070205080204" pitchFamily="34" charset="-128"/>
              </a:rPr>
              <a:t>My 2 favorite numbers are 19 and 42</a:t>
            </a:r>
            <a:r>
              <a:rPr lang="fr-FR" altLang="en-US" sz="2025" dirty="0">
                <a:solidFill>
                  <a:schemeClr val="bg2"/>
                </a:solidFill>
                <a:ea typeface="ＭＳ Ｐゴシック" panose="020B0600070205080204" pitchFamily="34" charset="-128"/>
              </a:rPr>
              <a:t>'</a:t>
            </a:r>
            <a:endParaRPr lang="en-US" altLang="en-US" sz="2025" dirty="0">
              <a:solidFill>
                <a:schemeClr val="bg2"/>
              </a:solidFill>
              <a:ea typeface="ＭＳ Ｐゴシック" panose="020B0600070205080204" pitchFamily="34" charset="-128"/>
            </a:endParaRPr>
          </a:p>
          <a:p>
            <a:pPr algn="l" eaLnBrk="1" hangingPunct="1"/>
            <a:r>
              <a:rPr lang="en-US" altLang="en-US" sz="2025" dirty="0">
                <a:solidFill>
                  <a:schemeClr val="bg2"/>
                </a:solidFill>
                <a:ea typeface="ＭＳ Ｐゴシック" panose="020B0600070205080204" pitchFamily="34" charset="-128"/>
              </a:rPr>
              <a:t>&gt;&gt;&gt; y = </a:t>
            </a:r>
            <a:r>
              <a:rPr lang="en-US" altLang="en-US" sz="2025" dirty="0" err="1">
                <a:solidFill>
                  <a:schemeClr val="bg2"/>
                </a:solidFill>
                <a:ea typeface="ＭＳ Ｐゴシック" panose="020B0600070205080204" pitchFamily="34" charset="-128"/>
              </a:rPr>
              <a:t>re.findall</a:t>
            </a:r>
            <a:r>
              <a:rPr lang="en-US" altLang="en-US" sz="2025" dirty="0">
                <a:solidFill>
                  <a:schemeClr val="bg2"/>
                </a:solidFill>
                <a:ea typeface="ＭＳ Ｐゴシック" panose="020B0600070205080204" pitchFamily="34" charset="-128"/>
              </a:rPr>
              <a:t>(</a:t>
            </a:r>
            <a:r>
              <a:rPr lang="fr-FR" altLang="en-US" sz="2025" dirty="0">
                <a:solidFill>
                  <a:schemeClr val="bg2"/>
                </a:solidFill>
                <a:ea typeface="ＭＳ Ｐゴシック" panose="020B0600070205080204" pitchFamily="34" charset="-128"/>
              </a:rPr>
              <a:t>'</a:t>
            </a:r>
            <a:r>
              <a:rPr lang="en-US" altLang="en-US" sz="2025" dirty="0">
                <a:solidFill>
                  <a:schemeClr val="bg2"/>
                </a:solidFill>
                <a:ea typeface="ＭＳ Ｐゴシック" panose="020B0600070205080204" pitchFamily="34" charset="-128"/>
              </a:rPr>
              <a:t>[0-9]+</a:t>
            </a:r>
            <a:r>
              <a:rPr lang="fr-FR" altLang="en-US" sz="2025" dirty="0">
                <a:solidFill>
                  <a:schemeClr val="bg2"/>
                </a:solidFill>
                <a:ea typeface="ＭＳ Ｐゴシック" panose="020B0600070205080204" pitchFamily="34" charset="-128"/>
              </a:rPr>
              <a:t>'</a:t>
            </a:r>
            <a:r>
              <a:rPr lang="en-US" altLang="en-US" sz="2025" dirty="0">
                <a:solidFill>
                  <a:schemeClr val="bg2"/>
                </a:solidFill>
                <a:ea typeface="ＭＳ Ｐゴシック" panose="020B0600070205080204" pitchFamily="34" charset="-128"/>
              </a:rPr>
              <a:t>,x)</a:t>
            </a:r>
          </a:p>
          <a:p>
            <a:pPr algn="l" eaLnBrk="1" hangingPunct="1"/>
            <a:r>
              <a:rPr lang="en-US" altLang="en-US" sz="2025" dirty="0">
                <a:solidFill>
                  <a:schemeClr val="bg2"/>
                </a:solidFill>
                <a:ea typeface="ＭＳ Ｐゴシック" panose="020B0600070205080204" pitchFamily="34" charset="-128"/>
              </a:rPr>
              <a:t>&gt;&gt;&gt; print(y)</a:t>
            </a:r>
          </a:p>
          <a:p>
            <a:pPr algn="l" eaLnBrk="1" hangingPunct="1"/>
            <a:r>
              <a:rPr lang="en-US" altLang="en-US" sz="2025" dirty="0">
                <a:solidFill>
                  <a:schemeClr val="bg2"/>
                </a:solidFill>
                <a:ea typeface="ＭＳ Ｐゴシック" panose="020B0600070205080204" pitchFamily="34" charset="-128"/>
              </a:rPr>
              <a:t>[</a:t>
            </a:r>
            <a:r>
              <a:rPr lang="fr-FR" altLang="en-US" sz="2025" dirty="0">
                <a:solidFill>
                  <a:schemeClr val="bg2"/>
                </a:solidFill>
                <a:ea typeface="ＭＳ Ｐゴシック" panose="020B0600070205080204" pitchFamily="34" charset="-128"/>
              </a:rPr>
              <a:t>'</a:t>
            </a:r>
            <a:r>
              <a:rPr lang="en-US" altLang="en-US" sz="2025" dirty="0">
                <a:solidFill>
                  <a:schemeClr val="bg2"/>
                </a:solidFill>
                <a:ea typeface="ＭＳ Ｐゴシック" panose="020B0600070205080204" pitchFamily="34" charset="-128"/>
              </a:rPr>
              <a:t>2</a:t>
            </a:r>
            <a:r>
              <a:rPr lang="fr-FR" altLang="en-US" sz="2025" dirty="0">
                <a:solidFill>
                  <a:schemeClr val="bg2"/>
                </a:solidFill>
                <a:ea typeface="ＭＳ Ｐゴシック" panose="020B0600070205080204" pitchFamily="34" charset="-128"/>
              </a:rPr>
              <a:t>'</a:t>
            </a:r>
            <a:r>
              <a:rPr lang="en-US" altLang="en-US" sz="2025" dirty="0">
                <a:solidFill>
                  <a:schemeClr val="bg2"/>
                </a:solidFill>
                <a:ea typeface="ＭＳ Ｐゴシック" panose="020B0600070205080204" pitchFamily="34" charset="-128"/>
              </a:rPr>
              <a:t>, </a:t>
            </a:r>
            <a:r>
              <a:rPr lang="fr-FR" altLang="en-US" sz="2025" dirty="0">
                <a:solidFill>
                  <a:schemeClr val="bg2"/>
                </a:solidFill>
                <a:ea typeface="ＭＳ Ｐゴシック" panose="020B0600070205080204" pitchFamily="34" charset="-128"/>
              </a:rPr>
              <a:t>'</a:t>
            </a:r>
            <a:r>
              <a:rPr lang="en-US" altLang="en-US" sz="2025" dirty="0">
                <a:solidFill>
                  <a:schemeClr val="bg2"/>
                </a:solidFill>
                <a:ea typeface="ＭＳ Ｐゴシック" panose="020B0600070205080204" pitchFamily="34" charset="-128"/>
              </a:rPr>
              <a:t>19</a:t>
            </a:r>
            <a:r>
              <a:rPr lang="fr-FR" altLang="en-US" sz="2025" dirty="0">
                <a:solidFill>
                  <a:schemeClr val="bg2"/>
                </a:solidFill>
                <a:ea typeface="ＭＳ Ｐゴシック" panose="020B0600070205080204" pitchFamily="34" charset="-128"/>
              </a:rPr>
              <a:t>'</a:t>
            </a:r>
            <a:r>
              <a:rPr lang="en-US" altLang="en-US" sz="2025" dirty="0">
                <a:solidFill>
                  <a:schemeClr val="bg2"/>
                </a:solidFill>
                <a:ea typeface="ＭＳ Ｐゴシック" panose="020B0600070205080204" pitchFamily="34" charset="-128"/>
              </a:rPr>
              <a:t>, </a:t>
            </a:r>
            <a:r>
              <a:rPr lang="fr-FR" altLang="en-US" sz="2025" dirty="0">
                <a:solidFill>
                  <a:schemeClr val="bg2"/>
                </a:solidFill>
                <a:ea typeface="ＭＳ Ｐゴシック" panose="020B0600070205080204" pitchFamily="34" charset="-128"/>
              </a:rPr>
              <a:t>'</a:t>
            </a:r>
            <a:r>
              <a:rPr lang="en-US" altLang="en-US" sz="2025" dirty="0">
                <a:solidFill>
                  <a:schemeClr val="bg2"/>
                </a:solidFill>
                <a:ea typeface="ＭＳ Ｐゴシック" panose="020B0600070205080204" pitchFamily="34" charset="-128"/>
              </a:rPr>
              <a:t>42</a:t>
            </a:r>
            <a:r>
              <a:rPr lang="fr-FR" altLang="en-US" sz="2025" dirty="0">
                <a:solidFill>
                  <a:schemeClr val="bg2"/>
                </a:solidFill>
                <a:ea typeface="ＭＳ Ｐゴシック" panose="020B0600070205080204" pitchFamily="34" charset="-128"/>
              </a:rPr>
              <a:t>'</a:t>
            </a:r>
            <a:r>
              <a:rPr lang="en-US" altLang="en-US" sz="2025" dirty="0">
                <a:solidFill>
                  <a:schemeClr val="bg2"/>
                </a:solidFill>
                <a:ea typeface="ＭＳ Ｐゴシック" panose="020B0600070205080204" pitchFamily="34" charset="-128"/>
              </a:rPr>
              <a:t>]</a:t>
            </a:r>
          </a:p>
        </p:txBody>
      </p:sp>
    </p:spTree>
    <p:extLst>
      <p:ext uri="{BB962C8B-B14F-4D97-AF65-F5344CB8AC3E}">
        <p14:creationId xmlns:p14="http://schemas.microsoft.com/office/powerpoint/2010/main" val="1802085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a:extLst>
              <a:ext uri="{FF2B5EF4-FFF2-40B4-BE49-F238E27FC236}">
                <a16:creationId xmlns:a16="http://schemas.microsoft.com/office/drawing/2014/main" id="{50344BE2-0E8F-EB44-ACA7-45833315DC12}"/>
              </a:ext>
            </a:extLst>
          </p:cNvPr>
          <p:cNvSpPr>
            <a:spLocks noGrp="1" noChangeArrowheads="1"/>
          </p:cNvSpPr>
          <p:nvPr>
            <p:ph type="title"/>
          </p:nvPr>
        </p:nvSpPr>
        <p:spPr/>
        <p:txBody>
          <a:bodyPr/>
          <a:lstStyle/>
          <a:p>
            <a:pPr eaLnBrk="1" hangingPunct="1">
              <a:defRPr/>
            </a:pPr>
            <a:r>
              <a:rPr lang="en-US" b="1" dirty="0">
                <a:solidFill>
                  <a:schemeClr val="accent2"/>
                </a:solidFill>
                <a:sym typeface="Gill Sans" charset="0"/>
              </a:rPr>
              <a:t>Matching and Extracting Data</a:t>
            </a:r>
          </a:p>
        </p:txBody>
      </p:sp>
      <p:sp>
        <p:nvSpPr>
          <p:cNvPr id="32770" name="Rectangle 2">
            <a:extLst>
              <a:ext uri="{FF2B5EF4-FFF2-40B4-BE49-F238E27FC236}">
                <a16:creationId xmlns:a16="http://schemas.microsoft.com/office/drawing/2014/main" id="{3202A2B4-92A9-A743-9964-8E1007564E93}"/>
              </a:ext>
            </a:extLst>
          </p:cNvPr>
          <p:cNvSpPr>
            <a:spLocks noGrp="1" noChangeArrowheads="1"/>
          </p:cNvSpPr>
          <p:nvPr>
            <p:ph type="body" idx="1"/>
          </p:nvPr>
        </p:nvSpPr>
        <p:spPr>
          <a:xfrm>
            <a:off x="251520" y="1603378"/>
            <a:ext cx="7836694" cy="985838"/>
          </a:xfrm>
        </p:spPr>
        <p:txBody>
          <a:bodyPr/>
          <a:lstStyle/>
          <a:p>
            <a:pPr marL="421481" eaLnBrk="1" hangingPunct="1">
              <a:buFont typeface="Gill Sans" charset="0"/>
              <a:buChar char="•"/>
              <a:defRPr/>
            </a:pPr>
            <a:r>
              <a:rPr lang="en-US" sz="2400" dirty="0">
                <a:sym typeface="Gill Sans" charset="0"/>
              </a:rPr>
              <a:t>When we use </a:t>
            </a:r>
            <a:r>
              <a:rPr lang="en-US" sz="2400" dirty="0" err="1">
                <a:solidFill>
                  <a:srgbClr val="FF00FF"/>
                </a:solidFill>
                <a:sym typeface="Gill Sans" charset="0"/>
              </a:rPr>
              <a:t>re.findall</a:t>
            </a:r>
            <a:r>
              <a:rPr lang="en-US" sz="2400" dirty="0">
                <a:solidFill>
                  <a:srgbClr val="FF00FF"/>
                </a:solidFill>
                <a:sym typeface="Gill Sans" charset="0"/>
              </a:rPr>
              <a:t>()</a:t>
            </a:r>
            <a:r>
              <a:rPr lang="en-US" sz="2400" dirty="0">
                <a:sym typeface="Gill Sans" charset="0"/>
              </a:rPr>
              <a:t> it returns a list of zero or more sub-strings that match the regular expression</a:t>
            </a:r>
          </a:p>
        </p:txBody>
      </p:sp>
      <p:sp>
        <p:nvSpPr>
          <p:cNvPr id="32771" name="Rectangle 3">
            <a:extLst>
              <a:ext uri="{FF2B5EF4-FFF2-40B4-BE49-F238E27FC236}">
                <a16:creationId xmlns:a16="http://schemas.microsoft.com/office/drawing/2014/main" id="{E708126D-E42B-5D42-88B0-CBEE02ADC492}"/>
              </a:ext>
            </a:extLst>
          </p:cNvPr>
          <p:cNvSpPr>
            <a:spLocks/>
          </p:cNvSpPr>
          <p:nvPr/>
        </p:nvSpPr>
        <p:spPr bwMode="auto">
          <a:xfrm>
            <a:off x="827584" y="2665435"/>
            <a:ext cx="4942443" cy="342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2025" dirty="0">
                <a:solidFill>
                  <a:schemeClr val="bg2">
                    <a:lumMod val="75000"/>
                  </a:schemeClr>
                </a:solidFill>
                <a:ea typeface="ＭＳ Ｐゴシック" panose="020B0600070205080204" pitchFamily="34" charset="-128"/>
              </a:rPr>
              <a:t>&gt;&gt;&gt; import re</a:t>
            </a:r>
          </a:p>
          <a:p>
            <a:pPr algn="l" eaLnBrk="1" hangingPunct="1"/>
            <a:r>
              <a:rPr lang="en-US" altLang="en-US" sz="2025" dirty="0">
                <a:solidFill>
                  <a:schemeClr val="bg2">
                    <a:lumMod val="75000"/>
                  </a:schemeClr>
                </a:solidFill>
                <a:ea typeface="ＭＳ Ｐゴシック" panose="020B0600070205080204" pitchFamily="34" charset="-128"/>
              </a:rPr>
              <a:t>&gt;&gt;&gt; x = </a:t>
            </a:r>
            <a:r>
              <a:rPr lang="fr-FR" altLang="en-US" sz="2025" dirty="0">
                <a:solidFill>
                  <a:schemeClr val="bg2">
                    <a:lumMod val="75000"/>
                  </a:schemeClr>
                </a:solidFill>
                <a:ea typeface="ＭＳ Ｐゴシック" panose="020B0600070205080204" pitchFamily="34" charset="-128"/>
              </a:rPr>
              <a:t>'</a:t>
            </a:r>
            <a:r>
              <a:rPr lang="en-US" altLang="en-US" sz="2025" dirty="0">
                <a:solidFill>
                  <a:schemeClr val="bg2">
                    <a:lumMod val="75000"/>
                  </a:schemeClr>
                </a:solidFill>
                <a:ea typeface="ＭＳ Ｐゴシック" panose="020B0600070205080204" pitchFamily="34" charset="-128"/>
              </a:rPr>
              <a:t>My 2 favorite numbers are 19 and 42</a:t>
            </a:r>
            <a:r>
              <a:rPr lang="fr-FR" altLang="en-US" sz="2025" dirty="0">
                <a:solidFill>
                  <a:schemeClr val="bg2">
                    <a:lumMod val="75000"/>
                  </a:schemeClr>
                </a:solidFill>
                <a:ea typeface="ＭＳ Ｐゴシック" panose="020B0600070205080204" pitchFamily="34" charset="-128"/>
              </a:rPr>
              <a:t>’</a:t>
            </a:r>
          </a:p>
          <a:p>
            <a:pPr algn="l" eaLnBrk="1" hangingPunct="1"/>
            <a:r>
              <a:rPr lang="en-US" altLang="en-US" sz="2025" dirty="0">
                <a:solidFill>
                  <a:schemeClr val="bg2">
                    <a:lumMod val="75000"/>
                  </a:schemeClr>
                </a:solidFill>
                <a:ea typeface="ＭＳ Ｐゴシック" panose="020B0600070205080204" pitchFamily="34" charset="-128"/>
              </a:rPr>
              <a:t>&gt;&gt;&gt; y = </a:t>
            </a:r>
            <a:r>
              <a:rPr lang="en-US" altLang="en-US" sz="2025" dirty="0" err="1">
                <a:solidFill>
                  <a:schemeClr val="bg2">
                    <a:lumMod val="75000"/>
                  </a:schemeClr>
                </a:solidFill>
                <a:ea typeface="ＭＳ Ｐゴシック" panose="020B0600070205080204" pitchFamily="34" charset="-128"/>
              </a:rPr>
              <a:t>re.findall</a:t>
            </a:r>
            <a:r>
              <a:rPr lang="en-US" altLang="en-US" sz="2025" dirty="0">
                <a:solidFill>
                  <a:schemeClr val="bg2">
                    <a:lumMod val="75000"/>
                  </a:schemeClr>
                </a:solidFill>
                <a:ea typeface="ＭＳ Ｐゴシック" panose="020B0600070205080204" pitchFamily="34" charset="-128"/>
              </a:rPr>
              <a:t>(</a:t>
            </a:r>
            <a:r>
              <a:rPr lang="fr-FR" altLang="en-US" sz="2025" dirty="0">
                <a:solidFill>
                  <a:schemeClr val="bg2">
                    <a:lumMod val="75000"/>
                  </a:schemeClr>
                </a:solidFill>
                <a:ea typeface="ＭＳ Ｐゴシック" panose="020B0600070205080204" pitchFamily="34" charset="-128"/>
              </a:rPr>
              <a:t>'</a:t>
            </a:r>
            <a:r>
              <a:rPr lang="en-US" altLang="en-US" sz="2025" dirty="0">
                <a:solidFill>
                  <a:schemeClr val="bg2">
                    <a:lumMod val="75000"/>
                  </a:schemeClr>
                </a:solidFill>
                <a:ea typeface="ＭＳ Ｐゴシック" panose="020B0600070205080204" pitchFamily="34" charset="-128"/>
              </a:rPr>
              <a:t>[0-9]+</a:t>
            </a:r>
            <a:r>
              <a:rPr lang="fr-FR" altLang="en-US" sz="2025" dirty="0">
                <a:solidFill>
                  <a:schemeClr val="bg2">
                    <a:lumMod val="75000"/>
                  </a:schemeClr>
                </a:solidFill>
                <a:ea typeface="ＭＳ Ｐゴシック" panose="020B0600070205080204" pitchFamily="34" charset="-128"/>
              </a:rPr>
              <a:t>’</a:t>
            </a:r>
            <a:r>
              <a:rPr lang="en-US" altLang="en-US" sz="2025" dirty="0">
                <a:solidFill>
                  <a:schemeClr val="bg2">
                    <a:lumMod val="75000"/>
                  </a:schemeClr>
                </a:solidFill>
                <a:ea typeface="ＭＳ Ｐゴシック" panose="020B0600070205080204" pitchFamily="34" charset="-128"/>
              </a:rPr>
              <a:t>,x)</a:t>
            </a:r>
          </a:p>
          <a:p>
            <a:pPr algn="l" eaLnBrk="1" hangingPunct="1"/>
            <a:r>
              <a:rPr lang="en-US" altLang="en-US" sz="2025" dirty="0">
                <a:solidFill>
                  <a:schemeClr val="bg2">
                    <a:lumMod val="75000"/>
                  </a:schemeClr>
                </a:solidFill>
                <a:ea typeface="ＭＳ Ｐゴシック" panose="020B0600070205080204" pitchFamily="34" charset="-128"/>
              </a:rPr>
              <a:t>&gt;&gt;&gt; print(y)</a:t>
            </a:r>
          </a:p>
          <a:p>
            <a:pPr algn="l" eaLnBrk="1" hangingPunct="1"/>
            <a:endParaRPr lang="en-US" altLang="en-US" sz="2025" dirty="0">
              <a:solidFill>
                <a:schemeClr val="bg2">
                  <a:lumMod val="75000"/>
                </a:schemeClr>
              </a:solidFill>
              <a:ea typeface="ＭＳ Ｐゴシック" panose="020B0600070205080204" pitchFamily="34" charset="-128"/>
            </a:endParaRPr>
          </a:p>
          <a:p>
            <a:pPr algn="l" eaLnBrk="1" hangingPunct="1"/>
            <a:r>
              <a:rPr lang="en-US" altLang="en-US" sz="2025" dirty="0">
                <a:solidFill>
                  <a:schemeClr val="bg2">
                    <a:lumMod val="75000"/>
                  </a:schemeClr>
                </a:solidFill>
                <a:ea typeface="ＭＳ Ｐゴシック" panose="020B0600070205080204" pitchFamily="34" charset="-128"/>
              </a:rPr>
              <a:t>[</a:t>
            </a:r>
            <a:r>
              <a:rPr lang="fr-FR" altLang="en-US" sz="2025" dirty="0">
                <a:solidFill>
                  <a:schemeClr val="bg2">
                    <a:lumMod val="75000"/>
                  </a:schemeClr>
                </a:solidFill>
                <a:ea typeface="ＭＳ Ｐゴシック" panose="020B0600070205080204" pitchFamily="34" charset="-128"/>
              </a:rPr>
              <a:t>'</a:t>
            </a:r>
            <a:r>
              <a:rPr lang="en-US" altLang="en-US" sz="2025" dirty="0">
                <a:solidFill>
                  <a:schemeClr val="bg2">
                    <a:lumMod val="75000"/>
                  </a:schemeClr>
                </a:solidFill>
                <a:ea typeface="ＭＳ Ｐゴシック" panose="020B0600070205080204" pitchFamily="34" charset="-128"/>
              </a:rPr>
              <a:t>2</a:t>
            </a:r>
            <a:r>
              <a:rPr lang="fr-FR" altLang="en-US" sz="2025" dirty="0">
                <a:solidFill>
                  <a:schemeClr val="bg2">
                    <a:lumMod val="75000"/>
                  </a:schemeClr>
                </a:solidFill>
                <a:ea typeface="ＭＳ Ｐゴシック" panose="020B0600070205080204" pitchFamily="34" charset="-128"/>
              </a:rPr>
              <a:t>'</a:t>
            </a:r>
            <a:r>
              <a:rPr lang="en-US" altLang="en-US" sz="2025" dirty="0">
                <a:solidFill>
                  <a:schemeClr val="bg2">
                    <a:lumMod val="75000"/>
                  </a:schemeClr>
                </a:solidFill>
                <a:ea typeface="ＭＳ Ｐゴシック" panose="020B0600070205080204" pitchFamily="34" charset="-128"/>
              </a:rPr>
              <a:t>, </a:t>
            </a:r>
            <a:r>
              <a:rPr lang="fr-FR" altLang="en-US" sz="2025" dirty="0">
                <a:solidFill>
                  <a:schemeClr val="bg2">
                    <a:lumMod val="75000"/>
                  </a:schemeClr>
                </a:solidFill>
                <a:ea typeface="ＭＳ Ｐゴシック" panose="020B0600070205080204" pitchFamily="34" charset="-128"/>
              </a:rPr>
              <a:t>'</a:t>
            </a:r>
            <a:r>
              <a:rPr lang="en-US" altLang="en-US" sz="2025" dirty="0">
                <a:solidFill>
                  <a:schemeClr val="bg2">
                    <a:lumMod val="75000"/>
                  </a:schemeClr>
                </a:solidFill>
                <a:ea typeface="ＭＳ Ｐゴシック" panose="020B0600070205080204" pitchFamily="34" charset="-128"/>
              </a:rPr>
              <a:t>19</a:t>
            </a:r>
            <a:r>
              <a:rPr lang="fr-FR" altLang="en-US" sz="2025" dirty="0">
                <a:solidFill>
                  <a:schemeClr val="bg2">
                    <a:lumMod val="75000"/>
                  </a:schemeClr>
                </a:solidFill>
                <a:ea typeface="ＭＳ Ｐゴシック" panose="020B0600070205080204" pitchFamily="34" charset="-128"/>
              </a:rPr>
              <a:t>'</a:t>
            </a:r>
            <a:r>
              <a:rPr lang="en-US" altLang="en-US" sz="2025" dirty="0">
                <a:solidFill>
                  <a:schemeClr val="bg2">
                    <a:lumMod val="75000"/>
                  </a:schemeClr>
                </a:solidFill>
                <a:ea typeface="ＭＳ Ｐゴシック" panose="020B0600070205080204" pitchFamily="34" charset="-128"/>
              </a:rPr>
              <a:t>, </a:t>
            </a:r>
            <a:r>
              <a:rPr lang="fr-FR" altLang="en-US" sz="2025" dirty="0">
                <a:solidFill>
                  <a:schemeClr val="bg2">
                    <a:lumMod val="75000"/>
                  </a:schemeClr>
                </a:solidFill>
                <a:ea typeface="ＭＳ Ｐゴシック" panose="020B0600070205080204" pitchFamily="34" charset="-128"/>
              </a:rPr>
              <a:t>'</a:t>
            </a:r>
            <a:r>
              <a:rPr lang="en-US" altLang="en-US" sz="2025" dirty="0">
                <a:solidFill>
                  <a:schemeClr val="bg2">
                    <a:lumMod val="75000"/>
                  </a:schemeClr>
                </a:solidFill>
                <a:ea typeface="ＭＳ Ｐゴシック" panose="020B0600070205080204" pitchFamily="34" charset="-128"/>
              </a:rPr>
              <a:t>42</a:t>
            </a:r>
            <a:r>
              <a:rPr lang="fr-FR" altLang="en-US" sz="2025" dirty="0">
                <a:solidFill>
                  <a:schemeClr val="bg2">
                    <a:lumMod val="75000"/>
                  </a:schemeClr>
                </a:solidFill>
                <a:ea typeface="ＭＳ Ｐゴシック" panose="020B0600070205080204" pitchFamily="34" charset="-128"/>
              </a:rPr>
              <a:t>’</a:t>
            </a:r>
            <a:r>
              <a:rPr lang="en-US" altLang="en-US" sz="2025" dirty="0">
                <a:solidFill>
                  <a:schemeClr val="bg2">
                    <a:lumMod val="75000"/>
                  </a:schemeClr>
                </a:solidFill>
                <a:ea typeface="ＭＳ Ｐゴシック" panose="020B0600070205080204" pitchFamily="34" charset="-128"/>
              </a:rPr>
              <a:t>]</a:t>
            </a:r>
          </a:p>
          <a:p>
            <a:pPr algn="l" eaLnBrk="1" hangingPunct="1"/>
            <a:endParaRPr lang="en-US" altLang="en-US" sz="2025" dirty="0">
              <a:solidFill>
                <a:schemeClr val="bg2">
                  <a:lumMod val="75000"/>
                </a:schemeClr>
              </a:solidFill>
              <a:ea typeface="ＭＳ Ｐゴシック" panose="020B0600070205080204" pitchFamily="34" charset="-128"/>
            </a:endParaRPr>
          </a:p>
          <a:p>
            <a:pPr algn="l" eaLnBrk="1" hangingPunct="1"/>
            <a:r>
              <a:rPr lang="en-US" altLang="en-US" sz="2025" dirty="0">
                <a:solidFill>
                  <a:schemeClr val="bg2">
                    <a:lumMod val="75000"/>
                  </a:schemeClr>
                </a:solidFill>
                <a:ea typeface="ＭＳ Ｐゴシック" panose="020B0600070205080204" pitchFamily="34" charset="-128"/>
              </a:rPr>
              <a:t>&gt;&gt;&gt; y = </a:t>
            </a:r>
            <a:r>
              <a:rPr lang="en-US" altLang="en-US" sz="2025" dirty="0" err="1">
                <a:solidFill>
                  <a:schemeClr val="bg2">
                    <a:lumMod val="75000"/>
                  </a:schemeClr>
                </a:solidFill>
                <a:ea typeface="ＭＳ Ｐゴシック" panose="020B0600070205080204" pitchFamily="34" charset="-128"/>
              </a:rPr>
              <a:t>re.findall</a:t>
            </a:r>
            <a:r>
              <a:rPr lang="en-US" altLang="en-US" sz="2025" dirty="0">
                <a:solidFill>
                  <a:schemeClr val="bg2">
                    <a:lumMod val="75000"/>
                  </a:schemeClr>
                </a:solidFill>
                <a:ea typeface="ＭＳ Ｐゴシック" panose="020B0600070205080204" pitchFamily="34" charset="-128"/>
              </a:rPr>
              <a:t>(</a:t>
            </a:r>
            <a:r>
              <a:rPr lang="fr-FR" altLang="en-US" sz="2025" dirty="0">
                <a:solidFill>
                  <a:schemeClr val="bg2">
                    <a:lumMod val="75000"/>
                  </a:schemeClr>
                </a:solidFill>
                <a:ea typeface="ＭＳ Ｐゴシック" panose="020B0600070205080204" pitchFamily="34" charset="-128"/>
              </a:rPr>
              <a:t>'</a:t>
            </a:r>
            <a:r>
              <a:rPr lang="en-US" altLang="en-US" sz="2025" dirty="0">
                <a:solidFill>
                  <a:schemeClr val="bg2">
                    <a:lumMod val="75000"/>
                  </a:schemeClr>
                </a:solidFill>
                <a:ea typeface="ＭＳ Ｐゴシック" panose="020B0600070205080204" pitchFamily="34" charset="-128"/>
              </a:rPr>
              <a:t>[AEIOU]+</a:t>
            </a:r>
            <a:r>
              <a:rPr lang="fr-FR" altLang="en-US" sz="2025" dirty="0">
                <a:solidFill>
                  <a:schemeClr val="bg2">
                    <a:lumMod val="75000"/>
                  </a:schemeClr>
                </a:solidFill>
                <a:ea typeface="ＭＳ Ｐゴシック" panose="020B0600070205080204" pitchFamily="34" charset="-128"/>
              </a:rPr>
              <a:t>'</a:t>
            </a:r>
            <a:r>
              <a:rPr lang="en-US" altLang="en-US" sz="2025" dirty="0">
                <a:solidFill>
                  <a:schemeClr val="bg2">
                    <a:lumMod val="75000"/>
                  </a:schemeClr>
                </a:solidFill>
                <a:ea typeface="ＭＳ Ｐゴシック" panose="020B0600070205080204" pitchFamily="34" charset="-128"/>
              </a:rPr>
              <a:t>,x)</a:t>
            </a:r>
          </a:p>
          <a:p>
            <a:pPr algn="l" eaLnBrk="1" hangingPunct="1"/>
            <a:r>
              <a:rPr lang="en-US" altLang="en-US" sz="2025" dirty="0">
                <a:solidFill>
                  <a:schemeClr val="bg2">
                    <a:lumMod val="75000"/>
                  </a:schemeClr>
                </a:solidFill>
                <a:ea typeface="ＭＳ Ｐゴシック" panose="020B0600070205080204" pitchFamily="34" charset="-128"/>
              </a:rPr>
              <a:t>&gt;&gt;&gt; print(y)</a:t>
            </a:r>
          </a:p>
          <a:p>
            <a:pPr algn="l" eaLnBrk="1" hangingPunct="1"/>
            <a:endParaRPr lang="en-US" altLang="en-US" sz="2025" dirty="0">
              <a:solidFill>
                <a:schemeClr val="bg2">
                  <a:lumMod val="75000"/>
                </a:schemeClr>
              </a:solidFill>
              <a:ea typeface="ＭＳ Ｐゴシック" panose="020B0600070205080204" pitchFamily="34" charset="-128"/>
            </a:endParaRPr>
          </a:p>
          <a:p>
            <a:pPr algn="l" eaLnBrk="1" hangingPunct="1"/>
            <a:r>
              <a:rPr lang="en-US" altLang="en-US" sz="2025" dirty="0">
                <a:solidFill>
                  <a:schemeClr val="bg2">
                    <a:lumMod val="75000"/>
                  </a:schemeClr>
                </a:solidFill>
                <a:ea typeface="ＭＳ Ｐゴシック" panose="020B0600070205080204" pitchFamily="34" charset="-128"/>
              </a:rPr>
              <a:t>[]</a:t>
            </a:r>
          </a:p>
        </p:txBody>
      </p:sp>
    </p:spTree>
    <p:extLst>
      <p:ext uri="{BB962C8B-B14F-4D97-AF65-F5344CB8AC3E}">
        <p14:creationId xmlns:p14="http://schemas.microsoft.com/office/powerpoint/2010/main" val="792484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a:extLst>
              <a:ext uri="{FF2B5EF4-FFF2-40B4-BE49-F238E27FC236}">
                <a16:creationId xmlns:a16="http://schemas.microsoft.com/office/drawing/2014/main" id="{9544C7A7-FC0B-D548-93B9-7108FF9F599C}"/>
              </a:ext>
            </a:extLst>
          </p:cNvPr>
          <p:cNvSpPr>
            <a:spLocks noGrp="1" noChangeArrowheads="1"/>
          </p:cNvSpPr>
          <p:nvPr>
            <p:ph type="title"/>
          </p:nvPr>
        </p:nvSpPr>
        <p:spPr/>
        <p:txBody>
          <a:bodyPr/>
          <a:lstStyle/>
          <a:p>
            <a:pPr eaLnBrk="1" hangingPunct="1">
              <a:defRPr/>
            </a:pPr>
            <a:r>
              <a:rPr lang="en-US" b="1" dirty="0">
                <a:solidFill>
                  <a:schemeClr val="accent2"/>
                </a:solidFill>
                <a:sym typeface="Gill Sans" charset="0"/>
              </a:rPr>
              <a:t>Warning: Greedy Matching</a:t>
            </a:r>
          </a:p>
        </p:txBody>
      </p:sp>
      <p:sp>
        <p:nvSpPr>
          <p:cNvPr id="33794" name="Rectangle 2">
            <a:extLst>
              <a:ext uri="{FF2B5EF4-FFF2-40B4-BE49-F238E27FC236}">
                <a16:creationId xmlns:a16="http://schemas.microsoft.com/office/drawing/2014/main" id="{4A7024C5-85B0-3C46-9FA1-128CFC1616B8}"/>
              </a:ext>
            </a:extLst>
          </p:cNvPr>
          <p:cNvSpPr>
            <a:spLocks noGrp="1" noChangeArrowheads="1"/>
          </p:cNvSpPr>
          <p:nvPr>
            <p:ph type="body" idx="1"/>
          </p:nvPr>
        </p:nvSpPr>
        <p:spPr>
          <a:xfrm>
            <a:off x="653653" y="1333648"/>
            <a:ext cx="7836694" cy="1028700"/>
          </a:xfrm>
        </p:spPr>
        <p:txBody>
          <a:bodyPr/>
          <a:lstStyle/>
          <a:p>
            <a:pPr marL="421481" eaLnBrk="1" hangingPunct="1">
              <a:buFont typeface="Gill Sans" charset="0"/>
              <a:buChar char="•"/>
              <a:defRPr/>
            </a:pPr>
            <a:r>
              <a:rPr lang="en-US" sz="2000" dirty="0">
                <a:sym typeface="Gill Sans" charset="0"/>
              </a:rPr>
              <a:t>The </a:t>
            </a:r>
            <a:r>
              <a:rPr lang="en-US" sz="2000" dirty="0">
                <a:solidFill>
                  <a:srgbClr val="FF7F00"/>
                </a:solidFill>
                <a:sym typeface="Gill Sans" charset="0"/>
              </a:rPr>
              <a:t>repeat</a:t>
            </a:r>
            <a:r>
              <a:rPr lang="en-US" sz="2000" dirty="0">
                <a:sym typeface="Gill Sans" charset="0"/>
              </a:rPr>
              <a:t> characters (</a:t>
            </a:r>
            <a:r>
              <a:rPr lang="en-US" sz="2000" dirty="0">
                <a:solidFill>
                  <a:srgbClr val="FF7F00"/>
                </a:solidFill>
                <a:sym typeface="Gill Sans" charset="0"/>
              </a:rPr>
              <a:t>*</a:t>
            </a:r>
            <a:r>
              <a:rPr lang="en-US" sz="2000" dirty="0">
                <a:sym typeface="Gill Sans" charset="0"/>
              </a:rPr>
              <a:t> and </a:t>
            </a:r>
            <a:r>
              <a:rPr lang="en-US" sz="2000" dirty="0">
                <a:solidFill>
                  <a:srgbClr val="FF7F00"/>
                </a:solidFill>
                <a:sym typeface="Gill Sans" charset="0"/>
              </a:rPr>
              <a:t>+</a:t>
            </a:r>
            <a:r>
              <a:rPr lang="en-US" sz="2000" dirty="0">
                <a:sym typeface="Gill Sans" charset="0"/>
              </a:rPr>
              <a:t>) push </a:t>
            </a:r>
            <a:r>
              <a:rPr lang="en-US" sz="2000" dirty="0">
                <a:solidFill>
                  <a:srgbClr val="FF00FF"/>
                </a:solidFill>
                <a:sym typeface="Gill Sans" charset="0"/>
              </a:rPr>
              <a:t>outward</a:t>
            </a:r>
            <a:r>
              <a:rPr lang="en-US" sz="2000" dirty="0">
                <a:sym typeface="Gill Sans" charset="0"/>
              </a:rPr>
              <a:t> in both directions (greedy) to match the largest possible string</a:t>
            </a:r>
          </a:p>
        </p:txBody>
      </p:sp>
      <p:sp>
        <p:nvSpPr>
          <p:cNvPr id="33795" name="Rectangle 3">
            <a:extLst>
              <a:ext uri="{FF2B5EF4-FFF2-40B4-BE49-F238E27FC236}">
                <a16:creationId xmlns:a16="http://schemas.microsoft.com/office/drawing/2014/main" id="{060CE858-52B7-074D-801C-36145C8572A7}"/>
              </a:ext>
            </a:extLst>
          </p:cNvPr>
          <p:cNvSpPr>
            <a:spLocks/>
          </p:cNvSpPr>
          <p:nvPr/>
        </p:nvSpPr>
        <p:spPr bwMode="auto">
          <a:xfrm>
            <a:off x="555426" y="3443287"/>
            <a:ext cx="5643563" cy="1521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FF00"/>
                </a:solidFill>
                <a:miter lim="800000"/>
                <a:headEnd/>
                <a:tailEnd/>
              </a14:hiddenLine>
            </a:ext>
          </a:extLst>
        </p:spPr>
        <p:txBody>
          <a:bodyPr lIns="0" tIns="0" rIns="0" bIns="0" anchor="ct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2025" dirty="0">
                <a:solidFill>
                  <a:schemeClr val="accent4">
                    <a:lumMod val="50000"/>
                    <a:lumOff val="50000"/>
                  </a:schemeClr>
                </a:solidFill>
                <a:ea typeface="ＭＳ Ｐゴシック" panose="020B0600070205080204" pitchFamily="34" charset="-128"/>
              </a:rPr>
              <a:t>&gt;&gt;&gt; import re</a:t>
            </a:r>
          </a:p>
          <a:p>
            <a:pPr algn="l" eaLnBrk="1" hangingPunct="1"/>
            <a:r>
              <a:rPr lang="en-US" altLang="en-US" sz="2025" dirty="0">
                <a:solidFill>
                  <a:schemeClr val="accent4">
                    <a:lumMod val="50000"/>
                    <a:lumOff val="50000"/>
                  </a:schemeClr>
                </a:solidFill>
                <a:ea typeface="ＭＳ Ｐゴシック" panose="020B0600070205080204" pitchFamily="34" charset="-128"/>
              </a:rPr>
              <a:t>&gt;&gt;&gt; x = </a:t>
            </a:r>
            <a:r>
              <a:rPr lang="fr-FR" altLang="en-US" sz="2025" dirty="0">
                <a:solidFill>
                  <a:schemeClr val="accent4">
                    <a:lumMod val="50000"/>
                    <a:lumOff val="50000"/>
                  </a:schemeClr>
                </a:solidFill>
                <a:ea typeface="ＭＳ Ｐゴシック" panose="020B0600070205080204" pitchFamily="34" charset="-128"/>
              </a:rPr>
              <a:t>'</a:t>
            </a:r>
            <a:r>
              <a:rPr lang="en-US" altLang="en-US" sz="2025" dirty="0">
                <a:solidFill>
                  <a:schemeClr val="accent4">
                    <a:lumMod val="50000"/>
                    <a:lumOff val="50000"/>
                  </a:schemeClr>
                </a:solidFill>
                <a:ea typeface="ＭＳ Ｐゴシック" panose="020B0600070205080204" pitchFamily="34" charset="-128"/>
              </a:rPr>
              <a:t>From: Using the : character</a:t>
            </a:r>
            <a:r>
              <a:rPr lang="fr-FR" altLang="en-US" sz="2025" dirty="0">
                <a:solidFill>
                  <a:schemeClr val="accent4">
                    <a:lumMod val="50000"/>
                    <a:lumOff val="50000"/>
                  </a:schemeClr>
                </a:solidFill>
                <a:ea typeface="ＭＳ Ｐゴシック" panose="020B0600070205080204" pitchFamily="34" charset="-128"/>
              </a:rPr>
              <a:t>'</a:t>
            </a:r>
            <a:endParaRPr lang="en-US" altLang="en-US" sz="2025" dirty="0">
              <a:solidFill>
                <a:schemeClr val="accent4">
                  <a:lumMod val="50000"/>
                  <a:lumOff val="50000"/>
                </a:schemeClr>
              </a:solidFill>
              <a:ea typeface="ＭＳ Ｐゴシック" panose="020B0600070205080204" pitchFamily="34" charset="-128"/>
            </a:endParaRPr>
          </a:p>
          <a:p>
            <a:pPr algn="l" eaLnBrk="1" hangingPunct="1"/>
            <a:r>
              <a:rPr lang="en-US" altLang="en-US" sz="2025" dirty="0">
                <a:solidFill>
                  <a:schemeClr val="accent4">
                    <a:lumMod val="50000"/>
                    <a:lumOff val="50000"/>
                  </a:schemeClr>
                </a:solidFill>
                <a:ea typeface="ＭＳ Ｐゴシック" panose="020B0600070205080204" pitchFamily="34" charset="-128"/>
              </a:rPr>
              <a:t>&gt;&gt;&gt; y = </a:t>
            </a:r>
            <a:r>
              <a:rPr lang="en-US" altLang="en-US" sz="2025" dirty="0" err="1">
                <a:solidFill>
                  <a:schemeClr val="accent4">
                    <a:lumMod val="50000"/>
                    <a:lumOff val="50000"/>
                  </a:schemeClr>
                </a:solidFill>
                <a:ea typeface="ＭＳ Ｐゴシック" panose="020B0600070205080204" pitchFamily="34" charset="-128"/>
              </a:rPr>
              <a:t>re.findall</a:t>
            </a:r>
            <a:r>
              <a:rPr lang="en-US" altLang="en-US" sz="2025" dirty="0">
                <a:solidFill>
                  <a:schemeClr val="accent4">
                    <a:lumMod val="50000"/>
                    <a:lumOff val="50000"/>
                  </a:schemeClr>
                </a:solidFill>
                <a:ea typeface="ＭＳ Ｐゴシック" panose="020B0600070205080204" pitchFamily="34" charset="-128"/>
              </a:rPr>
              <a:t>(</a:t>
            </a:r>
            <a:r>
              <a:rPr lang="fr-FR" altLang="en-US" sz="2025" dirty="0">
                <a:solidFill>
                  <a:schemeClr val="accent4">
                    <a:lumMod val="50000"/>
                    <a:lumOff val="50000"/>
                  </a:schemeClr>
                </a:solidFill>
                <a:ea typeface="ＭＳ Ｐゴシック" panose="020B0600070205080204" pitchFamily="34" charset="-128"/>
              </a:rPr>
              <a:t>'</a:t>
            </a:r>
            <a:r>
              <a:rPr lang="en-US" altLang="en-US" sz="2025" dirty="0">
                <a:solidFill>
                  <a:schemeClr val="accent4">
                    <a:lumMod val="50000"/>
                    <a:lumOff val="50000"/>
                  </a:schemeClr>
                </a:solidFill>
                <a:ea typeface="ＭＳ Ｐゴシック" panose="020B0600070205080204" pitchFamily="34" charset="-128"/>
              </a:rPr>
              <a:t>^F.+:</a:t>
            </a:r>
            <a:r>
              <a:rPr lang="fr-FR" altLang="en-US" sz="2025" dirty="0">
                <a:solidFill>
                  <a:schemeClr val="accent4">
                    <a:lumMod val="50000"/>
                    <a:lumOff val="50000"/>
                  </a:schemeClr>
                </a:solidFill>
                <a:ea typeface="ＭＳ Ｐゴシック" panose="020B0600070205080204" pitchFamily="34" charset="-128"/>
              </a:rPr>
              <a:t>'</a:t>
            </a:r>
            <a:r>
              <a:rPr lang="en-US" altLang="en-US" sz="2025" dirty="0">
                <a:solidFill>
                  <a:schemeClr val="accent4">
                    <a:lumMod val="50000"/>
                    <a:lumOff val="50000"/>
                  </a:schemeClr>
                </a:solidFill>
                <a:ea typeface="ＭＳ Ｐゴシック" panose="020B0600070205080204" pitchFamily="34" charset="-128"/>
              </a:rPr>
              <a:t>, x)</a:t>
            </a:r>
          </a:p>
          <a:p>
            <a:pPr algn="l" eaLnBrk="1" hangingPunct="1"/>
            <a:r>
              <a:rPr lang="en-US" altLang="en-US" sz="2025" dirty="0">
                <a:solidFill>
                  <a:schemeClr val="accent4">
                    <a:lumMod val="50000"/>
                    <a:lumOff val="50000"/>
                  </a:schemeClr>
                </a:solidFill>
                <a:ea typeface="ＭＳ Ｐゴシック" panose="020B0600070205080204" pitchFamily="34" charset="-128"/>
              </a:rPr>
              <a:t>&gt;&gt;&gt; print(y)</a:t>
            </a:r>
          </a:p>
          <a:p>
            <a:pPr algn="l" eaLnBrk="1" hangingPunct="1"/>
            <a:endParaRPr lang="en-US" altLang="en-US" sz="2025" dirty="0">
              <a:solidFill>
                <a:schemeClr val="accent4">
                  <a:lumMod val="50000"/>
                  <a:lumOff val="50000"/>
                </a:schemeClr>
              </a:solidFill>
              <a:ea typeface="ＭＳ Ｐゴシック" panose="020B0600070205080204" pitchFamily="34" charset="-128"/>
            </a:endParaRPr>
          </a:p>
          <a:p>
            <a:pPr algn="l" eaLnBrk="1" hangingPunct="1"/>
            <a:r>
              <a:rPr lang="en-US" altLang="en-US" sz="2025" dirty="0">
                <a:solidFill>
                  <a:schemeClr val="accent4">
                    <a:lumMod val="50000"/>
                    <a:lumOff val="50000"/>
                  </a:schemeClr>
                </a:solidFill>
                <a:ea typeface="ＭＳ Ｐゴシック" panose="020B0600070205080204" pitchFamily="34" charset="-128"/>
              </a:rPr>
              <a:t>[</a:t>
            </a:r>
            <a:r>
              <a:rPr lang="fr-FR" altLang="en-US" sz="2025" dirty="0">
                <a:solidFill>
                  <a:schemeClr val="accent4">
                    <a:lumMod val="50000"/>
                    <a:lumOff val="50000"/>
                  </a:schemeClr>
                </a:solidFill>
                <a:ea typeface="ＭＳ Ｐゴシック" panose="020B0600070205080204" pitchFamily="34" charset="-128"/>
              </a:rPr>
              <a:t>'</a:t>
            </a:r>
            <a:r>
              <a:rPr lang="en-US" altLang="en-US" sz="2025" dirty="0">
                <a:solidFill>
                  <a:schemeClr val="accent4">
                    <a:lumMod val="50000"/>
                    <a:lumOff val="50000"/>
                  </a:schemeClr>
                </a:solidFill>
                <a:ea typeface="ＭＳ Ｐゴシック" panose="020B0600070205080204" pitchFamily="34" charset="-128"/>
              </a:rPr>
              <a:t>From: Using the :</a:t>
            </a:r>
            <a:r>
              <a:rPr lang="fr-FR" altLang="en-US" sz="2025" dirty="0">
                <a:solidFill>
                  <a:schemeClr val="accent4">
                    <a:lumMod val="50000"/>
                    <a:lumOff val="50000"/>
                  </a:schemeClr>
                </a:solidFill>
                <a:ea typeface="ＭＳ Ｐゴシック" panose="020B0600070205080204" pitchFamily="34" charset="-128"/>
              </a:rPr>
              <a:t>'</a:t>
            </a:r>
            <a:r>
              <a:rPr lang="en-US" altLang="en-US" sz="2025" dirty="0">
                <a:solidFill>
                  <a:schemeClr val="accent4">
                    <a:lumMod val="50000"/>
                    <a:lumOff val="50000"/>
                  </a:schemeClr>
                </a:solidFill>
                <a:ea typeface="ＭＳ Ｐゴシック" panose="020B0600070205080204" pitchFamily="34" charset="-128"/>
              </a:rPr>
              <a:t>]</a:t>
            </a:r>
          </a:p>
        </p:txBody>
      </p:sp>
      <p:sp>
        <p:nvSpPr>
          <p:cNvPr id="33796" name="Rectangle 4">
            <a:extLst>
              <a:ext uri="{FF2B5EF4-FFF2-40B4-BE49-F238E27FC236}">
                <a16:creationId xmlns:a16="http://schemas.microsoft.com/office/drawing/2014/main" id="{2EDAC6CD-84BD-BE4F-AE45-CE9A623FE96D}"/>
              </a:ext>
            </a:extLst>
          </p:cNvPr>
          <p:cNvSpPr>
            <a:spLocks/>
          </p:cNvSpPr>
          <p:nvPr/>
        </p:nvSpPr>
        <p:spPr bwMode="auto">
          <a:xfrm>
            <a:off x="6307932" y="4013548"/>
            <a:ext cx="827599" cy="545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3544" dirty="0">
                <a:solidFill>
                  <a:srgbClr val="00FF00"/>
                </a:solidFill>
                <a:ea typeface="ＭＳ Ｐゴシック" panose="020B0600070205080204" pitchFamily="34" charset="-128"/>
              </a:rPr>
              <a:t>^F</a:t>
            </a:r>
            <a:r>
              <a:rPr lang="en-US" altLang="en-US" sz="3544" dirty="0">
                <a:solidFill>
                  <a:srgbClr val="FF7F00"/>
                </a:solidFill>
                <a:ea typeface="ＭＳ Ｐゴシック" panose="020B0600070205080204" pitchFamily="34" charset="-128"/>
              </a:rPr>
              <a:t>.+</a:t>
            </a:r>
            <a:r>
              <a:rPr lang="en-US" altLang="en-US" sz="3544" dirty="0">
                <a:solidFill>
                  <a:schemeClr val="accent2"/>
                </a:solidFill>
                <a:ea typeface="ＭＳ Ｐゴシック" panose="020B0600070205080204" pitchFamily="34" charset="-128"/>
              </a:rPr>
              <a:t>:</a:t>
            </a:r>
          </a:p>
        </p:txBody>
      </p:sp>
      <p:sp>
        <p:nvSpPr>
          <p:cNvPr id="33797" name="Rectangle 5">
            <a:extLst>
              <a:ext uri="{FF2B5EF4-FFF2-40B4-BE49-F238E27FC236}">
                <a16:creationId xmlns:a16="http://schemas.microsoft.com/office/drawing/2014/main" id="{BF727839-D54D-9F4E-A583-7B8C59F123C3}"/>
              </a:ext>
            </a:extLst>
          </p:cNvPr>
          <p:cNvSpPr>
            <a:spLocks/>
          </p:cNvSpPr>
          <p:nvPr/>
        </p:nvSpPr>
        <p:spPr bwMode="auto">
          <a:xfrm>
            <a:off x="6699052" y="3025378"/>
            <a:ext cx="1821656"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eaLnBrk="1" hangingPunct="1"/>
            <a:r>
              <a:rPr lang="en-US" altLang="en-US" sz="2025" dirty="0">
                <a:solidFill>
                  <a:srgbClr val="FF7F00"/>
                </a:solidFill>
                <a:ea typeface="ＭＳ Ｐゴシック" panose="020B0600070205080204" pitchFamily="34" charset="-128"/>
              </a:rPr>
              <a:t>One or more characters</a:t>
            </a:r>
          </a:p>
        </p:txBody>
      </p:sp>
      <p:sp>
        <p:nvSpPr>
          <p:cNvPr id="33798" name="Line 6">
            <a:extLst>
              <a:ext uri="{FF2B5EF4-FFF2-40B4-BE49-F238E27FC236}">
                <a16:creationId xmlns:a16="http://schemas.microsoft.com/office/drawing/2014/main" id="{88ACDECE-8CDF-F742-8DA7-F9106ECDBEFF}"/>
              </a:ext>
            </a:extLst>
          </p:cNvPr>
          <p:cNvSpPr>
            <a:spLocks noChangeShapeType="1"/>
          </p:cNvSpPr>
          <p:nvPr/>
        </p:nvSpPr>
        <p:spPr bwMode="auto">
          <a:xfrm rot="10800000" flipH="1">
            <a:off x="6866037" y="3780830"/>
            <a:ext cx="194667" cy="298252"/>
          </a:xfrm>
          <a:prstGeom prst="line">
            <a:avLst/>
          </a:prstGeom>
          <a:noFill/>
          <a:ln w="76200">
            <a:solidFill>
              <a:srgbClr val="FF7F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3799" name="Rectangle 7">
            <a:extLst>
              <a:ext uri="{FF2B5EF4-FFF2-40B4-BE49-F238E27FC236}">
                <a16:creationId xmlns:a16="http://schemas.microsoft.com/office/drawing/2014/main" id="{8340159A-FDF2-DA46-B6AC-9784819B24B5}"/>
              </a:ext>
            </a:extLst>
          </p:cNvPr>
          <p:cNvSpPr>
            <a:spLocks/>
          </p:cNvSpPr>
          <p:nvPr/>
        </p:nvSpPr>
        <p:spPr bwMode="auto">
          <a:xfrm>
            <a:off x="4271963" y="5064919"/>
            <a:ext cx="234315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eaLnBrk="1" hangingPunct="1"/>
            <a:r>
              <a:rPr lang="en-US" altLang="en-US" sz="2025">
                <a:solidFill>
                  <a:srgbClr val="00FF00"/>
                </a:solidFill>
                <a:ea typeface="ＭＳ Ｐゴシック" panose="020B0600070205080204" pitchFamily="34" charset="-128"/>
              </a:rPr>
              <a:t>First character in the match is an F</a:t>
            </a:r>
          </a:p>
        </p:txBody>
      </p:sp>
      <p:sp>
        <p:nvSpPr>
          <p:cNvPr id="33800" name="Line 8">
            <a:extLst>
              <a:ext uri="{FF2B5EF4-FFF2-40B4-BE49-F238E27FC236}">
                <a16:creationId xmlns:a16="http://schemas.microsoft.com/office/drawing/2014/main" id="{C4AE6262-B47F-9848-8597-670896101FD1}"/>
              </a:ext>
            </a:extLst>
          </p:cNvPr>
          <p:cNvSpPr>
            <a:spLocks noChangeShapeType="1"/>
          </p:cNvSpPr>
          <p:nvPr/>
        </p:nvSpPr>
        <p:spPr bwMode="auto">
          <a:xfrm flipH="1">
            <a:off x="6158806" y="4576466"/>
            <a:ext cx="289322" cy="525958"/>
          </a:xfrm>
          <a:prstGeom prst="line">
            <a:avLst/>
          </a:prstGeom>
          <a:noFill/>
          <a:ln w="76200">
            <a:solidFill>
              <a:srgbClr val="00FF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3801" name="Rectangle 9">
            <a:extLst>
              <a:ext uri="{FF2B5EF4-FFF2-40B4-BE49-F238E27FC236}">
                <a16:creationId xmlns:a16="http://schemas.microsoft.com/office/drawing/2014/main" id="{9B00379F-9ABB-D94A-8CF5-97B6D32FCA56}"/>
              </a:ext>
            </a:extLst>
          </p:cNvPr>
          <p:cNvSpPr>
            <a:spLocks/>
          </p:cNvSpPr>
          <p:nvPr/>
        </p:nvSpPr>
        <p:spPr bwMode="auto">
          <a:xfrm>
            <a:off x="6800850" y="5072062"/>
            <a:ext cx="234315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eaLnBrk="1" hangingPunct="1"/>
            <a:r>
              <a:rPr lang="en-US" altLang="en-US" sz="2025" dirty="0">
                <a:solidFill>
                  <a:schemeClr val="tx1"/>
                </a:solidFill>
                <a:ea typeface="ＭＳ Ｐゴシック" panose="020B0600070205080204" pitchFamily="34" charset="-128"/>
              </a:rPr>
              <a:t>Last character in the match is a :</a:t>
            </a:r>
          </a:p>
        </p:txBody>
      </p:sp>
      <p:sp>
        <p:nvSpPr>
          <p:cNvPr id="33802" name="Line 10">
            <a:extLst>
              <a:ext uri="{FF2B5EF4-FFF2-40B4-BE49-F238E27FC236}">
                <a16:creationId xmlns:a16="http://schemas.microsoft.com/office/drawing/2014/main" id="{5DF9C24A-34C6-6E41-8209-C250EEEFD356}"/>
              </a:ext>
            </a:extLst>
          </p:cNvPr>
          <p:cNvSpPr>
            <a:spLocks noChangeShapeType="1"/>
          </p:cNvSpPr>
          <p:nvPr/>
        </p:nvSpPr>
        <p:spPr bwMode="auto">
          <a:xfrm>
            <a:off x="7117855" y="4496098"/>
            <a:ext cx="251817" cy="549176"/>
          </a:xfrm>
          <a:prstGeom prst="line">
            <a:avLst/>
          </a:prstGeom>
          <a:noFill/>
          <a:ln w="76200">
            <a:solidFill>
              <a:srgbClr val="FFFF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dirty="0">
              <a:highlight>
                <a:srgbClr val="0000FF"/>
              </a:highlight>
            </a:endParaRPr>
          </a:p>
        </p:txBody>
      </p:sp>
      <p:sp>
        <p:nvSpPr>
          <p:cNvPr id="33803" name="Rectangle 11">
            <a:extLst>
              <a:ext uri="{FF2B5EF4-FFF2-40B4-BE49-F238E27FC236}">
                <a16:creationId xmlns:a16="http://schemas.microsoft.com/office/drawing/2014/main" id="{5D136276-B7D0-9B4C-9779-CCC7A6F27671}"/>
              </a:ext>
            </a:extLst>
          </p:cNvPr>
          <p:cNvSpPr>
            <a:spLocks/>
          </p:cNvSpPr>
          <p:nvPr/>
        </p:nvSpPr>
        <p:spPr bwMode="auto">
          <a:xfrm>
            <a:off x="1374280" y="5441317"/>
            <a:ext cx="1810239" cy="31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eaLnBrk="1" hangingPunct="1"/>
            <a:r>
              <a:rPr lang="en-US" altLang="en-US" sz="2025" dirty="0">
                <a:solidFill>
                  <a:schemeClr val="tx1"/>
                </a:solidFill>
                <a:ea typeface="ＭＳ Ｐゴシック" panose="020B0600070205080204" pitchFamily="34" charset="-128"/>
              </a:rPr>
              <a:t>Why not </a:t>
            </a:r>
            <a:r>
              <a:rPr lang="fr-FR" altLang="en-US" sz="2025" dirty="0">
                <a:solidFill>
                  <a:schemeClr val="tx1"/>
                </a:solidFill>
                <a:ea typeface="ＭＳ Ｐゴシック" panose="020B0600070205080204" pitchFamily="34" charset="-128"/>
              </a:rPr>
              <a:t>'</a:t>
            </a:r>
            <a:r>
              <a:rPr lang="en-US" altLang="en-US" sz="2025" dirty="0">
                <a:solidFill>
                  <a:schemeClr val="tx1"/>
                </a:solidFill>
                <a:ea typeface="ＭＳ Ｐゴシック" panose="020B0600070205080204" pitchFamily="34" charset="-128"/>
              </a:rPr>
              <a:t>From:</a:t>
            </a:r>
            <a:r>
              <a:rPr lang="fr-FR" altLang="en-US" sz="2025" dirty="0">
                <a:solidFill>
                  <a:schemeClr val="tx1"/>
                </a:solidFill>
                <a:ea typeface="ＭＳ Ｐゴシック" panose="020B0600070205080204" pitchFamily="34" charset="-128"/>
              </a:rPr>
              <a:t>'</a:t>
            </a:r>
            <a:r>
              <a:rPr lang="en-US" altLang="en-US" sz="2025" dirty="0">
                <a:solidFill>
                  <a:schemeClr val="tx1"/>
                </a:solidFill>
                <a:ea typeface="ＭＳ Ｐゴシック" panose="020B0600070205080204" pitchFamily="34" charset="-128"/>
              </a:rPr>
              <a:t>?</a:t>
            </a:r>
          </a:p>
        </p:txBody>
      </p:sp>
    </p:spTree>
    <p:extLst>
      <p:ext uri="{BB962C8B-B14F-4D97-AF65-F5344CB8AC3E}">
        <p14:creationId xmlns:p14="http://schemas.microsoft.com/office/powerpoint/2010/main" val="2718677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572458" y="3068960"/>
            <a:ext cx="8229600" cy="1143000"/>
          </a:xfrm>
        </p:spPr>
        <p:txBody>
          <a:bodyPr/>
          <a:lstStyle/>
          <a:p>
            <a:r>
              <a:rPr lang="en-US" b="1" dirty="0">
                <a:solidFill>
                  <a:schemeClr val="accent2">
                    <a:lumMod val="75000"/>
                  </a:schemeClr>
                </a:solidFill>
              </a:rPr>
              <a:t>Regular Expressions </a:t>
            </a:r>
            <a:endParaRPr lang="en-US" sz="4000" b="1" dirty="0">
              <a:solidFill>
                <a:schemeClr val="accent2">
                  <a:lumMod val="75000"/>
                </a:schemeClr>
              </a:solidFill>
            </a:endParaRPr>
          </a:p>
        </p:txBody>
      </p:sp>
      <p:sp>
        <p:nvSpPr>
          <p:cNvPr id="3" name="Content Placeholder 2">
            <a:extLst>
              <a:ext uri="{FF2B5EF4-FFF2-40B4-BE49-F238E27FC236}">
                <a16:creationId xmlns:a16="http://schemas.microsoft.com/office/drawing/2014/main" id="{F474F939-A08C-034E-A3BF-9755F2F216DC}"/>
              </a:ext>
            </a:extLst>
          </p:cNvPr>
          <p:cNvSpPr>
            <a:spLocks noGrp="1"/>
          </p:cNvSpPr>
          <p:nvPr>
            <p:ph idx="1"/>
          </p:nvPr>
        </p:nvSpPr>
        <p:spPr>
          <a:xfrm>
            <a:off x="556215" y="1916832"/>
            <a:ext cx="8229600" cy="5102027"/>
          </a:xfrm>
        </p:spPr>
        <p:txBody>
          <a:bodyPr/>
          <a:lstStyle/>
          <a:p>
            <a:pPr marL="0" indent="0">
              <a:buNone/>
            </a:pPr>
            <a:endParaRPr lang="en-US" sz="1800" dirty="0"/>
          </a:p>
          <a:p>
            <a:endParaRPr lang="en-US" dirty="0"/>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Tree>
    <p:extLst>
      <p:ext uri="{BB962C8B-B14F-4D97-AF65-F5344CB8AC3E}">
        <p14:creationId xmlns:p14="http://schemas.microsoft.com/office/powerpoint/2010/main" val="16208419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a:extLst>
              <a:ext uri="{FF2B5EF4-FFF2-40B4-BE49-F238E27FC236}">
                <a16:creationId xmlns:a16="http://schemas.microsoft.com/office/drawing/2014/main" id="{A1F87EA4-AC4F-E64C-8264-268E8FEDB854}"/>
              </a:ext>
            </a:extLst>
          </p:cNvPr>
          <p:cNvSpPr>
            <a:spLocks noGrp="1" noChangeArrowheads="1"/>
          </p:cNvSpPr>
          <p:nvPr>
            <p:ph type="title"/>
          </p:nvPr>
        </p:nvSpPr>
        <p:spPr/>
        <p:txBody>
          <a:bodyPr/>
          <a:lstStyle/>
          <a:p>
            <a:pPr eaLnBrk="1" hangingPunct="1">
              <a:defRPr/>
            </a:pPr>
            <a:r>
              <a:rPr lang="en-US" b="1" dirty="0">
                <a:solidFill>
                  <a:schemeClr val="accent2"/>
                </a:solidFill>
                <a:sym typeface="Gill Sans" charset="0"/>
              </a:rPr>
              <a:t>Non-Greedy Matching</a:t>
            </a:r>
          </a:p>
        </p:txBody>
      </p:sp>
      <p:sp>
        <p:nvSpPr>
          <p:cNvPr id="34818" name="Rectangle 2">
            <a:extLst>
              <a:ext uri="{FF2B5EF4-FFF2-40B4-BE49-F238E27FC236}">
                <a16:creationId xmlns:a16="http://schemas.microsoft.com/office/drawing/2014/main" id="{B5AE3C10-70E9-684E-88DB-83115B401722}"/>
              </a:ext>
            </a:extLst>
          </p:cNvPr>
          <p:cNvSpPr>
            <a:spLocks noGrp="1" noChangeArrowheads="1"/>
          </p:cNvSpPr>
          <p:nvPr>
            <p:ph type="body" idx="1"/>
          </p:nvPr>
        </p:nvSpPr>
        <p:spPr>
          <a:xfrm>
            <a:off x="653653" y="1573857"/>
            <a:ext cx="7836694" cy="1028700"/>
          </a:xfrm>
        </p:spPr>
        <p:txBody>
          <a:bodyPr/>
          <a:lstStyle/>
          <a:p>
            <a:pPr marL="421481" eaLnBrk="1" hangingPunct="1">
              <a:buFont typeface="Gill Sans" charset="0"/>
              <a:buChar char="•"/>
              <a:defRPr/>
            </a:pPr>
            <a:r>
              <a:rPr lang="en-US" sz="2400" dirty="0">
                <a:solidFill>
                  <a:schemeClr val="tx2"/>
                </a:solidFill>
                <a:sym typeface="Gill Sans" charset="0"/>
              </a:rPr>
              <a:t>Not all regular expression repeat codes are greedy!  If you add a ? character</a:t>
            </a:r>
          </a:p>
        </p:txBody>
      </p:sp>
      <p:sp>
        <p:nvSpPr>
          <p:cNvPr id="34819" name="Rectangle 3">
            <a:extLst>
              <a:ext uri="{FF2B5EF4-FFF2-40B4-BE49-F238E27FC236}">
                <a16:creationId xmlns:a16="http://schemas.microsoft.com/office/drawing/2014/main" id="{DB96E088-9607-734F-97D8-7E8CCB8D0429}"/>
              </a:ext>
            </a:extLst>
          </p:cNvPr>
          <p:cNvSpPr>
            <a:spLocks/>
          </p:cNvSpPr>
          <p:nvPr/>
        </p:nvSpPr>
        <p:spPr bwMode="auto">
          <a:xfrm>
            <a:off x="555426" y="3443287"/>
            <a:ext cx="5643563" cy="1521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FF00"/>
                </a:solidFill>
                <a:miter lim="800000"/>
                <a:headEnd/>
                <a:tailEnd/>
              </a14:hiddenLine>
            </a:ext>
          </a:extLst>
        </p:spPr>
        <p:txBody>
          <a:bodyPr lIns="0" tIns="0" rIns="0" bIns="0" anchor="ct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2025" dirty="0">
                <a:solidFill>
                  <a:schemeClr val="accent4">
                    <a:lumMod val="65000"/>
                    <a:lumOff val="35000"/>
                  </a:schemeClr>
                </a:solidFill>
                <a:ea typeface="ＭＳ Ｐゴシック" panose="020B0600070205080204" pitchFamily="34" charset="-128"/>
              </a:rPr>
              <a:t>&gt;&gt;&gt; import re</a:t>
            </a:r>
          </a:p>
          <a:p>
            <a:pPr algn="l" eaLnBrk="1" hangingPunct="1"/>
            <a:r>
              <a:rPr lang="en-US" altLang="en-US" sz="2025" dirty="0">
                <a:solidFill>
                  <a:schemeClr val="accent4">
                    <a:lumMod val="65000"/>
                    <a:lumOff val="35000"/>
                  </a:schemeClr>
                </a:solidFill>
                <a:ea typeface="ＭＳ Ｐゴシック" panose="020B0600070205080204" pitchFamily="34" charset="-128"/>
              </a:rPr>
              <a:t>&gt;&gt;&gt; x = </a:t>
            </a:r>
            <a:r>
              <a:rPr lang="fr-FR" altLang="en-US" sz="2025" dirty="0">
                <a:solidFill>
                  <a:schemeClr val="accent4">
                    <a:lumMod val="65000"/>
                    <a:lumOff val="35000"/>
                  </a:schemeClr>
                </a:solidFill>
                <a:ea typeface="ＭＳ Ｐゴシック" panose="020B0600070205080204" pitchFamily="34" charset="-128"/>
              </a:rPr>
              <a:t>'</a:t>
            </a:r>
            <a:r>
              <a:rPr lang="en-US" altLang="en-US" sz="2025" dirty="0">
                <a:solidFill>
                  <a:schemeClr val="accent4">
                    <a:lumMod val="65000"/>
                    <a:lumOff val="35000"/>
                  </a:schemeClr>
                </a:solidFill>
                <a:ea typeface="ＭＳ Ｐゴシック" panose="020B0600070205080204" pitchFamily="34" charset="-128"/>
              </a:rPr>
              <a:t>From: Using the : character</a:t>
            </a:r>
            <a:r>
              <a:rPr lang="fr-FR" altLang="en-US" sz="2025" dirty="0">
                <a:solidFill>
                  <a:schemeClr val="accent4">
                    <a:lumMod val="65000"/>
                    <a:lumOff val="35000"/>
                  </a:schemeClr>
                </a:solidFill>
                <a:ea typeface="ＭＳ Ｐゴシック" panose="020B0600070205080204" pitchFamily="34" charset="-128"/>
              </a:rPr>
              <a:t>'</a:t>
            </a:r>
            <a:endParaRPr lang="en-US" altLang="en-US" sz="2025" dirty="0">
              <a:solidFill>
                <a:schemeClr val="accent4">
                  <a:lumMod val="65000"/>
                  <a:lumOff val="35000"/>
                </a:schemeClr>
              </a:solidFill>
              <a:ea typeface="ＭＳ Ｐゴシック" panose="020B0600070205080204" pitchFamily="34" charset="-128"/>
            </a:endParaRPr>
          </a:p>
          <a:p>
            <a:pPr algn="l" eaLnBrk="1" hangingPunct="1"/>
            <a:r>
              <a:rPr lang="en-US" altLang="en-US" sz="2025" dirty="0">
                <a:solidFill>
                  <a:schemeClr val="accent4">
                    <a:lumMod val="65000"/>
                    <a:lumOff val="35000"/>
                  </a:schemeClr>
                </a:solidFill>
                <a:ea typeface="ＭＳ Ｐゴシック" panose="020B0600070205080204" pitchFamily="34" charset="-128"/>
              </a:rPr>
              <a:t>&gt;&gt;&gt; y = </a:t>
            </a:r>
            <a:r>
              <a:rPr lang="en-US" altLang="en-US" sz="2025" dirty="0" err="1">
                <a:solidFill>
                  <a:schemeClr val="accent4">
                    <a:lumMod val="65000"/>
                    <a:lumOff val="35000"/>
                  </a:schemeClr>
                </a:solidFill>
                <a:ea typeface="ＭＳ Ｐゴシック" panose="020B0600070205080204" pitchFamily="34" charset="-128"/>
              </a:rPr>
              <a:t>re.findall</a:t>
            </a:r>
            <a:r>
              <a:rPr lang="en-US" altLang="en-US" sz="2025" dirty="0">
                <a:solidFill>
                  <a:schemeClr val="accent4">
                    <a:lumMod val="65000"/>
                    <a:lumOff val="35000"/>
                  </a:schemeClr>
                </a:solidFill>
                <a:ea typeface="ＭＳ Ｐゴシック" panose="020B0600070205080204" pitchFamily="34" charset="-128"/>
              </a:rPr>
              <a:t>(</a:t>
            </a:r>
            <a:r>
              <a:rPr lang="fr-FR" altLang="en-US" sz="2025" dirty="0">
                <a:solidFill>
                  <a:schemeClr val="accent4">
                    <a:lumMod val="65000"/>
                    <a:lumOff val="35000"/>
                  </a:schemeClr>
                </a:solidFill>
                <a:ea typeface="ＭＳ Ｐゴシック" panose="020B0600070205080204" pitchFamily="34" charset="-128"/>
              </a:rPr>
              <a:t>'</a:t>
            </a:r>
            <a:r>
              <a:rPr lang="en-US" altLang="en-US" sz="2025" dirty="0">
                <a:solidFill>
                  <a:schemeClr val="accent4">
                    <a:lumMod val="65000"/>
                    <a:lumOff val="35000"/>
                  </a:schemeClr>
                </a:solidFill>
                <a:ea typeface="ＭＳ Ｐゴシック" panose="020B0600070205080204" pitchFamily="34" charset="-128"/>
              </a:rPr>
              <a:t>^F.+?:</a:t>
            </a:r>
            <a:r>
              <a:rPr lang="fr-FR" altLang="en-US" sz="2025" dirty="0">
                <a:solidFill>
                  <a:schemeClr val="accent4">
                    <a:lumMod val="65000"/>
                    <a:lumOff val="35000"/>
                  </a:schemeClr>
                </a:solidFill>
                <a:ea typeface="ＭＳ Ｐゴシック" panose="020B0600070205080204" pitchFamily="34" charset="-128"/>
              </a:rPr>
              <a:t>'</a:t>
            </a:r>
            <a:r>
              <a:rPr lang="en-US" altLang="en-US" sz="2025" dirty="0">
                <a:solidFill>
                  <a:schemeClr val="accent4">
                    <a:lumMod val="65000"/>
                    <a:lumOff val="35000"/>
                  </a:schemeClr>
                </a:solidFill>
                <a:ea typeface="ＭＳ Ｐゴシック" panose="020B0600070205080204" pitchFamily="34" charset="-128"/>
              </a:rPr>
              <a:t>, x)</a:t>
            </a:r>
          </a:p>
          <a:p>
            <a:pPr algn="l" eaLnBrk="1" hangingPunct="1"/>
            <a:r>
              <a:rPr lang="en-US" altLang="en-US" sz="2025" dirty="0">
                <a:solidFill>
                  <a:schemeClr val="accent4">
                    <a:lumMod val="65000"/>
                    <a:lumOff val="35000"/>
                  </a:schemeClr>
                </a:solidFill>
                <a:ea typeface="ＭＳ Ｐゴシック" panose="020B0600070205080204" pitchFamily="34" charset="-128"/>
              </a:rPr>
              <a:t>&gt;&gt;&gt; print(y)</a:t>
            </a:r>
          </a:p>
          <a:p>
            <a:pPr algn="l" eaLnBrk="1" hangingPunct="1"/>
            <a:r>
              <a:rPr lang="en-US" altLang="en-US" sz="2025" dirty="0">
                <a:solidFill>
                  <a:schemeClr val="accent4">
                    <a:lumMod val="65000"/>
                    <a:lumOff val="35000"/>
                  </a:schemeClr>
                </a:solidFill>
                <a:ea typeface="ＭＳ Ｐゴシック" panose="020B0600070205080204" pitchFamily="34" charset="-128"/>
              </a:rPr>
              <a:t>[</a:t>
            </a:r>
            <a:r>
              <a:rPr lang="fr-FR" altLang="en-US" sz="2025" dirty="0">
                <a:solidFill>
                  <a:schemeClr val="accent4">
                    <a:lumMod val="65000"/>
                    <a:lumOff val="35000"/>
                  </a:schemeClr>
                </a:solidFill>
                <a:ea typeface="ＭＳ Ｐゴシック" panose="020B0600070205080204" pitchFamily="34" charset="-128"/>
              </a:rPr>
              <a:t>'</a:t>
            </a:r>
            <a:r>
              <a:rPr lang="en-US" altLang="en-US" sz="2025" dirty="0">
                <a:solidFill>
                  <a:schemeClr val="accent4">
                    <a:lumMod val="65000"/>
                    <a:lumOff val="35000"/>
                  </a:schemeClr>
                </a:solidFill>
                <a:ea typeface="ＭＳ Ｐゴシック" panose="020B0600070205080204" pitchFamily="34" charset="-128"/>
              </a:rPr>
              <a:t>From:</a:t>
            </a:r>
            <a:r>
              <a:rPr lang="fr-FR" altLang="en-US" sz="2025" dirty="0">
                <a:solidFill>
                  <a:schemeClr val="accent4">
                    <a:lumMod val="65000"/>
                    <a:lumOff val="35000"/>
                  </a:schemeClr>
                </a:solidFill>
                <a:ea typeface="ＭＳ Ｐゴシック" panose="020B0600070205080204" pitchFamily="34" charset="-128"/>
              </a:rPr>
              <a:t>'</a:t>
            </a:r>
            <a:r>
              <a:rPr lang="en-US" altLang="en-US" sz="2025" dirty="0">
                <a:solidFill>
                  <a:schemeClr val="accent4">
                    <a:lumMod val="65000"/>
                    <a:lumOff val="35000"/>
                  </a:schemeClr>
                </a:solidFill>
                <a:ea typeface="ＭＳ Ｐゴシック" panose="020B0600070205080204" pitchFamily="34" charset="-128"/>
              </a:rPr>
              <a:t>]</a:t>
            </a:r>
          </a:p>
        </p:txBody>
      </p:sp>
      <p:sp>
        <p:nvSpPr>
          <p:cNvPr id="34820" name="Rectangle 4">
            <a:extLst>
              <a:ext uri="{FF2B5EF4-FFF2-40B4-BE49-F238E27FC236}">
                <a16:creationId xmlns:a16="http://schemas.microsoft.com/office/drawing/2014/main" id="{734442D1-5C77-B84B-B23B-32C380064EF8}"/>
              </a:ext>
            </a:extLst>
          </p:cNvPr>
          <p:cNvSpPr>
            <a:spLocks/>
          </p:cNvSpPr>
          <p:nvPr/>
        </p:nvSpPr>
        <p:spPr bwMode="auto">
          <a:xfrm>
            <a:off x="6307932" y="4013548"/>
            <a:ext cx="978281" cy="545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3544" dirty="0">
                <a:solidFill>
                  <a:srgbClr val="00FF00"/>
                </a:solidFill>
                <a:ea typeface="ＭＳ Ｐゴシック" panose="020B0600070205080204" pitchFamily="34" charset="-128"/>
              </a:rPr>
              <a:t>^F</a:t>
            </a:r>
            <a:r>
              <a:rPr lang="en-US" altLang="en-US" sz="3544" dirty="0">
                <a:solidFill>
                  <a:schemeClr val="accent4">
                    <a:lumMod val="65000"/>
                    <a:lumOff val="35000"/>
                  </a:schemeClr>
                </a:solidFill>
                <a:ea typeface="ＭＳ Ｐゴシック" panose="020B0600070205080204" pitchFamily="34" charset="-128"/>
              </a:rPr>
              <a:t>.+?:</a:t>
            </a:r>
          </a:p>
        </p:txBody>
      </p:sp>
      <p:sp>
        <p:nvSpPr>
          <p:cNvPr id="34821" name="Rectangle 5">
            <a:extLst>
              <a:ext uri="{FF2B5EF4-FFF2-40B4-BE49-F238E27FC236}">
                <a16:creationId xmlns:a16="http://schemas.microsoft.com/office/drawing/2014/main" id="{A8B7F969-AA85-4648-A206-7279E5D93582}"/>
              </a:ext>
            </a:extLst>
          </p:cNvPr>
          <p:cNvSpPr>
            <a:spLocks/>
          </p:cNvSpPr>
          <p:nvPr/>
        </p:nvSpPr>
        <p:spPr bwMode="auto">
          <a:xfrm>
            <a:off x="7256264" y="2907506"/>
            <a:ext cx="1821656" cy="935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eaLnBrk="1" hangingPunct="1"/>
            <a:r>
              <a:rPr lang="en-US" altLang="en-US" sz="2025">
                <a:solidFill>
                  <a:srgbClr val="FF7F00"/>
                </a:solidFill>
                <a:ea typeface="ＭＳ Ｐゴシック" panose="020B0600070205080204" pitchFamily="34" charset="-128"/>
              </a:rPr>
              <a:t>One or more characters but not greedily</a:t>
            </a:r>
          </a:p>
        </p:txBody>
      </p:sp>
      <p:sp>
        <p:nvSpPr>
          <p:cNvPr id="34822" name="Line 6">
            <a:extLst>
              <a:ext uri="{FF2B5EF4-FFF2-40B4-BE49-F238E27FC236}">
                <a16:creationId xmlns:a16="http://schemas.microsoft.com/office/drawing/2014/main" id="{A132FDBC-15F8-5445-A8B7-569DC5500F1F}"/>
              </a:ext>
            </a:extLst>
          </p:cNvPr>
          <p:cNvSpPr>
            <a:spLocks noChangeShapeType="1"/>
          </p:cNvSpPr>
          <p:nvPr/>
        </p:nvSpPr>
        <p:spPr bwMode="auto">
          <a:xfrm rot="10800000" flipH="1">
            <a:off x="7025878" y="3489722"/>
            <a:ext cx="114300" cy="543818"/>
          </a:xfrm>
          <a:prstGeom prst="line">
            <a:avLst/>
          </a:prstGeom>
          <a:noFill/>
          <a:ln w="76200">
            <a:solidFill>
              <a:srgbClr val="FF7F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4823" name="Rectangle 7">
            <a:extLst>
              <a:ext uri="{FF2B5EF4-FFF2-40B4-BE49-F238E27FC236}">
                <a16:creationId xmlns:a16="http://schemas.microsoft.com/office/drawing/2014/main" id="{56AF4B60-072C-A24C-B180-8CFCDF552C5D}"/>
              </a:ext>
            </a:extLst>
          </p:cNvPr>
          <p:cNvSpPr>
            <a:spLocks/>
          </p:cNvSpPr>
          <p:nvPr/>
        </p:nvSpPr>
        <p:spPr bwMode="auto">
          <a:xfrm>
            <a:off x="4271963" y="5064919"/>
            <a:ext cx="234315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eaLnBrk="1" hangingPunct="1"/>
            <a:r>
              <a:rPr lang="en-US" altLang="en-US" sz="2025">
                <a:solidFill>
                  <a:srgbClr val="00FF00"/>
                </a:solidFill>
                <a:ea typeface="ＭＳ Ｐゴシック" panose="020B0600070205080204" pitchFamily="34" charset="-128"/>
              </a:rPr>
              <a:t>First character in the match is an F</a:t>
            </a:r>
          </a:p>
        </p:txBody>
      </p:sp>
      <p:sp>
        <p:nvSpPr>
          <p:cNvPr id="34824" name="Line 8">
            <a:extLst>
              <a:ext uri="{FF2B5EF4-FFF2-40B4-BE49-F238E27FC236}">
                <a16:creationId xmlns:a16="http://schemas.microsoft.com/office/drawing/2014/main" id="{14696A91-1BD8-EF40-AD5D-B3EB0255AC65}"/>
              </a:ext>
            </a:extLst>
          </p:cNvPr>
          <p:cNvSpPr>
            <a:spLocks noChangeShapeType="1"/>
          </p:cNvSpPr>
          <p:nvPr/>
        </p:nvSpPr>
        <p:spPr bwMode="auto">
          <a:xfrm flipH="1">
            <a:off x="6158806" y="4576466"/>
            <a:ext cx="289322" cy="525958"/>
          </a:xfrm>
          <a:prstGeom prst="line">
            <a:avLst/>
          </a:prstGeom>
          <a:noFill/>
          <a:ln w="76200">
            <a:solidFill>
              <a:srgbClr val="00FF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4825" name="Rectangle 9">
            <a:extLst>
              <a:ext uri="{FF2B5EF4-FFF2-40B4-BE49-F238E27FC236}">
                <a16:creationId xmlns:a16="http://schemas.microsoft.com/office/drawing/2014/main" id="{F9DA1F62-CC50-4C41-AB06-CA1F22616492}"/>
              </a:ext>
            </a:extLst>
          </p:cNvPr>
          <p:cNvSpPr>
            <a:spLocks/>
          </p:cNvSpPr>
          <p:nvPr/>
        </p:nvSpPr>
        <p:spPr bwMode="auto">
          <a:xfrm>
            <a:off x="6800850" y="5072062"/>
            <a:ext cx="234315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eaLnBrk="1" hangingPunct="1"/>
            <a:r>
              <a:rPr lang="en-US" altLang="en-US" sz="2025" dirty="0">
                <a:solidFill>
                  <a:schemeClr val="accent4">
                    <a:lumMod val="65000"/>
                    <a:lumOff val="35000"/>
                  </a:schemeClr>
                </a:solidFill>
                <a:ea typeface="ＭＳ Ｐゴシック" panose="020B0600070205080204" pitchFamily="34" charset="-128"/>
              </a:rPr>
              <a:t>Last character in the match is a :</a:t>
            </a:r>
          </a:p>
        </p:txBody>
      </p:sp>
      <p:sp>
        <p:nvSpPr>
          <p:cNvPr id="34826" name="Line 10">
            <a:extLst>
              <a:ext uri="{FF2B5EF4-FFF2-40B4-BE49-F238E27FC236}">
                <a16:creationId xmlns:a16="http://schemas.microsoft.com/office/drawing/2014/main" id="{029AADD3-70E0-C648-9E5C-B6B8F59ABD3C}"/>
              </a:ext>
            </a:extLst>
          </p:cNvPr>
          <p:cNvSpPr>
            <a:spLocks noChangeShapeType="1"/>
          </p:cNvSpPr>
          <p:nvPr/>
        </p:nvSpPr>
        <p:spPr bwMode="auto">
          <a:xfrm>
            <a:off x="7117855" y="4496098"/>
            <a:ext cx="251817" cy="549176"/>
          </a:xfrm>
          <a:prstGeom prst="line">
            <a:avLst/>
          </a:prstGeom>
          <a:noFill/>
          <a:ln w="76200">
            <a:solidFill>
              <a:srgbClr val="FFFF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Tree>
    <p:extLst>
      <p:ext uri="{BB962C8B-B14F-4D97-AF65-F5344CB8AC3E}">
        <p14:creationId xmlns:p14="http://schemas.microsoft.com/office/powerpoint/2010/main" val="4379288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a:extLst>
              <a:ext uri="{FF2B5EF4-FFF2-40B4-BE49-F238E27FC236}">
                <a16:creationId xmlns:a16="http://schemas.microsoft.com/office/drawing/2014/main" id="{65542B2F-749C-F94C-9370-D39EE9F3889A}"/>
              </a:ext>
            </a:extLst>
          </p:cNvPr>
          <p:cNvSpPr>
            <a:spLocks noGrp="1" noChangeArrowheads="1"/>
          </p:cNvSpPr>
          <p:nvPr>
            <p:ph type="title"/>
          </p:nvPr>
        </p:nvSpPr>
        <p:spPr/>
        <p:txBody>
          <a:bodyPr/>
          <a:lstStyle/>
          <a:p>
            <a:pPr eaLnBrk="1" hangingPunct="1">
              <a:defRPr/>
            </a:pPr>
            <a:r>
              <a:rPr lang="en-US" b="1" dirty="0">
                <a:solidFill>
                  <a:schemeClr val="accent2"/>
                </a:solidFill>
                <a:sym typeface="Gill Sans" charset="0"/>
              </a:rPr>
              <a:t>Fine Tuning String Extraction</a:t>
            </a:r>
          </a:p>
        </p:txBody>
      </p:sp>
      <p:sp>
        <p:nvSpPr>
          <p:cNvPr id="35842" name="Rectangle 2">
            <a:extLst>
              <a:ext uri="{FF2B5EF4-FFF2-40B4-BE49-F238E27FC236}">
                <a16:creationId xmlns:a16="http://schemas.microsoft.com/office/drawing/2014/main" id="{F51D488A-8266-A94B-8816-120F4F0F9C40}"/>
              </a:ext>
            </a:extLst>
          </p:cNvPr>
          <p:cNvSpPr>
            <a:spLocks noGrp="1" noChangeArrowheads="1"/>
          </p:cNvSpPr>
          <p:nvPr>
            <p:ph type="body" idx="1"/>
          </p:nvPr>
        </p:nvSpPr>
        <p:spPr>
          <a:xfrm>
            <a:off x="531990" y="1746318"/>
            <a:ext cx="7836694" cy="857250"/>
          </a:xfrm>
        </p:spPr>
        <p:txBody>
          <a:bodyPr/>
          <a:lstStyle/>
          <a:p>
            <a:pPr marL="421481" eaLnBrk="1" hangingPunct="1">
              <a:buFont typeface="Gill Sans" charset="0"/>
              <a:buChar char="•"/>
              <a:defRPr/>
            </a:pPr>
            <a:r>
              <a:rPr lang="en-US" sz="2000" dirty="0">
                <a:sym typeface="Gill Sans" charset="0"/>
              </a:rPr>
              <a:t>You can refine the match for </a:t>
            </a:r>
            <a:r>
              <a:rPr lang="en-US" sz="2000" dirty="0" err="1">
                <a:solidFill>
                  <a:srgbClr val="FF00FF"/>
                </a:solidFill>
                <a:sym typeface="Gill Sans" charset="0"/>
              </a:rPr>
              <a:t>re.findall</a:t>
            </a:r>
            <a:r>
              <a:rPr lang="en-US" sz="2000" dirty="0">
                <a:solidFill>
                  <a:srgbClr val="FF00FF"/>
                </a:solidFill>
                <a:sym typeface="Gill Sans" charset="0"/>
              </a:rPr>
              <a:t>()</a:t>
            </a:r>
            <a:r>
              <a:rPr lang="en-US" sz="2000" dirty="0">
                <a:sym typeface="Gill Sans" charset="0"/>
              </a:rPr>
              <a:t> and separately determine which portion of the match that is to be extracted using parenthesis</a:t>
            </a:r>
          </a:p>
        </p:txBody>
      </p:sp>
      <p:sp>
        <p:nvSpPr>
          <p:cNvPr id="35843" name="Rectangle 3">
            <a:extLst>
              <a:ext uri="{FF2B5EF4-FFF2-40B4-BE49-F238E27FC236}">
                <a16:creationId xmlns:a16="http://schemas.microsoft.com/office/drawing/2014/main" id="{B6BA7480-D91E-6F44-BC5F-2FCD080634F5}"/>
              </a:ext>
            </a:extLst>
          </p:cNvPr>
          <p:cNvSpPr>
            <a:spLocks/>
          </p:cNvSpPr>
          <p:nvPr/>
        </p:nvSpPr>
        <p:spPr bwMode="auto">
          <a:xfrm>
            <a:off x="271462" y="3244614"/>
            <a:ext cx="8707512" cy="31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2025" dirty="0">
                <a:solidFill>
                  <a:srgbClr val="FF7F00"/>
                </a:solidFill>
                <a:latin typeface="Monaco" pitchFamily="2" charset="77"/>
                <a:ea typeface="ＭＳ Ｐゴシック" panose="020B0600070205080204" pitchFamily="34" charset="-128"/>
                <a:sym typeface="Monaco" pitchFamily="2" charset="77"/>
              </a:rPr>
              <a:t>From </a:t>
            </a:r>
            <a:r>
              <a:rPr lang="en-US" altLang="en-US" sz="2025" dirty="0" err="1">
                <a:solidFill>
                  <a:srgbClr val="00FF00"/>
                </a:solidFill>
                <a:latin typeface="Monaco" pitchFamily="2" charset="77"/>
                <a:ea typeface="ＭＳ Ｐゴシック" panose="020B0600070205080204" pitchFamily="34" charset="-128"/>
                <a:sym typeface="Monaco" pitchFamily="2" charset="77"/>
              </a:rPr>
              <a:t>stephen.marquard@uct.ac.za</a:t>
            </a:r>
            <a:r>
              <a:rPr lang="en-US" altLang="en-US" sz="2025" dirty="0">
                <a:solidFill>
                  <a:srgbClr val="FF7F00"/>
                </a:solidFill>
                <a:latin typeface="Monaco" pitchFamily="2" charset="77"/>
                <a:ea typeface="ＭＳ Ｐゴシック" panose="020B0600070205080204" pitchFamily="34" charset="-128"/>
                <a:sym typeface="Monaco" pitchFamily="2" charset="77"/>
              </a:rPr>
              <a:t> Sat Jan  5 09:14:16 2008</a:t>
            </a:r>
          </a:p>
        </p:txBody>
      </p:sp>
      <p:sp>
        <p:nvSpPr>
          <p:cNvPr id="35844" name="Rectangle 4">
            <a:extLst>
              <a:ext uri="{FF2B5EF4-FFF2-40B4-BE49-F238E27FC236}">
                <a16:creationId xmlns:a16="http://schemas.microsoft.com/office/drawing/2014/main" id="{0E370D6A-02EB-F440-97B2-E362125FC50B}"/>
              </a:ext>
            </a:extLst>
          </p:cNvPr>
          <p:cNvSpPr>
            <a:spLocks/>
          </p:cNvSpPr>
          <p:nvPr/>
        </p:nvSpPr>
        <p:spPr bwMode="auto">
          <a:xfrm>
            <a:off x="564357" y="4297446"/>
            <a:ext cx="3329053" cy="93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2025" dirty="0">
                <a:solidFill>
                  <a:schemeClr val="accent4">
                    <a:lumMod val="75000"/>
                    <a:lumOff val="25000"/>
                  </a:schemeClr>
                </a:solidFill>
                <a:ea typeface="ＭＳ Ｐゴシック" panose="020B0600070205080204" pitchFamily="34" charset="-128"/>
              </a:rPr>
              <a:t>&gt;&gt;&gt; y = </a:t>
            </a:r>
            <a:r>
              <a:rPr lang="en-US" altLang="en-US" sz="2025" dirty="0" err="1">
                <a:solidFill>
                  <a:schemeClr val="accent4">
                    <a:lumMod val="75000"/>
                    <a:lumOff val="25000"/>
                  </a:schemeClr>
                </a:solidFill>
                <a:ea typeface="ＭＳ Ｐゴシック" panose="020B0600070205080204" pitchFamily="34" charset="-128"/>
              </a:rPr>
              <a:t>re.findall</a:t>
            </a:r>
            <a:r>
              <a:rPr lang="en-US" altLang="en-US" sz="2025" dirty="0">
                <a:solidFill>
                  <a:schemeClr val="accent4">
                    <a:lumMod val="75000"/>
                    <a:lumOff val="25000"/>
                  </a:schemeClr>
                </a:solidFill>
                <a:ea typeface="ＭＳ Ｐゴシック" panose="020B0600070205080204" pitchFamily="34" charset="-128"/>
              </a:rPr>
              <a:t>(</a:t>
            </a:r>
            <a:r>
              <a:rPr lang="fr-FR" altLang="en-US" sz="2025" dirty="0">
                <a:solidFill>
                  <a:schemeClr val="accent4">
                    <a:lumMod val="75000"/>
                    <a:lumOff val="25000"/>
                  </a:schemeClr>
                </a:solidFill>
                <a:ea typeface="ＭＳ Ｐゴシック" panose="020B0600070205080204" pitchFamily="34" charset="-128"/>
              </a:rPr>
              <a:t>'</a:t>
            </a:r>
            <a:r>
              <a:rPr lang="en-US" altLang="en-US" sz="2025" dirty="0">
                <a:solidFill>
                  <a:schemeClr val="accent4">
                    <a:lumMod val="75000"/>
                    <a:lumOff val="25000"/>
                  </a:schemeClr>
                </a:solidFill>
                <a:ea typeface="ＭＳ Ｐゴシック" panose="020B0600070205080204" pitchFamily="34" charset="-128"/>
              </a:rPr>
              <a:t>\S+@\S+</a:t>
            </a:r>
            <a:r>
              <a:rPr lang="fr-FR" altLang="en-US" sz="2025" dirty="0">
                <a:solidFill>
                  <a:schemeClr val="accent4">
                    <a:lumMod val="75000"/>
                    <a:lumOff val="25000"/>
                  </a:schemeClr>
                </a:solidFill>
                <a:ea typeface="ＭＳ Ｐゴシック" panose="020B0600070205080204" pitchFamily="34" charset="-128"/>
              </a:rPr>
              <a:t>'</a:t>
            </a:r>
            <a:r>
              <a:rPr lang="en-US" altLang="en-US" sz="2025" dirty="0">
                <a:solidFill>
                  <a:schemeClr val="accent4">
                    <a:lumMod val="75000"/>
                    <a:lumOff val="25000"/>
                  </a:schemeClr>
                </a:solidFill>
                <a:ea typeface="ＭＳ Ｐゴシック" panose="020B0600070205080204" pitchFamily="34" charset="-128"/>
              </a:rPr>
              <a:t>,x)</a:t>
            </a:r>
          </a:p>
          <a:p>
            <a:pPr algn="l" eaLnBrk="1" hangingPunct="1"/>
            <a:r>
              <a:rPr lang="en-US" altLang="en-US" sz="2025" dirty="0">
                <a:solidFill>
                  <a:schemeClr val="accent4">
                    <a:lumMod val="75000"/>
                    <a:lumOff val="25000"/>
                  </a:schemeClr>
                </a:solidFill>
                <a:ea typeface="ＭＳ Ｐゴシック" panose="020B0600070205080204" pitchFamily="34" charset="-128"/>
              </a:rPr>
              <a:t>&gt;&gt;&gt; print(y)</a:t>
            </a:r>
          </a:p>
          <a:p>
            <a:pPr algn="l" eaLnBrk="1" hangingPunct="1"/>
            <a:r>
              <a:rPr lang="en-US" altLang="en-US" sz="2025" dirty="0">
                <a:solidFill>
                  <a:schemeClr val="accent4">
                    <a:lumMod val="75000"/>
                    <a:lumOff val="25000"/>
                  </a:schemeClr>
                </a:solidFill>
                <a:ea typeface="ＭＳ Ｐゴシック" panose="020B0600070205080204" pitchFamily="34" charset="-128"/>
              </a:rPr>
              <a:t>[</a:t>
            </a:r>
            <a:r>
              <a:rPr lang="fr-FR" altLang="en-US" sz="2025" dirty="0">
                <a:solidFill>
                  <a:schemeClr val="accent4">
                    <a:lumMod val="75000"/>
                    <a:lumOff val="25000"/>
                  </a:schemeClr>
                </a:solidFill>
                <a:ea typeface="ＭＳ Ｐゴシック" panose="020B0600070205080204" pitchFamily="34" charset="-128"/>
              </a:rPr>
              <a:t>'</a:t>
            </a:r>
            <a:r>
              <a:rPr lang="en-US" altLang="en-US" sz="2025" dirty="0" err="1">
                <a:solidFill>
                  <a:schemeClr val="accent4">
                    <a:lumMod val="75000"/>
                    <a:lumOff val="25000"/>
                  </a:schemeClr>
                </a:solidFill>
                <a:ea typeface="ＭＳ Ｐゴシック" panose="020B0600070205080204" pitchFamily="34" charset="-128"/>
              </a:rPr>
              <a:t>stephen.marquard@uct.ac.za</a:t>
            </a:r>
            <a:r>
              <a:rPr lang="fr-FR" altLang="en-US" sz="2025" dirty="0">
                <a:solidFill>
                  <a:schemeClr val="accent4">
                    <a:lumMod val="75000"/>
                    <a:lumOff val="25000"/>
                  </a:schemeClr>
                </a:solidFill>
                <a:ea typeface="ＭＳ Ｐゴシック" panose="020B0600070205080204" pitchFamily="34" charset="-128"/>
              </a:rPr>
              <a:t>’</a:t>
            </a:r>
            <a:r>
              <a:rPr lang="en-US" altLang="en-US" sz="2025" dirty="0">
                <a:solidFill>
                  <a:schemeClr val="accent4">
                    <a:lumMod val="75000"/>
                    <a:lumOff val="25000"/>
                  </a:schemeClr>
                </a:solidFill>
                <a:ea typeface="ＭＳ Ｐゴシック" panose="020B0600070205080204" pitchFamily="34" charset="-128"/>
              </a:rPr>
              <a:t>]</a:t>
            </a:r>
          </a:p>
        </p:txBody>
      </p:sp>
      <p:sp>
        <p:nvSpPr>
          <p:cNvPr id="35845" name="Rectangle 5">
            <a:extLst>
              <a:ext uri="{FF2B5EF4-FFF2-40B4-BE49-F238E27FC236}">
                <a16:creationId xmlns:a16="http://schemas.microsoft.com/office/drawing/2014/main" id="{09812734-EBDF-0F45-9D2E-04AA69E41FFD}"/>
              </a:ext>
            </a:extLst>
          </p:cNvPr>
          <p:cNvSpPr>
            <a:spLocks/>
          </p:cNvSpPr>
          <p:nvPr/>
        </p:nvSpPr>
        <p:spPr bwMode="auto">
          <a:xfrm>
            <a:off x="6986587" y="4153880"/>
            <a:ext cx="1502014" cy="493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3206" dirty="0">
                <a:solidFill>
                  <a:srgbClr val="00FF00"/>
                </a:solidFill>
                <a:ea typeface="ＭＳ Ｐゴシック" panose="020B0600070205080204" pitchFamily="34" charset="-128"/>
              </a:rPr>
              <a:t>\S+</a:t>
            </a:r>
            <a:r>
              <a:rPr lang="en-US" altLang="en-US" sz="3206" dirty="0">
                <a:solidFill>
                  <a:srgbClr val="FFFF00"/>
                </a:solidFill>
                <a:ea typeface="ＭＳ Ｐゴシック" panose="020B0600070205080204" pitchFamily="34" charset="-128"/>
              </a:rPr>
              <a:t>@</a:t>
            </a:r>
            <a:r>
              <a:rPr lang="en-US" altLang="en-US" sz="3206" dirty="0">
                <a:solidFill>
                  <a:srgbClr val="00FF00"/>
                </a:solidFill>
                <a:ea typeface="ＭＳ Ｐゴシック" panose="020B0600070205080204" pitchFamily="34" charset="-128"/>
              </a:rPr>
              <a:t>\S+</a:t>
            </a:r>
          </a:p>
        </p:txBody>
      </p:sp>
      <p:sp>
        <p:nvSpPr>
          <p:cNvPr id="35846" name="Rectangle 6">
            <a:extLst>
              <a:ext uri="{FF2B5EF4-FFF2-40B4-BE49-F238E27FC236}">
                <a16:creationId xmlns:a16="http://schemas.microsoft.com/office/drawing/2014/main" id="{D105FF36-59B4-464A-A750-0023EF70B77F}"/>
              </a:ext>
            </a:extLst>
          </p:cNvPr>
          <p:cNvSpPr>
            <a:spLocks/>
          </p:cNvSpPr>
          <p:nvPr/>
        </p:nvSpPr>
        <p:spPr bwMode="auto">
          <a:xfrm>
            <a:off x="6849070" y="5072063"/>
            <a:ext cx="1821656" cy="935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eaLnBrk="1" hangingPunct="1"/>
            <a:r>
              <a:rPr lang="en-US" altLang="en-US" sz="2025">
                <a:solidFill>
                  <a:srgbClr val="00FF00"/>
                </a:solidFill>
                <a:ea typeface="ＭＳ Ｐゴシック" panose="020B0600070205080204" pitchFamily="34" charset="-128"/>
              </a:rPr>
              <a:t>At least one non-whitespace character</a:t>
            </a:r>
          </a:p>
        </p:txBody>
      </p:sp>
      <p:sp>
        <p:nvSpPr>
          <p:cNvPr id="35847" name="Line 7">
            <a:extLst>
              <a:ext uri="{FF2B5EF4-FFF2-40B4-BE49-F238E27FC236}">
                <a16:creationId xmlns:a16="http://schemas.microsoft.com/office/drawing/2014/main" id="{00276D06-6841-5C4C-9434-A5B048DE6E3B}"/>
              </a:ext>
            </a:extLst>
          </p:cNvPr>
          <p:cNvSpPr>
            <a:spLocks noChangeShapeType="1"/>
          </p:cNvSpPr>
          <p:nvPr/>
        </p:nvSpPr>
        <p:spPr bwMode="auto">
          <a:xfrm>
            <a:off x="7300912" y="4645224"/>
            <a:ext cx="100013" cy="387548"/>
          </a:xfrm>
          <a:prstGeom prst="line">
            <a:avLst/>
          </a:prstGeom>
          <a:noFill/>
          <a:ln w="76200">
            <a:solidFill>
              <a:srgbClr val="00FF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5848" name="Line 8">
            <a:extLst>
              <a:ext uri="{FF2B5EF4-FFF2-40B4-BE49-F238E27FC236}">
                <a16:creationId xmlns:a16="http://schemas.microsoft.com/office/drawing/2014/main" id="{5562F119-57F2-D74F-BDCE-9CE8CD8FD97D}"/>
              </a:ext>
            </a:extLst>
          </p:cNvPr>
          <p:cNvSpPr>
            <a:spLocks noChangeShapeType="1"/>
          </p:cNvSpPr>
          <p:nvPr/>
        </p:nvSpPr>
        <p:spPr bwMode="auto">
          <a:xfrm flipH="1">
            <a:off x="8079581" y="4610398"/>
            <a:ext cx="102692" cy="469702"/>
          </a:xfrm>
          <a:prstGeom prst="line">
            <a:avLst/>
          </a:prstGeom>
          <a:noFill/>
          <a:ln w="76200">
            <a:solidFill>
              <a:srgbClr val="00FF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Tree>
    <p:extLst>
      <p:ext uri="{BB962C8B-B14F-4D97-AF65-F5344CB8AC3E}">
        <p14:creationId xmlns:p14="http://schemas.microsoft.com/office/powerpoint/2010/main" val="21933075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a:extLst>
              <a:ext uri="{FF2B5EF4-FFF2-40B4-BE49-F238E27FC236}">
                <a16:creationId xmlns:a16="http://schemas.microsoft.com/office/drawing/2014/main" id="{87E2FF7F-CF2F-A044-8E3F-C9307146F209}"/>
              </a:ext>
            </a:extLst>
          </p:cNvPr>
          <p:cNvSpPr>
            <a:spLocks noGrp="1" noChangeArrowheads="1"/>
          </p:cNvSpPr>
          <p:nvPr>
            <p:ph type="title"/>
          </p:nvPr>
        </p:nvSpPr>
        <p:spPr/>
        <p:txBody>
          <a:bodyPr/>
          <a:lstStyle/>
          <a:p>
            <a:pPr eaLnBrk="1" hangingPunct="1">
              <a:defRPr/>
            </a:pPr>
            <a:r>
              <a:rPr lang="en-US" b="1" dirty="0">
                <a:solidFill>
                  <a:schemeClr val="accent2"/>
                </a:solidFill>
                <a:sym typeface="Gill Sans" charset="0"/>
              </a:rPr>
              <a:t>Fine Tuning String Extraction</a:t>
            </a:r>
          </a:p>
        </p:txBody>
      </p:sp>
      <p:sp>
        <p:nvSpPr>
          <p:cNvPr id="36866" name="Rectangle 2">
            <a:extLst>
              <a:ext uri="{FF2B5EF4-FFF2-40B4-BE49-F238E27FC236}">
                <a16:creationId xmlns:a16="http://schemas.microsoft.com/office/drawing/2014/main" id="{B3379DC3-A864-5B40-805A-5A9BB30D69BF}"/>
              </a:ext>
            </a:extLst>
          </p:cNvPr>
          <p:cNvSpPr>
            <a:spLocks noGrp="1" noChangeArrowheads="1"/>
          </p:cNvSpPr>
          <p:nvPr>
            <p:ph type="body" idx="1"/>
          </p:nvPr>
        </p:nvSpPr>
        <p:spPr>
          <a:xfrm>
            <a:off x="457200" y="1414908"/>
            <a:ext cx="7836694" cy="857250"/>
          </a:xfrm>
        </p:spPr>
        <p:txBody>
          <a:bodyPr/>
          <a:lstStyle/>
          <a:p>
            <a:pPr marL="421481" eaLnBrk="1" hangingPunct="1">
              <a:buFont typeface="Gill Sans" charset="0"/>
              <a:buChar char="•"/>
              <a:defRPr/>
            </a:pPr>
            <a:r>
              <a:rPr lang="en-US" sz="2000" dirty="0">
                <a:sym typeface="Gill Sans" charset="0"/>
              </a:rPr>
              <a:t>Parenthesis are not part of the match - but they tell where to start and stop what string to extract</a:t>
            </a:r>
          </a:p>
        </p:txBody>
      </p:sp>
      <p:sp>
        <p:nvSpPr>
          <p:cNvPr id="36867" name="Rectangle 3">
            <a:extLst>
              <a:ext uri="{FF2B5EF4-FFF2-40B4-BE49-F238E27FC236}">
                <a16:creationId xmlns:a16="http://schemas.microsoft.com/office/drawing/2014/main" id="{57AEA273-A037-0946-8974-78ECBCB21C9F}"/>
              </a:ext>
            </a:extLst>
          </p:cNvPr>
          <p:cNvSpPr>
            <a:spLocks/>
          </p:cNvSpPr>
          <p:nvPr/>
        </p:nvSpPr>
        <p:spPr bwMode="auto">
          <a:xfrm>
            <a:off x="271462" y="3244614"/>
            <a:ext cx="8707512" cy="31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2025">
                <a:solidFill>
                  <a:srgbClr val="FF7F00"/>
                </a:solidFill>
                <a:latin typeface="Monaco" pitchFamily="2" charset="77"/>
                <a:ea typeface="ＭＳ Ｐゴシック" panose="020B0600070205080204" pitchFamily="34" charset="-128"/>
                <a:sym typeface="Monaco" pitchFamily="2" charset="77"/>
              </a:rPr>
              <a:t>From </a:t>
            </a:r>
            <a:r>
              <a:rPr lang="en-US" altLang="en-US" sz="2025">
                <a:solidFill>
                  <a:srgbClr val="00FF00"/>
                </a:solidFill>
                <a:latin typeface="Monaco" pitchFamily="2" charset="77"/>
                <a:ea typeface="ＭＳ Ｐゴシック" panose="020B0600070205080204" pitchFamily="34" charset="-128"/>
                <a:sym typeface="Monaco" pitchFamily="2" charset="77"/>
              </a:rPr>
              <a:t>stephen.marquard@uct.ac.za</a:t>
            </a:r>
            <a:r>
              <a:rPr lang="en-US" altLang="en-US" sz="2025">
                <a:solidFill>
                  <a:srgbClr val="FF7F00"/>
                </a:solidFill>
                <a:latin typeface="Monaco" pitchFamily="2" charset="77"/>
                <a:ea typeface="ＭＳ Ｐゴシック" panose="020B0600070205080204" pitchFamily="34" charset="-128"/>
                <a:sym typeface="Monaco" pitchFamily="2" charset="77"/>
              </a:rPr>
              <a:t> Sat Jan  5 09:14:16 2008</a:t>
            </a:r>
          </a:p>
        </p:txBody>
      </p:sp>
      <p:sp>
        <p:nvSpPr>
          <p:cNvPr id="36868" name="Rectangle 4">
            <a:extLst>
              <a:ext uri="{FF2B5EF4-FFF2-40B4-BE49-F238E27FC236}">
                <a16:creationId xmlns:a16="http://schemas.microsoft.com/office/drawing/2014/main" id="{890B8EA2-20BB-F34E-89B7-29ECBDA8EB49}"/>
              </a:ext>
            </a:extLst>
          </p:cNvPr>
          <p:cNvSpPr>
            <a:spLocks/>
          </p:cNvSpPr>
          <p:nvPr/>
        </p:nvSpPr>
        <p:spPr bwMode="auto">
          <a:xfrm>
            <a:off x="564356" y="3830011"/>
            <a:ext cx="4158126" cy="1869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2025" dirty="0">
                <a:solidFill>
                  <a:schemeClr val="accent4">
                    <a:lumMod val="65000"/>
                    <a:lumOff val="35000"/>
                  </a:schemeClr>
                </a:solidFill>
                <a:ea typeface="ＭＳ Ｐゴシック" panose="020B0600070205080204" pitchFamily="34" charset="-128"/>
              </a:rPr>
              <a:t>&gt;&gt;&gt; y = </a:t>
            </a:r>
            <a:r>
              <a:rPr lang="en-US" altLang="en-US" sz="2025" dirty="0" err="1">
                <a:solidFill>
                  <a:schemeClr val="accent4">
                    <a:lumMod val="65000"/>
                    <a:lumOff val="35000"/>
                  </a:schemeClr>
                </a:solidFill>
                <a:ea typeface="ＭＳ Ｐゴシック" panose="020B0600070205080204" pitchFamily="34" charset="-128"/>
              </a:rPr>
              <a:t>re.findall</a:t>
            </a:r>
            <a:r>
              <a:rPr lang="en-US" altLang="en-US" sz="2025" dirty="0">
                <a:solidFill>
                  <a:schemeClr val="accent4">
                    <a:lumMod val="65000"/>
                    <a:lumOff val="35000"/>
                  </a:schemeClr>
                </a:solidFill>
                <a:ea typeface="ＭＳ Ｐゴシック" panose="020B0600070205080204" pitchFamily="34" charset="-128"/>
              </a:rPr>
              <a:t>(</a:t>
            </a:r>
            <a:r>
              <a:rPr lang="fr-FR" altLang="en-US" sz="2025" dirty="0">
                <a:solidFill>
                  <a:schemeClr val="accent4">
                    <a:lumMod val="65000"/>
                    <a:lumOff val="35000"/>
                  </a:schemeClr>
                </a:solidFill>
                <a:ea typeface="ＭＳ Ｐゴシック" panose="020B0600070205080204" pitchFamily="34" charset="-128"/>
              </a:rPr>
              <a:t>'</a:t>
            </a:r>
            <a:r>
              <a:rPr lang="en-US" altLang="en-US" sz="2025" dirty="0">
                <a:solidFill>
                  <a:schemeClr val="accent4">
                    <a:lumMod val="65000"/>
                    <a:lumOff val="35000"/>
                  </a:schemeClr>
                </a:solidFill>
                <a:ea typeface="ＭＳ Ｐゴシック" panose="020B0600070205080204" pitchFamily="34" charset="-128"/>
              </a:rPr>
              <a:t>\S+@\S+</a:t>
            </a:r>
            <a:r>
              <a:rPr lang="fr-FR" altLang="en-US" sz="2025" dirty="0">
                <a:solidFill>
                  <a:schemeClr val="accent4">
                    <a:lumMod val="65000"/>
                    <a:lumOff val="35000"/>
                  </a:schemeClr>
                </a:solidFill>
                <a:ea typeface="ＭＳ Ｐゴシック" panose="020B0600070205080204" pitchFamily="34" charset="-128"/>
              </a:rPr>
              <a:t>'</a:t>
            </a:r>
            <a:r>
              <a:rPr lang="en-US" altLang="en-US" sz="2025" dirty="0">
                <a:solidFill>
                  <a:schemeClr val="accent4">
                    <a:lumMod val="65000"/>
                    <a:lumOff val="35000"/>
                  </a:schemeClr>
                </a:solidFill>
                <a:ea typeface="ＭＳ Ｐゴシック" panose="020B0600070205080204" pitchFamily="34" charset="-128"/>
              </a:rPr>
              <a:t>,x)</a:t>
            </a:r>
          </a:p>
          <a:p>
            <a:pPr algn="l" eaLnBrk="1" hangingPunct="1"/>
            <a:r>
              <a:rPr lang="en-US" altLang="en-US" sz="2025" dirty="0">
                <a:solidFill>
                  <a:schemeClr val="accent4">
                    <a:lumMod val="65000"/>
                    <a:lumOff val="35000"/>
                  </a:schemeClr>
                </a:solidFill>
                <a:ea typeface="ＭＳ Ｐゴシック" panose="020B0600070205080204" pitchFamily="34" charset="-128"/>
              </a:rPr>
              <a:t>&gt;&gt;&gt; print(y)</a:t>
            </a:r>
          </a:p>
          <a:p>
            <a:pPr algn="l" eaLnBrk="1" hangingPunct="1"/>
            <a:r>
              <a:rPr lang="en-US" altLang="en-US" sz="2025" dirty="0">
                <a:solidFill>
                  <a:schemeClr val="accent4">
                    <a:lumMod val="65000"/>
                    <a:lumOff val="35000"/>
                  </a:schemeClr>
                </a:solidFill>
                <a:ea typeface="ＭＳ Ｐゴシック" panose="020B0600070205080204" pitchFamily="34" charset="-128"/>
              </a:rPr>
              <a:t>[</a:t>
            </a:r>
            <a:r>
              <a:rPr lang="fr-FR" altLang="en-US" sz="2025" dirty="0">
                <a:solidFill>
                  <a:schemeClr val="accent4">
                    <a:lumMod val="65000"/>
                    <a:lumOff val="35000"/>
                  </a:schemeClr>
                </a:solidFill>
                <a:ea typeface="ＭＳ Ｐゴシック" panose="020B0600070205080204" pitchFamily="34" charset="-128"/>
              </a:rPr>
              <a:t>'</a:t>
            </a:r>
            <a:r>
              <a:rPr lang="en-US" altLang="en-US" sz="2025" dirty="0" err="1">
                <a:solidFill>
                  <a:schemeClr val="accent4">
                    <a:lumMod val="65000"/>
                    <a:lumOff val="35000"/>
                  </a:schemeClr>
                </a:solidFill>
                <a:ea typeface="ＭＳ Ｐゴシック" panose="020B0600070205080204" pitchFamily="34" charset="-128"/>
              </a:rPr>
              <a:t>stephen.marquard@uct.ac.za</a:t>
            </a:r>
            <a:r>
              <a:rPr lang="fr-FR" altLang="en-US" sz="2025" dirty="0">
                <a:solidFill>
                  <a:schemeClr val="accent4">
                    <a:lumMod val="65000"/>
                    <a:lumOff val="35000"/>
                  </a:schemeClr>
                </a:solidFill>
                <a:ea typeface="ＭＳ Ｐゴシック" panose="020B0600070205080204" pitchFamily="34" charset="-128"/>
              </a:rPr>
              <a:t>'</a:t>
            </a:r>
            <a:r>
              <a:rPr lang="en-US" altLang="en-US" sz="2025" dirty="0">
                <a:solidFill>
                  <a:schemeClr val="accent4">
                    <a:lumMod val="65000"/>
                    <a:lumOff val="35000"/>
                  </a:schemeClr>
                </a:solidFill>
                <a:ea typeface="ＭＳ Ｐゴシック" panose="020B0600070205080204" pitchFamily="34" charset="-128"/>
              </a:rPr>
              <a:t>]</a:t>
            </a:r>
          </a:p>
          <a:p>
            <a:pPr algn="l" eaLnBrk="1" hangingPunct="1"/>
            <a:r>
              <a:rPr lang="en-US" altLang="en-US" sz="2025" dirty="0">
                <a:solidFill>
                  <a:schemeClr val="accent4">
                    <a:lumMod val="65000"/>
                    <a:lumOff val="35000"/>
                  </a:schemeClr>
                </a:solidFill>
                <a:ea typeface="ＭＳ Ｐゴシック" panose="020B0600070205080204" pitchFamily="34" charset="-128"/>
              </a:rPr>
              <a:t>&gt;&gt;&gt; y = </a:t>
            </a:r>
            <a:r>
              <a:rPr lang="en-US" altLang="en-US" sz="2025" dirty="0" err="1">
                <a:solidFill>
                  <a:schemeClr val="accent4">
                    <a:lumMod val="65000"/>
                    <a:lumOff val="35000"/>
                  </a:schemeClr>
                </a:solidFill>
                <a:ea typeface="ＭＳ Ｐゴシック" panose="020B0600070205080204" pitchFamily="34" charset="-128"/>
              </a:rPr>
              <a:t>re.findall</a:t>
            </a:r>
            <a:r>
              <a:rPr lang="en-US" altLang="en-US" sz="2025" dirty="0">
                <a:solidFill>
                  <a:schemeClr val="accent4">
                    <a:lumMod val="65000"/>
                    <a:lumOff val="35000"/>
                  </a:schemeClr>
                </a:solidFill>
                <a:ea typeface="ＭＳ Ｐゴシック" panose="020B0600070205080204" pitchFamily="34" charset="-128"/>
              </a:rPr>
              <a:t>(</a:t>
            </a:r>
            <a:r>
              <a:rPr lang="fr-FR" altLang="en-US" sz="2025" dirty="0">
                <a:solidFill>
                  <a:schemeClr val="accent4">
                    <a:lumMod val="65000"/>
                    <a:lumOff val="35000"/>
                  </a:schemeClr>
                </a:solidFill>
                <a:ea typeface="ＭＳ Ｐゴシック" panose="020B0600070205080204" pitchFamily="34" charset="-128"/>
              </a:rPr>
              <a:t>'</a:t>
            </a:r>
            <a:r>
              <a:rPr lang="en-US" altLang="en-US" sz="2025" dirty="0">
                <a:solidFill>
                  <a:schemeClr val="accent4">
                    <a:lumMod val="65000"/>
                    <a:lumOff val="35000"/>
                  </a:schemeClr>
                </a:solidFill>
                <a:ea typeface="ＭＳ Ｐゴシック" panose="020B0600070205080204" pitchFamily="34" charset="-128"/>
              </a:rPr>
              <a:t>^From (\S+@\S+)</a:t>
            </a:r>
            <a:r>
              <a:rPr lang="fr-FR" altLang="en-US" sz="2025" dirty="0">
                <a:solidFill>
                  <a:schemeClr val="accent4">
                    <a:lumMod val="65000"/>
                    <a:lumOff val="35000"/>
                  </a:schemeClr>
                </a:solidFill>
                <a:ea typeface="ＭＳ Ｐゴシック" panose="020B0600070205080204" pitchFamily="34" charset="-128"/>
              </a:rPr>
              <a:t>'</a:t>
            </a:r>
            <a:r>
              <a:rPr lang="en-US" altLang="en-US" sz="2025" dirty="0">
                <a:solidFill>
                  <a:schemeClr val="accent4">
                    <a:lumMod val="65000"/>
                    <a:lumOff val="35000"/>
                  </a:schemeClr>
                </a:solidFill>
                <a:ea typeface="ＭＳ Ｐゴシック" panose="020B0600070205080204" pitchFamily="34" charset="-128"/>
              </a:rPr>
              <a:t>,x)</a:t>
            </a:r>
          </a:p>
          <a:p>
            <a:pPr algn="l" eaLnBrk="1" hangingPunct="1"/>
            <a:r>
              <a:rPr lang="en-US" altLang="en-US" sz="2025" dirty="0">
                <a:solidFill>
                  <a:schemeClr val="accent4">
                    <a:lumMod val="65000"/>
                    <a:lumOff val="35000"/>
                  </a:schemeClr>
                </a:solidFill>
                <a:ea typeface="ＭＳ Ｐゴシック" panose="020B0600070205080204" pitchFamily="34" charset="-128"/>
              </a:rPr>
              <a:t>&gt;&gt;&gt; print(y)</a:t>
            </a:r>
          </a:p>
          <a:p>
            <a:pPr algn="l" eaLnBrk="1" hangingPunct="1"/>
            <a:r>
              <a:rPr lang="en-US" altLang="en-US" sz="2025" dirty="0">
                <a:solidFill>
                  <a:schemeClr val="accent4">
                    <a:lumMod val="65000"/>
                    <a:lumOff val="35000"/>
                  </a:schemeClr>
                </a:solidFill>
                <a:ea typeface="ＭＳ Ｐゴシック" panose="020B0600070205080204" pitchFamily="34" charset="-128"/>
              </a:rPr>
              <a:t>[</a:t>
            </a:r>
            <a:r>
              <a:rPr lang="fr-FR" altLang="en-US" sz="2025" dirty="0">
                <a:solidFill>
                  <a:schemeClr val="accent4">
                    <a:lumMod val="65000"/>
                    <a:lumOff val="35000"/>
                  </a:schemeClr>
                </a:solidFill>
                <a:ea typeface="ＭＳ Ｐゴシック" panose="020B0600070205080204" pitchFamily="34" charset="-128"/>
              </a:rPr>
              <a:t>'</a:t>
            </a:r>
            <a:r>
              <a:rPr lang="en-US" altLang="en-US" sz="2025" dirty="0" err="1">
                <a:solidFill>
                  <a:schemeClr val="accent4">
                    <a:lumMod val="65000"/>
                    <a:lumOff val="35000"/>
                  </a:schemeClr>
                </a:solidFill>
                <a:ea typeface="ＭＳ Ｐゴシック" panose="020B0600070205080204" pitchFamily="34" charset="-128"/>
              </a:rPr>
              <a:t>stephen.marquard@uct.ac.za</a:t>
            </a:r>
            <a:r>
              <a:rPr lang="fr-FR" altLang="en-US" sz="2025" dirty="0">
                <a:solidFill>
                  <a:schemeClr val="accent4">
                    <a:lumMod val="65000"/>
                    <a:lumOff val="35000"/>
                  </a:schemeClr>
                </a:solidFill>
                <a:ea typeface="ＭＳ Ｐゴシック" panose="020B0600070205080204" pitchFamily="34" charset="-128"/>
              </a:rPr>
              <a:t>'</a:t>
            </a:r>
            <a:r>
              <a:rPr lang="en-US" altLang="en-US" sz="2025" dirty="0">
                <a:solidFill>
                  <a:schemeClr val="accent4">
                    <a:lumMod val="65000"/>
                    <a:lumOff val="35000"/>
                  </a:schemeClr>
                </a:solidFill>
                <a:ea typeface="ＭＳ Ｐゴシック" panose="020B0600070205080204" pitchFamily="34" charset="-128"/>
              </a:rPr>
              <a:t>]</a:t>
            </a:r>
          </a:p>
        </p:txBody>
      </p:sp>
      <p:sp>
        <p:nvSpPr>
          <p:cNvPr id="36869" name="Rectangle 5">
            <a:extLst>
              <a:ext uri="{FF2B5EF4-FFF2-40B4-BE49-F238E27FC236}">
                <a16:creationId xmlns:a16="http://schemas.microsoft.com/office/drawing/2014/main" id="{989A7493-81EB-6844-B6EC-92C3A1F36F35}"/>
              </a:ext>
            </a:extLst>
          </p:cNvPr>
          <p:cNvSpPr>
            <a:spLocks/>
          </p:cNvSpPr>
          <p:nvPr/>
        </p:nvSpPr>
        <p:spPr bwMode="auto">
          <a:xfrm>
            <a:off x="6438726" y="3996928"/>
            <a:ext cx="3821906" cy="521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2000" dirty="0">
                <a:solidFill>
                  <a:schemeClr val="accent4">
                    <a:lumMod val="75000"/>
                    <a:lumOff val="25000"/>
                  </a:schemeClr>
                </a:solidFill>
                <a:latin typeface="+mn-lt"/>
                <a:ea typeface="ＭＳ Ｐゴシック" panose="020B0600070205080204" pitchFamily="34" charset="-128"/>
              </a:rPr>
              <a:t>^From (\S+@\S+)</a:t>
            </a:r>
          </a:p>
        </p:txBody>
      </p:sp>
      <p:sp>
        <p:nvSpPr>
          <p:cNvPr id="36870" name="Line 6">
            <a:extLst>
              <a:ext uri="{FF2B5EF4-FFF2-40B4-BE49-F238E27FC236}">
                <a16:creationId xmlns:a16="http://schemas.microsoft.com/office/drawing/2014/main" id="{9191CAF6-57BC-DD42-9835-EC903EBBB8C2}"/>
              </a:ext>
            </a:extLst>
          </p:cNvPr>
          <p:cNvSpPr>
            <a:spLocks noChangeShapeType="1"/>
          </p:cNvSpPr>
          <p:nvPr/>
        </p:nvSpPr>
        <p:spPr bwMode="auto">
          <a:xfrm>
            <a:off x="6736556" y="4630936"/>
            <a:ext cx="100013" cy="387548"/>
          </a:xfrm>
          <a:prstGeom prst="line">
            <a:avLst/>
          </a:prstGeom>
          <a:noFill/>
          <a:ln w="76200">
            <a:solidFill>
              <a:srgbClr val="FF00FF"/>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6871" name="Line 7">
            <a:extLst>
              <a:ext uri="{FF2B5EF4-FFF2-40B4-BE49-F238E27FC236}">
                <a16:creationId xmlns:a16="http://schemas.microsoft.com/office/drawing/2014/main" id="{DEA092E8-E66F-CE4A-BBB6-5ABC9985AA4D}"/>
              </a:ext>
            </a:extLst>
          </p:cNvPr>
          <p:cNvSpPr>
            <a:spLocks noChangeShapeType="1"/>
          </p:cNvSpPr>
          <p:nvPr/>
        </p:nvSpPr>
        <p:spPr bwMode="auto">
          <a:xfrm flipH="1">
            <a:off x="8186738" y="4588967"/>
            <a:ext cx="102692" cy="469702"/>
          </a:xfrm>
          <a:prstGeom prst="line">
            <a:avLst/>
          </a:prstGeom>
          <a:noFill/>
          <a:ln w="76200">
            <a:solidFill>
              <a:srgbClr val="FF00FF"/>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Tree>
    <p:extLst>
      <p:ext uri="{BB962C8B-B14F-4D97-AF65-F5344CB8AC3E}">
        <p14:creationId xmlns:p14="http://schemas.microsoft.com/office/powerpoint/2010/main" val="32765026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a:extLst>
              <a:ext uri="{FF2B5EF4-FFF2-40B4-BE49-F238E27FC236}">
                <a16:creationId xmlns:a16="http://schemas.microsoft.com/office/drawing/2014/main" id="{A8643517-362D-8C4C-B6AC-B199B9CFC865}"/>
              </a:ext>
            </a:extLst>
          </p:cNvPr>
          <p:cNvSpPr>
            <a:spLocks/>
          </p:cNvSpPr>
          <p:nvPr/>
        </p:nvSpPr>
        <p:spPr bwMode="auto">
          <a:xfrm>
            <a:off x="759917" y="2631690"/>
            <a:ext cx="7644272" cy="311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2025" dirty="0">
                <a:solidFill>
                  <a:schemeClr val="accent4">
                    <a:lumMod val="75000"/>
                    <a:lumOff val="25000"/>
                  </a:schemeClr>
                </a:solidFill>
                <a:ea typeface="ＭＳ Ｐゴシック" panose="020B0600070205080204" pitchFamily="34" charset="-128"/>
              </a:rPr>
              <a:t>&gt;&gt;&gt; data = </a:t>
            </a:r>
            <a:r>
              <a:rPr lang="fr-FR" altLang="en-US" sz="2025" dirty="0">
                <a:solidFill>
                  <a:schemeClr val="accent4">
                    <a:lumMod val="75000"/>
                    <a:lumOff val="25000"/>
                  </a:schemeClr>
                </a:solidFill>
                <a:ea typeface="ＭＳ Ｐゴシック" panose="020B0600070205080204" pitchFamily="34" charset="-128"/>
              </a:rPr>
              <a:t>'</a:t>
            </a:r>
            <a:r>
              <a:rPr lang="en-US" altLang="en-US" sz="2025" dirty="0">
                <a:solidFill>
                  <a:schemeClr val="accent4">
                    <a:lumMod val="75000"/>
                    <a:lumOff val="25000"/>
                  </a:schemeClr>
                </a:solidFill>
                <a:ea typeface="ＭＳ Ｐゴシック" panose="020B0600070205080204" pitchFamily="34" charset="-128"/>
              </a:rPr>
              <a:t>From </a:t>
            </a:r>
            <a:r>
              <a:rPr lang="en-US" altLang="en-US" sz="2025" dirty="0" err="1">
                <a:solidFill>
                  <a:schemeClr val="accent4">
                    <a:lumMod val="75000"/>
                    <a:lumOff val="25000"/>
                  </a:schemeClr>
                </a:solidFill>
                <a:ea typeface="ＭＳ Ｐゴシック" panose="020B0600070205080204" pitchFamily="34" charset="-128"/>
              </a:rPr>
              <a:t>stephen.marquard@uct.ac.za</a:t>
            </a:r>
            <a:r>
              <a:rPr lang="en-US" altLang="en-US" sz="2025" dirty="0">
                <a:solidFill>
                  <a:schemeClr val="accent4">
                    <a:lumMod val="75000"/>
                    <a:lumOff val="25000"/>
                  </a:schemeClr>
                </a:solidFill>
                <a:ea typeface="ＭＳ Ｐゴシック" panose="020B0600070205080204" pitchFamily="34" charset="-128"/>
              </a:rPr>
              <a:t> Sat Jan  5 09:14:16 2008</a:t>
            </a:r>
            <a:r>
              <a:rPr lang="fr-FR" altLang="en-US" sz="2025" dirty="0">
                <a:solidFill>
                  <a:schemeClr val="accent4">
                    <a:lumMod val="75000"/>
                    <a:lumOff val="25000"/>
                  </a:schemeClr>
                </a:solidFill>
                <a:ea typeface="ＭＳ Ｐゴシック" panose="020B0600070205080204" pitchFamily="34" charset="-128"/>
              </a:rPr>
              <a:t>'</a:t>
            </a:r>
            <a:endParaRPr lang="en-US" altLang="en-US" sz="2025" dirty="0">
              <a:solidFill>
                <a:schemeClr val="accent4">
                  <a:lumMod val="75000"/>
                  <a:lumOff val="25000"/>
                </a:schemeClr>
              </a:solidFill>
              <a:ea typeface="ＭＳ Ｐゴシック" panose="020B0600070205080204" pitchFamily="34" charset="-128"/>
            </a:endParaRPr>
          </a:p>
          <a:p>
            <a:pPr algn="l" eaLnBrk="1" hangingPunct="1"/>
            <a:r>
              <a:rPr lang="en-US" altLang="en-US" sz="2025" dirty="0">
                <a:solidFill>
                  <a:schemeClr val="accent4">
                    <a:lumMod val="75000"/>
                    <a:lumOff val="25000"/>
                  </a:schemeClr>
                </a:solidFill>
                <a:ea typeface="ＭＳ Ｐゴシック" panose="020B0600070205080204" pitchFamily="34" charset="-128"/>
              </a:rPr>
              <a:t>&gt;&gt;&gt; </a:t>
            </a:r>
            <a:r>
              <a:rPr lang="en-US" altLang="en-US" sz="2025" dirty="0" err="1">
                <a:solidFill>
                  <a:schemeClr val="accent4">
                    <a:lumMod val="75000"/>
                    <a:lumOff val="25000"/>
                  </a:schemeClr>
                </a:solidFill>
                <a:ea typeface="ＭＳ Ｐゴシック" panose="020B0600070205080204" pitchFamily="34" charset="-128"/>
              </a:rPr>
              <a:t>atpos</a:t>
            </a:r>
            <a:r>
              <a:rPr lang="en-US" altLang="en-US" sz="2025" dirty="0">
                <a:solidFill>
                  <a:schemeClr val="accent4">
                    <a:lumMod val="75000"/>
                    <a:lumOff val="25000"/>
                  </a:schemeClr>
                </a:solidFill>
                <a:ea typeface="ＭＳ Ｐゴシック" panose="020B0600070205080204" pitchFamily="34" charset="-128"/>
              </a:rPr>
              <a:t> = </a:t>
            </a:r>
            <a:r>
              <a:rPr lang="en-US" altLang="en-US" sz="2025" dirty="0" err="1">
                <a:solidFill>
                  <a:schemeClr val="accent4">
                    <a:lumMod val="75000"/>
                    <a:lumOff val="25000"/>
                  </a:schemeClr>
                </a:solidFill>
                <a:ea typeface="ＭＳ Ｐゴシック" panose="020B0600070205080204" pitchFamily="34" charset="-128"/>
              </a:rPr>
              <a:t>data.find</a:t>
            </a:r>
            <a:r>
              <a:rPr lang="en-US" altLang="en-US" sz="2025" dirty="0">
                <a:solidFill>
                  <a:schemeClr val="accent4">
                    <a:lumMod val="75000"/>
                    <a:lumOff val="25000"/>
                  </a:schemeClr>
                </a:solidFill>
                <a:ea typeface="ＭＳ Ｐゴシック" panose="020B0600070205080204" pitchFamily="34" charset="-128"/>
              </a:rPr>
              <a:t>(</a:t>
            </a:r>
            <a:r>
              <a:rPr lang="fr-FR" altLang="en-US" sz="2025" dirty="0">
                <a:solidFill>
                  <a:schemeClr val="accent4">
                    <a:lumMod val="75000"/>
                    <a:lumOff val="25000"/>
                  </a:schemeClr>
                </a:solidFill>
                <a:ea typeface="ＭＳ Ｐゴシック" panose="020B0600070205080204" pitchFamily="34" charset="-128"/>
              </a:rPr>
              <a:t>'</a:t>
            </a:r>
            <a:r>
              <a:rPr lang="en-US" altLang="en-US" sz="2025" dirty="0">
                <a:solidFill>
                  <a:schemeClr val="accent4">
                    <a:lumMod val="75000"/>
                    <a:lumOff val="25000"/>
                  </a:schemeClr>
                </a:solidFill>
                <a:ea typeface="ＭＳ Ｐゴシック" panose="020B0600070205080204" pitchFamily="34" charset="-128"/>
              </a:rPr>
              <a:t>@</a:t>
            </a:r>
            <a:r>
              <a:rPr lang="fr-FR" altLang="en-US" sz="2025" dirty="0">
                <a:solidFill>
                  <a:schemeClr val="accent4">
                    <a:lumMod val="75000"/>
                    <a:lumOff val="25000"/>
                  </a:schemeClr>
                </a:solidFill>
                <a:ea typeface="ＭＳ Ｐゴシック" panose="020B0600070205080204" pitchFamily="34" charset="-128"/>
              </a:rPr>
              <a:t>'</a:t>
            </a:r>
            <a:r>
              <a:rPr lang="en-US" altLang="en-US" sz="2025" dirty="0">
                <a:solidFill>
                  <a:schemeClr val="accent4">
                    <a:lumMod val="75000"/>
                    <a:lumOff val="25000"/>
                  </a:schemeClr>
                </a:solidFill>
                <a:ea typeface="ＭＳ Ｐゴシック" panose="020B0600070205080204" pitchFamily="34" charset="-128"/>
              </a:rPr>
              <a:t>)</a:t>
            </a:r>
          </a:p>
          <a:p>
            <a:pPr algn="l" eaLnBrk="1" hangingPunct="1"/>
            <a:r>
              <a:rPr lang="en-US" altLang="en-US" sz="2025" dirty="0">
                <a:solidFill>
                  <a:schemeClr val="accent4">
                    <a:lumMod val="75000"/>
                    <a:lumOff val="25000"/>
                  </a:schemeClr>
                </a:solidFill>
                <a:ea typeface="ＭＳ Ｐゴシック" panose="020B0600070205080204" pitchFamily="34" charset="-128"/>
              </a:rPr>
              <a:t>&gt;&gt;&gt; print </a:t>
            </a:r>
            <a:r>
              <a:rPr lang="en-US" altLang="en-US" sz="2025" dirty="0" err="1">
                <a:solidFill>
                  <a:schemeClr val="accent4">
                    <a:lumMod val="75000"/>
                    <a:lumOff val="25000"/>
                  </a:schemeClr>
                </a:solidFill>
                <a:ea typeface="ＭＳ Ｐゴシック" panose="020B0600070205080204" pitchFamily="34" charset="-128"/>
              </a:rPr>
              <a:t>atpos</a:t>
            </a:r>
            <a:endParaRPr lang="en-US" altLang="en-US" sz="2025" dirty="0">
              <a:solidFill>
                <a:schemeClr val="accent4">
                  <a:lumMod val="75000"/>
                  <a:lumOff val="25000"/>
                </a:schemeClr>
              </a:solidFill>
              <a:ea typeface="ＭＳ Ｐゴシック" panose="020B0600070205080204" pitchFamily="34" charset="-128"/>
            </a:endParaRPr>
          </a:p>
          <a:p>
            <a:pPr algn="l" eaLnBrk="1" hangingPunct="1"/>
            <a:r>
              <a:rPr lang="en-US" altLang="en-US" sz="2025" dirty="0">
                <a:solidFill>
                  <a:schemeClr val="accent4">
                    <a:lumMod val="75000"/>
                    <a:lumOff val="25000"/>
                  </a:schemeClr>
                </a:solidFill>
                <a:ea typeface="ＭＳ Ｐゴシック" panose="020B0600070205080204" pitchFamily="34" charset="-128"/>
              </a:rPr>
              <a:t>21</a:t>
            </a:r>
          </a:p>
          <a:p>
            <a:pPr algn="l" eaLnBrk="1" hangingPunct="1"/>
            <a:r>
              <a:rPr lang="en-US" altLang="en-US" sz="2025" dirty="0">
                <a:solidFill>
                  <a:schemeClr val="accent4">
                    <a:lumMod val="75000"/>
                    <a:lumOff val="25000"/>
                  </a:schemeClr>
                </a:solidFill>
                <a:ea typeface="ＭＳ Ｐゴシック" panose="020B0600070205080204" pitchFamily="34" charset="-128"/>
              </a:rPr>
              <a:t>&gt;&gt;&gt; </a:t>
            </a:r>
            <a:r>
              <a:rPr lang="en-US" altLang="en-US" sz="2025" dirty="0" err="1">
                <a:solidFill>
                  <a:schemeClr val="accent4">
                    <a:lumMod val="75000"/>
                    <a:lumOff val="25000"/>
                  </a:schemeClr>
                </a:solidFill>
                <a:ea typeface="ＭＳ Ｐゴシック" panose="020B0600070205080204" pitchFamily="34" charset="-128"/>
              </a:rPr>
              <a:t>sppos</a:t>
            </a:r>
            <a:r>
              <a:rPr lang="en-US" altLang="en-US" sz="2025" dirty="0">
                <a:solidFill>
                  <a:schemeClr val="accent4">
                    <a:lumMod val="75000"/>
                    <a:lumOff val="25000"/>
                  </a:schemeClr>
                </a:solidFill>
                <a:ea typeface="ＭＳ Ｐゴシック" panose="020B0600070205080204" pitchFamily="34" charset="-128"/>
              </a:rPr>
              <a:t> = </a:t>
            </a:r>
            <a:r>
              <a:rPr lang="en-US" altLang="en-US" sz="2025" dirty="0" err="1">
                <a:solidFill>
                  <a:schemeClr val="accent4">
                    <a:lumMod val="75000"/>
                    <a:lumOff val="25000"/>
                  </a:schemeClr>
                </a:solidFill>
                <a:ea typeface="ＭＳ Ｐゴシック" panose="020B0600070205080204" pitchFamily="34" charset="-128"/>
              </a:rPr>
              <a:t>data.find</a:t>
            </a:r>
            <a:r>
              <a:rPr lang="en-US" altLang="en-US" sz="2025" dirty="0">
                <a:solidFill>
                  <a:schemeClr val="accent4">
                    <a:lumMod val="75000"/>
                    <a:lumOff val="25000"/>
                  </a:schemeClr>
                </a:solidFill>
                <a:ea typeface="ＭＳ Ｐゴシック" panose="020B0600070205080204" pitchFamily="34" charset="-128"/>
              </a:rPr>
              <a:t>(</a:t>
            </a:r>
            <a:r>
              <a:rPr lang="fr-FR" altLang="en-US" sz="2025" dirty="0">
                <a:solidFill>
                  <a:schemeClr val="accent4">
                    <a:lumMod val="75000"/>
                    <a:lumOff val="25000"/>
                  </a:schemeClr>
                </a:solidFill>
                <a:ea typeface="ＭＳ Ｐゴシック" panose="020B0600070205080204" pitchFamily="34" charset="-128"/>
              </a:rPr>
              <a:t>'</a:t>
            </a:r>
            <a:r>
              <a:rPr lang="en-US" altLang="en-US" sz="2025" dirty="0">
                <a:solidFill>
                  <a:schemeClr val="accent4">
                    <a:lumMod val="75000"/>
                    <a:lumOff val="25000"/>
                  </a:schemeClr>
                </a:solidFill>
                <a:ea typeface="ＭＳ Ｐゴシック" panose="020B0600070205080204" pitchFamily="34" charset="-128"/>
              </a:rPr>
              <a:t> </a:t>
            </a:r>
            <a:r>
              <a:rPr lang="fr-FR" altLang="en-US" sz="2025" dirty="0">
                <a:solidFill>
                  <a:schemeClr val="accent4">
                    <a:lumMod val="75000"/>
                    <a:lumOff val="25000"/>
                  </a:schemeClr>
                </a:solidFill>
                <a:ea typeface="ＭＳ Ｐゴシック" panose="020B0600070205080204" pitchFamily="34" charset="-128"/>
              </a:rPr>
              <a:t>'</a:t>
            </a:r>
            <a:r>
              <a:rPr lang="en-US" altLang="en-US" sz="2025" dirty="0">
                <a:solidFill>
                  <a:schemeClr val="accent4">
                    <a:lumMod val="75000"/>
                    <a:lumOff val="25000"/>
                  </a:schemeClr>
                </a:solidFill>
                <a:ea typeface="ＭＳ Ｐゴシック" panose="020B0600070205080204" pitchFamily="34" charset="-128"/>
              </a:rPr>
              <a:t>,</a:t>
            </a:r>
            <a:r>
              <a:rPr lang="en-US" altLang="en-US" sz="2025" dirty="0" err="1">
                <a:solidFill>
                  <a:schemeClr val="accent4">
                    <a:lumMod val="75000"/>
                    <a:lumOff val="25000"/>
                  </a:schemeClr>
                </a:solidFill>
                <a:ea typeface="ＭＳ Ｐゴシック" panose="020B0600070205080204" pitchFamily="34" charset="-128"/>
              </a:rPr>
              <a:t>atpos</a:t>
            </a:r>
            <a:r>
              <a:rPr lang="en-US" altLang="en-US" sz="2025" dirty="0">
                <a:solidFill>
                  <a:schemeClr val="accent4">
                    <a:lumMod val="75000"/>
                    <a:lumOff val="25000"/>
                  </a:schemeClr>
                </a:solidFill>
                <a:ea typeface="ＭＳ Ｐゴシック" panose="020B0600070205080204" pitchFamily="34" charset="-128"/>
              </a:rPr>
              <a:t>)</a:t>
            </a:r>
          </a:p>
          <a:p>
            <a:pPr algn="l" eaLnBrk="1" hangingPunct="1"/>
            <a:r>
              <a:rPr lang="en-US" altLang="en-US" sz="2025" dirty="0">
                <a:solidFill>
                  <a:schemeClr val="accent4">
                    <a:lumMod val="75000"/>
                    <a:lumOff val="25000"/>
                  </a:schemeClr>
                </a:solidFill>
                <a:ea typeface="ＭＳ Ｐゴシック" panose="020B0600070205080204" pitchFamily="34" charset="-128"/>
              </a:rPr>
              <a:t>&gt;&gt;&gt; print </a:t>
            </a:r>
            <a:r>
              <a:rPr lang="en-US" altLang="en-US" sz="2025" dirty="0" err="1">
                <a:solidFill>
                  <a:schemeClr val="accent4">
                    <a:lumMod val="75000"/>
                    <a:lumOff val="25000"/>
                  </a:schemeClr>
                </a:solidFill>
                <a:ea typeface="ＭＳ Ｐゴシック" panose="020B0600070205080204" pitchFamily="34" charset="-128"/>
              </a:rPr>
              <a:t>sppos</a:t>
            </a:r>
            <a:endParaRPr lang="en-US" altLang="en-US" sz="2025" dirty="0">
              <a:solidFill>
                <a:schemeClr val="accent4">
                  <a:lumMod val="75000"/>
                  <a:lumOff val="25000"/>
                </a:schemeClr>
              </a:solidFill>
              <a:ea typeface="ＭＳ Ｐゴシック" panose="020B0600070205080204" pitchFamily="34" charset="-128"/>
            </a:endParaRPr>
          </a:p>
          <a:p>
            <a:pPr algn="l" eaLnBrk="1" hangingPunct="1"/>
            <a:r>
              <a:rPr lang="en-US" altLang="en-US" sz="2025" dirty="0">
                <a:solidFill>
                  <a:schemeClr val="accent4">
                    <a:lumMod val="75000"/>
                    <a:lumOff val="25000"/>
                  </a:schemeClr>
                </a:solidFill>
                <a:ea typeface="ＭＳ Ｐゴシック" panose="020B0600070205080204" pitchFamily="34" charset="-128"/>
              </a:rPr>
              <a:t>31</a:t>
            </a:r>
          </a:p>
          <a:p>
            <a:pPr algn="l" eaLnBrk="1" hangingPunct="1"/>
            <a:r>
              <a:rPr lang="en-US" altLang="en-US" sz="2025" dirty="0">
                <a:solidFill>
                  <a:schemeClr val="accent4">
                    <a:lumMod val="75000"/>
                    <a:lumOff val="25000"/>
                  </a:schemeClr>
                </a:solidFill>
                <a:ea typeface="ＭＳ Ｐゴシック" panose="020B0600070205080204" pitchFamily="34" charset="-128"/>
              </a:rPr>
              <a:t>&gt;&gt;&gt; host = data[atpos+1 : </a:t>
            </a:r>
            <a:r>
              <a:rPr lang="en-US" altLang="en-US" sz="2025" dirty="0" err="1">
                <a:solidFill>
                  <a:schemeClr val="accent4">
                    <a:lumMod val="75000"/>
                    <a:lumOff val="25000"/>
                  </a:schemeClr>
                </a:solidFill>
                <a:ea typeface="ＭＳ Ｐゴシック" panose="020B0600070205080204" pitchFamily="34" charset="-128"/>
              </a:rPr>
              <a:t>sppos</a:t>
            </a:r>
            <a:r>
              <a:rPr lang="en-US" altLang="en-US" sz="2025" dirty="0">
                <a:solidFill>
                  <a:schemeClr val="accent4">
                    <a:lumMod val="75000"/>
                    <a:lumOff val="25000"/>
                  </a:schemeClr>
                </a:solidFill>
                <a:ea typeface="ＭＳ Ｐゴシック" panose="020B0600070205080204" pitchFamily="34" charset="-128"/>
              </a:rPr>
              <a:t>]</a:t>
            </a:r>
          </a:p>
          <a:p>
            <a:pPr algn="l" eaLnBrk="1" hangingPunct="1"/>
            <a:r>
              <a:rPr lang="en-US" altLang="en-US" sz="2025" dirty="0">
                <a:solidFill>
                  <a:schemeClr val="accent4">
                    <a:lumMod val="75000"/>
                    <a:lumOff val="25000"/>
                  </a:schemeClr>
                </a:solidFill>
                <a:ea typeface="ＭＳ Ｐゴシック" panose="020B0600070205080204" pitchFamily="34" charset="-128"/>
              </a:rPr>
              <a:t>&gt;&gt;&gt; print host</a:t>
            </a:r>
          </a:p>
          <a:p>
            <a:pPr algn="l" eaLnBrk="1" hangingPunct="1"/>
            <a:r>
              <a:rPr lang="en-US" altLang="en-US" sz="2025" dirty="0" err="1">
                <a:solidFill>
                  <a:schemeClr val="accent4">
                    <a:lumMod val="75000"/>
                    <a:lumOff val="25000"/>
                  </a:schemeClr>
                </a:solidFill>
                <a:ea typeface="ＭＳ Ｐゴシック" panose="020B0600070205080204" pitchFamily="34" charset="-128"/>
              </a:rPr>
              <a:t>uct.ac.za</a:t>
            </a:r>
            <a:endParaRPr lang="en-US" altLang="en-US" sz="2025" dirty="0">
              <a:solidFill>
                <a:schemeClr val="accent4">
                  <a:lumMod val="75000"/>
                  <a:lumOff val="25000"/>
                </a:schemeClr>
              </a:solidFill>
              <a:ea typeface="ＭＳ Ｐゴシック" panose="020B0600070205080204" pitchFamily="34" charset="-128"/>
            </a:endParaRPr>
          </a:p>
        </p:txBody>
      </p:sp>
      <p:sp>
        <p:nvSpPr>
          <p:cNvPr id="37890" name="Rectangle 2">
            <a:extLst>
              <a:ext uri="{FF2B5EF4-FFF2-40B4-BE49-F238E27FC236}">
                <a16:creationId xmlns:a16="http://schemas.microsoft.com/office/drawing/2014/main" id="{1BC505F3-F851-C044-AC99-8F8EA12C6FEF}"/>
              </a:ext>
            </a:extLst>
          </p:cNvPr>
          <p:cNvSpPr>
            <a:spLocks/>
          </p:cNvSpPr>
          <p:nvPr/>
        </p:nvSpPr>
        <p:spPr bwMode="auto">
          <a:xfrm>
            <a:off x="185738" y="1889522"/>
            <a:ext cx="8765381" cy="378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2025" dirty="0">
                <a:solidFill>
                  <a:schemeClr val="tx1">
                    <a:lumMod val="75000"/>
                    <a:lumOff val="25000"/>
                  </a:schemeClr>
                </a:solidFill>
                <a:latin typeface="Monaco" pitchFamily="2" charset="77"/>
                <a:ea typeface="ＭＳ Ｐゴシック" panose="020B0600070205080204" pitchFamily="34" charset="-128"/>
                <a:sym typeface="Monaco" pitchFamily="2" charset="77"/>
              </a:rPr>
              <a:t>From </a:t>
            </a:r>
            <a:r>
              <a:rPr lang="en-US" altLang="en-US" sz="2025" dirty="0" err="1">
                <a:solidFill>
                  <a:schemeClr val="tx1">
                    <a:lumMod val="75000"/>
                    <a:lumOff val="25000"/>
                  </a:schemeClr>
                </a:solidFill>
                <a:latin typeface="Monaco" pitchFamily="2" charset="77"/>
                <a:ea typeface="ＭＳ Ｐゴシック" panose="020B0600070205080204" pitchFamily="34" charset="-128"/>
                <a:sym typeface="Monaco" pitchFamily="2" charset="77"/>
              </a:rPr>
              <a:t>stephen.marquard@uct.ac.za</a:t>
            </a:r>
            <a:r>
              <a:rPr lang="en-US" altLang="en-US" sz="2025" dirty="0">
                <a:solidFill>
                  <a:schemeClr val="tx1">
                    <a:lumMod val="75000"/>
                    <a:lumOff val="25000"/>
                  </a:schemeClr>
                </a:solidFill>
                <a:latin typeface="Monaco" pitchFamily="2" charset="77"/>
                <a:ea typeface="ＭＳ Ｐゴシック" panose="020B0600070205080204" pitchFamily="34" charset="-128"/>
                <a:sym typeface="Monaco" pitchFamily="2" charset="77"/>
              </a:rPr>
              <a:t> Sat Jan  5 09:14:16 2008</a:t>
            </a:r>
          </a:p>
        </p:txBody>
      </p:sp>
      <p:sp>
        <p:nvSpPr>
          <p:cNvPr id="37891" name="Rectangle 3">
            <a:extLst>
              <a:ext uri="{FF2B5EF4-FFF2-40B4-BE49-F238E27FC236}">
                <a16:creationId xmlns:a16="http://schemas.microsoft.com/office/drawing/2014/main" id="{18A4C1CA-5DD6-DA42-BF3A-C0EC645C1936}"/>
              </a:ext>
            </a:extLst>
          </p:cNvPr>
          <p:cNvSpPr>
            <a:spLocks/>
          </p:cNvSpPr>
          <p:nvPr/>
        </p:nvSpPr>
        <p:spPr bwMode="auto">
          <a:xfrm>
            <a:off x="3384352" y="1340804"/>
            <a:ext cx="259686" cy="31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eaLnBrk="1" hangingPunct="1"/>
            <a:r>
              <a:rPr lang="en-US" altLang="en-US" sz="2025">
                <a:solidFill>
                  <a:srgbClr val="00FF00"/>
                </a:solidFill>
                <a:ea typeface="ＭＳ Ｐゴシック" panose="020B0600070205080204" pitchFamily="34" charset="-128"/>
              </a:rPr>
              <a:t>21</a:t>
            </a:r>
          </a:p>
        </p:txBody>
      </p:sp>
      <p:sp>
        <p:nvSpPr>
          <p:cNvPr id="37892" name="Rectangle 4">
            <a:extLst>
              <a:ext uri="{FF2B5EF4-FFF2-40B4-BE49-F238E27FC236}">
                <a16:creationId xmlns:a16="http://schemas.microsoft.com/office/drawing/2014/main" id="{F4163926-A22C-E64C-97C8-46EF5BA3499B}"/>
              </a:ext>
            </a:extLst>
          </p:cNvPr>
          <p:cNvSpPr>
            <a:spLocks/>
          </p:cNvSpPr>
          <p:nvPr/>
        </p:nvSpPr>
        <p:spPr bwMode="auto">
          <a:xfrm>
            <a:off x="4907756" y="1340804"/>
            <a:ext cx="259686" cy="31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eaLnBrk="1" hangingPunct="1"/>
            <a:r>
              <a:rPr lang="en-US" altLang="en-US" sz="2025">
                <a:solidFill>
                  <a:srgbClr val="00FF00"/>
                </a:solidFill>
                <a:ea typeface="ＭＳ Ｐゴシック" panose="020B0600070205080204" pitchFamily="34" charset="-128"/>
              </a:rPr>
              <a:t>31</a:t>
            </a:r>
          </a:p>
        </p:txBody>
      </p:sp>
      <p:sp>
        <p:nvSpPr>
          <p:cNvPr id="37893" name="Line 5">
            <a:extLst>
              <a:ext uri="{FF2B5EF4-FFF2-40B4-BE49-F238E27FC236}">
                <a16:creationId xmlns:a16="http://schemas.microsoft.com/office/drawing/2014/main" id="{F3F4A490-2FDE-6B4C-B290-4780C03A2592}"/>
              </a:ext>
            </a:extLst>
          </p:cNvPr>
          <p:cNvSpPr>
            <a:spLocks noChangeShapeType="1"/>
          </p:cNvSpPr>
          <p:nvPr/>
        </p:nvSpPr>
        <p:spPr bwMode="auto">
          <a:xfrm rot="10800000">
            <a:off x="3545086" y="1690390"/>
            <a:ext cx="10716" cy="209847"/>
          </a:xfrm>
          <a:prstGeom prst="line">
            <a:avLst/>
          </a:prstGeom>
          <a:noFill/>
          <a:ln w="50800">
            <a:solidFill>
              <a:srgbClr val="00FF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7894" name="Line 6">
            <a:extLst>
              <a:ext uri="{FF2B5EF4-FFF2-40B4-BE49-F238E27FC236}">
                <a16:creationId xmlns:a16="http://schemas.microsoft.com/office/drawing/2014/main" id="{BBF74E3A-245D-2849-80AF-97F050C04AFA}"/>
              </a:ext>
            </a:extLst>
          </p:cNvPr>
          <p:cNvSpPr>
            <a:spLocks noChangeShapeType="1"/>
          </p:cNvSpPr>
          <p:nvPr/>
        </p:nvSpPr>
        <p:spPr bwMode="auto">
          <a:xfrm rot="10800000">
            <a:off x="5064919" y="1693069"/>
            <a:ext cx="9823" cy="209848"/>
          </a:xfrm>
          <a:prstGeom prst="line">
            <a:avLst/>
          </a:prstGeom>
          <a:noFill/>
          <a:ln w="50800">
            <a:solidFill>
              <a:srgbClr val="00FF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7895" name="Line 7">
            <a:extLst>
              <a:ext uri="{FF2B5EF4-FFF2-40B4-BE49-F238E27FC236}">
                <a16:creationId xmlns:a16="http://schemas.microsoft.com/office/drawing/2014/main" id="{894D4F87-C8A9-3D40-B623-412FAF27B495}"/>
              </a:ext>
            </a:extLst>
          </p:cNvPr>
          <p:cNvSpPr>
            <a:spLocks noChangeShapeType="1"/>
          </p:cNvSpPr>
          <p:nvPr/>
        </p:nvSpPr>
        <p:spPr bwMode="auto">
          <a:xfrm>
            <a:off x="3572768" y="2233315"/>
            <a:ext cx="1429643" cy="10716"/>
          </a:xfrm>
          <a:prstGeom prst="line">
            <a:avLst/>
          </a:prstGeom>
          <a:noFill/>
          <a:ln w="76200">
            <a:solidFill>
              <a:srgbClr val="FF00FF"/>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7896" name="Rectangle 8">
            <a:extLst>
              <a:ext uri="{FF2B5EF4-FFF2-40B4-BE49-F238E27FC236}">
                <a16:creationId xmlns:a16="http://schemas.microsoft.com/office/drawing/2014/main" id="{8FB75FA8-7667-AB40-906F-563E2202E1F8}"/>
              </a:ext>
            </a:extLst>
          </p:cNvPr>
          <p:cNvSpPr>
            <a:spLocks/>
          </p:cNvSpPr>
          <p:nvPr/>
        </p:nvSpPr>
        <p:spPr bwMode="auto">
          <a:xfrm>
            <a:off x="6218635" y="4186237"/>
            <a:ext cx="2507456" cy="1064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eaLnBrk="1" hangingPunct="1"/>
            <a:r>
              <a:rPr lang="en-US" altLang="en-US" sz="2306" dirty="0">
                <a:solidFill>
                  <a:schemeClr val="accent2"/>
                </a:solidFill>
                <a:ea typeface="ＭＳ Ｐゴシック" panose="020B0600070205080204" pitchFamily="34" charset="-128"/>
              </a:rPr>
              <a:t>Extracting a host name - using find and string slicing.</a:t>
            </a:r>
          </a:p>
        </p:txBody>
      </p:sp>
      <p:sp>
        <p:nvSpPr>
          <p:cNvPr id="10" name="Rectangle 1">
            <a:extLst>
              <a:ext uri="{FF2B5EF4-FFF2-40B4-BE49-F238E27FC236}">
                <a16:creationId xmlns:a16="http://schemas.microsoft.com/office/drawing/2014/main" id="{58D3A3FF-59F3-7249-8741-E1A19171323E}"/>
              </a:ext>
            </a:extLst>
          </p:cNvPr>
          <p:cNvSpPr>
            <a:spLocks noGrp="1" noChangeArrowheads="1"/>
          </p:cNvSpPr>
          <p:nvPr>
            <p:ph type="title"/>
          </p:nvPr>
        </p:nvSpPr>
        <p:spPr>
          <a:xfrm>
            <a:off x="457200" y="274638"/>
            <a:ext cx="8229600" cy="1143000"/>
          </a:xfrm>
        </p:spPr>
        <p:txBody>
          <a:bodyPr/>
          <a:lstStyle/>
          <a:p>
            <a:pPr eaLnBrk="1" hangingPunct="1">
              <a:defRPr/>
            </a:pPr>
            <a:r>
              <a:rPr lang="en-US" b="1" dirty="0">
                <a:solidFill>
                  <a:schemeClr val="accent2"/>
                </a:solidFill>
                <a:sym typeface="Gill Sans" charset="0"/>
              </a:rPr>
              <a:t>Fine Tuning String Extraction</a:t>
            </a:r>
          </a:p>
        </p:txBody>
      </p:sp>
    </p:spTree>
    <p:extLst>
      <p:ext uri="{BB962C8B-B14F-4D97-AF65-F5344CB8AC3E}">
        <p14:creationId xmlns:p14="http://schemas.microsoft.com/office/powerpoint/2010/main" val="17241325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a:extLst>
              <a:ext uri="{FF2B5EF4-FFF2-40B4-BE49-F238E27FC236}">
                <a16:creationId xmlns:a16="http://schemas.microsoft.com/office/drawing/2014/main" id="{D803D0CF-ADF9-3A4C-BE34-D99B08B26CFC}"/>
              </a:ext>
            </a:extLst>
          </p:cNvPr>
          <p:cNvSpPr>
            <a:spLocks noGrp="1" noChangeArrowheads="1"/>
          </p:cNvSpPr>
          <p:nvPr>
            <p:ph type="title"/>
          </p:nvPr>
        </p:nvSpPr>
        <p:spPr/>
        <p:txBody>
          <a:bodyPr/>
          <a:lstStyle/>
          <a:p>
            <a:pPr eaLnBrk="1" hangingPunct="1">
              <a:defRPr/>
            </a:pPr>
            <a:r>
              <a:rPr lang="en-US" b="1" dirty="0">
                <a:solidFill>
                  <a:schemeClr val="accent2"/>
                </a:solidFill>
                <a:sym typeface="Gill Sans" charset="0"/>
              </a:rPr>
              <a:t>The Double Split Version</a:t>
            </a:r>
          </a:p>
        </p:txBody>
      </p:sp>
      <p:sp>
        <p:nvSpPr>
          <p:cNvPr id="39938" name="Rectangle 2">
            <a:extLst>
              <a:ext uri="{FF2B5EF4-FFF2-40B4-BE49-F238E27FC236}">
                <a16:creationId xmlns:a16="http://schemas.microsoft.com/office/drawing/2014/main" id="{F7BE424D-1F1A-A24B-B2BB-11D80CA32E55}"/>
              </a:ext>
            </a:extLst>
          </p:cNvPr>
          <p:cNvSpPr>
            <a:spLocks noGrp="1" noChangeArrowheads="1"/>
          </p:cNvSpPr>
          <p:nvPr>
            <p:ph type="body" idx="1"/>
          </p:nvPr>
        </p:nvSpPr>
        <p:spPr>
          <a:xfrm>
            <a:off x="505421" y="1549259"/>
            <a:ext cx="7836694" cy="828675"/>
          </a:xfrm>
        </p:spPr>
        <p:txBody>
          <a:bodyPr/>
          <a:lstStyle/>
          <a:p>
            <a:pPr marL="421481" eaLnBrk="1" hangingPunct="1">
              <a:buFont typeface="Gill Sans" charset="0"/>
              <a:buChar char="•"/>
              <a:defRPr/>
            </a:pPr>
            <a:r>
              <a:rPr lang="en-US" sz="2400" dirty="0">
                <a:sym typeface="Gill Sans" charset="0"/>
              </a:rPr>
              <a:t>Sometimes we split a line one way and then grab one of the pieces of the line and split that piece again</a:t>
            </a:r>
          </a:p>
        </p:txBody>
      </p:sp>
      <p:sp>
        <p:nvSpPr>
          <p:cNvPr id="39939" name="Rectangle 3">
            <a:extLst>
              <a:ext uri="{FF2B5EF4-FFF2-40B4-BE49-F238E27FC236}">
                <a16:creationId xmlns:a16="http://schemas.microsoft.com/office/drawing/2014/main" id="{D052904B-EC43-BD42-83D0-4C8D26112DA9}"/>
              </a:ext>
            </a:extLst>
          </p:cNvPr>
          <p:cNvSpPr>
            <a:spLocks/>
          </p:cNvSpPr>
          <p:nvPr/>
        </p:nvSpPr>
        <p:spPr bwMode="auto">
          <a:xfrm>
            <a:off x="214312" y="3351770"/>
            <a:ext cx="8707512" cy="31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2025">
                <a:solidFill>
                  <a:srgbClr val="FF7F00"/>
                </a:solidFill>
                <a:latin typeface="Monaco" pitchFamily="2" charset="77"/>
                <a:ea typeface="ＭＳ Ｐゴシック" panose="020B0600070205080204" pitchFamily="34" charset="-128"/>
                <a:sym typeface="Monaco" pitchFamily="2" charset="77"/>
              </a:rPr>
              <a:t>From stephen.marquard@</a:t>
            </a:r>
            <a:r>
              <a:rPr lang="en-US" altLang="en-US" sz="2025">
                <a:solidFill>
                  <a:srgbClr val="00FF00"/>
                </a:solidFill>
                <a:latin typeface="Monaco" pitchFamily="2" charset="77"/>
                <a:ea typeface="ＭＳ Ｐゴシック" panose="020B0600070205080204" pitchFamily="34" charset="-128"/>
                <a:sym typeface="Monaco" pitchFamily="2" charset="77"/>
              </a:rPr>
              <a:t>uct.ac.za</a:t>
            </a:r>
            <a:r>
              <a:rPr lang="en-US" altLang="en-US" sz="2025">
                <a:solidFill>
                  <a:srgbClr val="FF7F00"/>
                </a:solidFill>
                <a:latin typeface="Monaco" pitchFamily="2" charset="77"/>
                <a:ea typeface="ＭＳ Ｐゴシック" panose="020B0600070205080204" pitchFamily="34" charset="-128"/>
                <a:sym typeface="Monaco" pitchFamily="2" charset="77"/>
              </a:rPr>
              <a:t> Sat Jan  5 09:14:16 2008</a:t>
            </a:r>
          </a:p>
        </p:txBody>
      </p:sp>
      <p:sp>
        <p:nvSpPr>
          <p:cNvPr id="39940" name="Rectangle 4">
            <a:extLst>
              <a:ext uri="{FF2B5EF4-FFF2-40B4-BE49-F238E27FC236}">
                <a16:creationId xmlns:a16="http://schemas.microsoft.com/office/drawing/2014/main" id="{8CC83A14-5D81-8C40-84CA-F3941C3C8641}"/>
              </a:ext>
            </a:extLst>
          </p:cNvPr>
          <p:cNvSpPr>
            <a:spLocks/>
          </p:cNvSpPr>
          <p:nvPr/>
        </p:nvSpPr>
        <p:spPr bwMode="auto">
          <a:xfrm>
            <a:off x="505421" y="4088056"/>
            <a:ext cx="2513509" cy="124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2025" dirty="0">
                <a:solidFill>
                  <a:schemeClr val="accent4">
                    <a:lumMod val="65000"/>
                    <a:lumOff val="35000"/>
                  </a:schemeClr>
                </a:solidFill>
                <a:ea typeface="ＭＳ Ｐゴシック" panose="020B0600070205080204" pitchFamily="34" charset="-128"/>
              </a:rPr>
              <a:t>words = </a:t>
            </a:r>
            <a:r>
              <a:rPr lang="en-US" altLang="en-US" sz="2025" dirty="0" err="1">
                <a:solidFill>
                  <a:schemeClr val="accent4">
                    <a:lumMod val="65000"/>
                    <a:lumOff val="35000"/>
                  </a:schemeClr>
                </a:solidFill>
                <a:ea typeface="ＭＳ Ｐゴシック" panose="020B0600070205080204" pitchFamily="34" charset="-128"/>
              </a:rPr>
              <a:t>line.split</a:t>
            </a:r>
            <a:r>
              <a:rPr lang="en-US" altLang="en-US" sz="2025" dirty="0">
                <a:solidFill>
                  <a:schemeClr val="accent4">
                    <a:lumMod val="65000"/>
                    <a:lumOff val="35000"/>
                  </a:schemeClr>
                </a:solidFill>
                <a:ea typeface="ＭＳ Ｐゴシック" panose="020B0600070205080204" pitchFamily="34" charset="-128"/>
              </a:rPr>
              <a:t>()</a:t>
            </a:r>
          </a:p>
          <a:p>
            <a:pPr algn="l" eaLnBrk="1" hangingPunct="1"/>
            <a:r>
              <a:rPr lang="en-US" altLang="en-US" sz="2025" dirty="0">
                <a:solidFill>
                  <a:schemeClr val="accent4">
                    <a:lumMod val="65000"/>
                    <a:lumOff val="35000"/>
                  </a:schemeClr>
                </a:solidFill>
                <a:ea typeface="ＭＳ Ｐゴシック" panose="020B0600070205080204" pitchFamily="34" charset="-128"/>
              </a:rPr>
              <a:t>email = words[1]</a:t>
            </a:r>
          </a:p>
          <a:p>
            <a:pPr algn="l" eaLnBrk="1" hangingPunct="1"/>
            <a:r>
              <a:rPr lang="en-US" altLang="en-US" sz="2025" dirty="0">
                <a:solidFill>
                  <a:schemeClr val="accent4">
                    <a:lumMod val="65000"/>
                    <a:lumOff val="35000"/>
                  </a:schemeClr>
                </a:solidFill>
                <a:ea typeface="ＭＳ Ｐゴシック" panose="020B0600070205080204" pitchFamily="34" charset="-128"/>
              </a:rPr>
              <a:t>pieces = </a:t>
            </a:r>
            <a:r>
              <a:rPr lang="en-US" altLang="en-US" sz="2025" dirty="0" err="1">
                <a:solidFill>
                  <a:schemeClr val="accent4">
                    <a:lumMod val="65000"/>
                    <a:lumOff val="35000"/>
                  </a:schemeClr>
                </a:solidFill>
                <a:ea typeface="ＭＳ Ｐゴシック" panose="020B0600070205080204" pitchFamily="34" charset="-128"/>
              </a:rPr>
              <a:t>email.split</a:t>
            </a:r>
            <a:r>
              <a:rPr lang="en-US" altLang="en-US" sz="2025" dirty="0">
                <a:solidFill>
                  <a:schemeClr val="accent4">
                    <a:lumMod val="65000"/>
                    <a:lumOff val="35000"/>
                  </a:schemeClr>
                </a:solidFill>
                <a:ea typeface="ＭＳ Ｐゴシック" panose="020B0600070205080204" pitchFamily="34" charset="-128"/>
              </a:rPr>
              <a:t>(</a:t>
            </a:r>
            <a:r>
              <a:rPr lang="fr-FR" altLang="en-US" sz="2025" dirty="0">
                <a:solidFill>
                  <a:schemeClr val="accent4">
                    <a:lumMod val="65000"/>
                    <a:lumOff val="35000"/>
                  </a:schemeClr>
                </a:solidFill>
                <a:ea typeface="ＭＳ Ｐゴシック" panose="020B0600070205080204" pitchFamily="34" charset="-128"/>
              </a:rPr>
              <a:t>'</a:t>
            </a:r>
            <a:r>
              <a:rPr lang="en-US" altLang="en-US" sz="2025" dirty="0">
                <a:solidFill>
                  <a:schemeClr val="accent4">
                    <a:lumMod val="65000"/>
                    <a:lumOff val="35000"/>
                  </a:schemeClr>
                </a:solidFill>
                <a:ea typeface="ＭＳ Ｐゴシック" panose="020B0600070205080204" pitchFamily="34" charset="-128"/>
              </a:rPr>
              <a:t>@</a:t>
            </a:r>
            <a:r>
              <a:rPr lang="fr-FR" altLang="en-US" sz="2025" dirty="0">
                <a:solidFill>
                  <a:schemeClr val="accent4">
                    <a:lumMod val="65000"/>
                    <a:lumOff val="35000"/>
                  </a:schemeClr>
                </a:solidFill>
                <a:ea typeface="ＭＳ Ｐゴシック" panose="020B0600070205080204" pitchFamily="34" charset="-128"/>
              </a:rPr>
              <a:t>'</a:t>
            </a:r>
            <a:r>
              <a:rPr lang="en-US" altLang="en-US" sz="2025" dirty="0">
                <a:solidFill>
                  <a:schemeClr val="accent4">
                    <a:lumMod val="65000"/>
                    <a:lumOff val="35000"/>
                  </a:schemeClr>
                </a:solidFill>
                <a:ea typeface="ＭＳ Ｐゴシック" panose="020B0600070205080204" pitchFamily="34" charset="-128"/>
              </a:rPr>
              <a:t>)</a:t>
            </a:r>
          </a:p>
          <a:p>
            <a:pPr algn="l" eaLnBrk="1" hangingPunct="1"/>
            <a:r>
              <a:rPr lang="en-US" altLang="en-US" sz="2025" dirty="0">
                <a:solidFill>
                  <a:schemeClr val="accent4">
                    <a:lumMod val="65000"/>
                    <a:lumOff val="35000"/>
                  </a:schemeClr>
                </a:solidFill>
                <a:ea typeface="ＭＳ Ｐゴシック" panose="020B0600070205080204" pitchFamily="34" charset="-128"/>
              </a:rPr>
              <a:t>print pieces[1]</a:t>
            </a:r>
          </a:p>
        </p:txBody>
      </p:sp>
      <p:sp>
        <p:nvSpPr>
          <p:cNvPr id="39941" name="Rectangle 5">
            <a:extLst>
              <a:ext uri="{FF2B5EF4-FFF2-40B4-BE49-F238E27FC236}">
                <a16:creationId xmlns:a16="http://schemas.microsoft.com/office/drawing/2014/main" id="{03948FFE-0E01-934F-97AC-5F3ADBD17C4C}"/>
              </a:ext>
            </a:extLst>
          </p:cNvPr>
          <p:cNvSpPr>
            <a:spLocks/>
          </p:cNvSpPr>
          <p:nvPr/>
        </p:nvSpPr>
        <p:spPr bwMode="auto">
          <a:xfrm>
            <a:off x="4221956" y="4062573"/>
            <a:ext cx="4042773" cy="31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2025" dirty="0" err="1">
                <a:solidFill>
                  <a:schemeClr val="accent4">
                    <a:lumMod val="65000"/>
                    <a:lumOff val="35000"/>
                  </a:schemeClr>
                </a:solidFill>
                <a:latin typeface="Monaco" pitchFamily="2" charset="77"/>
                <a:ea typeface="ＭＳ Ｐゴシック" panose="020B0600070205080204" pitchFamily="34" charset="-128"/>
                <a:sym typeface="Monaco" pitchFamily="2" charset="77"/>
              </a:rPr>
              <a:t>stephen.marquard@uct.ac.za</a:t>
            </a:r>
            <a:endParaRPr lang="en-US" altLang="en-US" sz="2025" dirty="0">
              <a:solidFill>
                <a:schemeClr val="accent4">
                  <a:lumMod val="65000"/>
                  <a:lumOff val="35000"/>
                </a:schemeClr>
              </a:solidFill>
              <a:latin typeface="Monaco" pitchFamily="2" charset="77"/>
              <a:ea typeface="ＭＳ Ｐゴシック" panose="020B0600070205080204" pitchFamily="34" charset="-128"/>
              <a:sym typeface="Monaco" pitchFamily="2" charset="77"/>
            </a:endParaRPr>
          </a:p>
        </p:txBody>
      </p:sp>
      <p:sp>
        <p:nvSpPr>
          <p:cNvPr id="39942" name="Rectangle 6">
            <a:extLst>
              <a:ext uri="{FF2B5EF4-FFF2-40B4-BE49-F238E27FC236}">
                <a16:creationId xmlns:a16="http://schemas.microsoft.com/office/drawing/2014/main" id="{9C602180-5B28-974D-94FD-616B391A7041}"/>
              </a:ext>
            </a:extLst>
          </p:cNvPr>
          <p:cNvSpPr>
            <a:spLocks/>
          </p:cNvSpPr>
          <p:nvPr/>
        </p:nvSpPr>
        <p:spPr bwMode="auto">
          <a:xfrm>
            <a:off x="3738861" y="4650581"/>
            <a:ext cx="5336381" cy="378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2025" dirty="0">
                <a:solidFill>
                  <a:schemeClr val="accent4">
                    <a:lumMod val="65000"/>
                    <a:lumOff val="35000"/>
                  </a:schemeClr>
                </a:solidFill>
                <a:latin typeface="Monaco" pitchFamily="2" charset="77"/>
                <a:ea typeface="ＭＳ Ｐゴシック" panose="020B0600070205080204" pitchFamily="34" charset="-128"/>
                <a:sym typeface="Monaco" pitchFamily="2" charset="77"/>
              </a:rPr>
              <a:t>[</a:t>
            </a:r>
            <a:r>
              <a:rPr lang="fr-FR" altLang="en-US" sz="2025" dirty="0">
                <a:solidFill>
                  <a:schemeClr val="accent4">
                    <a:lumMod val="65000"/>
                    <a:lumOff val="35000"/>
                  </a:schemeClr>
                </a:solidFill>
                <a:latin typeface="Monaco" pitchFamily="2" charset="77"/>
                <a:ea typeface="ＭＳ Ｐゴシック" panose="020B0600070205080204" pitchFamily="34" charset="-128"/>
                <a:sym typeface="Monaco" pitchFamily="2" charset="77"/>
              </a:rPr>
              <a:t>'</a:t>
            </a:r>
            <a:r>
              <a:rPr lang="en-US" altLang="en-US" sz="2025" dirty="0" err="1">
                <a:solidFill>
                  <a:schemeClr val="accent4">
                    <a:lumMod val="65000"/>
                    <a:lumOff val="35000"/>
                  </a:schemeClr>
                </a:solidFill>
                <a:latin typeface="Monaco" pitchFamily="2" charset="77"/>
                <a:ea typeface="ＭＳ Ｐゴシック" panose="020B0600070205080204" pitchFamily="34" charset="-128"/>
                <a:sym typeface="Monaco" pitchFamily="2" charset="77"/>
              </a:rPr>
              <a:t>stephen.marquard</a:t>
            </a:r>
            <a:r>
              <a:rPr lang="fr-FR" altLang="en-US" sz="2025" dirty="0">
                <a:solidFill>
                  <a:schemeClr val="accent4">
                    <a:lumMod val="65000"/>
                    <a:lumOff val="35000"/>
                  </a:schemeClr>
                </a:solidFill>
                <a:latin typeface="Monaco" pitchFamily="2" charset="77"/>
                <a:ea typeface="ＭＳ Ｐゴシック" panose="020B0600070205080204" pitchFamily="34" charset="-128"/>
                <a:sym typeface="Monaco" pitchFamily="2" charset="77"/>
              </a:rPr>
              <a:t>'</a:t>
            </a:r>
            <a:r>
              <a:rPr lang="en-US" altLang="en-US" sz="2025" dirty="0">
                <a:solidFill>
                  <a:schemeClr val="accent4">
                    <a:lumMod val="65000"/>
                    <a:lumOff val="35000"/>
                  </a:schemeClr>
                </a:solidFill>
                <a:latin typeface="Monaco" pitchFamily="2" charset="77"/>
                <a:ea typeface="ＭＳ Ｐゴシック" panose="020B0600070205080204" pitchFamily="34" charset="-128"/>
                <a:sym typeface="Monaco" pitchFamily="2" charset="77"/>
              </a:rPr>
              <a:t>, </a:t>
            </a:r>
            <a:r>
              <a:rPr lang="fr-FR" altLang="en-US" sz="2025" dirty="0">
                <a:solidFill>
                  <a:schemeClr val="accent4">
                    <a:lumMod val="65000"/>
                    <a:lumOff val="35000"/>
                  </a:schemeClr>
                </a:solidFill>
                <a:latin typeface="Monaco" pitchFamily="2" charset="77"/>
                <a:ea typeface="ＭＳ Ｐゴシック" panose="020B0600070205080204" pitchFamily="34" charset="-128"/>
                <a:sym typeface="Monaco" pitchFamily="2" charset="77"/>
              </a:rPr>
              <a:t>'</a:t>
            </a:r>
            <a:r>
              <a:rPr lang="en-US" altLang="en-US" sz="2025" dirty="0" err="1">
                <a:solidFill>
                  <a:schemeClr val="accent4">
                    <a:lumMod val="65000"/>
                    <a:lumOff val="35000"/>
                  </a:schemeClr>
                </a:solidFill>
                <a:latin typeface="Monaco" pitchFamily="2" charset="77"/>
                <a:ea typeface="ＭＳ Ｐゴシック" panose="020B0600070205080204" pitchFamily="34" charset="-128"/>
                <a:sym typeface="Monaco" pitchFamily="2" charset="77"/>
              </a:rPr>
              <a:t>uct.ac.za</a:t>
            </a:r>
            <a:r>
              <a:rPr lang="fr-FR" altLang="en-US" sz="2025" dirty="0">
                <a:solidFill>
                  <a:schemeClr val="accent4">
                    <a:lumMod val="65000"/>
                    <a:lumOff val="35000"/>
                  </a:schemeClr>
                </a:solidFill>
                <a:latin typeface="Monaco" pitchFamily="2" charset="77"/>
                <a:ea typeface="ＭＳ Ｐゴシック" panose="020B0600070205080204" pitchFamily="34" charset="-128"/>
                <a:sym typeface="Monaco" pitchFamily="2" charset="77"/>
              </a:rPr>
              <a:t>'</a:t>
            </a:r>
            <a:r>
              <a:rPr lang="en-US" altLang="en-US" sz="2025" dirty="0">
                <a:solidFill>
                  <a:schemeClr val="accent4">
                    <a:lumMod val="65000"/>
                    <a:lumOff val="35000"/>
                  </a:schemeClr>
                </a:solidFill>
                <a:latin typeface="Monaco" pitchFamily="2" charset="77"/>
                <a:ea typeface="ＭＳ Ｐゴシック" panose="020B0600070205080204" pitchFamily="34" charset="-128"/>
                <a:sym typeface="Monaco" pitchFamily="2" charset="77"/>
              </a:rPr>
              <a:t>]</a:t>
            </a:r>
          </a:p>
        </p:txBody>
      </p:sp>
      <p:sp>
        <p:nvSpPr>
          <p:cNvPr id="39943" name="Rectangle 7">
            <a:extLst>
              <a:ext uri="{FF2B5EF4-FFF2-40B4-BE49-F238E27FC236}">
                <a16:creationId xmlns:a16="http://schemas.microsoft.com/office/drawing/2014/main" id="{9CAA64B0-84DA-0743-8596-EEDAB67703B8}"/>
              </a:ext>
            </a:extLst>
          </p:cNvPr>
          <p:cNvSpPr>
            <a:spLocks/>
          </p:cNvSpPr>
          <p:nvPr/>
        </p:nvSpPr>
        <p:spPr bwMode="auto">
          <a:xfrm>
            <a:off x="5550694" y="5443537"/>
            <a:ext cx="2050256" cy="378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fr-FR" altLang="en-US" sz="2025">
                <a:solidFill>
                  <a:srgbClr val="00FF00"/>
                </a:solidFill>
                <a:latin typeface="Monaco" pitchFamily="2" charset="77"/>
                <a:ea typeface="ＭＳ Ｐゴシック" panose="020B0600070205080204" pitchFamily="34" charset="-128"/>
                <a:sym typeface="Monaco" pitchFamily="2" charset="77"/>
              </a:rPr>
              <a:t>'</a:t>
            </a:r>
            <a:r>
              <a:rPr lang="en-US" altLang="en-US" sz="2025">
                <a:solidFill>
                  <a:srgbClr val="00FF00"/>
                </a:solidFill>
                <a:latin typeface="Monaco" pitchFamily="2" charset="77"/>
                <a:ea typeface="ＭＳ Ｐゴシック" panose="020B0600070205080204" pitchFamily="34" charset="-128"/>
                <a:sym typeface="Monaco" pitchFamily="2" charset="77"/>
              </a:rPr>
              <a:t>uct.ac.za</a:t>
            </a:r>
            <a:r>
              <a:rPr lang="fr-FR" altLang="en-US" sz="2025">
                <a:solidFill>
                  <a:srgbClr val="00FF00"/>
                </a:solidFill>
                <a:latin typeface="Monaco" pitchFamily="2" charset="77"/>
                <a:ea typeface="ＭＳ Ｐゴシック" panose="020B0600070205080204" pitchFamily="34" charset="-128"/>
                <a:sym typeface="Monaco" pitchFamily="2" charset="77"/>
              </a:rPr>
              <a:t>'</a:t>
            </a:r>
            <a:endParaRPr lang="en-US" altLang="en-US" sz="2025">
              <a:solidFill>
                <a:srgbClr val="00FF00"/>
              </a:solidFill>
              <a:latin typeface="Monaco" pitchFamily="2" charset="77"/>
              <a:ea typeface="ＭＳ Ｐゴシック" panose="020B0600070205080204" pitchFamily="34" charset="-128"/>
              <a:sym typeface="Monaco" pitchFamily="2" charset="77"/>
            </a:endParaRPr>
          </a:p>
        </p:txBody>
      </p:sp>
    </p:spTree>
    <p:extLst>
      <p:ext uri="{BB962C8B-B14F-4D97-AF65-F5344CB8AC3E}">
        <p14:creationId xmlns:p14="http://schemas.microsoft.com/office/powerpoint/2010/main" val="20022603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a:extLst>
              <a:ext uri="{FF2B5EF4-FFF2-40B4-BE49-F238E27FC236}">
                <a16:creationId xmlns:a16="http://schemas.microsoft.com/office/drawing/2014/main" id="{1C84DFCF-77CB-5348-A802-1802968BCDEA}"/>
              </a:ext>
            </a:extLst>
          </p:cNvPr>
          <p:cNvSpPr>
            <a:spLocks noGrp="1" noChangeArrowheads="1"/>
          </p:cNvSpPr>
          <p:nvPr>
            <p:ph type="title"/>
          </p:nvPr>
        </p:nvSpPr>
        <p:spPr/>
        <p:txBody>
          <a:bodyPr/>
          <a:lstStyle/>
          <a:p>
            <a:pPr eaLnBrk="1" hangingPunct="1">
              <a:defRPr/>
            </a:pPr>
            <a:r>
              <a:rPr lang="en-US" b="1" dirty="0">
                <a:solidFill>
                  <a:schemeClr val="accent2"/>
                </a:solidFill>
                <a:sym typeface="Gill Sans" charset="0"/>
              </a:rPr>
              <a:t>The Regex Version</a:t>
            </a:r>
          </a:p>
        </p:txBody>
      </p:sp>
      <p:sp>
        <p:nvSpPr>
          <p:cNvPr id="40962" name="Rectangle 2">
            <a:extLst>
              <a:ext uri="{FF2B5EF4-FFF2-40B4-BE49-F238E27FC236}">
                <a16:creationId xmlns:a16="http://schemas.microsoft.com/office/drawing/2014/main" id="{86574088-7811-F345-BB41-F514B253BF82}"/>
              </a:ext>
            </a:extLst>
          </p:cNvPr>
          <p:cNvSpPr>
            <a:spLocks/>
          </p:cNvSpPr>
          <p:nvPr/>
        </p:nvSpPr>
        <p:spPr bwMode="auto">
          <a:xfrm>
            <a:off x="214312" y="2401651"/>
            <a:ext cx="8707512" cy="31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2025">
                <a:solidFill>
                  <a:srgbClr val="FF7F00"/>
                </a:solidFill>
                <a:latin typeface="Monaco" pitchFamily="2" charset="77"/>
                <a:ea typeface="ＭＳ Ｐゴシック" panose="020B0600070205080204" pitchFamily="34" charset="-128"/>
                <a:sym typeface="Monaco" pitchFamily="2" charset="77"/>
              </a:rPr>
              <a:t>From stephen.marquard@</a:t>
            </a:r>
            <a:r>
              <a:rPr lang="en-US" altLang="en-US" sz="2025">
                <a:solidFill>
                  <a:srgbClr val="00FF00"/>
                </a:solidFill>
                <a:latin typeface="Monaco" pitchFamily="2" charset="77"/>
                <a:ea typeface="ＭＳ Ｐゴシック" panose="020B0600070205080204" pitchFamily="34" charset="-128"/>
                <a:sym typeface="Monaco" pitchFamily="2" charset="77"/>
              </a:rPr>
              <a:t>uct.ac.za</a:t>
            </a:r>
            <a:r>
              <a:rPr lang="en-US" altLang="en-US" sz="2025">
                <a:solidFill>
                  <a:srgbClr val="FF7F00"/>
                </a:solidFill>
                <a:latin typeface="Monaco" pitchFamily="2" charset="77"/>
                <a:ea typeface="ＭＳ Ｐゴシック" panose="020B0600070205080204" pitchFamily="34" charset="-128"/>
                <a:sym typeface="Monaco" pitchFamily="2" charset="77"/>
              </a:rPr>
              <a:t> Sat Jan  5 09:14:16 2008</a:t>
            </a:r>
          </a:p>
        </p:txBody>
      </p:sp>
      <p:sp>
        <p:nvSpPr>
          <p:cNvPr id="40963" name="Rectangle 3">
            <a:extLst>
              <a:ext uri="{FF2B5EF4-FFF2-40B4-BE49-F238E27FC236}">
                <a16:creationId xmlns:a16="http://schemas.microsoft.com/office/drawing/2014/main" id="{9AD6604E-4149-4A48-9CE9-131B329BACAE}"/>
              </a:ext>
            </a:extLst>
          </p:cNvPr>
          <p:cNvSpPr>
            <a:spLocks/>
          </p:cNvSpPr>
          <p:nvPr/>
        </p:nvSpPr>
        <p:spPr bwMode="auto">
          <a:xfrm>
            <a:off x="262533" y="3018234"/>
            <a:ext cx="8865394" cy="127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import re </a:t>
            </a:r>
          </a:p>
          <a:p>
            <a:pPr algn="l" eaLnBrk="1" hangingPunct="1"/>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lin</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 = </a:t>
            </a:r>
            <a:r>
              <a:rPr lang="fr-FR"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From </a:t>
            </a:r>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stephen.marquard@uct.ac.za</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 Sat Jan  5 09:14:16 2008</a:t>
            </a:r>
            <a:r>
              <a:rPr lang="fr-FR"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endPar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endParaRPr>
          </a:p>
          <a:p>
            <a:pPr algn="l" eaLnBrk="1" hangingPunct="1"/>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y = </a:t>
            </a:r>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re.findall</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fr-FR" altLang="en-US" sz="1688" dirty="0">
                <a:solidFill>
                  <a:schemeClr val="accent4">
                    <a:lumMod val="50000"/>
                    <a:lumOff val="50000"/>
                  </a:schemeClr>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a:solidFill>
                  <a:schemeClr val="accent4">
                    <a:lumMod val="50000"/>
                    <a:lumOff val="50000"/>
                  </a:schemeClr>
                </a:solidFill>
                <a:latin typeface="Courier New Bold" panose="02070309020205020404" pitchFamily="49" charset="0"/>
                <a:ea typeface="ＭＳ Ｐゴシック" panose="020B0600070205080204" pitchFamily="34" charset="-128"/>
                <a:sym typeface="Courier New Bold" panose="02070309020205020404" pitchFamily="49" charset="0"/>
              </a:rPr>
              <a:t>@([^ ]*)</a:t>
            </a:r>
            <a:r>
              <a:rPr lang="fr-FR" altLang="en-US" sz="1688" dirty="0">
                <a:solidFill>
                  <a:schemeClr val="accent4">
                    <a:lumMod val="50000"/>
                    <a:lumOff val="50000"/>
                  </a:schemeClr>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lin</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p>
          <a:p>
            <a:pPr algn="l" eaLnBrk="1" hangingPunct="1"/>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print(y)</a:t>
            </a:r>
          </a:p>
          <a:p>
            <a:pPr algn="l" eaLnBrk="1" hangingPunct="1"/>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fr-FR"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uct.ac.za</a:t>
            </a:r>
            <a:r>
              <a:rPr lang="fr-FR"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p>
        </p:txBody>
      </p:sp>
      <p:sp>
        <p:nvSpPr>
          <p:cNvPr id="40964" name="Rectangle 4">
            <a:extLst>
              <a:ext uri="{FF2B5EF4-FFF2-40B4-BE49-F238E27FC236}">
                <a16:creationId xmlns:a16="http://schemas.microsoft.com/office/drawing/2014/main" id="{F851D121-EA34-044C-BCC6-11DF6A5AFC49}"/>
              </a:ext>
            </a:extLst>
          </p:cNvPr>
          <p:cNvSpPr>
            <a:spLocks/>
          </p:cNvSpPr>
          <p:nvPr/>
        </p:nvSpPr>
        <p:spPr bwMode="auto">
          <a:xfrm>
            <a:off x="3957638" y="4132449"/>
            <a:ext cx="2468625" cy="493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fr-FR" altLang="en-US" sz="3206" dirty="0">
                <a:solidFill>
                  <a:schemeClr val="accent4">
                    <a:lumMod val="50000"/>
                    <a:lumOff val="50000"/>
                  </a:schemeClr>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3206" dirty="0">
                <a:solidFill>
                  <a:schemeClr val="accent4">
                    <a:lumMod val="50000"/>
                    <a:lumOff val="50000"/>
                  </a:schemeClr>
                </a:solidFill>
                <a:latin typeface="Courier New Bold" panose="02070309020205020404" pitchFamily="49" charset="0"/>
                <a:ea typeface="ＭＳ Ｐゴシック" panose="020B0600070205080204" pitchFamily="34" charset="-128"/>
                <a:sym typeface="Courier New Bold" panose="02070309020205020404" pitchFamily="49" charset="0"/>
              </a:rPr>
              <a:t>@([^ ]*)</a:t>
            </a:r>
            <a:r>
              <a:rPr lang="fr-FR" altLang="en-US" sz="3206" dirty="0">
                <a:solidFill>
                  <a:schemeClr val="accent4">
                    <a:lumMod val="50000"/>
                    <a:lumOff val="50000"/>
                  </a:schemeClr>
                </a:solidFill>
                <a:latin typeface="Courier New Bold" panose="02070309020205020404" pitchFamily="49" charset="0"/>
                <a:ea typeface="ＭＳ Ｐゴシック" panose="020B0600070205080204" pitchFamily="34" charset="-128"/>
                <a:sym typeface="Courier New Bold" panose="02070309020205020404" pitchFamily="49" charset="0"/>
              </a:rPr>
              <a:t>'</a:t>
            </a:r>
            <a:endParaRPr lang="en-US" altLang="en-US" sz="3206" dirty="0">
              <a:solidFill>
                <a:schemeClr val="accent4">
                  <a:lumMod val="50000"/>
                  <a:lumOff val="50000"/>
                </a:schemeClr>
              </a:solidFill>
              <a:latin typeface="Courier New Bold" panose="02070309020205020404" pitchFamily="49" charset="0"/>
              <a:ea typeface="ＭＳ Ｐゴシック" panose="020B0600070205080204" pitchFamily="34" charset="-128"/>
              <a:sym typeface="Courier New Bold" panose="02070309020205020404" pitchFamily="49" charset="0"/>
            </a:endParaRPr>
          </a:p>
        </p:txBody>
      </p:sp>
      <p:sp>
        <p:nvSpPr>
          <p:cNvPr id="40965" name="Rectangle 5">
            <a:extLst>
              <a:ext uri="{FF2B5EF4-FFF2-40B4-BE49-F238E27FC236}">
                <a16:creationId xmlns:a16="http://schemas.microsoft.com/office/drawing/2014/main" id="{ED076A50-DFA6-7140-B72F-4BEB92A993C1}"/>
              </a:ext>
            </a:extLst>
          </p:cNvPr>
          <p:cNvSpPr>
            <a:spLocks/>
          </p:cNvSpPr>
          <p:nvPr/>
        </p:nvSpPr>
        <p:spPr bwMode="auto">
          <a:xfrm>
            <a:off x="1297484" y="5119848"/>
            <a:ext cx="5015347" cy="31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eaLnBrk="1" hangingPunct="1"/>
            <a:r>
              <a:rPr lang="en-US" altLang="en-US" sz="2025" dirty="0">
                <a:solidFill>
                  <a:srgbClr val="00FF00"/>
                </a:solidFill>
                <a:ea typeface="ＭＳ Ｐゴシック" panose="020B0600070205080204" pitchFamily="34" charset="-128"/>
              </a:rPr>
              <a:t>Look through the string until you find an at-sign</a:t>
            </a:r>
          </a:p>
        </p:txBody>
      </p:sp>
      <p:sp>
        <p:nvSpPr>
          <p:cNvPr id="40966" name="Line 6">
            <a:extLst>
              <a:ext uri="{FF2B5EF4-FFF2-40B4-BE49-F238E27FC236}">
                <a16:creationId xmlns:a16="http://schemas.microsoft.com/office/drawing/2014/main" id="{6B45DF28-0E61-0B4F-BB5B-C1C7371F4619}"/>
              </a:ext>
            </a:extLst>
          </p:cNvPr>
          <p:cNvSpPr>
            <a:spLocks noChangeShapeType="1"/>
          </p:cNvSpPr>
          <p:nvPr/>
        </p:nvSpPr>
        <p:spPr bwMode="auto">
          <a:xfrm flipH="1">
            <a:off x="3981748" y="4564856"/>
            <a:ext cx="298252" cy="560784"/>
          </a:xfrm>
          <a:prstGeom prst="line">
            <a:avLst/>
          </a:prstGeom>
          <a:noFill/>
          <a:ln w="76200">
            <a:solidFill>
              <a:srgbClr val="00FF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Tree>
    <p:extLst>
      <p:ext uri="{BB962C8B-B14F-4D97-AF65-F5344CB8AC3E}">
        <p14:creationId xmlns:p14="http://schemas.microsoft.com/office/powerpoint/2010/main" val="27885145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a:extLst>
              <a:ext uri="{FF2B5EF4-FFF2-40B4-BE49-F238E27FC236}">
                <a16:creationId xmlns:a16="http://schemas.microsoft.com/office/drawing/2014/main" id="{25C8794D-F35D-F341-963E-474026B420E8}"/>
              </a:ext>
            </a:extLst>
          </p:cNvPr>
          <p:cNvSpPr>
            <a:spLocks noGrp="1" noChangeArrowheads="1"/>
          </p:cNvSpPr>
          <p:nvPr>
            <p:ph type="title"/>
          </p:nvPr>
        </p:nvSpPr>
        <p:spPr/>
        <p:txBody>
          <a:bodyPr/>
          <a:lstStyle/>
          <a:p>
            <a:pPr eaLnBrk="1" hangingPunct="1">
              <a:defRPr/>
            </a:pPr>
            <a:r>
              <a:rPr lang="en-US" b="1" dirty="0">
                <a:solidFill>
                  <a:schemeClr val="accent2"/>
                </a:solidFill>
                <a:sym typeface="Gill Sans" charset="0"/>
              </a:rPr>
              <a:t>The Regex Version</a:t>
            </a:r>
          </a:p>
        </p:txBody>
      </p:sp>
      <p:sp>
        <p:nvSpPr>
          <p:cNvPr id="41986" name="Rectangle 2">
            <a:extLst>
              <a:ext uri="{FF2B5EF4-FFF2-40B4-BE49-F238E27FC236}">
                <a16:creationId xmlns:a16="http://schemas.microsoft.com/office/drawing/2014/main" id="{A1CC1467-26C0-BF40-85DC-EFC2215CDE36}"/>
              </a:ext>
            </a:extLst>
          </p:cNvPr>
          <p:cNvSpPr>
            <a:spLocks/>
          </p:cNvSpPr>
          <p:nvPr/>
        </p:nvSpPr>
        <p:spPr bwMode="auto">
          <a:xfrm>
            <a:off x="214312" y="2401651"/>
            <a:ext cx="8707512" cy="31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2025">
                <a:solidFill>
                  <a:srgbClr val="FF7F00"/>
                </a:solidFill>
                <a:latin typeface="Monaco" pitchFamily="2" charset="77"/>
                <a:ea typeface="ＭＳ Ｐゴシック" panose="020B0600070205080204" pitchFamily="34" charset="-128"/>
                <a:sym typeface="Monaco" pitchFamily="2" charset="77"/>
              </a:rPr>
              <a:t>From stephen.marquard@</a:t>
            </a:r>
            <a:r>
              <a:rPr lang="en-US" altLang="en-US" sz="2025">
                <a:solidFill>
                  <a:srgbClr val="00FF00"/>
                </a:solidFill>
                <a:latin typeface="Monaco" pitchFamily="2" charset="77"/>
                <a:ea typeface="ＭＳ Ｐゴシック" panose="020B0600070205080204" pitchFamily="34" charset="-128"/>
                <a:sym typeface="Monaco" pitchFamily="2" charset="77"/>
              </a:rPr>
              <a:t>uct.ac.za</a:t>
            </a:r>
            <a:r>
              <a:rPr lang="en-US" altLang="en-US" sz="2025">
                <a:solidFill>
                  <a:srgbClr val="FF7F00"/>
                </a:solidFill>
                <a:latin typeface="Monaco" pitchFamily="2" charset="77"/>
                <a:ea typeface="ＭＳ Ｐゴシック" panose="020B0600070205080204" pitchFamily="34" charset="-128"/>
                <a:sym typeface="Monaco" pitchFamily="2" charset="77"/>
              </a:rPr>
              <a:t> Sat Jan  5 09:14:16 2008</a:t>
            </a:r>
          </a:p>
        </p:txBody>
      </p:sp>
      <p:sp>
        <p:nvSpPr>
          <p:cNvPr id="41987" name="Rectangle 3">
            <a:extLst>
              <a:ext uri="{FF2B5EF4-FFF2-40B4-BE49-F238E27FC236}">
                <a16:creationId xmlns:a16="http://schemas.microsoft.com/office/drawing/2014/main" id="{B70D83F6-C8B3-2E4E-91DF-34426CA941B6}"/>
              </a:ext>
            </a:extLst>
          </p:cNvPr>
          <p:cNvSpPr>
            <a:spLocks/>
          </p:cNvSpPr>
          <p:nvPr/>
        </p:nvSpPr>
        <p:spPr bwMode="auto">
          <a:xfrm>
            <a:off x="262533" y="3018234"/>
            <a:ext cx="8865394" cy="127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import re </a:t>
            </a:r>
          </a:p>
          <a:p>
            <a:pPr algn="l" eaLnBrk="1" hangingPunct="1"/>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lin</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 = </a:t>
            </a:r>
            <a:r>
              <a:rPr lang="fr-FR"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From </a:t>
            </a:r>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stephen.marquard@uct.ac.za</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 Sat Jan  5 09:14:16 2008</a:t>
            </a:r>
            <a:r>
              <a:rPr lang="fr-FR"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endPar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endParaRPr>
          </a:p>
          <a:p>
            <a:pPr algn="l" eaLnBrk="1" hangingPunct="1"/>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y = </a:t>
            </a:r>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re.findall</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fr-FR" altLang="en-US" sz="1688" dirty="0">
                <a:solidFill>
                  <a:schemeClr val="accent4">
                    <a:lumMod val="65000"/>
                    <a:lumOff val="35000"/>
                  </a:schemeClr>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a:solidFill>
                  <a:schemeClr val="accent4">
                    <a:lumMod val="65000"/>
                    <a:lumOff val="35000"/>
                  </a:schemeClr>
                </a:solidFill>
                <a:latin typeface="Courier New Bold" panose="02070309020205020404" pitchFamily="49" charset="0"/>
                <a:ea typeface="ＭＳ Ｐゴシック" panose="020B0600070205080204" pitchFamily="34" charset="-128"/>
                <a:sym typeface="Courier New Bold" panose="02070309020205020404" pitchFamily="49" charset="0"/>
              </a:rPr>
              <a:t>@([^ ]*)</a:t>
            </a:r>
            <a:r>
              <a:rPr lang="fr-FR" altLang="en-US" sz="1688" dirty="0">
                <a:solidFill>
                  <a:schemeClr val="accent4">
                    <a:lumMod val="65000"/>
                    <a:lumOff val="35000"/>
                  </a:schemeClr>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lin</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p>
          <a:p>
            <a:pPr algn="l" eaLnBrk="1" hangingPunct="1"/>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print y</a:t>
            </a:r>
          </a:p>
          <a:p>
            <a:pPr algn="l" eaLnBrk="1" hangingPunct="1"/>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fr-FR"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uct.ac.za</a:t>
            </a:r>
            <a:r>
              <a:rPr lang="fr-FR"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p>
        </p:txBody>
      </p:sp>
      <p:sp>
        <p:nvSpPr>
          <p:cNvPr id="41988" name="Rectangle 4">
            <a:extLst>
              <a:ext uri="{FF2B5EF4-FFF2-40B4-BE49-F238E27FC236}">
                <a16:creationId xmlns:a16="http://schemas.microsoft.com/office/drawing/2014/main" id="{85B202E5-9019-E440-94F1-AEE1C9D58452}"/>
              </a:ext>
            </a:extLst>
          </p:cNvPr>
          <p:cNvSpPr>
            <a:spLocks/>
          </p:cNvSpPr>
          <p:nvPr/>
        </p:nvSpPr>
        <p:spPr bwMode="auto">
          <a:xfrm>
            <a:off x="3957638" y="4132449"/>
            <a:ext cx="2468625" cy="493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fr-FR" altLang="en-US" sz="3206" dirty="0">
                <a:solidFill>
                  <a:schemeClr val="accent4">
                    <a:lumMod val="65000"/>
                    <a:lumOff val="35000"/>
                  </a:schemeClr>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3206" dirty="0">
                <a:solidFill>
                  <a:schemeClr val="accent4">
                    <a:lumMod val="65000"/>
                    <a:lumOff val="35000"/>
                  </a:schemeClr>
                </a:solidFill>
                <a:latin typeface="Courier New Bold" panose="02070309020205020404" pitchFamily="49" charset="0"/>
                <a:ea typeface="ＭＳ Ｐゴシック" panose="020B0600070205080204" pitchFamily="34" charset="-128"/>
                <a:sym typeface="Courier New Bold" panose="02070309020205020404" pitchFamily="49" charset="0"/>
              </a:rPr>
              <a:t>@([^ ]*)</a:t>
            </a:r>
            <a:r>
              <a:rPr lang="fr-FR" altLang="en-US" sz="3206" dirty="0">
                <a:solidFill>
                  <a:schemeClr val="accent4">
                    <a:lumMod val="65000"/>
                    <a:lumOff val="35000"/>
                  </a:schemeClr>
                </a:solidFill>
                <a:latin typeface="Courier New Bold" panose="02070309020205020404" pitchFamily="49" charset="0"/>
                <a:ea typeface="ＭＳ Ｐゴシック" panose="020B0600070205080204" pitchFamily="34" charset="-128"/>
                <a:sym typeface="Courier New Bold" panose="02070309020205020404" pitchFamily="49" charset="0"/>
              </a:rPr>
              <a:t>'</a:t>
            </a:r>
            <a:endParaRPr lang="en-US" altLang="en-US" sz="3206" dirty="0">
              <a:solidFill>
                <a:schemeClr val="accent4">
                  <a:lumMod val="65000"/>
                  <a:lumOff val="35000"/>
                </a:schemeClr>
              </a:solidFill>
              <a:latin typeface="Courier New Bold" panose="02070309020205020404" pitchFamily="49" charset="0"/>
              <a:ea typeface="ＭＳ Ｐゴシック" panose="020B0600070205080204" pitchFamily="34" charset="-128"/>
              <a:sym typeface="Courier New Bold" panose="02070309020205020404" pitchFamily="49" charset="0"/>
            </a:endParaRPr>
          </a:p>
        </p:txBody>
      </p:sp>
      <p:sp>
        <p:nvSpPr>
          <p:cNvPr id="41989" name="Rectangle 5">
            <a:extLst>
              <a:ext uri="{FF2B5EF4-FFF2-40B4-BE49-F238E27FC236}">
                <a16:creationId xmlns:a16="http://schemas.microsoft.com/office/drawing/2014/main" id="{4ADE92D2-6F61-A049-9E28-A0EBA0370549}"/>
              </a:ext>
            </a:extLst>
          </p:cNvPr>
          <p:cNvSpPr>
            <a:spLocks/>
          </p:cNvSpPr>
          <p:nvPr/>
        </p:nvSpPr>
        <p:spPr bwMode="auto">
          <a:xfrm>
            <a:off x="2601218" y="5148423"/>
            <a:ext cx="2821285" cy="31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eaLnBrk="1" hangingPunct="1"/>
            <a:r>
              <a:rPr lang="en-US" altLang="en-US" sz="2025">
                <a:solidFill>
                  <a:srgbClr val="FF00FF"/>
                </a:solidFill>
                <a:ea typeface="ＭＳ Ｐゴシック" panose="020B0600070205080204" pitchFamily="34" charset="-128"/>
              </a:rPr>
              <a:t>Match</a:t>
            </a:r>
            <a:r>
              <a:rPr lang="en-US" altLang="en-US" sz="2025">
                <a:solidFill>
                  <a:srgbClr val="00FF00"/>
                </a:solidFill>
                <a:ea typeface="ＭＳ Ｐゴシック" panose="020B0600070205080204" pitchFamily="34" charset="-128"/>
              </a:rPr>
              <a:t> </a:t>
            </a:r>
            <a:r>
              <a:rPr lang="en-US" altLang="en-US" sz="2025">
                <a:solidFill>
                  <a:srgbClr val="FF00FF"/>
                </a:solidFill>
                <a:ea typeface="ＭＳ Ｐゴシック" panose="020B0600070205080204" pitchFamily="34" charset="-128"/>
              </a:rPr>
              <a:t>non-blank character</a:t>
            </a:r>
          </a:p>
        </p:txBody>
      </p:sp>
      <p:sp>
        <p:nvSpPr>
          <p:cNvPr id="41990" name="Line 6">
            <a:extLst>
              <a:ext uri="{FF2B5EF4-FFF2-40B4-BE49-F238E27FC236}">
                <a16:creationId xmlns:a16="http://schemas.microsoft.com/office/drawing/2014/main" id="{6EDCC151-2640-0D40-A9B8-3E764F973122}"/>
              </a:ext>
            </a:extLst>
          </p:cNvPr>
          <p:cNvSpPr>
            <a:spLocks noChangeShapeType="1"/>
          </p:cNvSpPr>
          <p:nvPr/>
        </p:nvSpPr>
        <p:spPr bwMode="auto">
          <a:xfrm>
            <a:off x="4897934" y="4588074"/>
            <a:ext cx="324147" cy="563464"/>
          </a:xfrm>
          <a:prstGeom prst="line">
            <a:avLst/>
          </a:prstGeom>
          <a:noFill/>
          <a:ln w="76200">
            <a:solidFill>
              <a:srgbClr val="FF00FF"/>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1991" name="Line 7">
            <a:extLst>
              <a:ext uri="{FF2B5EF4-FFF2-40B4-BE49-F238E27FC236}">
                <a16:creationId xmlns:a16="http://schemas.microsoft.com/office/drawing/2014/main" id="{C0D63F23-655D-E349-8622-952962F90356}"/>
              </a:ext>
            </a:extLst>
          </p:cNvPr>
          <p:cNvSpPr>
            <a:spLocks noChangeShapeType="1"/>
          </p:cNvSpPr>
          <p:nvPr/>
        </p:nvSpPr>
        <p:spPr bwMode="auto">
          <a:xfrm>
            <a:off x="5824836" y="4610398"/>
            <a:ext cx="1029593" cy="549176"/>
          </a:xfrm>
          <a:prstGeom prst="line">
            <a:avLst/>
          </a:prstGeom>
          <a:noFill/>
          <a:ln w="76200">
            <a:solidFill>
              <a:srgbClr val="00FF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1992" name="Line 8">
            <a:extLst>
              <a:ext uri="{FF2B5EF4-FFF2-40B4-BE49-F238E27FC236}">
                <a16:creationId xmlns:a16="http://schemas.microsoft.com/office/drawing/2014/main" id="{096DF80B-0602-0D4A-9FDB-724C852A8C99}"/>
              </a:ext>
            </a:extLst>
          </p:cNvPr>
          <p:cNvSpPr>
            <a:spLocks noChangeShapeType="1"/>
          </p:cNvSpPr>
          <p:nvPr/>
        </p:nvSpPr>
        <p:spPr bwMode="auto">
          <a:xfrm flipH="1">
            <a:off x="5255122" y="4584502"/>
            <a:ext cx="251817" cy="549176"/>
          </a:xfrm>
          <a:prstGeom prst="line">
            <a:avLst/>
          </a:prstGeom>
          <a:noFill/>
          <a:ln w="76200">
            <a:solidFill>
              <a:srgbClr val="FF00FF"/>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1993" name="Rectangle 9">
            <a:extLst>
              <a:ext uri="{FF2B5EF4-FFF2-40B4-BE49-F238E27FC236}">
                <a16:creationId xmlns:a16="http://schemas.microsoft.com/office/drawing/2014/main" id="{7E173975-CD50-8742-855A-0F3134CAD817}"/>
              </a:ext>
            </a:extLst>
          </p:cNvPr>
          <p:cNvSpPr>
            <a:spLocks/>
          </p:cNvSpPr>
          <p:nvPr/>
        </p:nvSpPr>
        <p:spPr bwMode="auto">
          <a:xfrm>
            <a:off x="5778402" y="5148423"/>
            <a:ext cx="2158861" cy="31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eaLnBrk="1" hangingPunct="1"/>
            <a:r>
              <a:rPr lang="en-US" altLang="en-US" sz="2025">
                <a:solidFill>
                  <a:srgbClr val="00FF00"/>
                </a:solidFill>
                <a:ea typeface="ＭＳ Ｐゴシック" panose="020B0600070205080204" pitchFamily="34" charset="-128"/>
              </a:rPr>
              <a:t>Match many of them</a:t>
            </a:r>
          </a:p>
        </p:txBody>
      </p:sp>
    </p:spTree>
    <p:extLst>
      <p:ext uri="{BB962C8B-B14F-4D97-AF65-F5344CB8AC3E}">
        <p14:creationId xmlns:p14="http://schemas.microsoft.com/office/powerpoint/2010/main" val="39230564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a:extLst>
              <a:ext uri="{FF2B5EF4-FFF2-40B4-BE49-F238E27FC236}">
                <a16:creationId xmlns:a16="http://schemas.microsoft.com/office/drawing/2014/main" id="{435CC79D-042F-9B4A-822E-3DB4DFFD0425}"/>
              </a:ext>
            </a:extLst>
          </p:cNvPr>
          <p:cNvSpPr>
            <a:spLocks noGrp="1" noChangeArrowheads="1"/>
          </p:cNvSpPr>
          <p:nvPr>
            <p:ph type="title"/>
          </p:nvPr>
        </p:nvSpPr>
        <p:spPr/>
        <p:txBody>
          <a:bodyPr/>
          <a:lstStyle/>
          <a:p>
            <a:pPr eaLnBrk="1" hangingPunct="1">
              <a:defRPr/>
            </a:pPr>
            <a:r>
              <a:rPr lang="en-US" b="1" dirty="0">
                <a:solidFill>
                  <a:schemeClr val="accent2"/>
                </a:solidFill>
                <a:sym typeface="Gill Sans" charset="0"/>
              </a:rPr>
              <a:t>The Regex Version</a:t>
            </a:r>
          </a:p>
        </p:txBody>
      </p:sp>
      <p:sp>
        <p:nvSpPr>
          <p:cNvPr id="43010" name="Rectangle 2">
            <a:extLst>
              <a:ext uri="{FF2B5EF4-FFF2-40B4-BE49-F238E27FC236}">
                <a16:creationId xmlns:a16="http://schemas.microsoft.com/office/drawing/2014/main" id="{F547FE2E-077B-9845-ADC9-571C32EF3CE9}"/>
              </a:ext>
            </a:extLst>
          </p:cNvPr>
          <p:cNvSpPr>
            <a:spLocks/>
          </p:cNvSpPr>
          <p:nvPr/>
        </p:nvSpPr>
        <p:spPr bwMode="auto">
          <a:xfrm>
            <a:off x="214312" y="2401651"/>
            <a:ext cx="8707512" cy="31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2025">
                <a:solidFill>
                  <a:srgbClr val="FF7F00"/>
                </a:solidFill>
                <a:latin typeface="Monaco" pitchFamily="2" charset="77"/>
                <a:ea typeface="ＭＳ Ｐゴシック" panose="020B0600070205080204" pitchFamily="34" charset="-128"/>
                <a:sym typeface="Monaco" pitchFamily="2" charset="77"/>
              </a:rPr>
              <a:t>From stephen.marquard@</a:t>
            </a:r>
            <a:r>
              <a:rPr lang="en-US" altLang="en-US" sz="2025">
                <a:solidFill>
                  <a:srgbClr val="00FF00"/>
                </a:solidFill>
                <a:latin typeface="Monaco" pitchFamily="2" charset="77"/>
                <a:ea typeface="ＭＳ Ｐゴシック" panose="020B0600070205080204" pitchFamily="34" charset="-128"/>
                <a:sym typeface="Monaco" pitchFamily="2" charset="77"/>
              </a:rPr>
              <a:t>uct.ac.za</a:t>
            </a:r>
            <a:r>
              <a:rPr lang="en-US" altLang="en-US" sz="2025">
                <a:solidFill>
                  <a:srgbClr val="FF7F00"/>
                </a:solidFill>
                <a:latin typeface="Monaco" pitchFamily="2" charset="77"/>
                <a:ea typeface="ＭＳ Ｐゴシック" panose="020B0600070205080204" pitchFamily="34" charset="-128"/>
                <a:sym typeface="Monaco" pitchFamily="2" charset="77"/>
              </a:rPr>
              <a:t> Sat Jan  5 09:14:16 2008</a:t>
            </a:r>
          </a:p>
        </p:txBody>
      </p:sp>
      <p:sp>
        <p:nvSpPr>
          <p:cNvPr id="43011" name="Rectangle 3">
            <a:extLst>
              <a:ext uri="{FF2B5EF4-FFF2-40B4-BE49-F238E27FC236}">
                <a16:creationId xmlns:a16="http://schemas.microsoft.com/office/drawing/2014/main" id="{54EB410E-4BD9-554D-93E7-28919DC05575}"/>
              </a:ext>
            </a:extLst>
          </p:cNvPr>
          <p:cNvSpPr>
            <a:spLocks/>
          </p:cNvSpPr>
          <p:nvPr/>
        </p:nvSpPr>
        <p:spPr bwMode="auto">
          <a:xfrm>
            <a:off x="262533" y="3018234"/>
            <a:ext cx="8865394" cy="127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import re </a:t>
            </a:r>
          </a:p>
          <a:p>
            <a:pPr algn="l" eaLnBrk="1" hangingPunct="1"/>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lin</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 = </a:t>
            </a:r>
            <a:r>
              <a:rPr lang="fr-FR"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From </a:t>
            </a:r>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stephen.marquard@uct.ac.za</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 Sat Jan  5 09:14:16 2008</a:t>
            </a:r>
            <a:r>
              <a:rPr lang="fr-FR"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endPar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endParaRPr>
          </a:p>
          <a:p>
            <a:pPr algn="l" eaLnBrk="1" hangingPunct="1"/>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y = </a:t>
            </a:r>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re.findall</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fr-FR" altLang="en-US" sz="1688"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rPr>
              <a:t>@([^ ]*)</a:t>
            </a:r>
            <a:r>
              <a:rPr lang="fr-FR" altLang="en-US" sz="1688"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lin</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p>
          <a:p>
            <a:pPr algn="l" eaLnBrk="1" hangingPunct="1"/>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print y</a:t>
            </a:r>
          </a:p>
          <a:p>
            <a:pPr algn="l" eaLnBrk="1" hangingPunct="1"/>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fr-FR"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uct.ac.za</a:t>
            </a:r>
            <a:r>
              <a:rPr lang="fr-FR"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p>
        </p:txBody>
      </p:sp>
      <p:sp>
        <p:nvSpPr>
          <p:cNvPr id="43012" name="Rectangle 4">
            <a:extLst>
              <a:ext uri="{FF2B5EF4-FFF2-40B4-BE49-F238E27FC236}">
                <a16:creationId xmlns:a16="http://schemas.microsoft.com/office/drawing/2014/main" id="{43C41AE7-137C-6449-BF1E-0B5AB5607F48}"/>
              </a:ext>
            </a:extLst>
          </p:cNvPr>
          <p:cNvSpPr>
            <a:spLocks/>
          </p:cNvSpPr>
          <p:nvPr/>
        </p:nvSpPr>
        <p:spPr bwMode="auto">
          <a:xfrm>
            <a:off x="3957638" y="4132449"/>
            <a:ext cx="2468625" cy="493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fr-FR" altLang="en-US" sz="3206"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3206"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rPr>
              <a:t>@([^ ]*)</a:t>
            </a:r>
            <a:r>
              <a:rPr lang="fr-FR" altLang="en-US" sz="3206"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rPr>
              <a:t>'</a:t>
            </a:r>
            <a:endParaRPr lang="en-US" altLang="en-US" sz="3206"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endParaRPr>
          </a:p>
        </p:txBody>
      </p:sp>
      <p:sp>
        <p:nvSpPr>
          <p:cNvPr id="43013" name="Rectangle 5">
            <a:extLst>
              <a:ext uri="{FF2B5EF4-FFF2-40B4-BE49-F238E27FC236}">
                <a16:creationId xmlns:a16="http://schemas.microsoft.com/office/drawing/2014/main" id="{FFED963A-0C1C-DF45-B02E-69D749120B5F}"/>
              </a:ext>
            </a:extLst>
          </p:cNvPr>
          <p:cNvSpPr>
            <a:spLocks/>
          </p:cNvSpPr>
          <p:nvPr/>
        </p:nvSpPr>
        <p:spPr bwMode="auto">
          <a:xfrm>
            <a:off x="4939903" y="5162710"/>
            <a:ext cx="3451266" cy="31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eaLnBrk="1" hangingPunct="1"/>
            <a:r>
              <a:rPr lang="en-US" altLang="en-US" sz="2025">
                <a:solidFill>
                  <a:srgbClr val="00FF00"/>
                </a:solidFill>
                <a:ea typeface="ＭＳ Ｐゴシック" panose="020B0600070205080204" pitchFamily="34" charset="-128"/>
              </a:rPr>
              <a:t>Extract</a:t>
            </a:r>
            <a:r>
              <a:rPr lang="en-US" altLang="en-US" sz="2025">
                <a:solidFill>
                  <a:srgbClr val="FF00FF"/>
                </a:solidFill>
                <a:ea typeface="ＭＳ Ｐゴシック" panose="020B0600070205080204" pitchFamily="34" charset="-128"/>
              </a:rPr>
              <a:t> the non-blank characters</a:t>
            </a:r>
          </a:p>
        </p:txBody>
      </p:sp>
      <p:sp>
        <p:nvSpPr>
          <p:cNvPr id="43014" name="Line 6">
            <a:extLst>
              <a:ext uri="{FF2B5EF4-FFF2-40B4-BE49-F238E27FC236}">
                <a16:creationId xmlns:a16="http://schemas.microsoft.com/office/drawing/2014/main" id="{B83586AF-3EFC-D24E-84BC-A7441EB8DFA0}"/>
              </a:ext>
            </a:extLst>
          </p:cNvPr>
          <p:cNvSpPr>
            <a:spLocks noChangeShapeType="1"/>
          </p:cNvSpPr>
          <p:nvPr/>
        </p:nvSpPr>
        <p:spPr bwMode="auto">
          <a:xfrm>
            <a:off x="4691658" y="4622006"/>
            <a:ext cx="446484" cy="515243"/>
          </a:xfrm>
          <a:prstGeom prst="line">
            <a:avLst/>
          </a:prstGeom>
          <a:noFill/>
          <a:ln w="76200">
            <a:solidFill>
              <a:srgbClr val="00FF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3015" name="Line 7">
            <a:extLst>
              <a:ext uri="{FF2B5EF4-FFF2-40B4-BE49-F238E27FC236}">
                <a16:creationId xmlns:a16="http://schemas.microsoft.com/office/drawing/2014/main" id="{F6AC50F8-D674-6641-BF46-B8B5CC349C73}"/>
              </a:ext>
            </a:extLst>
          </p:cNvPr>
          <p:cNvSpPr>
            <a:spLocks noChangeShapeType="1"/>
          </p:cNvSpPr>
          <p:nvPr/>
        </p:nvSpPr>
        <p:spPr bwMode="auto">
          <a:xfrm flipH="1">
            <a:off x="5412284" y="4645223"/>
            <a:ext cx="503634" cy="514350"/>
          </a:xfrm>
          <a:prstGeom prst="line">
            <a:avLst/>
          </a:prstGeom>
          <a:noFill/>
          <a:ln w="76200">
            <a:solidFill>
              <a:srgbClr val="00FF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Tree>
    <p:extLst>
      <p:ext uri="{BB962C8B-B14F-4D97-AF65-F5344CB8AC3E}">
        <p14:creationId xmlns:p14="http://schemas.microsoft.com/office/powerpoint/2010/main" val="12738075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a:extLst>
              <a:ext uri="{FF2B5EF4-FFF2-40B4-BE49-F238E27FC236}">
                <a16:creationId xmlns:a16="http://schemas.microsoft.com/office/drawing/2014/main" id="{9ED2DF1B-278A-DA45-B720-5C410B3B6728}"/>
              </a:ext>
            </a:extLst>
          </p:cNvPr>
          <p:cNvSpPr>
            <a:spLocks noGrp="1" noChangeArrowheads="1"/>
          </p:cNvSpPr>
          <p:nvPr>
            <p:ph type="title"/>
          </p:nvPr>
        </p:nvSpPr>
        <p:spPr/>
        <p:txBody>
          <a:bodyPr/>
          <a:lstStyle/>
          <a:p>
            <a:pPr eaLnBrk="1" hangingPunct="1">
              <a:defRPr/>
            </a:pPr>
            <a:r>
              <a:rPr lang="en-US" b="1" dirty="0">
                <a:solidFill>
                  <a:schemeClr val="accent2"/>
                </a:solidFill>
                <a:sym typeface="Gill Sans" charset="0"/>
              </a:rPr>
              <a:t>Even Cooler Regex Version</a:t>
            </a:r>
          </a:p>
        </p:txBody>
      </p:sp>
      <p:sp>
        <p:nvSpPr>
          <p:cNvPr id="44034" name="Rectangle 2">
            <a:extLst>
              <a:ext uri="{FF2B5EF4-FFF2-40B4-BE49-F238E27FC236}">
                <a16:creationId xmlns:a16="http://schemas.microsoft.com/office/drawing/2014/main" id="{4826E9B7-F9E1-B140-BE6B-64BFDFF093A8}"/>
              </a:ext>
            </a:extLst>
          </p:cNvPr>
          <p:cNvSpPr>
            <a:spLocks/>
          </p:cNvSpPr>
          <p:nvPr/>
        </p:nvSpPr>
        <p:spPr bwMode="auto">
          <a:xfrm>
            <a:off x="214312" y="2401651"/>
            <a:ext cx="8707512" cy="31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2025" dirty="0">
                <a:solidFill>
                  <a:srgbClr val="FF7F00"/>
                </a:solidFill>
                <a:latin typeface="Monaco" pitchFamily="2" charset="77"/>
                <a:ea typeface="ＭＳ Ｐゴシック" panose="020B0600070205080204" pitchFamily="34" charset="-128"/>
                <a:sym typeface="Monaco" pitchFamily="2" charset="77"/>
              </a:rPr>
              <a:t>From </a:t>
            </a:r>
            <a:r>
              <a:rPr lang="en-US" altLang="en-US" sz="2025" dirty="0" err="1">
                <a:solidFill>
                  <a:srgbClr val="FF7F00"/>
                </a:solidFill>
                <a:latin typeface="Monaco" pitchFamily="2" charset="77"/>
                <a:ea typeface="ＭＳ Ｐゴシック" panose="020B0600070205080204" pitchFamily="34" charset="-128"/>
                <a:sym typeface="Monaco" pitchFamily="2" charset="77"/>
              </a:rPr>
              <a:t>stephen.marquard@</a:t>
            </a:r>
            <a:r>
              <a:rPr lang="en-US" altLang="en-US" sz="2025" dirty="0" err="1">
                <a:solidFill>
                  <a:srgbClr val="00FF00"/>
                </a:solidFill>
                <a:latin typeface="Monaco" pitchFamily="2" charset="77"/>
                <a:ea typeface="ＭＳ Ｐゴシック" panose="020B0600070205080204" pitchFamily="34" charset="-128"/>
                <a:sym typeface="Monaco" pitchFamily="2" charset="77"/>
              </a:rPr>
              <a:t>uct.ac.za</a:t>
            </a:r>
            <a:r>
              <a:rPr lang="en-US" altLang="en-US" sz="2025" dirty="0">
                <a:solidFill>
                  <a:srgbClr val="FF7F00"/>
                </a:solidFill>
                <a:latin typeface="Monaco" pitchFamily="2" charset="77"/>
                <a:ea typeface="ＭＳ Ｐゴシック" panose="020B0600070205080204" pitchFamily="34" charset="-128"/>
                <a:sym typeface="Monaco" pitchFamily="2" charset="77"/>
              </a:rPr>
              <a:t> Sat Jan  5 09:14:16 2008</a:t>
            </a:r>
          </a:p>
        </p:txBody>
      </p:sp>
      <p:sp>
        <p:nvSpPr>
          <p:cNvPr id="44035" name="Rectangle 3">
            <a:extLst>
              <a:ext uri="{FF2B5EF4-FFF2-40B4-BE49-F238E27FC236}">
                <a16:creationId xmlns:a16="http://schemas.microsoft.com/office/drawing/2014/main" id="{ECBD3F38-DCCE-2E4F-938D-1AD822C781AE}"/>
              </a:ext>
            </a:extLst>
          </p:cNvPr>
          <p:cNvSpPr>
            <a:spLocks/>
          </p:cNvSpPr>
          <p:nvPr/>
        </p:nvSpPr>
        <p:spPr bwMode="auto">
          <a:xfrm>
            <a:off x="262533" y="3018234"/>
            <a:ext cx="8865394" cy="127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import re </a:t>
            </a:r>
          </a:p>
          <a:p>
            <a:pPr algn="l" eaLnBrk="1" hangingPunct="1"/>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lin</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 = </a:t>
            </a:r>
            <a:r>
              <a:rPr lang="fr-FR"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From </a:t>
            </a:r>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stephen.marquard@uct.ac.za</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 Sat Jan  5 09:14:16 2008</a:t>
            </a:r>
            <a:r>
              <a:rPr lang="fr-FR"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endPar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endParaRPr>
          </a:p>
          <a:p>
            <a:pPr algn="l" eaLnBrk="1" hangingPunct="1"/>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y = </a:t>
            </a:r>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re.findall</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fr-FR" altLang="en-US" sz="1688"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rPr>
              <a:t>^From .*@([^ ]*)</a:t>
            </a:r>
            <a:r>
              <a:rPr lang="fr-FR" altLang="en-US" sz="1688"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lin</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p>
          <a:p>
            <a:pPr algn="l" eaLnBrk="1" hangingPunct="1"/>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print y</a:t>
            </a:r>
          </a:p>
          <a:p>
            <a:pPr algn="l" eaLnBrk="1" hangingPunct="1"/>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fr-FR"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uct.ac.za</a:t>
            </a:r>
            <a:r>
              <a:rPr lang="fr-FR"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p>
        </p:txBody>
      </p:sp>
      <p:sp>
        <p:nvSpPr>
          <p:cNvPr id="44036" name="Rectangle 4">
            <a:extLst>
              <a:ext uri="{FF2B5EF4-FFF2-40B4-BE49-F238E27FC236}">
                <a16:creationId xmlns:a16="http://schemas.microsoft.com/office/drawing/2014/main" id="{A9BE7636-2D69-634D-BAC8-408144139192}"/>
              </a:ext>
            </a:extLst>
          </p:cNvPr>
          <p:cNvSpPr>
            <a:spLocks/>
          </p:cNvSpPr>
          <p:nvPr/>
        </p:nvSpPr>
        <p:spPr bwMode="auto">
          <a:xfrm>
            <a:off x="3957638" y="4132449"/>
            <a:ext cx="4443524" cy="493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fr-FR" altLang="en-US" sz="3206"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3206"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rPr>
              <a:t>^From .*@([^ ]*)</a:t>
            </a:r>
            <a:r>
              <a:rPr lang="fr-FR" altLang="en-US" sz="3206"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rPr>
              <a:t>'</a:t>
            </a:r>
            <a:endParaRPr lang="en-US" altLang="en-US" sz="3206"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endParaRPr>
          </a:p>
        </p:txBody>
      </p:sp>
      <p:sp>
        <p:nvSpPr>
          <p:cNvPr id="44037" name="Rectangle 5">
            <a:extLst>
              <a:ext uri="{FF2B5EF4-FFF2-40B4-BE49-F238E27FC236}">
                <a16:creationId xmlns:a16="http://schemas.microsoft.com/office/drawing/2014/main" id="{86A75969-12EA-FF49-8FBA-F8B15580CE35}"/>
              </a:ext>
            </a:extLst>
          </p:cNvPr>
          <p:cNvSpPr>
            <a:spLocks/>
          </p:cNvSpPr>
          <p:nvPr/>
        </p:nvSpPr>
        <p:spPr bwMode="auto">
          <a:xfrm>
            <a:off x="2141339" y="5322094"/>
            <a:ext cx="6636544" cy="350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eaLnBrk="1" hangingPunct="1"/>
            <a:r>
              <a:rPr lang="en-US" altLang="en-US" sz="2025">
                <a:solidFill>
                  <a:srgbClr val="00FF00"/>
                </a:solidFill>
                <a:ea typeface="ＭＳ Ｐゴシック" panose="020B0600070205080204" pitchFamily="34" charset="-128"/>
              </a:rPr>
              <a:t>Starting at the beginning of the line, </a:t>
            </a:r>
            <a:r>
              <a:rPr lang="en-US" altLang="en-US" sz="2025">
                <a:solidFill>
                  <a:srgbClr val="FF00FF"/>
                </a:solidFill>
                <a:ea typeface="ＭＳ Ｐゴシック" panose="020B0600070205080204" pitchFamily="34" charset="-128"/>
              </a:rPr>
              <a:t>look for the string </a:t>
            </a:r>
            <a:r>
              <a:rPr lang="fr-FR" altLang="en-US" sz="2025">
                <a:solidFill>
                  <a:srgbClr val="FF00FF"/>
                </a:solidFill>
                <a:ea typeface="ＭＳ Ｐゴシック" panose="020B0600070205080204" pitchFamily="34" charset="-128"/>
              </a:rPr>
              <a:t>'</a:t>
            </a:r>
            <a:r>
              <a:rPr lang="en-US" altLang="en-US" sz="2025">
                <a:solidFill>
                  <a:srgbClr val="FF00FF"/>
                </a:solidFill>
                <a:ea typeface="ＭＳ Ｐゴシック" panose="020B0600070205080204" pitchFamily="34" charset="-128"/>
              </a:rPr>
              <a:t>From </a:t>
            </a:r>
            <a:r>
              <a:rPr lang="fr-FR" altLang="en-US" sz="2025">
                <a:solidFill>
                  <a:srgbClr val="FF00FF"/>
                </a:solidFill>
                <a:ea typeface="ＭＳ Ｐゴシック" panose="020B0600070205080204" pitchFamily="34" charset="-128"/>
              </a:rPr>
              <a:t>'</a:t>
            </a:r>
            <a:r>
              <a:rPr lang="en-US" altLang="en-US" sz="2025">
                <a:solidFill>
                  <a:srgbClr val="FF00FF"/>
                </a:solidFill>
                <a:ea typeface="ＭＳ Ｐゴシック" panose="020B0600070205080204" pitchFamily="34" charset="-128"/>
              </a:rPr>
              <a:t> </a:t>
            </a:r>
          </a:p>
        </p:txBody>
      </p:sp>
      <p:sp>
        <p:nvSpPr>
          <p:cNvPr id="44038" name="Line 6">
            <a:extLst>
              <a:ext uri="{FF2B5EF4-FFF2-40B4-BE49-F238E27FC236}">
                <a16:creationId xmlns:a16="http://schemas.microsoft.com/office/drawing/2014/main" id="{A0253D03-18DF-D14B-ABA5-FCD658889CF4}"/>
              </a:ext>
            </a:extLst>
          </p:cNvPr>
          <p:cNvSpPr>
            <a:spLocks noChangeShapeType="1"/>
          </p:cNvSpPr>
          <p:nvPr/>
        </p:nvSpPr>
        <p:spPr bwMode="auto">
          <a:xfrm flipH="1">
            <a:off x="3855840" y="4564856"/>
            <a:ext cx="481310" cy="732234"/>
          </a:xfrm>
          <a:prstGeom prst="line">
            <a:avLst/>
          </a:prstGeom>
          <a:noFill/>
          <a:ln w="76200">
            <a:solidFill>
              <a:srgbClr val="00FF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4039" name="Line 7">
            <a:extLst>
              <a:ext uri="{FF2B5EF4-FFF2-40B4-BE49-F238E27FC236}">
                <a16:creationId xmlns:a16="http://schemas.microsoft.com/office/drawing/2014/main" id="{3E5194EF-A685-A942-B1E6-4A0FD0408A16}"/>
              </a:ext>
            </a:extLst>
          </p:cNvPr>
          <p:cNvSpPr>
            <a:spLocks noChangeShapeType="1"/>
          </p:cNvSpPr>
          <p:nvPr/>
        </p:nvSpPr>
        <p:spPr bwMode="auto">
          <a:xfrm>
            <a:off x="5344419" y="4622006"/>
            <a:ext cx="1304627" cy="755452"/>
          </a:xfrm>
          <a:prstGeom prst="line">
            <a:avLst/>
          </a:prstGeom>
          <a:noFill/>
          <a:ln w="76200">
            <a:solidFill>
              <a:srgbClr val="FF00FF"/>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Tree>
    <p:extLst>
      <p:ext uri="{BB962C8B-B14F-4D97-AF65-F5344CB8AC3E}">
        <p14:creationId xmlns:p14="http://schemas.microsoft.com/office/powerpoint/2010/main" val="18078110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a:extLst>
              <a:ext uri="{FF2B5EF4-FFF2-40B4-BE49-F238E27FC236}">
                <a16:creationId xmlns:a16="http://schemas.microsoft.com/office/drawing/2014/main" id="{58C26882-A90B-4842-968F-05F91BE50C08}"/>
              </a:ext>
            </a:extLst>
          </p:cNvPr>
          <p:cNvSpPr>
            <a:spLocks noGrp="1" noChangeArrowheads="1"/>
          </p:cNvSpPr>
          <p:nvPr>
            <p:ph type="title"/>
          </p:nvPr>
        </p:nvSpPr>
        <p:spPr/>
        <p:txBody>
          <a:bodyPr/>
          <a:lstStyle/>
          <a:p>
            <a:pPr eaLnBrk="1" hangingPunct="1">
              <a:defRPr/>
            </a:pPr>
            <a:r>
              <a:rPr lang="en-US" b="1" dirty="0">
                <a:solidFill>
                  <a:schemeClr val="accent2"/>
                </a:solidFill>
                <a:sym typeface="Gill Sans" charset="0"/>
              </a:rPr>
              <a:t>Even Cooler Regex Version</a:t>
            </a:r>
          </a:p>
        </p:txBody>
      </p:sp>
      <p:sp>
        <p:nvSpPr>
          <p:cNvPr id="45058" name="Rectangle 2">
            <a:extLst>
              <a:ext uri="{FF2B5EF4-FFF2-40B4-BE49-F238E27FC236}">
                <a16:creationId xmlns:a16="http://schemas.microsoft.com/office/drawing/2014/main" id="{B257C6F7-A189-9740-B432-8642D740530F}"/>
              </a:ext>
            </a:extLst>
          </p:cNvPr>
          <p:cNvSpPr>
            <a:spLocks/>
          </p:cNvSpPr>
          <p:nvPr/>
        </p:nvSpPr>
        <p:spPr bwMode="auto">
          <a:xfrm>
            <a:off x="214312" y="2401651"/>
            <a:ext cx="8707512" cy="31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2025">
                <a:solidFill>
                  <a:srgbClr val="FF7F00"/>
                </a:solidFill>
                <a:latin typeface="Monaco" pitchFamily="2" charset="77"/>
                <a:ea typeface="ＭＳ Ｐゴシック" panose="020B0600070205080204" pitchFamily="34" charset="-128"/>
                <a:sym typeface="Monaco" pitchFamily="2" charset="77"/>
              </a:rPr>
              <a:t>From stephen.marquard@</a:t>
            </a:r>
            <a:r>
              <a:rPr lang="en-US" altLang="en-US" sz="2025">
                <a:solidFill>
                  <a:srgbClr val="00FF00"/>
                </a:solidFill>
                <a:latin typeface="Monaco" pitchFamily="2" charset="77"/>
                <a:ea typeface="ＭＳ Ｐゴシック" panose="020B0600070205080204" pitchFamily="34" charset="-128"/>
                <a:sym typeface="Monaco" pitchFamily="2" charset="77"/>
              </a:rPr>
              <a:t>uct.ac.za</a:t>
            </a:r>
            <a:r>
              <a:rPr lang="en-US" altLang="en-US" sz="2025">
                <a:solidFill>
                  <a:srgbClr val="FF7F00"/>
                </a:solidFill>
                <a:latin typeface="Monaco" pitchFamily="2" charset="77"/>
                <a:ea typeface="ＭＳ Ｐゴシック" panose="020B0600070205080204" pitchFamily="34" charset="-128"/>
                <a:sym typeface="Monaco" pitchFamily="2" charset="77"/>
              </a:rPr>
              <a:t> Sat Jan  5 09:14:16 2008</a:t>
            </a:r>
          </a:p>
        </p:txBody>
      </p:sp>
      <p:sp>
        <p:nvSpPr>
          <p:cNvPr id="45059" name="Rectangle 3">
            <a:extLst>
              <a:ext uri="{FF2B5EF4-FFF2-40B4-BE49-F238E27FC236}">
                <a16:creationId xmlns:a16="http://schemas.microsoft.com/office/drawing/2014/main" id="{66B59D8E-A210-194C-A438-0E530FCC6615}"/>
              </a:ext>
            </a:extLst>
          </p:cNvPr>
          <p:cNvSpPr>
            <a:spLocks/>
          </p:cNvSpPr>
          <p:nvPr/>
        </p:nvSpPr>
        <p:spPr bwMode="auto">
          <a:xfrm>
            <a:off x="262533" y="3018234"/>
            <a:ext cx="8865394" cy="127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import re </a:t>
            </a:r>
          </a:p>
          <a:p>
            <a:pPr algn="l" eaLnBrk="1" hangingPunct="1"/>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lin</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 = </a:t>
            </a:r>
            <a:r>
              <a:rPr lang="fr-FR"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From </a:t>
            </a:r>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stephen.marquard@uct.ac.za</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 Sat Jan  5 09:14:16 2008</a:t>
            </a:r>
            <a:r>
              <a:rPr lang="fr-FR"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endPar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endParaRPr>
          </a:p>
          <a:p>
            <a:pPr algn="l" eaLnBrk="1" hangingPunct="1"/>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y = </a:t>
            </a:r>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re.findall</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fr-FR" altLang="en-US" sz="1688"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rPr>
              <a:t>^From .*@([^ ]*)</a:t>
            </a:r>
            <a:r>
              <a:rPr lang="fr-FR" altLang="en-US" sz="1688" dirty="0">
                <a:solidFill>
                  <a:srgbClr val="FFFF00"/>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lin</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p>
          <a:p>
            <a:pPr algn="l" eaLnBrk="1" hangingPunct="1"/>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print y[</a:t>
            </a:r>
            <a:r>
              <a:rPr lang="fr-FR"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uct.ac.za</a:t>
            </a:r>
            <a:r>
              <a:rPr lang="fr-FR"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p>
        </p:txBody>
      </p:sp>
      <p:sp>
        <p:nvSpPr>
          <p:cNvPr id="45060" name="Rectangle 4">
            <a:extLst>
              <a:ext uri="{FF2B5EF4-FFF2-40B4-BE49-F238E27FC236}">
                <a16:creationId xmlns:a16="http://schemas.microsoft.com/office/drawing/2014/main" id="{5D81F800-323D-F843-91E7-67BD8C77D56C}"/>
              </a:ext>
            </a:extLst>
          </p:cNvPr>
          <p:cNvSpPr>
            <a:spLocks/>
          </p:cNvSpPr>
          <p:nvPr/>
        </p:nvSpPr>
        <p:spPr bwMode="auto">
          <a:xfrm>
            <a:off x="3957638" y="4132449"/>
            <a:ext cx="4443524" cy="493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fr-FR" altLang="en-US" sz="3206"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3206"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rPr>
              <a:t>^From .*@([^ ]*)</a:t>
            </a:r>
            <a:r>
              <a:rPr lang="fr-FR" altLang="en-US" sz="3206"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rPr>
              <a:t>'</a:t>
            </a:r>
            <a:endParaRPr lang="en-US" altLang="en-US" sz="3206"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endParaRPr>
          </a:p>
        </p:txBody>
      </p:sp>
      <p:sp>
        <p:nvSpPr>
          <p:cNvPr id="45061" name="Rectangle 5">
            <a:extLst>
              <a:ext uri="{FF2B5EF4-FFF2-40B4-BE49-F238E27FC236}">
                <a16:creationId xmlns:a16="http://schemas.microsoft.com/office/drawing/2014/main" id="{F2511B5D-A8EA-F044-8FC4-0703736D8F2F}"/>
              </a:ext>
            </a:extLst>
          </p:cNvPr>
          <p:cNvSpPr>
            <a:spLocks/>
          </p:cNvSpPr>
          <p:nvPr/>
        </p:nvSpPr>
        <p:spPr bwMode="auto">
          <a:xfrm>
            <a:off x="2641401" y="5372100"/>
            <a:ext cx="6636544" cy="350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eaLnBrk="1" hangingPunct="1"/>
            <a:r>
              <a:rPr lang="en-US" altLang="en-US" sz="2025">
                <a:solidFill>
                  <a:srgbClr val="00FF00"/>
                </a:solidFill>
                <a:ea typeface="ＭＳ Ｐゴシック" panose="020B0600070205080204" pitchFamily="34" charset="-128"/>
              </a:rPr>
              <a:t>Skip a bunch of characters, </a:t>
            </a:r>
            <a:r>
              <a:rPr lang="en-US" altLang="en-US" sz="2025">
                <a:solidFill>
                  <a:srgbClr val="FF00FF"/>
                </a:solidFill>
                <a:ea typeface="ＭＳ Ｐゴシック" panose="020B0600070205080204" pitchFamily="34" charset="-128"/>
              </a:rPr>
              <a:t>looking for an at-sign</a:t>
            </a:r>
          </a:p>
        </p:txBody>
      </p:sp>
      <p:sp>
        <p:nvSpPr>
          <p:cNvPr id="45062" name="Line 6">
            <a:extLst>
              <a:ext uri="{FF2B5EF4-FFF2-40B4-BE49-F238E27FC236}">
                <a16:creationId xmlns:a16="http://schemas.microsoft.com/office/drawing/2014/main" id="{CA1D28D3-889F-224A-A867-53DF9B47865A}"/>
              </a:ext>
            </a:extLst>
          </p:cNvPr>
          <p:cNvSpPr>
            <a:spLocks noChangeShapeType="1"/>
          </p:cNvSpPr>
          <p:nvPr/>
        </p:nvSpPr>
        <p:spPr bwMode="auto">
          <a:xfrm flipH="1">
            <a:off x="5687318" y="4586288"/>
            <a:ext cx="185738" cy="756345"/>
          </a:xfrm>
          <a:prstGeom prst="line">
            <a:avLst/>
          </a:prstGeom>
          <a:noFill/>
          <a:ln w="76200">
            <a:solidFill>
              <a:srgbClr val="00FF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5063" name="Line 7">
            <a:extLst>
              <a:ext uri="{FF2B5EF4-FFF2-40B4-BE49-F238E27FC236}">
                <a16:creationId xmlns:a16="http://schemas.microsoft.com/office/drawing/2014/main" id="{29C6CF00-0B0B-7B4A-B674-814CB466EB72}"/>
              </a:ext>
            </a:extLst>
          </p:cNvPr>
          <p:cNvSpPr>
            <a:spLocks noChangeShapeType="1"/>
          </p:cNvSpPr>
          <p:nvPr/>
        </p:nvSpPr>
        <p:spPr bwMode="auto">
          <a:xfrm>
            <a:off x="6385620" y="4598789"/>
            <a:ext cx="263426" cy="778669"/>
          </a:xfrm>
          <a:prstGeom prst="line">
            <a:avLst/>
          </a:prstGeom>
          <a:noFill/>
          <a:ln w="76200">
            <a:solidFill>
              <a:srgbClr val="FF00FF"/>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Tree>
    <p:extLst>
      <p:ext uri="{BB962C8B-B14F-4D97-AF65-F5344CB8AC3E}">
        <p14:creationId xmlns:p14="http://schemas.microsoft.com/office/powerpoint/2010/main" val="1828856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a:extLst>
              <a:ext uri="{FF2B5EF4-FFF2-40B4-BE49-F238E27FC236}">
                <a16:creationId xmlns:a16="http://schemas.microsoft.com/office/drawing/2014/main" id="{B964A7B7-5004-C049-AE93-3B3BF59BA2B0}"/>
              </a:ext>
            </a:extLst>
          </p:cNvPr>
          <p:cNvSpPr>
            <a:spLocks noGrp="1" noChangeArrowheads="1"/>
          </p:cNvSpPr>
          <p:nvPr>
            <p:ph type="title"/>
          </p:nvPr>
        </p:nvSpPr>
        <p:spPr/>
        <p:txBody>
          <a:bodyPr/>
          <a:lstStyle/>
          <a:p>
            <a:pPr eaLnBrk="1" hangingPunct="1">
              <a:defRPr/>
            </a:pPr>
            <a:r>
              <a:rPr lang="en-US" b="1" dirty="0">
                <a:solidFill>
                  <a:schemeClr val="accent2"/>
                </a:solidFill>
                <a:sym typeface="Gill Sans" charset="0"/>
              </a:rPr>
              <a:t>Regular Expressions</a:t>
            </a:r>
          </a:p>
        </p:txBody>
      </p:sp>
      <p:sp>
        <p:nvSpPr>
          <p:cNvPr id="18434" name="Rectangle 2">
            <a:extLst>
              <a:ext uri="{FF2B5EF4-FFF2-40B4-BE49-F238E27FC236}">
                <a16:creationId xmlns:a16="http://schemas.microsoft.com/office/drawing/2014/main" id="{B43E72B5-C466-6443-9C38-3E52DB99E311}"/>
              </a:ext>
            </a:extLst>
          </p:cNvPr>
          <p:cNvSpPr>
            <a:spLocks/>
          </p:cNvSpPr>
          <p:nvPr/>
        </p:nvSpPr>
        <p:spPr bwMode="auto">
          <a:xfrm>
            <a:off x="1935957" y="5443343"/>
            <a:ext cx="5258747" cy="329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eaLnBrk="1" hangingPunct="1"/>
            <a:r>
              <a:rPr lang="en-US" altLang="en-US" sz="2138" dirty="0">
                <a:solidFill>
                  <a:schemeClr val="accent2"/>
                </a:solidFill>
                <a:ea typeface="ＭＳ Ｐゴシック" panose="020B0600070205080204" pitchFamily="34" charset="-128"/>
              </a:rPr>
              <a:t>http://</a:t>
            </a:r>
            <a:r>
              <a:rPr lang="en-US" altLang="en-US" sz="2138" dirty="0" err="1">
                <a:solidFill>
                  <a:schemeClr val="accent2"/>
                </a:solidFill>
                <a:ea typeface="ＭＳ Ｐゴシック" panose="020B0600070205080204" pitchFamily="34" charset="-128"/>
              </a:rPr>
              <a:t>en.wikipedia.org</a:t>
            </a:r>
            <a:r>
              <a:rPr lang="en-US" altLang="en-US" sz="2138" dirty="0">
                <a:solidFill>
                  <a:schemeClr val="accent2"/>
                </a:solidFill>
                <a:ea typeface="ＭＳ Ｐゴシック" panose="020B0600070205080204" pitchFamily="34" charset="-128"/>
              </a:rPr>
              <a:t>/wiki/</a:t>
            </a:r>
            <a:r>
              <a:rPr lang="en-US" altLang="en-US" sz="2138" dirty="0" err="1">
                <a:solidFill>
                  <a:schemeClr val="accent2"/>
                </a:solidFill>
                <a:ea typeface="ＭＳ Ｐゴシック" panose="020B0600070205080204" pitchFamily="34" charset="-128"/>
              </a:rPr>
              <a:t>Regular_expression</a:t>
            </a:r>
            <a:endParaRPr lang="en-US" altLang="en-US" sz="2138" dirty="0">
              <a:solidFill>
                <a:schemeClr val="accent2"/>
              </a:solidFill>
              <a:ea typeface="ＭＳ Ｐゴシック" panose="020B0600070205080204" pitchFamily="34" charset="-128"/>
            </a:endParaRPr>
          </a:p>
        </p:txBody>
      </p:sp>
      <p:sp>
        <p:nvSpPr>
          <p:cNvPr id="18435" name="Rectangle 3">
            <a:extLst>
              <a:ext uri="{FF2B5EF4-FFF2-40B4-BE49-F238E27FC236}">
                <a16:creationId xmlns:a16="http://schemas.microsoft.com/office/drawing/2014/main" id="{5A82A639-1730-3848-A219-0CE90243C84F}"/>
              </a:ext>
            </a:extLst>
          </p:cNvPr>
          <p:cNvSpPr>
            <a:spLocks/>
          </p:cNvSpPr>
          <p:nvPr/>
        </p:nvSpPr>
        <p:spPr bwMode="auto">
          <a:xfrm>
            <a:off x="457200" y="2514600"/>
            <a:ext cx="8435279"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marL="342900" indent="-342900" eaLnBrk="1" hangingPunct="1">
              <a:buFont typeface="Arial" panose="020B0604020202020204" pitchFamily="34" charset="0"/>
              <a:buChar char="•"/>
            </a:pPr>
            <a:r>
              <a:rPr lang="en-US" altLang="en-US" sz="2138" dirty="0">
                <a:solidFill>
                  <a:schemeClr val="tx2"/>
                </a:solidFill>
                <a:latin typeface="+mn-lt"/>
                <a:ea typeface="ＭＳ Ｐゴシック" panose="020B0600070205080204" pitchFamily="34" charset="-128"/>
              </a:rPr>
              <a:t>In </a:t>
            </a:r>
            <a:r>
              <a:rPr lang="en-US" altLang="en-US" sz="2138" dirty="0">
                <a:solidFill>
                  <a:schemeClr val="tx2"/>
                </a:solidFill>
                <a:latin typeface="+mn-lt"/>
                <a:ea typeface="ＭＳ Ｐゴシック" panose="020B0600070205080204" pitchFamily="34" charset="-128"/>
                <a:hlinkClick r:id="rId2">
                  <a:extLst>
                    <a:ext uri="{A12FA001-AC4F-418D-AE19-62706E023703}">
                      <ahyp:hlinkClr xmlns:ahyp="http://schemas.microsoft.com/office/drawing/2018/hyperlinkcolor" val="tx"/>
                    </a:ext>
                  </a:extLst>
                </a:hlinkClick>
              </a:rPr>
              <a:t>computing</a:t>
            </a:r>
            <a:r>
              <a:rPr lang="en-US" altLang="en-US" sz="2138" dirty="0">
                <a:solidFill>
                  <a:schemeClr val="tx2"/>
                </a:solidFill>
                <a:latin typeface="+mn-lt"/>
                <a:ea typeface="ＭＳ Ｐゴシック" panose="020B0600070205080204" pitchFamily="34" charset="-128"/>
              </a:rPr>
              <a:t>, a regular expression, also referred to as "regex" or "</a:t>
            </a:r>
            <a:r>
              <a:rPr lang="en-US" altLang="en-US" sz="2138" dirty="0" err="1">
                <a:solidFill>
                  <a:schemeClr val="tx2"/>
                </a:solidFill>
                <a:latin typeface="+mn-lt"/>
                <a:ea typeface="ＭＳ Ｐゴシック" panose="020B0600070205080204" pitchFamily="34" charset="-128"/>
              </a:rPr>
              <a:t>regexp</a:t>
            </a:r>
            <a:r>
              <a:rPr lang="en-US" altLang="en-US" sz="2138" dirty="0">
                <a:solidFill>
                  <a:schemeClr val="tx2"/>
                </a:solidFill>
                <a:latin typeface="+mn-lt"/>
                <a:ea typeface="ＭＳ Ｐゴシック" panose="020B0600070205080204" pitchFamily="34" charset="-128"/>
              </a:rPr>
              <a:t>", provides a concise and flexible means for matching strings o</a:t>
            </a:r>
            <a:r>
              <a:rPr lang="en-US" altLang="en-US" sz="2138" dirty="0">
                <a:solidFill>
                  <a:schemeClr val="tx2"/>
                </a:solidFill>
                <a:latin typeface="+mn-lt"/>
                <a:ea typeface="ＭＳ Ｐゴシック" panose="020B0600070205080204" pitchFamily="34" charset="-128"/>
                <a:hlinkClick r:id="rId3">
                  <a:extLst>
                    <a:ext uri="{A12FA001-AC4F-418D-AE19-62706E023703}">
                      <ahyp:hlinkClr xmlns:ahyp="http://schemas.microsoft.com/office/drawing/2018/hyperlinkcolor" val="tx"/>
                    </a:ext>
                  </a:extLst>
                </a:hlinkClick>
              </a:rPr>
              <a:t>f text,</a:t>
            </a:r>
            <a:r>
              <a:rPr lang="en-US" altLang="en-US" sz="2138" dirty="0">
                <a:solidFill>
                  <a:schemeClr val="tx2"/>
                </a:solidFill>
                <a:latin typeface="+mn-lt"/>
                <a:ea typeface="ＭＳ Ｐゴシック" panose="020B0600070205080204" pitchFamily="34" charset="-128"/>
              </a:rPr>
              <a:t> such as particular characters, words, or patterns of characters. </a:t>
            </a:r>
          </a:p>
          <a:p>
            <a:pPr eaLnBrk="1" hangingPunct="1"/>
            <a:endParaRPr lang="en-US" altLang="en-US" sz="2138" dirty="0">
              <a:solidFill>
                <a:schemeClr val="tx2"/>
              </a:solidFill>
              <a:latin typeface="+mn-lt"/>
              <a:ea typeface="ＭＳ Ｐゴシック" panose="020B0600070205080204" pitchFamily="34" charset="-128"/>
            </a:endParaRPr>
          </a:p>
          <a:p>
            <a:pPr marL="342900" indent="-342900" eaLnBrk="1" hangingPunct="1">
              <a:buFont typeface="Arial" panose="020B0604020202020204" pitchFamily="34" charset="0"/>
              <a:buChar char="•"/>
            </a:pPr>
            <a:r>
              <a:rPr lang="en-US" altLang="en-US" sz="2138" dirty="0">
                <a:solidFill>
                  <a:schemeClr val="tx2"/>
                </a:solidFill>
                <a:latin typeface="+mn-lt"/>
                <a:ea typeface="ＭＳ Ｐゴシック" panose="020B0600070205080204" pitchFamily="34" charset="-128"/>
              </a:rPr>
              <a:t>A regular expression is written in a formal language </a:t>
            </a:r>
            <a:r>
              <a:rPr lang="en-US" altLang="en-US" sz="2138" dirty="0">
                <a:solidFill>
                  <a:schemeClr val="tx2"/>
                </a:solidFill>
                <a:latin typeface="+mn-lt"/>
                <a:ea typeface="ＭＳ Ｐゴシック" panose="020B0600070205080204" pitchFamily="34" charset="-128"/>
                <a:hlinkClick r:id="rId4">
                  <a:extLst>
                    <a:ext uri="{A12FA001-AC4F-418D-AE19-62706E023703}">
                      <ahyp:hlinkClr xmlns:ahyp="http://schemas.microsoft.com/office/drawing/2018/hyperlinkcolor" val="tx"/>
                    </a:ext>
                  </a:extLst>
                </a:hlinkClick>
              </a:rPr>
              <a:t>that can be int</a:t>
            </a:r>
            <a:r>
              <a:rPr lang="en-US" altLang="en-US" sz="2138" dirty="0">
                <a:solidFill>
                  <a:schemeClr val="tx2"/>
                </a:solidFill>
                <a:latin typeface="+mn-lt"/>
                <a:ea typeface="ＭＳ Ｐゴシック" panose="020B0600070205080204" pitchFamily="34" charset="-128"/>
              </a:rPr>
              <a:t>erpreted by a regular expression processor.</a:t>
            </a:r>
          </a:p>
        </p:txBody>
      </p:sp>
    </p:spTree>
    <p:extLst>
      <p:ext uri="{BB962C8B-B14F-4D97-AF65-F5344CB8AC3E}">
        <p14:creationId xmlns:p14="http://schemas.microsoft.com/office/powerpoint/2010/main" val="33682527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
            <a:extLst>
              <a:ext uri="{FF2B5EF4-FFF2-40B4-BE49-F238E27FC236}">
                <a16:creationId xmlns:a16="http://schemas.microsoft.com/office/drawing/2014/main" id="{11C23C1B-4935-804D-BBD0-F3D613832BC9}"/>
              </a:ext>
            </a:extLst>
          </p:cNvPr>
          <p:cNvSpPr>
            <a:spLocks noGrp="1" noChangeArrowheads="1"/>
          </p:cNvSpPr>
          <p:nvPr>
            <p:ph type="title"/>
          </p:nvPr>
        </p:nvSpPr>
        <p:spPr/>
        <p:txBody>
          <a:bodyPr/>
          <a:lstStyle/>
          <a:p>
            <a:pPr eaLnBrk="1" hangingPunct="1">
              <a:defRPr/>
            </a:pPr>
            <a:r>
              <a:rPr lang="en-US" b="1" dirty="0">
                <a:solidFill>
                  <a:schemeClr val="accent2"/>
                </a:solidFill>
                <a:sym typeface="Gill Sans" charset="0"/>
              </a:rPr>
              <a:t>Even Cooler Regex Version</a:t>
            </a:r>
          </a:p>
        </p:txBody>
      </p:sp>
      <p:sp>
        <p:nvSpPr>
          <p:cNvPr id="46082" name="Rectangle 2">
            <a:extLst>
              <a:ext uri="{FF2B5EF4-FFF2-40B4-BE49-F238E27FC236}">
                <a16:creationId xmlns:a16="http://schemas.microsoft.com/office/drawing/2014/main" id="{AA0A35EE-A9D6-8442-A268-26B4F0A53FA4}"/>
              </a:ext>
            </a:extLst>
          </p:cNvPr>
          <p:cNvSpPr>
            <a:spLocks/>
          </p:cNvSpPr>
          <p:nvPr/>
        </p:nvSpPr>
        <p:spPr bwMode="auto">
          <a:xfrm>
            <a:off x="214312" y="2401651"/>
            <a:ext cx="8707512" cy="31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2025">
                <a:solidFill>
                  <a:srgbClr val="FF7F00"/>
                </a:solidFill>
                <a:latin typeface="Monaco" pitchFamily="2" charset="77"/>
                <a:ea typeface="ＭＳ Ｐゴシック" panose="020B0600070205080204" pitchFamily="34" charset="-128"/>
                <a:sym typeface="Monaco" pitchFamily="2" charset="77"/>
              </a:rPr>
              <a:t>From stephen.marquard@</a:t>
            </a:r>
            <a:r>
              <a:rPr lang="en-US" altLang="en-US" sz="2025">
                <a:solidFill>
                  <a:srgbClr val="00FF00"/>
                </a:solidFill>
                <a:latin typeface="Monaco" pitchFamily="2" charset="77"/>
                <a:ea typeface="ＭＳ Ｐゴシック" panose="020B0600070205080204" pitchFamily="34" charset="-128"/>
                <a:sym typeface="Monaco" pitchFamily="2" charset="77"/>
              </a:rPr>
              <a:t>uct.ac.za</a:t>
            </a:r>
            <a:r>
              <a:rPr lang="en-US" altLang="en-US" sz="2025">
                <a:solidFill>
                  <a:srgbClr val="FF7F00"/>
                </a:solidFill>
                <a:latin typeface="Monaco" pitchFamily="2" charset="77"/>
                <a:ea typeface="ＭＳ Ｐゴシック" panose="020B0600070205080204" pitchFamily="34" charset="-128"/>
                <a:sym typeface="Monaco" pitchFamily="2" charset="77"/>
              </a:rPr>
              <a:t> Sat Jan  5 09:14:16 2008</a:t>
            </a:r>
          </a:p>
        </p:txBody>
      </p:sp>
      <p:sp>
        <p:nvSpPr>
          <p:cNvPr id="46083" name="Rectangle 3">
            <a:extLst>
              <a:ext uri="{FF2B5EF4-FFF2-40B4-BE49-F238E27FC236}">
                <a16:creationId xmlns:a16="http://schemas.microsoft.com/office/drawing/2014/main" id="{73CB0E1A-94DB-A548-AFBD-3B0709D62380}"/>
              </a:ext>
            </a:extLst>
          </p:cNvPr>
          <p:cNvSpPr>
            <a:spLocks/>
          </p:cNvSpPr>
          <p:nvPr/>
        </p:nvSpPr>
        <p:spPr bwMode="auto">
          <a:xfrm>
            <a:off x="262533" y="3018234"/>
            <a:ext cx="8865394" cy="127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import re </a:t>
            </a:r>
          </a:p>
          <a:p>
            <a:pPr algn="l" eaLnBrk="1" hangingPunct="1"/>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lin</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 = </a:t>
            </a:r>
            <a:r>
              <a:rPr lang="fr-FR"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From </a:t>
            </a:r>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stephen.marquard@uct.ac.za</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 Sat Jan  5 09:14:16 2008</a:t>
            </a:r>
            <a:r>
              <a:rPr lang="fr-FR"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endPar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endParaRPr>
          </a:p>
          <a:p>
            <a:pPr algn="l" eaLnBrk="1" hangingPunct="1"/>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y = </a:t>
            </a:r>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re.findall</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fr-FR" altLang="en-US" sz="1688"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rPr>
              <a:t>^From .*@([^ ]*)</a:t>
            </a:r>
            <a:r>
              <a:rPr lang="fr-FR" altLang="en-US" sz="1688"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lin</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p>
          <a:p>
            <a:pPr algn="l" eaLnBrk="1" hangingPunct="1"/>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print y[</a:t>
            </a:r>
            <a:r>
              <a:rPr lang="fr-FR"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uct.ac.za</a:t>
            </a:r>
            <a:r>
              <a:rPr lang="fr-FR"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p>
        </p:txBody>
      </p:sp>
      <p:sp>
        <p:nvSpPr>
          <p:cNvPr id="46084" name="Rectangle 4">
            <a:extLst>
              <a:ext uri="{FF2B5EF4-FFF2-40B4-BE49-F238E27FC236}">
                <a16:creationId xmlns:a16="http://schemas.microsoft.com/office/drawing/2014/main" id="{566334AE-E927-7A45-AC8E-AC654F7653C5}"/>
              </a:ext>
            </a:extLst>
          </p:cNvPr>
          <p:cNvSpPr>
            <a:spLocks/>
          </p:cNvSpPr>
          <p:nvPr/>
        </p:nvSpPr>
        <p:spPr bwMode="auto">
          <a:xfrm>
            <a:off x="3957638" y="4132449"/>
            <a:ext cx="4443524" cy="493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fr-FR" altLang="en-US" sz="3206"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3206"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rPr>
              <a:t>^From .*@([^ ]*)</a:t>
            </a:r>
            <a:r>
              <a:rPr lang="fr-FR" altLang="en-US" sz="3206"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rPr>
              <a:t>'</a:t>
            </a:r>
            <a:endParaRPr lang="en-US" altLang="en-US" sz="3206"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endParaRPr>
          </a:p>
        </p:txBody>
      </p:sp>
      <p:sp>
        <p:nvSpPr>
          <p:cNvPr id="46085" name="Rectangle 5">
            <a:extLst>
              <a:ext uri="{FF2B5EF4-FFF2-40B4-BE49-F238E27FC236}">
                <a16:creationId xmlns:a16="http://schemas.microsoft.com/office/drawing/2014/main" id="{7BC5FC3D-B98C-984D-A33A-3F1D73494F92}"/>
              </a:ext>
            </a:extLst>
          </p:cNvPr>
          <p:cNvSpPr>
            <a:spLocks/>
          </p:cNvSpPr>
          <p:nvPr/>
        </p:nvSpPr>
        <p:spPr bwMode="auto">
          <a:xfrm>
            <a:off x="3320058" y="5372100"/>
            <a:ext cx="6636544" cy="350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eaLnBrk="1" hangingPunct="1"/>
            <a:r>
              <a:rPr lang="en-US" altLang="en-US" sz="2025" dirty="0">
                <a:solidFill>
                  <a:srgbClr val="00FF00"/>
                </a:solidFill>
                <a:ea typeface="ＭＳ Ｐゴシック" panose="020B0600070205080204" pitchFamily="34" charset="-128"/>
              </a:rPr>
              <a:t>Start </a:t>
            </a:r>
            <a:r>
              <a:rPr lang="fr-FR" altLang="en-US" sz="2025" dirty="0">
                <a:solidFill>
                  <a:srgbClr val="00FF00"/>
                </a:solidFill>
                <a:ea typeface="ＭＳ Ｐゴシック" panose="020B0600070205080204" pitchFamily="34" charset="-128"/>
              </a:rPr>
              <a:t>'</a:t>
            </a:r>
            <a:r>
              <a:rPr lang="en-US" altLang="en-US" sz="2025" dirty="0">
                <a:solidFill>
                  <a:srgbClr val="00FF00"/>
                </a:solidFill>
                <a:ea typeface="ＭＳ Ｐゴシック" panose="020B0600070205080204" pitchFamily="34" charset="-128"/>
              </a:rPr>
              <a:t>extracting</a:t>
            </a:r>
            <a:r>
              <a:rPr lang="fr-FR" altLang="en-US" sz="2025" dirty="0">
                <a:solidFill>
                  <a:srgbClr val="00FF00"/>
                </a:solidFill>
                <a:ea typeface="ＭＳ Ｐゴシック" panose="020B0600070205080204" pitchFamily="34" charset="-128"/>
              </a:rPr>
              <a:t>'</a:t>
            </a:r>
            <a:endParaRPr lang="en-US" altLang="en-US" sz="2025" dirty="0">
              <a:solidFill>
                <a:srgbClr val="00FF00"/>
              </a:solidFill>
              <a:ea typeface="ＭＳ Ｐゴシック" panose="020B0600070205080204" pitchFamily="34" charset="-128"/>
            </a:endParaRPr>
          </a:p>
        </p:txBody>
      </p:sp>
      <p:sp>
        <p:nvSpPr>
          <p:cNvPr id="46086" name="Line 6">
            <a:extLst>
              <a:ext uri="{FF2B5EF4-FFF2-40B4-BE49-F238E27FC236}">
                <a16:creationId xmlns:a16="http://schemas.microsoft.com/office/drawing/2014/main" id="{851D225C-2854-0E4C-AC8A-7E501EAB317C}"/>
              </a:ext>
            </a:extLst>
          </p:cNvPr>
          <p:cNvSpPr>
            <a:spLocks noChangeShapeType="1"/>
          </p:cNvSpPr>
          <p:nvPr/>
        </p:nvSpPr>
        <p:spPr bwMode="auto">
          <a:xfrm flipH="1">
            <a:off x="6394549" y="4586288"/>
            <a:ext cx="185738" cy="756345"/>
          </a:xfrm>
          <a:prstGeom prst="line">
            <a:avLst/>
          </a:prstGeom>
          <a:noFill/>
          <a:ln w="76200">
            <a:solidFill>
              <a:srgbClr val="00FF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Tree>
    <p:extLst>
      <p:ext uri="{BB962C8B-B14F-4D97-AF65-F5344CB8AC3E}">
        <p14:creationId xmlns:p14="http://schemas.microsoft.com/office/powerpoint/2010/main" val="29362361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a:extLst>
              <a:ext uri="{FF2B5EF4-FFF2-40B4-BE49-F238E27FC236}">
                <a16:creationId xmlns:a16="http://schemas.microsoft.com/office/drawing/2014/main" id="{E1F8D0AA-4AC9-094B-95AE-28F872DB455A}"/>
              </a:ext>
            </a:extLst>
          </p:cNvPr>
          <p:cNvSpPr>
            <a:spLocks noGrp="1" noChangeArrowheads="1"/>
          </p:cNvSpPr>
          <p:nvPr>
            <p:ph type="title"/>
          </p:nvPr>
        </p:nvSpPr>
        <p:spPr/>
        <p:txBody>
          <a:bodyPr/>
          <a:lstStyle/>
          <a:p>
            <a:pPr eaLnBrk="1" hangingPunct="1">
              <a:defRPr/>
            </a:pPr>
            <a:r>
              <a:rPr lang="en-US" b="1" dirty="0">
                <a:solidFill>
                  <a:schemeClr val="accent2"/>
                </a:solidFill>
                <a:sym typeface="Gill Sans" charset="0"/>
              </a:rPr>
              <a:t>Even Cooler Regex Version</a:t>
            </a:r>
          </a:p>
        </p:txBody>
      </p:sp>
      <p:sp>
        <p:nvSpPr>
          <p:cNvPr id="47106" name="Rectangle 2">
            <a:extLst>
              <a:ext uri="{FF2B5EF4-FFF2-40B4-BE49-F238E27FC236}">
                <a16:creationId xmlns:a16="http://schemas.microsoft.com/office/drawing/2014/main" id="{990CE4F9-7C78-374A-A772-3FC75CE0C806}"/>
              </a:ext>
            </a:extLst>
          </p:cNvPr>
          <p:cNvSpPr>
            <a:spLocks/>
          </p:cNvSpPr>
          <p:nvPr/>
        </p:nvSpPr>
        <p:spPr bwMode="auto">
          <a:xfrm>
            <a:off x="214312" y="2401651"/>
            <a:ext cx="8707512" cy="31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2025">
                <a:solidFill>
                  <a:srgbClr val="FF7F00"/>
                </a:solidFill>
                <a:latin typeface="Monaco" pitchFamily="2" charset="77"/>
                <a:ea typeface="ＭＳ Ｐゴシック" panose="020B0600070205080204" pitchFamily="34" charset="-128"/>
                <a:sym typeface="Monaco" pitchFamily="2" charset="77"/>
              </a:rPr>
              <a:t>From stephen.marquard@</a:t>
            </a:r>
            <a:r>
              <a:rPr lang="en-US" altLang="en-US" sz="2025">
                <a:solidFill>
                  <a:srgbClr val="00FF00"/>
                </a:solidFill>
                <a:latin typeface="Monaco" pitchFamily="2" charset="77"/>
                <a:ea typeface="ＭＳ Ｐゴシック" panose="020B0600070205080204" pitchFamily="34" charset="-128"/>
                <a:sym typeface="Monaco" pitchFamily="2" charset="77"/>
              </a:rPr>
              <a:t>uct.ac.za</a:t>
            </a:r>
            <a:r>
              <a:rPr lang="en-US" altLang="en-US" sz="2025">
                <a:solidFill>
                  <a:srgbClr val="FF7F00"/>
                </a:solidFill>
                <a:latin typeface="Monaco" pitchFamily="2" charset="77"/>
                <a:ea typeface="ＭＳ Ｐゴシック" panose="020B0600070205080204" pitchFamily="34" charset="-128"/>
                <a:sym typeface="Monaco" pitchFamily="2" charset="77"/>
              </a:rPr>
              <a:t> Sat Jan  5 09:14:16 2008</a:t>
            </a:r>
          </a:p>
        </p:txBody>
      </p:sp>
      <p:sp>
        <p:nvSpPr>
          <p:cNvPr id="47107" name="Rectangle 3">
            <a:extLst>
              <a:ext uri="{FF2B5EF4-FFF2-40B4-BE49-F238E27FC236}">
                <a16:creationId xmlns:a16="http://schemas.microsoft.com/office/drawing/2014/main" id="{67054436-765E-5943-A019-411C21A87196}"/>
              </a:ext>
            </a:extLst>
          </p:cNvPr>
          <p:cNvSpPr>
            <a:spLocks/>
          </p:cNvSpPr>
          <p:nvPr/>
        </p:nvSpPr>
        <p:spPr bwMode="auto">
          <a:xfrm>
            <a:off x="262533" y="3018234"/>
            <a:ext cx="8865394" cy="127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import re </a:t>
            </a:r>
          </a:p>
          <a:p>
            <a:pPr algn="l" eaLnBrk="1" hangingPunct="1"/>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lin</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 = </a:t>
            </a:r>
            <a:r>
              <a:rPr lang="fr-FR"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From </a:t>
            </a:r>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stephen.marquard@uct.ac.za</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 Sat Jan  5 09:14:16 2008</a:t>
            </a:r>
            <a:r>
              <a:rPr lang="fr-FR"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endPar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endParaRPr>
          </a:p>
          <a:p>
            <a:pPr algn="l" eaLnBrk="1" hangingPunct="1"/>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y = </a:t>
            </a:r>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re.findall</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fr-FR" altLang="en-US" sz="1688"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rPr>
              <a:t>^From .*@([^ ]*)</a:t>
            </a:r>
            <a:r>
              <a:rPr lang="fr-FR" altLang="en-US" sz="1688"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lin</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p>
          <a:p>
            <a:pPr algn="l" eaLnBrk="1" hangingPunct="1"/>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print y[</a:t>
            </a:r>
            <a:r>
              <a:rPr lang="fr-FR"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uct.ac.za</a:t>
            </a:r>
            <a:r>
              <a:rPr lang="fr-FR"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p>
        </p:txBody>
      </p:sp>
      <p:sp>
        <p:nvSpPr>
          <p:cNvPr id="47108" name="Rectangle 4">
            <a:extLst>
              <a:ext uri="{FF2B5EF4-FFF2-40B4-BE49-F238E27FC236}">
                <a16:creationId xmlns:a16="http://schemas.microsoft.com/office/drawing/2014/main" id="{4593E272-DD5C-BE48-9184-CFCB68CF5904}"/>
              </a:ext>
            </a:extLst>
          </p:cNvPr>
          <p:cNvSpPr>
            <a:spLocks/>
          </p:cNvSpPr>
          <p:nvPr/>
        </p:nvSpPr>
        <p:spPr bwMode="auto">
          <a:xfrm>
            <a:off x="3957638" y="4132449"/>
            <a:ext cx="4443524" cy="493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fr-FR" altLang="en-US" sz="3206"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3206"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rPr>
              <a:t>^From .*@([^ ]*)</a:t>
            </a:r>
            <a:r>
              <a:rPr lang="fr-FR" altLang="en-US" sz="3206"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rPr>
              <a:t>'</a:t>
            </a:r>
            <a:endParaRPr lang="en-US" altLang="en-US" sz="3206"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endParaRPr>
          </a:p>
        </p:txBody>
      </p:sp>
      <p:sp>
        <p:nvSpPr>
          <p:cNvPr id="47109" name="Rectangle 5">
            <a:extLst>
              <a:ext uri="{FF2B5EF4-FFF2-40B4-BE49-F238E27FC236}">
                <a16:creationId xmlns:a16="http://schemas.microsoft.com/office/drawing/2014/main" id="{FE3BE56F-2F03-C044-B4E0-417286FD35B7}"/>
              </a:ext>
            </a:extLst>
          </p:cNvPr>
          <p:cNvSpPr>
            <a:spLocks/>
          </p:cNvSpPr>
          <p:nvPr/>
        </p:nvSpPr>
        <p:spPr bwMode="auto">
          <a:xfrm>
            <a:off x="3665637" y="5227004"/>
            <a:ext cx="2821285" cy="31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eaLnBrk="1" hangingPunct="1"/>
            <a:r>
              <a:rPr lang="en-US" altLang="en-US" sz="2025">
                <a:solidFill>
                  <a:srgbClr val="FF00FF"/>
                </a:solidFill>
                <a:ea typeface="ＭＳ Ｐゴシック" panose="020B0600070205080204" pitchFamily="34" charset="-128"/>
              </a:rPr>
              <a:t>Match</a:t>
            </a:r>
            <a:r>
              <a:rPr lang="en-US" altLang="en-US" sz="2025">
                <a:solidFill>
                  <a:srgbClr val="00FF00"/>
                </a:solidFill>
                <a:ea typeface="ＭＳ Ｐゴシック" panose="020B0600070205080204" pitchFamily="34" charset="-128"/>
              </a:rPr>
              <a:t> </a:t>
            </a:r>
            <a:r>
              <a:rPr lang="en-US" altLang="en-US" sz="2025">
                <a:solidFill>
                  <a:srgbClr val="FF00FF"/>
                </a:solidFill>
                <a:ea typeface="ＭＳ Ｐゴシック" panose="020B0600070205080204" pitchFamily="34" charset="-128"/>
              </a:rPr>
              <a:t>non-blank character</a:t>
            </a:r>
          </a:p>
        </p:txBody>
      </p:sp>
      <p:sp>
        <p:nvSpPr>
          <p:cNvPr id="47110" name="Line 6">
            <a:extLst>
              <a:ext uri="{FF2B5EF4-FFF2-40B4-BE49-F238E27FC236}">
                <a16:creationId xmlns:a16="http://schemas.microsoft.com/office/drawing/2014/main" id="{E1B2F85B-933E-7D4D-8F88-67BC7195B27F}"/>
              </a:ext>
            </a:extLst>
          </p:cNvPr>
          <p:cNvSpPr>
            <a:spLocks noChangeShapeType="1"/>
          </p:cNvSpPr>
          <p:nvPr/>
        </p:nvSpPr>
        <p:spPr bwMode="auto">
          <a:xfrm flipH="1">
            <a:off x="6286500" y="4598789"/>
            <a:ext cx="488454" cy="631329"/>
          </a:xfrm>
          <a:prstGeom prst="line">
            <a:avLst/>
          </a:prstGeom>
          <a:noFill/>
          <a:ln w="76200">
            <a:solidFill>
              <a:srgbClr val="FF00FF"/>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7111" name="Line 7">
            <a:extLst>
              <a:ext uri="{FF2B5EF4-FFF2-40B4-BE49-F238E27FC236}">
                <a16:creationId xmlns:a16="http://schemas.microsoft.com/office/drawing/2014/main" id="{01851F2B-4C78-8C41-A1F9-6AECA1C83C58}"/>
              </a:ext>
            </a:extLst>
          </p:cNvPr>
          <p:cNvSpPr>
            <a:spLocks noChangeShapeType="1"/>
          </p:cNvSpPr>
          <p:nvPr/>
        </p:nvSpPr>
        <p:spPr bwMode="auto">
          <a:xfrm flipH="1">
            <a:off x="7918847" y="4588074"/>
            <a:ext cx="11609" cy="650081"/>
          </a:xfrm>
          <a:prstGeom prst="line">
            <a:avLst/>
          </a:prstGeom>
          <a:noFill/>
          <a:ln w="76200">
            <a:solidFill>
              <a:srgbClr val="00FF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7112" name="Line 8">
            <a:extLst>
              <a:ext uri="{FF2B5EF4-FFF2-40B4-BE49-F238E27FC236}">
                <a16:creationId xmlns:a16="http://schemas.microsoft.com/office/drawing/2014/main" id="{7C06A1EB-65FC-4544-B26D-F5C1EED8EC04}"/>
              </a:ext>
            </a:extLst>
          </p:cNvPr>
          <p:cNvSpPr>
            <a:spLocks noChangeShapeType="1"/>
          </p:cNvSpPr>
          <p:nvPr/>
        </p:nvSpPr>
        <p:spPr bwMode="auto">
          <a:xfrm flipH="1">
            <a:off x="6319540" y="4598789"/>
            <a:ext cx="1118890" cy="613470"/>
          </a:xfrm>
          <a:prstGeom prst="line">
            <a:avLst/>
          </a:prstGeom>
          <a:noFill/>
          <a:ln w="76200">
            <a:solidFill>
              <a:srgbClr val="FF00FF"/>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7113" name="Rectangle 9">
            <a:extLst>
              <a:ext uri="{FF2B5EF4-FFF2-40B4-BE49-F238E27FC236}">
                <a16:creationId xmlns:a16="http://schemas.microsoft.com/office/drawing/2014/main" id="{537CED74-2E8F-9F48-B4B4-D1D666EEA0D5}"/>
              </a:ext>
            </a:extLst>
          </p:cNvPr>
          <p:cNvSpPr>
            <a:spLocks/>
          </p:cNvSpPr>
          <p:nvPr/>
        </p:nvSpPr>
        <p:spPr bwMode="auto">
          <a:xfrm>
            <a:off x="6842820" y="5227004"/>
            <a:ext cx="2158861" cy="31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eaLnBrk="1" hangingPunct="1"/>
            <a:r>
              <a:rPr lang="en-US" altLang="en-US" sz="2025">
                <a:solidFill>
                  <a:srgbClr val="00FF00"/>
                </a:solidFill>
                <a:ea typeface="ＭＳ Ｐゴシック" panose="020B0600070205080204" pitchFamily="34" charset="-128"/>
              </a:rPr>
              <a:t>Match many of them</a:t>
            </a:r>
          </a:p>
        </p:txBody>
      </p:sp>
    </p:spTree>
    <p:extLst>
      <p:ext uri="{BB962C8B-B14F-4D97-AF65-F5344CB8AC3E}">
        <p14:creationId xmlns:p14="http://schemas.microsoft.com/office/powerpoint/2010/main" val="35346812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1">
            <a:extLst>
              <a:ext uri="{FF2B5EF4-FFF2-40B4-BE49-F238E27FC236}">
                <a16:creationId xmlns:a16="http://schemas.microsoft.com/office/drawing/2014/main" id="{150DE21F-69A6-8245-B127-CE0110BF2EEA}"/>
              </a:ext>
            </a:extLst>
          </p:cNvPr>
          <p:cNvSpPr>
            <a:spLocks noGrp="1" noChangeArrowheads="1"/>
          </p:cNvSpPr>
          <p:nvPr>
            <p:ph type="title"/>
          </p:nvPr>
        </p:nvSpPr>
        <p:spPr/>
        <p:txBody>
          <a:bodyPr/>
          <a:lstStyle/>
          <a:p>
            <a:pPr eaLnBrk="1" hangingPunct="1">
              <a:defRPr/>
            </a:pPr>
            <a:r>
              <a:rPr lang="en-US" b="1" dirty="0">
                <a:solidFill>
                  <a:schemeClr val="accent2"/>
                </a:solidFill>
                <a:sym typeface="Gill Sans" charset="0"/>
              </a:rPr>
              <a:t>Even Cooler Regex Version</a:t>
            </a:r>
          </a:p>
        </p:txBody>
      </p:sp>
      <p:sp>
        <p:nvSpPr>
          <p:cNvPr id="48130" name="Rectangle 2">
            <a:extLst>
              <a:ext uri="{FF2B5EF4-FFF2-40B4-BE49-F238E27FC236}">
                <a16:creationId xmlns:a16="http://schemas.microsoft.com/office/drawing/2014/main" id="{819C8119-F6AA-1241-9724-0856B163ECD6}"/>
              </a:ext>
            </a:extLst>
          </p:cNvPr>
          <p:cNvSpPr>
            <a:spLocks/>
          </p:cNvSpPr>
          <p:nvPr/>
        </p:nvSpPr>
        <p:spPr bwMode="auto">
          <a:xfrm>
            <a:off x="214312" y="2401651"/>
            <a:ext cx="8707512" cy="31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2025">
                <a:solidFill>
                  <a:srgbClr val="FF7F00"/>
                </a:solidFill>
                <a:latin typeface="Monaco" pitchFamily="2" charset="77"/>
                <a:ea typeface="ＭＳ Ｐゴシック" panose="020B0600070205080204" pitchFamily="34" charset="-128"/>
                <a:sym typeface="Monaco" pitchFamily="2" charset="77"/>
              </a:rPr>
              <a:t>From stephen.marquard@</a:t>
            </a:r>
            <a:r>
              <a:rPr lang="en-US" altLang="en-US" sz="2025">
                <a:solidFill>
                  <a:srgbClr val="00FF00"/>
                </a:solidFill>
                <a:latin typeface="Monaco" pitchFamily="2" charset="77"/>
                <a:ea typeface="ＭＳ Ｐゴシック" panose="020B0600070205080204" pitchFamily="34" charset="-128"/>
                <a:sym typeface="Monaco" pitchFamily="2" charset="77"/>
              </a:rPr>
              <a:t>uct.ac.za</a:t>
            </a:r>
            <a:r>
              <a:rPr lang="en-US" altLang="en-US" sz="2025">
                <a:solidFill>
                  <a:srgbClr val="FF7F00"/>
                </a:solidFill>
                <a:latin typeface="Monaco" pitchFamily="2" charset="77"/>
                <a:ea typeface="ＭＳ Ｐゴシック" panose="020B0600070205080204" pitchFamily="34" charset="-128"/>
                <a:sym typeface="Monaco" pitchFamily="2" charset="77"/>
              </a:rPr>
              <a:t> Sat Jan  5 09:14:16 2008</a:t>
            </a:r>
          </a:p>
        </p:txBody>
      </p:sp>
      <p:sp>
        <p:nvSpPr>
          <p:cNvPr id="48131" name="Rectangle 3">
            <a:extLst>
              <a:ext uri="{FF2B5EF4-FFF2-40B4-BE49-F238E27FC236}">
                <a16:creationId xmlns:a16="http://schemas.microsoft.com/office/drawing/2014/main" id="{765D54B4-5A1C-9F4D-9BBF-9A7383C38D4E}"/>
              </a:ext>
            </a:extLst>
          </p:cNvPr>
          <p:cNvSpPr>
            <a:spLocks/>
          </p:cNvSpPr>
          <p:nvPr/>
        </p:nvSpPr>
        <p:spPr bwMode="auto">
          <a:xfrm>
            <a:off x="262533" y="3018234"/>
            <a:ext cx="8865394" cy="127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import re </a:t>
            </a:r>
          </a:p>
          <a:p>
            <a:pPr algn="l" eaLnBrk="1" hangingPunct="1"/>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lin</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 = </a:t>
            </a:r>
            <a:r>
              <a:rPr lang="fr-FR"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From </a:t>
            </a:r>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stephen.marquard@uct.ac.za</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 Sat Jan  5 09:14:16 2008</a:t>
            </a:r>
            <a:r>
              <a:rPr lang="fr-FR"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endPar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endParaRPr>
          </a:p>
          <a:p>
            <a:pPr algn="l" eaLnBrk="1" hangingPunct="1"/>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y = </a:t>
            </a:r>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re.findall</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fr-FR" altLang="en-US" sz="1688"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rPr>
              <a:t>^From .*@([^ ]*)</a:t>
            </a:r>
            <a:r>
              <a:rPr lang="fr-FR" altLang="en-US" sz="1688"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lin</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p>
          <a:p>
            <a:pPr algn="l" eaLnBrk="1" hangingPunct="1"/>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print y[</a:t>
            </a:r>
            <a:r>
              <a:rPr lang="fr-FR"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uct.ac.za</a:t>
            </a:r>
            <a:r>
              <a:rPr lang="fr-FR"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p>
        </p:txBody>
      </p:sp>
      <p:sp>
        <p:nvSpPr>
          <p:cNvPr id="48132" name="Rectangle 4">
            <a:extLst>
              <a:ext uri="{FF2B5EF4-FFF2-40B4-BE49-F238E27FC236}">
                <a16:creationId xmlns:a16="http://schemas.microsoft.com/office/drawing/2014/main" id="{AADB3150-5920-1D45-8BDB-3E56BB9975F5}"/>
              </a:ext>
            </a:extLst>
          </p:cNvPr>
          <p:cNvSpPr>
            <a:spLocks/>
          </p:cNvSpPr>
          <p:nvPr/>
        </p:nvSpPr>
        <p:spPr bwMode="auto">
          <a:xfrm>
            <a:off x="3957638" y="4132449"/>
            <a:ext cx="4443524" cy="493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fr-FR" altLang="en-US" sz="3206"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3206"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rPr>
              <a:t>^From .*@([^ ]*)</a:t>
            </a:r>
            <a:r>
              <a:rPr lang="fr-FR" altLang="en-US" sz="3206"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rPr>
              <a:t>'</a:t>
            </a:r>
            <a:endParaRPr lang="en-US" altLang="en-US" sz="3206"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endParaRPr>
          </a:p>
        </p:txBody>
      </p:sp>
      <p:sp>
        <p:nvSpPr>
          <p:cNvPr id="48133" name="Rectangle 5">
            <a:extLst>
              <a:ext uri="{FF2B5EF4-FFF2-40B4-BE49-F238E27FC236}">
                <a16:creationId xmlns:a16="http://schemas.microsoft.com/office/drawing/2014/main" id="{B70BC6A1-0DE5-E043-8830-BD4A176BDF07}"/>
              </a:ext>
            </a:extLst>
          </p:cNvPr>
          <p:cNvSpPr>
            <a:spLocks/>
          </p:cNvSpPr>
          <p:nvPr/>
        </p:nvSpPr>
        <p:spPr bwMode="auto">
          <a:xfrm>
            <a:off x="6606183" y="5372100"/>
            <a:ext cx="2471738" cy="350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eaLnBrk="1" hangingPunct="1"/>
            <a:r>
              <a:rPr lang="en-US" altLang="en-US" sz="2025">
                <a:solidFill>
                  <a:srgbClr val="00FF00"/>
                </a:solidFill>
                <a:ea typeface="ＭＳ Ｐゴシック" panose="020B0600070205080204" pitchFamily="34" charset="-128"/>
              </a:rPr>
              <a:t>Stop </a:t>
            </a:r>
            <a:r>
              <a:rPr lang="fr-FR" altLang="en-US" sz="2025">
                <a:solidFill>
                  <a:srgbClr val="00FF00"/>
                </a:solidFill>
                <a:ea typeface="ＭＳ Ｐゴシック" panose="020B0600070205080204" pitchFamily="34" charset="-128"/>
              </a:rPr>
              <a:t>'</a:t>
            </a:r>
            <a:r>
              <a:rPr lang="en-US" altLang="en-US" sz="2025">
                <a:solidFill>
                  <a:srgbClr val="00FF00"/>
                </a:solidFill>
                <a:ea typeface="ＭＳ Ｐゴシック" panose="020B0600070205080204" pitchFamily="34" charset="-128"/>
              </a:rPr>
              <a:t>extracting</a:t>
            </a:r>
            <a:r>
              <a:rPr lang="fr-FR" altLang="en-US" sz="2025">
                <a:solidFill>
                  <a:srgbClr val="00FF00"/>
                </a:solidFill>
                <a:ea typeface="ＭＳ Ｐゴシック" panose="020B0600070205080204" pitchFamily="34" charset="-128"/>
              </a:rPr>
              <a:t>'</a:t>
            </a:r>
            <a:endParaRPr lang="en-US" altLang="en-US" sz="2025">
              <a:solidFill>
                <a:srgbClr val="00FF00"/>
              </a:solidFill>
              <a:ea typeface="ＭＳ Ｐゴシック" panose="020B0600070205080204" pitchFamily="34" charset="-128"/>
            </a:endParaRPr>
          </a:p>
        </p:txBody>
      </p:sp>
      <p:sp>
        <p:nvSpPr>
          <p:cNvPr id="48134" name="Line 6">
            <a:extLst>
              <a:ext uri="{FF2B5EF4-FFF2-40B4-BE49-F238E27FC236}">
                <a16:creationId xmlns:a16="http://schemas.microsoft.com/office/drawing/2014/main" id="{DDF859D8-21A6-7A45-9D18-13E5E883979D}"/>
              </a:ext>
            </a:extLst>
          </p:cNvPr>
          <p:cNvSpPr>
            <a:spLocks noChangeShapeType="1"/>
          </p:cNvSpPr>
          <p:nvPr/>
        </p:nvSpPr>
        <p:spPr bwMode="auto">
          <a:xfrm flipH="1">
            <a:off x="7737574" y="4643438"/>
            <a:ext cx="185738" cy="756345"/>
          </a:xfrm>
          <a:prstGeom prst="line">
            <a:avLst/>
          </a:prstGeom>
          <a:noFill/>
          <a:ln w="76200">
            <a:solidFill>
              <a:srgbClr val="00FF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Tree>
    <p:extLst>
      <p:ext uri="{BB962C8B-B14F-4D97-AF65-F5344CB8AC3E}">
        <p14:creationId xmlns:p14="http://schemas.microsoft.com/office/powerpoint/2010/main" val="2075326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a:extLst>
              <a:ext uri="{FF2B5EF4-FFF2-40B4-BE49-F238E27FC236}">
                <a16:creationId xmlns:a16="http://schemas.microsoft.com/office/drawing/2014/main" id="{D8099C9C-3D62-DE45-9182-4A3DA3708E60}"/>
              </a:ext>
            </a:extLst>
          </p:cNvPr>
          <p:cNvSpPr>
            <a:spLocks noGrp="1" noChangeArrowheads="1"/>
          </p:cNvSpPr>
          <p:nvPr>
            <p:ph type="title"/>
          </p:nvPr>
        </p:nvSpPr>
        <p:spPr/>
        <p:txBody>
          <a:bodyPr/>
          <a:lstStyle/>
          <a:p>
            <a:pPr eaLnBrk="1" hangingPunct="1">
              <a:defRPr/>
            </a:pPr>
            <a:r>
              <a:rPr lang="en-US" b="1" dirty="0">
                <a:solidFill>
                  <a:schemeClr val="accent2"/>
                </a:solidFill>
                <a:sym typeface="Gill Sans" charset="0"/>
              </a:rPr>
              <a:t>Exercise</a:t>
            </a:r>
          </a:p>
        </p:txBody>
      </p:sp>
      <p:sp>
        <p:nvSpPr>
          <p:cNvPr id="28674" name="Rectangle 2">
            <a:extLst>
              <a:ext uri="{FF2B5EF4-FFF2-40B4-BE49-F238E27FC236}">
                <a16:creationId xmlns:a16="http://schemas.microsoft.com/office/drawing/2014/main" id="{321FFE74-7D5C-2145-8649-73F422E290DD}"/>
              </a:ext>
            </a:extLst>
          </p:cNvPr>
          <p:cNvSpPr>
            <a:spLocks noGrp="1" noChangeArrowheads="1"/>
          </p:cNvSpPr>
          <p:nvPr>
            <p:ph type="body" idx="1"/>
          </p:nvPr>
        </p:nvSpPr>
        <p:spPr>
          <a:xfrm>
            <a:off x="653653" y="1844824"/>
            <a:ext cx="7836694" cy="1371600"/>
          </a:xfrm>
        </p:spPr>
        <p:txBody>
          <a:bodyPr/>
          <a:lstStyle/>
          <a:p>
            <a:pPr marL="78581" indent="0" eaLnBrk="1" hangingPunct="1">
              <a:buNone/>
              <a:defRPr/>
            </a:pPr>
            <a:r>
              <a:rPr lang="en-US" altLang="en-US" sz="2400" dirty="0">
                <a:solidFill>
                  <a:schemeClr val="bg2"/>
                </a:solidFill>
                <a:ea typeface="ＭＳ Ｐゴシック" panose="020B0600070205080204" pitchFamily="34" charset="-128"/>
              </a:rPr>
              <a:t>Find all the email address from - </a:t>
            </a:r>
          </a:p>
          <a:p>
            <a:r>
              <a:rPr lang="en-US" sz="2400" dirty="0"/>
              <a:t>Hello from shubhamg199630@gmail.com  to </a:t>
            </a:r>
            <a:r>
              <a:rPr lang="en-US" sz="2400" dirty="0" err="1"/>
              <a:t>priya@yahoo.com</a:t>
            </a:r>
            <a:r>
              <a:rPr lang="en-US" sz="2400" dirty="0"/>
              <a:t> about the meeting @2PM</a:t>
            </a:r>
          </a:p>
          <a:p>
            <a:pPr marL="421481" eaLnBrk="1" hangingPunct="1">
              <a:buFont typeface="Gill Sans" charset="0"/>
              <a:buChar char="•"/>
              <a:defRPr/>
            </a:pPr>
            <a:endParaRPr lang="en-US" sz="2400" dirty="0">
              <a:solidFill>
                <a:schemeClr val="bg2"/>
              </a:solidFill>
              <a:ea typeface="ＭＳ Ｐゴシック" panose="020B0600070205080204" pitchFamily="34" charset="-128"/>
              <a:sym typeface="Gill Sans" charset="0"/>
            </a:endParaRPr>
          </a:p>
        </p:txBody>
      </p:sp>
    </p:spTree>
    <p:extLst>
      <p:ext uri="{BB962C8B-B14F-4D97-AF65-F5344CB8AC3E}">
        <p14:creationId xmlns:p14="http://schemas.microsoft.com/office/powerpoint/2010/main" val="40450229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
            <a:extLst>
              <a:ext uri="{FF2B5EF4-FFF2-40B4-BE49-F238E27FC236}">
                <a16:creationId xmlns:a16="http://schemas.microsoft.com/office/drawing/2014/main" id="{D1D2D147-0D3F-9C4C-9C8E-A297AC7475F8}"/>
              </a:ext>
            </a:extLst>
          </p:cNvPr>
          <p:cNvSpPr>
            <a:spLocks noGrp="1" noChangeArrowheads="1"/>
          </p:cNvSpPr>
          <p:nvPr>
            <p:ph type="title"/>
          </p:nvPr>
        </p:nvSpPr>
        <p:spPr>
          <a:xfrm>
            <a:off x="850106" y="764704"/>
            <a:ext cx="7443788" cy="885825"/>
          </a:xfrm>
        </p:spPr>
        <p:txBody>
          <a:bodyPr/>
          <a:lstStyle/>
          <a:p>
            <a:pPr eaLnBrk="1" hangingPunct="1">
              <a:defRPr/>
            </a:pPr>
            <a:r>
              <a:rPr lang="en-US" b="1" dirty="0">
                <a:solidFill>
                  <a:schemeClr val="accent2"/>
                </a:solidFill>
                <a:sym typeface="Gill Sans" charset="0"/>
              </a:rPr>
              <a:t>Regular Expression Quick Guide</a:t>
            </a:r>
          </a:p>
        </p:txBody>
      </p:sp>
      <p:sp>
        <p:nvSpPr>
          <p:cNvPr id="50178" name="Rectangle 2">
            <a:extLst>
              <a:ext uri="{FF2B5EF4-FFF2-40B4-BE49-F238E27FC236}">
                <a16:creationId xmlns:a16="http://schemas.microsoft.com/office/drawing/2014/main" id="{CC27497A-CADD-784E-8C46-A074F6734C2E}"/>
              </a:ext>
            </a:extLst>
          </p:cNvPr>
          <p:cNvSpPr>
            <a:spLocks/>
          </p:cNvSpPr>
          <p:nvPr/>
        </p:nvSpPr>
        <p:spPr bwMode="auto">
          <a:xfrm>
            <a:off x="575072" y="2007394"/>
            <a:ext cx="8279606" cy="384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1631">
                <a:solidFill>
                  <a:srgbClr val="00FF00"/>
                </a:solidFill>
                <a:latin typeface="Monaco" pitchFamily="2" charset="77"/>
                <a:ea typeface="ＭＳ Ｐゴシック" panose="020B0600070205080204" pitchFamily="34" charset="-128"/>
                <a:sym typeface="Monaco" pitchFamily="2" charset="77"/>
              </a:rPr>
              <a:t>^ </a:t>
            </a:r>
            <a:r>
              <a:rPr lang="en-US" altLang="en-US" sz="1631">
                <a:solidFill>
                  <a:schemeClr val="tx1"/>
                </a:solidFill>
                <a:latin typeface="Monaco" pitchFamily="2" charset="77"/>
                <a:ea typeface="ＭＳ Ｐゴシック" panose="020B0600070205080204" pitchFamily="34" charset="-128"/>
                <a:sym typeface="Monaco" pitchFamily="2" charset="77"/>
              </a:rPr>
              <a:t>       Matches the </a:t>
            </a:r>
            <a:r>
              <a:rPr lang="en-US" altLang="en-US" sz="1631">
                <a:solidFill>
                  <a:srgbClr val="FF00FF"/>
                </a:solidFill>
                <a:latin typeface="Monaco" pitchFamily="2" charset="77"/>
                <a:ea typeface="ＭＳ Ｐゴシック" panose="020B0600070205080204" pitchFamily="34" charset="-128"/>
                <a:sym typeface="Monaco" pitchFamily="2" charset="77"/>
              </a:rPr>
              <a:t>beginning</a:t>
            </a:r>
            <a:r>
              <a:rPr lang="en-US" altLang="en-US" sz="1631">
                <a:solidFill>
                  <a:schemeClr val="tx1"/>
                </a:solidFill>
                <a:latin typeface="Monaco" pitchFamily="2" charset="77"/>
                <a:ea typeface="ＭＳ Ｐゴシック" panose="020B0600070205080204" pitchFamily="34" charset="-128"/>
                <a:sym typeface="Monaco" pitchFamily="2" charset="77"/>
              </a:rPr>
              <a:t> of a line</a:t>
            </a:r>
          </a:p>
          <a:p>
            <a:pPr algn="l" eaLnBrk="1" hangingPunct="1"/>
            <a:r>
              <a:rPr lang="en-US" altLang="en-US" sz="1631">
                <a:solidFill>
                  <a:srgbClr val="00FF00"/>
                </a:solidFill>
                <a:latin typeface="Monaco" pitchFamily="2" charset="77"/>
                <a:ea typeface="ＭＳ Ｐゴシック" panose="020B0600070205080204" pitchFamily="34" charset="-128"/>
                <a:sym typeface="Monaco" pitchFamily="2" charset="77"/>
              </a:rPr>
              <a:t>$  </a:t>
            </a:r>
            <a:r>
              <a:rPr lang="en-US" altLang="en-US" sz="1631">
                <a:solidFill>
                  <a:schemeClr val="tx1"/>
                </a:solidFill>
                <a:latin typeface="Monaco" pitchFamily="2" charset="77"/>
                <a:ea typeface="ＭＳ Ｐゴシック" panose="020B0600070205080204" pitchFamily="34" charset="-128"/>
                <a:sym typeface="Monaco" pitchFamily="2" charset="77"/>
              </a:rPr>
              <a:t>      Matches the </a:t>
            </a:r>
            <a:r>
              <a:rPr lang="en-US" altLang="en-US" sz="1631">
                <a:solidFill>
                  <a:srgbClr val="FF00FF"/>
                </a:solidFill>
                <a:latin typeface="Monaco" pitchFamily="2" charset="77"/>
                <a:ea typeface="ＭＳ Ｐゴシック" panose="020B0600070205080204" pitchFamily="34" charset="-128"/>
                <a:sym typeface="Monaco" pitchFamily="2" charset="77"/>
              </a:rPr>
              <a:t>end</a:t>
            </a:r>
            <a:r>
              <a:rPr lang="en-US" altLang="en-US" sz="1631">
                <a:solidFill>
                  <a:schemeClr val="tx1"/>
                </a:solidFill>
                <a:latin typeface="Monaco" pitchFamily="2" charset="77"/>
                <a:ea typeface="ＭＳ Ｐゴシック" panose="020B0600070205080204" pitchFamily="34" charset="-128"/>
                <a:sym typeface="Monaco" pitchFamily="2" charset="77"/>
              </a:rPr>
              <a:t> of the line</a:t>
            </a:r>
          </a:p>
          <a:p>
            <a:pPr algn="l" eaLnBrk="1" hangingPunct="1"/>
            <a:r>
              <a:rPr lang="en-US" altLang="en-US" sz="1631">
                <a:solidFill>
                  <a:srgbClr val="00FF00"/>
                </a:solidFill>
                <a:latin typeface="Monaco" pitchFamily="2" charset="77"/>
                <a:ea typeface="ＭＳ Ｐゴシック" panose="020B0600070205080204" pitchFamily="34" charset="-128"/>
                <a:sym typeface="Monaco" pitchFamily="2" charset="77"/>
              </a:rPr>
              <a:t>.</a:t>
            </a:r>
            <a:r>
              <a:rPr lang="en-US" altLang="en-US" sz="1631">
                <a:solidFill>
                  <a:schemeClr val="tx1"/>
                </a:solidFill>
                <a:latin typeface="Monaco" pitchFamily="2" charset="77"/>
                <a:ea typeface="ＭＳ Ｐゴシック" panose="020B0600070205080204" pitchFamily="34" charset="-128"/>
                <a:sym typeface="Monaco" pitchFamily="2" charset="77"/>
              </a:rPr>
              <a:t>        Matches </a:t>
            </a:r>
            <a:r>
              <a:rPr lang="en-US" altLang="en-US" sz="1631">
                <a:solidFill>
                  <a:srgbClr val="FF00FF"/>
                </a:solidFill>
                <a:latin typeface="Monaco" pitchFamily="2" charset="77"/>
                <a:ea typeface="ＭＳ Ｐゴシック" panose="020B0600070205080204" pitchFamily="34" charset="-128"/>
                <a:sym typeface="Monaco" pitchFamily="2" charset="77"/>
              </a:rPr>
              <a:t>any</a:t>
            </a:r>
            <a:r>
              <a:rPr lang="en-US" altLang="en-US" sz="1631">
                <a:solidFill>
                  <a:schemeClr val="tx1"/>
                </a:solidFill>
                <a:latin typeface="Monaco" pitchFamily="2" charset="77"/>
                <a:ea typeface="ＭＳ Ｐゴシック" panose="020B0600070205080204" pitchFamily="34" charset="-128"/>
                <a:sym typeface="Monaco" pitchFamily="2" charset="77"/>
              </a:rPr>
              <a:t> character</a:t>
            </a:r>
          </a:p>
          <a:p>
            <a:pPr algn="l" eaLnBrk="1" hangingPunct="1"/>
            <a:r>
              <a:rPr lang="en-US" altLang="en-US" sz="1631">
                <a:solidFill>
                  <a:srgbClr val="00FF00"/>
                </a:solidFill>
                <a:latin typeface="Monaco" pitchFamily="2" charset="77"/>
                <a:ea typeface="ＭＳ Ｐゴシック" panose="020B0600070205080204" pitchFamily="34" charset="-128"/>
                <a:sym typeface="Monaco" pitchFamily="2" charset="77"/>
              </a:rPr>
              <a:t>\s</a:t>
            </a:r>
            <a:r>
              <a:rPr lang="en-US" altLang="en-US" sz="1631">
                <a:solidFill>
                  <a:schemeClr val="tx1"/>
                </a:solidFill>
                <a:latin typeface="Monaco" pitchFamily="2" charset="77"/>
                <a:ea typeface="ＭＳ Ｐゴシック" panose="020B0600070205080204" pitchFamily="34" charset="-128"/>
                <a:sym typeface="Monaco" pitchFamily="2" charset="77"/>
              </a:rPr>
              <a:t>       Matches </a:t>
            </a:r>
            <a:r>
              <a:rPr lang="en-US" altLang="en-US" sz="1631">
                <a:solidFill>
                  <a:srgbClr val="FF00FF"/>
                </a:solidFill>
                <a:latin typeface="Monaco" pitchFamily="2" charset="77"/>
                <a:ea typeface="ＭＳ Ｐゴシック" panose="020B0600070205080204" pitchFamily="34" charset="-128"/>
                <a:sym typeface="Monaco" pitchFamily="2" charset="77"/>
              </a:rPr>
              <a:t>whitespace</a:t>
            </a:r>
            <a:endParaRPr lang="en-US" altLang="en-US" sz="1631">
              <a:solidFill>
                <a:schemeClr val="tx1"/>
              </a:solidFill>
              <a:latin typeface="Monaco" pitchFamily="2" charset="77"/>
              <a:ea typeface="ＭＳ Ｐゴシック" panose="020B0600070205080204" pitchFamily="34" charset="-128"/>
              <a:sym typeface="Monaco" pitchFamily="2" charset="77"/>
            </a:endParaRPr>
          </a:p>
          <a:p>
            <a:pPr algn="l" eaLnBrk="1" hangingPunct="1"/>
            <a:r>
              <a:rPr lang="en-US" altLang="en-US" sz="1631">
                <a:solidFill>
                  <a:srgbClr val="00FF00"/>
                </a:solidFill>
                <a:latin typeface="Monaco" pitchFamily="2" charset="77"/>
                <a:ea typeface="ＭＳ Ｐゴシック" panose="020B0600070205080204" pitchFamily="34" charset="-128"/>
                <a:sym typeface="Monaco" pitchFamily="2" charset="77"/>
              </a:rPr>
              <a:t>\S </a:t>
            </a:r>
            <a:r>
              <a:rPr lang="en-US" altLang="en-US" sz="1631">
                <a:solidFill>
                  <a:schemeClr val="tx1"/>
                </a:solidFill>
                <a:latin typeface="Monaco" pitchFamily="2" charset="77"/>
                <a:ea typeface="ＭＳ Ｐゴシック" panose="020B0600070205080204" pitchFamily="34" charset="-128"/>
                <a:sym typeface="Monaco" pitchFamily="2" charset="77"/>
              </a:rPr>
              <a:t>      Matches any </a:t>
            </a:r>
            <a:r>
              <a:rPr lang="en-US" altLang="en-US" sz="1631">
                <a:solidFill>
                  <a:srgbClr val="FF00FF"/>
                </a:solidFill>
                <a:latin typeface="Monaco" pitchFamily="2" charset="77"/>
                <a:ea typeface="ＭＳ Ｐゴシック" panose="020B0600070205080204" pitchFamily="34" charset="-128"/>
                <a:sym typeface="Monaco" pitchFamily="2" charset="77"/>
              </a:rPr>
              <a:t>non-whitespace</a:t>
            </a:r>
            <a:r>
              <a:rPr lang="en-US" altLang="en-US" sz="1631">
                <a:solidFill>
                  <a:schemeClr val="tx1"/>
                </a:solidFill>
                <a:latin typeface="Monaco" pitchFamily="2" charset="77"/>
                <a:ea typeface="ＭＳ Ｐゴシック" panose="020B0600070205080204" pitchFamily="34" charset="-128"/>
                <a:sym typeface="Monaco" pitchFamily="2" charset="77"/>
              </a:rPr>
              <a:t> character</a:t>
            </a:r>
          </a:p>
          <a:p>
            <a:pPr algn="l" eaLnBrk="1" hangingPunct="1"/>
            <a:r>
              <a:rPr lang="en-US" altLang="en-US" sz="1631">
                <a:solidFill>
                  <a:srgbClr val="00FF00"/>
                </a:solidFill>
                <a:latin typeface="Monaco" pitchFamily="2" charset="77"/>
                <a:ea typeface="ＭＳ Ｐゴシック" panose="020B0600070205080204" pitchFamily="34" charset="-128"/>
                <a:sym typeface="Monaco" pitchFamily="2" charset="77"/>
              </a:rPr>
              <a:t>*</a:t>
            </a:r>
            <a:r>
              <a:rPr lang="en-US" altLang="en-US" sz="1631">
                <a:solidFill>
                  <a:schemeClr val="tx1"/>
                </a:solidFill>
                <a:latin typeface="Monaco" pitchFamily="2" charset="77"/>
                <a:ea typeface="ＭＳ Ｐゴシック" panose="020B0600070205080204" pitchFamily="34" charset="-128"/>
                <a:sym typeface="Monaco" pitchFamily="2" charset="77"/>
              </a:rPr>
              <a:t>        </a:t>
            </a:r>
            <a:r>
              <a:rPr lang="en-US" altLang="en-US" sz="1631">
                <a:solidFill>
                  <a:srgbClr val="FF00FF"/>
                </a:solidFill>
                <a:latin typeface="Monaco" pitchFamily="2" charset="77"/>
                <a:ea typeface="ＭＳ Ｐゴシック" panose="020B0600070205080204" pitchFamily="34" charset="-128"/>
                <a:sym typeface="Monaco" pitchFamily="2" charset="77"/>
              </a:rPr>
              <a:t>Repeats</a:t>
            </a:r>
            <a:r>
              <a:rPr lang="en-US" altLang="en-US" sz="1631">
                <a:solidFill>
                  <a:schemeClr val="tx1"/>
                </a:solidFill>
                <a:latin typeface="Monaco" pitchFamily="2" charset="77"/>
                <a:ea typeface="ＭＳ Ｐゴシック" panose="020B0600070205080204" pitchFamily="34" charset="-128"/>
                <a:sym typeface="Monaco" pitchFamily="2" charset="77"/>
              </a:rPr>
              <a:t> a character zero or more times</a:t>
            </a:r>
          </a:p>
          <a:p>
            <a:pPr algn="l" eaLnBrk="1" hangingPunct="1"/>
            <a:r>
              <a:rPr lang="en-US" altLang="en-US" sz="1631">
                <a:solidFill>
                  <a:srgbClr val="00FF00"/>
                </a:solidFill>
                <a:latin typeface="Monaco" pitchFamily="2" charset="77"/>
                <a:ea typeface="ＭＳ Ｐゴシック" panose="020B0600070205080204" pitchFamily="34" charset="-128"/>
                <a:sym typeface="Monaco" pitchFamily="2" charset="77"/>
              </a:rPr>
              <a:t>*?   </a:t>
            </a:r>
            <a:r>
              <a:rPr lang="en-US" altLang="en-US" sz="1631">
                <a:solidFill>
                  <a:schemeClr val="tx1"/>
                </a:solidFill>
                <a:latin typeface="Monaco" pitchFamily="2" charset="77"/>
                <a:ea typeface="ＭＳ Ｐゴシック" panose="020B0600070205080204" pitchFamily="34" charset="-128"/>
                <a:sym typeface="Monaco" pitchFamily="2" charset="77"/>
              </a:rPr>
              <a:t>    </a:t>
            </a:r>
            <a:r>
              <a:rPr lang="en-US" altLang="en-US" sz="1631">
                <a:solidFill>
                  <a:srgbClr val="FF00FF"/>
                </a:solidFill>
                <a:latin typeface="Monaco" pitchFamily="2" charset="77"/>
                <a:ea typeface="ＭＳ Ｐゴシック" panose="020B0600070205080204" pitchFamily="34" charset="-128"/>
                <a:sym typeface="Monaco" pitchFamily="2" charset="77"/>
              </a:rPr>
              <a:t>Repeats</a:t>
            </a:r>
            <a:r>
              <a:rPr lang="en-US" altLang="en-US" sz="1631">
                <a:solidFill>
                  <a:schemeClr val="tx1"/>
                </a:solidFill>
                <a:latin typeface="Monaco" pitchFamily="2" charset="77"/>
                <a:ea typeface="ＭＳ Ｐゴシック" panose="020B0600070205080204" pitchFamily="34" charset="-128"/>
                <a:sym typeface="Monaco" pitchFamily="2" charset="77"/>
              </a:rPr>
              <a:t> a character zero or more times (non-greedy)</a:t>
            </a:r>
          </a:p>
          <a:p>
            <a:pPr algn="l" eaLnBrk="1" hangingPunct="1"/>
            <a:r>
              <a:rPr lang="en-US" altLang="en-US" sz="1631">
                <a:solidFill>
                  <a:srgbClr val="00FF00"/>
                </a:solidFill>
                <a:latin typeface="Monaco" pitchFamily="2" charset="77"/>
                <a:ea typeface="ＭＳ Ｐゴシック" panose="020B0600070205080204" pitchFamily="34" charset="-128"/>
                <a:sym typeface="Monaco" pitchFamily="2" charset="77"/>
              </a:rPr>
              <a:t>+</a:t>
            </a:r>
            <a:r>
              <a:rPr lang="en-US" altLang="en-US" sz="1631">
                <a:solidFill>
                  <a:schemeClr val="tx1"/>
                </a:solidFill>
                <a:latin typeface="Monaco" pitchFamily="2" charset="77"/>
                <a:ea typeface="ＭＳ Ｐゴシック" panose="020B0600070205080204" pitchFamily="34" charset="-128"/>
                <a:sym typeface="Monaco" pitchFamily="2" charset="77"/>
              </a:rPr>
              <a:t>        </a:t>
            </a:r>
            <a:r>
              <a:rPr lang="en-US" altLang="en-US" sz="1631">
                <a:solidFill>
                  <a:srgbClr val="FF00FF"/>
                </a:solidFill>
                <a:latin typeface="Monaco" pitchFamily="2" charset="77"/>
                <a:ea typeface="ＭＳ Ｐゴシック" panose="020B0600070205080204" pitchFamily="34" charset="-128"/>
                <a:sym typeface="Monaco" pitchFamily="2" charset="77"/>
              </a:rPr>
              <a:t>Repeats</a:t>
            </a:r>
            <a:r>
              <a:rPr lang="en-US" altLang="en-US" sz="1631">
                <a:solidFill>
                  <a:schemeClr val="tx1"/>
                </a:solidFill>
                <a:latin typeface="Monaco" pitchFamily="2" charset="77"/>
                <a:ea typeface="ＭＳ Ｐゴシック" panose="020B0600070205080204" pitchFamily="34" charset="-128"/>
                <a:sym typeface="Monaco" pitchFamily="2" charset="77"/>
              </a:rPr>
              <a:t> a chracter one or more times</a:t>
            </a:r>
          </a:p>
          <a:p>
            <a:pPr algn="l" eaLnBrk="1" hangingPunct="1"/>
            <a:r>
              <a:rPr lang="en-US" altLang="en-US" sz="1631">
                <a:solidFill>
                  <a:srgbClr val="00FF00"/>
                </a:solidFill>
                <a:latin typeface="Monaco" pitchFamily="2" charset="77"/>
                <a:ea typeface="ＭＳ Ｐゴシック" panose="020B0600070205080204" pitchFamily="34" charset="-128"/>
                <a:sym typeface="Monaco" pitchFamily="2" charset="77"/>
              </a:rPr>
              <a:t>+? </a:t>
            </a:r>
            <a:r>
              <a:rPr lang="en-US" altLang="en-US" sz="1631">
                <a:solidFill>
                  <a:schemeClr val="tx1"/>
                </a:solidFill>
                <a:latin typeface="Monaco" pitchFamily="2" charset="77"/>
                <a:ea typeface="ＭＳ Ｐゴシック" panose="020B0600070205080204" pitchFamily="34" charset="-128"/>
                <a:sym typeface="Monaco" pitchFamily="2" charset="77"/>
              </a:rPr>
              <a:t>      </a:t>
            </a:r>
            <a:r>
              <a:rPr lang="en-US" altLang="en-US" sz="1631">
                <a:solidFill>
                  <a:srgbClr val="FF00FF"/>
                </a:solidFill>
                <a:latin typeface="Monaco" pitchFamily="2" charset="77"/>
                <a:ea typeface="ＭＳ Ｐゴシック" panose="020B0600070205080204" pitchFamily="34" charset="-128"/>
                <a:sym typeface="Monaco" pitchFamily="2" charset="77"/>
              </a:rPr>
              <a:t>Repeats</a:t>
            </a:r>
            <a:r>
              <a:rPr lang="en-US" altLang="en-US" sz="1631">
                <a:solidFill>
                  <a:schemeClr val="tx1"/>
                </a:solidFill>
                <a:latin typeface="Monaco" pitchFamily="2" charset="77"/>
                <a:ea typeface="ＭＳ Ｐゴシック" panose="020B0600070205080204" pitchFamily="34" charset="-128"/>
                <a:sym typeface="Monaco" pitchFamily="2" charset="77"/>
              </a:rPr>
              <a:t> a character one or more times (non-greedy)</a:t>
            </a:r>
          </a:p>
          <a:p>
            <a:pPr algn="l" eaLnBrk="1" hangingPunct="1"/>
            <a:r>
              <a:rPr lang="en-US" altLang="en-US" sz="1631">
                <a:solidFill>
                  <a:srgbClr val="00FF00"/>
                </a:solidFill>
                <a:latin typeface="Monaco" pitchFamily="2" charset="77"/>
                <a:ea typeface="ＭＳ Ｐゴシック" panose="020B0600070205080204" pitchFamily="34" charset="-128"/>
                <a:sym typeface="Monaco" pitchFamily="2" charset="77"/>
              </a:rPr>
              <a:t>[aeiou]</a:t>
            </a:r>
            <a:r>
              <a:rPr lang="en-US" altLang="en-US" sz="1631">
                <a:solidFill>
                  <a:schemeClr val="tx1"/>
                </a:solidFill>
                <a:latin typeface="Monaco" pitchFamily="2" charset="77"/>
                <a:ea typeface="ＭＳ Ｐゴシック" panose="020B0600070205080204" pitchFamily="34" charset="-128"/>
                <a:sym typeface="Monaco" pitchFamily="2" charset="77"/>
              </a:rPr>
              <a:t>  Matches a single character in the listed </a:t>
            </a:r>
            <a:r>
              <a:rPr lang="en-US" altLang="en-US" sz="1631">
                <a:solidFill>
                  <a:srgbClr val="FF00FF"/>
                </a:solidFill>
                <a:latin typeface="Monaco" pitchFamily="2" charset="77"/>
                <a:ea typeface="ＭＳ Ｐゴシック" panose="020B0600070205080204" pitchFamily="34" charset="-128"/>
                <a:sym typeface="Monaco" pitchFamily="2" charset="77"/>
              </a:rPr>
              <a:t>set</a:t>
            </a:r>
            <a:endParaRPr lang="en-US" altLang="en-US" sz="1631">
              <a:solidFill>
                <a:schemeClr val="tx1"/>
              </a:solidFill>
              <a:latin typeface="Monaco" pitchFamily="2" charset="77"/>
              <a:ea typeface="ＭＳ Ｐゴシック" panose="020B0600070205080204" pitchFamily="34" charset="-128"/>
              <a:sym typeface="Monaco" pitchFamily="2" charset="77"/>
            </a:endParaRPr>
          </a:p>
          <a:p>
            <a:pPr algn="l" eaLnBrk="1" hangingPunct="1"/>
            <a:r>
              <a:rPr lang="en-US" altLang="en-US" sz="1631">
                <a:solidFill>
                  <a:srgbClr val="00FF00"/>
                </a:solidFill>
                <a:latin typeface="Monaco" pitchFamily="2" charset="77"/>
                <a:ea typeface="ＭＳ Ｐゴシック" panose="020B0600070205080204" pitchFamily="34" charset="-128"/>
                <a:sym typeface="Monaco" pitchFamily="2" charset="77"/>
              </a:rPr>
              <a:t>[^XYZ]</a:t>
            </a:r>
            <a:r>
              <a:rPr lang="en-US" altLang="en-US" sz="1631">
                <a:solidFill>
                  <a:schemeClr val="tx1"/>
                </a:solidFill>
                <a:latin typeface="Monaco" pitchFamily="2" charset="77"/>
                <a:ea typeface="ＭＳ Ｐゴシック" panose="020B0600070205080204" pitchFamily="34" charset="-128"/>
                <a:sym typeface="Monaco" pitchFamily="2" charset="77"/>
              </a:rPr>
              <a:t>   Matches a single character </a:t>
            </a:r>
            <a:r>
              <a:rPr lang="en-US" altLang="en-US" sz="1631">
                <a:solidFill>
                  <a:srgbClr val="FF00FF"/>
                </a:solidFill>
                <a:latin typeface="Monaco" pitchFamily="2" charset="77"/>
                <a:ea typeface="ＭＳ Ｐゴシック" panose="020B0600070205080204" pitchFamily="34" charset="-128"/>
                <a:sym typeface="Monaco" pitchFamily="2" charset="77"/>
              </a:rPr>
              <a:t>not in</a:t>
            </a:r>
            <a:r>
              <a:rPr lang="en-US" altLang="en-US" sz="1631">
                <a:solidFill>
                  <a:schemeClr val="tx1"/>
                </a:solidFill>
                <a:latin typeface="Monaco" pitchFamily="2" charset="77"/>
                <a:ea typeface="ＭＳ Ｐゴシック" panose="020B0600070205080204" pitchFamily="34" charset="-128"/>
                <a:sym typeface="Monaco" pitchFamily="2" charset="77"/>
              </a:rPr>
              <a:t> the listed </a:t>
            </a:r>
            <a:r>
              <a:rPr lang="en-US" altLang="en-US" sz="1631">
                <a:solidFill>
                  <a:srgbClr val="FF00FF"/>
                </a:solidFill>
                <a:latin typeface="Monaco" pitchFamily="2" charset="77"/>
                <a:ea typeface="ＭＳ Ｐゴシック" panose="020B0600070205080204" pitchFamily="34" charset="-128"/>
                <a:sym typeface="Monaco" pitchFamily="2" charset="77"/>
              </a:rPr>
              <a:t>set</a:t>
            </a:r>
            <a:endParaRPr lang="en-US" altLang="en-US" sz="1631">
              <a:solidFill>
                <a:schemeClr val="tx1"/>
              </a:solidFill>
              <a:latin typeface="Monaco" pitchFamily="2" charset="77"/>
              <a:ea typeface="ＭＳ Ｐゴシック" panose="020B0600070205080204" pitchFamily="34" charset="-128"/>
              <a:sym typeface="Monaco" pitchFamily="2" charset="77"/>
            </a:endParaRPr>
          </a:p>
          <a:p>
            <a:pPr algn="l" eaLnBrk="1" hangingPunct="1"/>
            <a:r>
              <a:rPr lang="en-US" altLang="en-US" sz="1631">
                <a:solidFill>
                  <a:srgbClr val="00FF00"/>
                </a:solidFill>
                <a:latin typeface="Monaco" pitchFamily="2" charset="77"/>
                <a:ea typeface="ＭＳ Ｐゴシック" panose="020B0600070205080204" pitchFamily="34" charset="-128"/>
                <a:sym typeface="Monaco" pitchFamily="2" charset="77"/>
              </a:rPr>
              <a:t>[a-z0-9]</a:t>
            </a:r>
            <a:r>
              <a:rPr lang="en-US" altLang="en-US" sz="1631">
                <a:solidFill>
                  <a:schemeClr val="tx1"/>
                </a:solidFill>
                <a:latin typeface="Monaco" pitchFamily="2" charset="77"/>
                <a:ea typeface="ＭＳ Ｐゴシック" panose="020B0600070205080204" pitchFamily="34" charset="-128"/>
                <a:sym typeface="Monaco" pitchFamily="2" charset="77"/>
              </a:rPr>
              <a:t> The set of characters can include a </a:t>
            </a:r>
            <a:r>
              <a:rPr lang="en-US" altLang="en-US" sz="1631">
                <a:solidFill>
                  <a:srgbClr val="FF00FF"/>
                </a:solidFill>
                <a:latin typeface="Monaco" pitchFamily="2" charset="77"/>
                <a:ea typeface="ＭＳ Ｐゴシック" panose="020B0600070205080204" pitchFamily="34" charset="-128"/>
                <a:sym typeface="Monaco" pitchFamily="2" charset="77"/>
              </a:rPr>
              <a:t>range</a:t>
            </a:r>
            <a:endParaRPr lang="en-US" altLang="en-US" sz="1631">
              <a:solidFill>
                <a:schemeClr val="tx1"/>
              </a:solidFill>
              <a:latin typeface="Monaco" pitchFamily="2" charset="77"/>
              <a:ea typeface="ＭＳ Ｐゴシック" panose="020B0600070205080204" pitchFamily="34" charset="-128"/>
              <a:sym typeface="Monaco" pitchFamily="2" charset="77"/>
            </a:endParaRPr>
          </a:p>
          <a:p>
            <a:pPr algn="l" eaLnBrk="1" hangingPunct="1"/>
            <a:r>
              <a:rPr lang="en-US" altLang="en-US" sz="1631">
                <a:solidFill>
                  <a:srgbClr val="00FF00"/>
                </a:solidFill>
                <a:latin typeface="Monaco" pitchFamily="2" charset="77"/>
                <a:ea typeface="ＭＳ Ｐゴシック" panose="020B0600070205080204" pitchFamily="34" charset="-128"/>
                <a:sym typeface="Monaco" pitchFamily="2" charset="77"/>
              </a:rPr>
              <a:t>( </a:t>
            </a:r>
            <a:r>
              <a:rPr lang="en-US" altLang="en-US" sz="1631">
                <a:solidFill>
                  <a:schemeClr val="tx1"/>
                </a:solidFill>
                <a:latin typeface="Monaco" pitchFamily="2" charset="77"/>
                <a:ea typeface="ＭＳ Ｐゴシック" panose="020B0600070205080204" pitchFamily="34" charset="-128"/>
                <a:sym typeface="Monaco" pitchFamily="2" charset="77"/>
              </a:rPr>
              <a:t>       Indicates where string </a:t>
            </a:r>
            <a:r>
              <a:rPr lang="en-US" altLang="en-US" sz="1631">
                <a:solidFill>
                  <a:srgbClr val="FF00FF"/>
                </a:solidFill>
                <a:latin typeface="Monaco" pitchFamily="2" charset="77"/>
                <a:ea typeface="ＭＳ Ｐゴシック" panose="020B0600070205080204" pitchFamily="34" charset="-128"/>
                <a:sym typeface="Monaco" pitchFamily="2" charset="77"/>
              </a:rPr>
              <a:t>extraction</a:t>
            </a:r>
            <a:r>
              <a:rPr lang="en-US" altLang="en-US" sz="1631">
                <a:solidFill>
                  <a:schemeClr val="tx1"/>
                </a:solidFill>
                <a:latin typeface="Monaco" pitchFamily="2" charset="77"/>
                <a:ea typeface="ＭＳ Ｐゴシック" panose="020B0600070205080204" pitchFamily="34" charset="-128"/>
                <a:sym typeface="Monaco" pitchFamily="2" charset="77"/>
              </a:rPr>
              <a:t> is to start</a:t>
            </a:r>
          </a:p>
          <a:p>
            <a:pPr algn="l" eaLnBrk="1" hangingPunct="1"/>
            <a:r>
              <a:rPr lang="en-US" altLang="en-US" sz="1631">
                <a:solidFill>
                  <a:srgbClr val="00FF00"/>
                </a:solidFill>
                <a:latin typeface="Monaco" pitchFamily="2" charset="77"/>
                <a:ea typeface="ＭＳ Ｐゴシック" panose="020B0600070205080204" pitchFamily="34" charset="-128"/>
                <a:sym typeface="Monaco" pitchFamily="2" charset="77"/>
              </a:rPr>
              <a:t>)  </a:t>
            </a:r>
            <a:r>
              <a:rPr lang="en-US" altLang="en-US" sz="1631">
                <a:solidFill>
                  <a:schemeClr val="tx1"/>
                </a:solidFill>
                <a:latin typeface="Monaco" pitchFamily="2" charset="77"/>
                <a:ea typeface="ＭＳ Ｐゴシック" panose="020B0600070205080204" pitchFamily="34" charset="-128"/>
                <a:sym typeface="Monaco" pitchFamily="2" charset="77"/>
              </a:rPr>
              <a:t>      Indicates where string </a:t>
            </a:r>
            <a:r>
              <a:rPr lang="en-US" altLang="en-US" sz="1631">
                <a:solidFill>
                  <a:srgbClr val="FF00FF"/>
                </a:solidFill>
                <a:latin typeface="Monaco" pitchFamily="2" charset="77"/>
                <a:ea typeface="ＭＳ Ｐゴシック" panose="020B0600070205080204" pitchFamily="34" charset="-128"/>
                <a:sym typeface="Monaco" pitchFamily="2" charset="77"/>
              </a:rPr>
              <a:t>extraction</a:t>
            </a:r>
            <a:r>
              <a:rPr lang="en-US" altLang="en-US" sz="1631">
                <a:solidFill>
                  <a:schemeClr val="tx1"/>
                </a:solidFill>
                <a:latin typeface="Monaco" pitchFamily="2" charset="77"/>
                <a:ea typeface="ＭＳ Ｐゴシック" panose="020B0600070205080204" pitchFamily="34" charset="-128"/>
                <a:sym typeface="Monaco" pitchFamily="2" charset="77"/>
              </a:rPr>
              <a:t> is to end</a:t>
            </a:r>
          </a:p>
        </p:txBody>
      </p:sp>
    </p:spTree>
    <p:extLst>
      <p:ext uri="{BB962C8B-B14F-4D97-AF65-F5344CB8AC3E}">
        <p14:creationId xmlns:p14="http://schemas.microsoft.com/office/powerpoint/2010/main" val="25061444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
            <a:extLst>
              <a:ext uri="{FF2B5EF4-FFF2-40B4-BE49-F238E27FC236}">
                <a16:creationId xmlns:a16="http://schemas.microsoft.com/office/drawing/2014/main" id="{9B307EEE-52C6-8147-95CD-711F903F5988}"/>
              </a:ext>
            </a:extLst>
          </p:cNvPr>
          <p:cNvSpPr>
            <a:spLocks noGrp="1" noChangeArrowheads="1"/>
          </p:cNvSpPr>
          <p:nvPr>
            <p:ph type="title"/>
          </p:nvPr>
        </p:nvSpPr>
        <p:spPr/>
        <p:txBody>
          <a:bodyPr/>
          <a:lstStyle/>
          <a:p>
            <a:pPr eaLnBrk="1" hangingPunct="1">
              <a:defRPr/>
            </a:pPr>
            <a:r>
              <a:rPr lang="en-US" b="1" dirty="0">
                <a:solidFill>
                  <a:schemeClr val="accent2"/>
                </a:solidFill>
                <a:sym typeface="Gill Sans" charset="0"/>
              </a:rPr>
              <a:t>Escape Character</a:t>
            </a:r>
          </a:p>
        </p:txBody>
      </p:sp>
      <p:sp>
        <p:nvSpPr>
          <p:cNvPr id="51202" name="Rectangle 2">
            <a:extLst>
              <a:ext uri="{FF2B5EF4-FFF2-40B4-BE49-F238E27FC236}">
                <a16:creationId xmlns:a16="http://schemas.microsoft.com/office/drawing/2014/main" id="{0D5A98D1-5F4D-F240-8919-4AFAF440DE96}"/>
              </a:ext>
            </a:extLst>
          </p:cNvPr>
          <p:cNvSpPr>
            <a:spLocks noGrp="1" noChangeArrowheads="1"/>
          </p:cNvSpPr>
          <p:nvPr>
            <p:ph type="body" idx="1"/>
          </p:nvPr>
        </p:nvSpPr>
        <p:spPr>
          <a:xfrm>
            <a:off x="750987" y="1443123"/>
            <a:ext cx="7443788" cy="900113"/>
          </a:xfrm>
        </p:spPr>
        <p:txBody>
          <a:bodyPr/>
          <a:lstStyle/>
          <a:p>
            <a:pPr marL="621506" eaLnBrk="1" hangingPunct="1">
              <a:buFont typeface="Gill Sans" charset="0"/>
              <a:buChar char="•"/>
              <a:defRPr/>
            </a:pPr>
            <a:r>
              <a:rPr lang="en-US" sz="2400" dirty="0">
                <a:sym typeface="Gill Sans" charset="0"/>
              </a:rPr>
              <a:t>If you want a special regular expression character to just behave normally (most of the time) you prefix it with </a:t>
            </a:r>
            <a:r>
              <a:rPr lang="fr-FR" sz="2400" dirty="0">
                <a:sym typeface="Gill Sans" charset="0"/>
              </a:rPr>
              <a:t>'</a:t>
            </a:r>
            <a:r>
              <a:rPr lang="en-US" sz="2400" dirty="0">
                <a:sym typeface="Gill Sans" charset="0"/>
              </a:rPr>
              <a:t>\</a:t>
            </a:r>
            <a:r>
              <a:rPr lang="fr-FR" sz="2400" dirty="0">
                <a:sym typeface="Gill Sans" charset="0"/>
              </a:rPr>
              <a:t>'</a:t>
            </a:r>
            <a:endParaRPr lang="en-US" sz="2400" dirty="0">
              <a:sym typeface="Gill Sans" charset="0"/>
            </a:endParaRPr>
          </a:p>
        </p:txBody>
      </p:sp>
      <p:sp>
        <p:nvSpPr>
          <p:cNvPr id="51203" name="Rectangle 3">
            <a:extLst>
              <a:ext uri="{FF2B5EF4-FFF2-40B4-BE49-F238E27FC236}">
                <a16:creationId xmlns:a16="http://schemas.microsoft.com/office/drawing/2014/main" id="{DAFC6B34-B65B-384D-80E8-DBE5A676BD21}"/>
              </a:ext>
            </a:extLst>
          </p:cNvPr>
          <p:cNvSpPr>
            <a:spLocks/>
          </p:cNvSpPr>
          <p:nvPr/>
        </p:nvSpPr>
        <p:spPr bwMode="auto">
          <a:xfrm>
            <a:off x="442913" y="3492324"/>
            <a:ext cx="5209888" cy="1645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2138" dirty="0">
                <a:solidFill>
                  <a:schemeClr val="tx1"/>
                </a:solidFill>
                <a:ea typeface="ＭＳ Ｐゴシック" panose="020B0600070205080204" pitchFamily="34" charset="-128"/>
              </a:rPr>
              <a:t>&gt;&gt;&gt; import re</a:t>
            </a:r>
          </a:p>
          <a:p>
            <a:pPr algn="l" eaLnBrk="1" hangingPunct="1"/>
            <a:r>
              <a:rPr lang="en-US" altLang="en-US" sz="2138" dirty="0">
                <a:solidFill>
                  <a:schemeClr val="tx1"/>
                </a:solidFill>
                <a:ea typeface="ＭＳ Ｐゴシック" panose="020B0600070205080204" pitchFamily="34" charset="-128"/>
              </a:rPr>
              <a:t>&gt;&gt;&gt; x = </a:t>
            </a:r>
            <a:r>
              <a:rPr lang="fr-FR" altLang="en-US" sz="2138" dirty="0">
                <a:solidFill>
                  <a:schemeClr val="tx1"/>
                </a:solidFill>
                <a:ea typeface="ＭＳ Ｐゴシック" panose="020B0600070205080204" pitchFamily="34" charset="-128"/>
              </a:rPr>
              <a:t>'</a:t>
            </a:r>
            <a:r>
              <a:rPr lang="en-US" altLang="en-US" sz="2138" dirty="0">
                <a:solidFill>
                  <a:schemeClr val="tx1"/>
                </a:solidFill>
                <a:ea typeface="ＭＳ Ｐゴシック" panose="020B0600070205080204" pitchFamily="34" charset="-128"/>
              </a:rPr>
              <a:t>We just received </a:t>
            </a:r>
            <a:r>
              <a:rPr lang="en-US" altLang="en-US" sz="2138" dirty="0">
                <a:solidFill>
                  <a:srgbClr val="FF00FF"/>
                </a:solidFill>
                <a:ea typeface="ＭＳ Ｐゴシック" panose="020B0600070205080204" pitchFamily="34" charset="-128"/>
              </a:rPr>
              <a:t>$10.00</a:t>
            </a:r>
            <a:r>
              <a:rPr lang="en-US" altLang="en-US" sz="2138" dirty="0">
                <a:solidFill>
                  <a:schemeClr val="tx1"/>
                </a:solidFill>
                <a:ea typeface="ＭＳ Ｐゴシック" panose="020B0600070205080204" pitchFamily="34" charset="-128"/>
              </a:rPr>
              <a:t> for cookies.</a:t>
            </a:r>
            <a:r>
              <a:rPr lang="fr-FR" altLang="en-US" sz="2138" dirty="0">
                <a:solidFill>
                  <a:schemeClr val="tx1"/>
                </a:solidFill>
                <a:ea typeface="ＭＳ Ｐゴシック" panose="020B0600070205080204" pitchFamily="34" charset="-128"/>
              </a:rPr>
              <a:t>'</a:t>
            </a:r>
          </a:p>
          <a:p>
            <a:pPr algn="l" eaLnBrk="1" hangingPunct="1"/>
            <a:r>
              <a:rPr lang="en-US" altLang="en-US" sz="2138" dirty="0">
                <a:solidFill>
                  <a:schemeClr val="tx1"/>
                </a:solidFill>
                <a:ea typeface="ＭＳ Ｐゴシック" panose="020B0600070205080204" pitchFamily="34" charset="-128"/>
              </a:rPr>
              <a:t>&gt;&gt;&gt; y = </a:t>
            </a:r>
            <a:r>
              <a:rPr lang="en-US" altLang="en-US" sz="2138" dirty="0" err="1">
                <a:solidFill>
                  <a:schemeClr val="tx1"/>
                </a:solidFill>
                <a:ea typeface="ＭＳ Ｐゴシック" panose="020B0600070205080204" pitchFamily="34" charset="-128"/>
              </a:rPr>
              <a:t>re.findall</a:t>
            </a:r>
            <a:r>
              <a:rPr lang="en-US" altLang="en-US" sz="2138" dirty="0">
                <a:solidFill>
                  <a:schemeClr val="tx1"/>
                </a:solidFill>
                <a:ea typeface="ＭＳ Ｐゴシック" panose="020B0600070205080204" pitchFamily="34" charset="-128"/>
              </a:rPr>
              <a:t>(</a:t>
            </a:r>
            <a:r>
              <a:rPr lang="fr-FR" altLang="en-US" sz="2138" dirty="0">
                <a:solidFill>
                  <a:schemeClr val="tx1"/>
                </a:solidFill>
                <a:ea typeface="ＭＳ Ｐゴシック" panose="020B0600070205080204" pitchFamily="34" charset="-128"/>
              </a:rPr>
              <a:t>'</a:t>
            </a:r>
            <a:r>
              <a:rPr lang="en-US" altLang="en-US" sz="2138" dirty="0">
                <a:solidFill>
                  <a:schemeClr val="tx1"/>
                </a:solidFill>
                <a:ea typeface="ＭＳ Ｐゴシック" panose="020B0600070205080204" pitchFamily="34" charset="-128"/>
              </a:rPr>
              <a:t>\$[0-9.]+</a:t>
            </a:r>
            <a:r>
              <a:rPr lang="fr-FR" altLang="en-US" sz="2138" dirty="0">
                <a:solidFill>
                  <a:schemeClr val="tx1"/>
                </a:solidFill>
                <a:ea typeface="ＭＳ Ｐゴシック" panose="020B0600070205080204" pitchFamily="34" charset="-128"/>
              </a:rPr>
              <a:t>'</a:t>
            </a:r>
            <a:r>
              <a:rPr lang="en-US" altLang="en-US" sz="2138" dirty="0">
                <a:solidFill>
                  <a:schemeClr val="tx1"/>
                </a:solidFill>
                <a:ea typeface="ＭＳ Ｐゴシック" panose="020B0600070205080204" pitchFamily="34" charset="-128"/>
              </a:rPr>
              <a:t>,x)</a:t>
            </a:r>
          </a:p>
          <a:p>
            <a:pPr algn="l" eaLnBrk="1" hangingPunct="1"/>
            <a:r>
              <a:rPr lang="en-US" altLang="en-US" sz="2138" dirty="0">
                <a:solidFill>
                  <a:schemeClr val="tx1"/>
                </a:solidFill>
                <a:ea typeface="ＭＳ Ｐゴシック" panose="020B0600070205080204" pitchFamily="34" charset="-128"/>
              </a:rPr>
              <a:t>&gt;&gt;&gt; print y</a:t>
            </a:r>
          </a:p>
          <a:p>
            <a:pPr algn="l" eaLnBrk="1" hangingPunct="1"/>
            <a:r>
              <a:rPr lang="en-US" altLang="en-US" sz="2138" dirty="0">
                <a:solidFill>
                  <a:schemeClr val="tx1"/>
                </a:solidFill>
                <a:ea typeface="ＭＳ Ｐゴシック" panose="020B0600070205080204" pitchFamily="34" charset="-128"/>
              </a:rPr>
              <a:t>[</a:t>
            </a:r>
            <a:r>
              <a:rPr lang="fr-FR" altLang="en-US" sz="2138" dirty="0">
                <a:solidFill>
                  <a:schemeClr val="tx1"/>
                </a:solidFill>
                <a:ea typeface="ＭＳ Ｐゴシック" panose="020B0600070205080204" pitchFamily="34" charset="-128"/>
              </a:rPr>
              <a:t>'</a:t>
            </a:r>
            <a:r>
              <a:rPr lang="en-US" altLang="en-US" sz="2138" dirty="0">
                <a:solidFill>
                  <a:srgbClr val="FF00FF"/>
                </a:solidFill>
                <a:ea typeface="ＭＳ Ｐゴシック" panose="020B0600070205080204" pitchFamily="34" charset="-128"/>
              </a:rPr>
              <a:t>$10.00</a:t>
            </a:r>
            <a:r>
              <a:rPr lang="fr-FR" altLang="en-US" sz="2138" dirty="0">
                <a:solidFill>
                  <a:schemeClr val="tx1"/>
                </a:solidFill>
                <a:ea typeface="ＭＳ Ｐゴシック" panose="020B0600070205080204" pitchFamily="34" charset="-128"/>
              </a:rPr>
              <a:t>'</a:t>
            </a:r>
            <a:r>
              <a:rPr lang="en-US" altLang="en-US" sz="2138" dirty="0">
                <a:solidFill>
                  <a:schemeClr val="tx1"/>
                </a:solidFill>
                <a:ea typeface="ＭＳ Ｐゴシック" panose="020B0600070205080204" pitchFamily="34" charset="-128"/>
              </a:rPr>
              <a:t>]</a:t>
            </a:r>
          </a:p>
        </p:txBody>
      </p:sp>
      <p:sp>
        <p:nvSpPr>
          <p:cNvPr id="51204" name="Rectangle 4">
            <a:extLst>
              <a:ext uri="{FF2B5EF4-FFF2-40B4-BE49-F238E27FC236}">
                <a16:creationId xmlns:a16="http://schemas.microsoft.com/office/drawing/2014/main" id="{DDC80A89-AB9C-1042-A909-C7B9680401A3}"/>
              </a:ext>
            </a:extLst>
          </p:cNvPr>
          <p:cNvSpPr>
            <a:spLocks/>
          </p:cNvSpPr>
          <p:nvPr/>
        </p:nvSpPr>
        <p:spPr bwMode="auto">
          <a:xfrm>
            <a:off x="6343650" y="4709999"/>
            <a:ext cx="1274388" cy="424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2756" dirty="0">
                <a:solidFill>
                  <a:schemeClr val="tx1"/>
                </a:solidFill>
                <a:ea typeface="ＭＳ Ｐゴシック" panose="020B0600070205080204" pitchFamily="34" charset="-128"/>
              </a:rPr>
              <a:t>\$</a:t>
            </a:r>
            <a:r>
              <a:rPr lang="en-US" altLang="en-US" sz="2756" dirty="0">
                <a:solidFill>
                  <a:srgbClr val="00FF00"/>
                </a:solidFill>
                <a:ea typeface="ＭＳ Ｐゴシック" panose="020B0600070205080204" pitchFamily="34" charset="-128"/>
              </a:rPr>
              <a:t>[0-9.]</a:t>
            </a:r>
            <a:r>
              <a:rPr lang="en-US" altLang="en-US" sz="2756" dirty="0">
                <a:solidFill>
                  <a:srgbClr val="FF7F00"/>
                </a:solidFill>
                <a:ea typeface="ＭＳ Ｐゴシック" panose="020B0600070205080204" pitchFamily="34" charset="-128"/>
              </a:rPr>
              <a:t>+</a:t>
            </a:r>
          </a:p>
        </p:txBody>
      </p:sp>
      <p:sp>
        <p:nvSpPr>
          <p:cNvPr id="51205" name="Rectangle 5">
            <a:extLst>
              <a:ext uri="{FF2B5EF4-FFF2-40B4-BE49-F238E27FC236}">
                <a16:creationId xmlns:a16="http://schemas.microsoft.com/office/drawing/2014/main" id="{E4BBE0F6-3D86-ED4D-A13C-D0A5740B1815}"/>
              </a:ext>
            </a:extLst>
          </p:cNvPr>
          <p:cNvSpPr>
            <a:spLocks/>
          </p:cNvSpPr>
          <p:nvPr/>
        </p:nvSpPr>
        <p:spPr bwMode="auto">
          <a:xfrm>
            <a:off x="6751737" y="5521925"/>
            <a:ext cx="1867499" cy="329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eaLnBrk="1" hangingPunct="1"/>
            <a:r>
              <a:rPr lang="en-US" altLang="en-US" sz="2138">
                <a:solidFill>
                  <a:srgbClr val="00FF00"/>
                </a:solidFill>
                <a:ea typeface="ＭＳ Ｐゴシック" panose="020B0600070205080204" pitchFamily="34" charset="-128"/>
              </a:rPr>
              <a:t>A digit or period</a:t>
            </a:r>
          </a:p>
        </p:txBody>
      </p:sp>
      <p:sp>
        <p:nvSpPr>
          <p:cNvPr id="51206" name="Rectangle 6">
            <a:extLst>
              <a:ext uri="{FF2B5EF4-FFF2-40B4-BE49-F238E27FC236}">
                <a16:creationId xmlns:a16="http://schemas.microsoft.com/office/drawing/2014/main" id="{9E3B4265-16E8-E645-A4C3-D30C9AF0D0EE}"/>
              </a:ext>
            </a:extLst>
          </p:cNvPr>
          <p:cNvSpPr>
            <a:spLocks/>
          </p:cNvSpPr>
          <p:nvPr/>
        </p:nvSpPr>
        <p:spPr bwMode="auto">
          <a:xfrm>
            <a:off x="4472881" y="5443343"/>
            <a:ext cx="1879617" cy="329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eaLnBrk="1" hangingPunct="1"/>
            <a:r>
              <a:rPr lang="en-US" altLang="en-US" sz="2138" dirty="0">
                <a:solidFill>
                  <a:schemeClr val="tx1"/>
                </a:solidFill>
                <a:ea typeface="ＭＳ Ｐゴシック" panose="020B0600070205080204" pitchFamily="34" charset="-128"/>
              </a:rPr>
              <a:t>A real dollar sign</a:t>
            </a:r>
          </a:p>
        </p:txBody>
      </p:sp>
      <p:sp>
        <p:nvSpPr>
          <p:cNvPr id="51207" name="Line 7">
            <a:extLst>
              <a:ext uri="{FF2B5EF4-FFF2-40B4-BE49-F238E27FC236}">
                <a16:creationId xmlns:a16="http://schemas.microsoft.com/office/drawing/2014/main" id="{25BDA8FF-AD51-C149-8E78-07DC9BFC4B83}"/>
              </a:ext>
            </a:extLst>
          </p:cNvPr>
          <p:cNvSpPr>
            <a:spLocks noChangeShapeType="1"/>
          </p:cNvSpPr>
          <p:nvPr/>
        </p:nvSpPr>
        <p:spPr bwMode="auto">
          <a:xfrm flipH="1">
            <a:off x="6293644" y="5188149"/>
            <a:ext cx="175915" cy="280392"/>
          </a:xfrm>
          <a:prstGeom prst="line">
            <a:avLst/>
          </a:prstGeom>
          <a:noFill/>
          <a:ln w="76200">
            <a:solidFill>
              <a:srgbClr val="FFFF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dirty="0">
              <a:highlight>
                <a:srgbClr val="000000"/>
              </a:highlight>
            </a:endParaRPr>
          </a:p>
        </p:txBody>
      </p:sp>
      <p:sp>
        <p:nvSpPr>
          <p:cNvPr id="51208" name="Line 8">
            <a:extLst>
              <a:ext uri="{FF2B5EF4-FFF2-40B4-BE49-F238E27FC236}">
                <a16:creationId xmlns:a16="http://schemas.microsoft.com/office/drawing/2014/main" id="{08848E99-805C-FF44-ABD3-355BBD4CD9E4}"/>
              </a:ext>
            </a:extLst>
          </p:cNvPr>
          <p:cNvSpPr>
            <a:spLocks noChangeShapeType="1"/>
          </p:cNvSpPr>
          <p:nvPr/>
        </p:nvSpPr>
        <p:spPr bwMode="auto">
          <a:xfrm>
            <a:off x="6832104" y="5182791"/>
            <a:ext cx="376833" cy="289322"/>
          </a:xfrm>
          <a:prstGeom prst="line">
            <a:avLst/>
          </a:prstGeom>
          <a:noFill/>
          <a:ln w="76200">
            <a:solidFill>
              <a:srgbClr val="00FF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1209" name="Line 9">
            <a:extLst>
              <a:ext uri="{FF2B5EF4-FFF2-40B4-BE49-F238E27FC236}">
                <a16:creationId xmlns:a16="http://schemas.microsoft.com/office/drawing/2014/main" id="{82356F84-DB74-2249-963E-141DB1FC7377}"/>
              </a:ext>
            </a:extLst>
          </p:cNvPr>
          <p:cNvSpPr>
            <a:spLocks noChangeShapeType="1"/>
          </p:cNvSpPr>
          <p:nvPr/>
        </p:nvSpPr>
        <p:spPr bwMode="auto">
          <a:xfrm flipH="1">
            <a:off x="7255372" y="5159574"/>
            <a:ext cx="91083" cy="286643"/>
          </a:xfrm>
          <a:prstGeom prst="line">
            <a:avLst/>
          </a:prstGeom>
          <a:noFill/>
          <a:ln w="76200">
            <a:solidFill>
              <a:srgbClr val="00FF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1210" name="Rectangle 10">
            <a:extLst>
              <a:ext uri="{FF2B5EF4-FFF2-40B4-BE49-F238E27FC236}">
                <a16:creationId xmlns:a16="http://schemas.microsoft.com/office/drawing/2014/main" id="{C7731907-C3F7-D548-9727-693CE82E5C57}"/>
              </a:ext>
            </a:extLst>
          </p:cNvPr>
          <p:cNvSpPr>
            <a:spLocks/>
          </p:cNvSpPr>
          <p:nvPr/>
        </p:nvSpPr>
        <p:spPr bwMode="auto">
          <a:xfrm>
            <a:off x="7214295" y="3564731"/>
            <a:ext cx="1621631"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eaLnBrk="1" hangingPunct="1"/>
            <a:r>
              <a:rPr lang="en-US" altLang="en-US" sz="2138">
                <a:solidFill>
                  <a:srgbClr val="FF7F00"/>
                </a:solidFill>
                <a:ea typeface="ＭＳ Ｐゴシック" panose="020B0600070205080204" pitchFamily="34" charset="-128"/>
              </a:rPr>
              <a:t>At least one or more</a:t>
            </a:r>
          </a:p>
        </p:txBody>
      </p:sp>
      <p:sp>
        <p:nvSpPr>
          <p:cNvPr id="51211" name="Line 11">
            <a:extLst>
              <a:ext uri="{FF2B5EF4-FFF2-40B4-BE49-F238E27FC236}">
                <a16:creationId xmlns:a16="http://schemas.microsoft.com/office/drawing/2014/main" id="{E56DF977-3818-BF4A-9ED7-8DC7070B128C}"/>
              </a:ext>
            </a:extLst>
          </p:cNvPr>
          <p:cNvSpPr>
            <a:spLocks noChangeShapeType="1"/>
          </p:cNvSpPr>
          <p:nvPr/>
        </p:nvSpPr>
        <p:spPr bwMode="auto">
          <a:xfrm rot="10800000" flipH="1">
            <a:off x="7550051" y="4301431"/>
            <a:ext cx="174129" cy="433090"/>
          </a:xfrm>
          <a:prstGeom prst="line">
            <a:avLst/>
          </a:prstGeom>
          <a:noFill/>
          <a:ln w="76200">
            <a:solidFill>
              <a:srgbClr val="FF7F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Tree>
    <p:extLst>
      <p:ext uri="{BB962C8B-B14F-4D97-AF65-F5344CB8AC3E}">
        <p14:creationId xmlns:p14="http://schemas.microsoft.com/office/powerpoint/2010/main" val="22963172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D2CB1-7BC0-9C48-AA99-5CBD00E34959}"/>
              </a:ext>
            </a:extLst>
          </p:cNvPr>
          <p:cNvSpPr>
            <a:spLocks noGrp="1"/>
          </p:cNvSpPr>
          <p:nvPr>
            <p:ph type="title"/>
          </p:nvPr>
        </p:nvSpPr>
        <p:spPr/>
        <p:txBody>
          <a:bodyPr/>
          <a:lstStyle/>
          <a:p>
            <a:pPr>
              <a:defRPr/>
            </a:pPr>
            <a:r>
              <a:rPr lang="en-US" b="1" dirty="0">
                <a:solidFill>
                  <a:schemeClr val="accent2"/>
                </a:solidFill>
                <a:sym typeface="Gill Sans" charset="0"/>
              </a:rPr>
              <a:t>Search and Match</a:t>
            </a:r>
            <a:endParaRPr lang="en-US" dirty="0">
              <a:effectLst>
                <a:outerShdw blurRad="38100" dist="38100" dir="2700000" algn="tl">
                  <a:srgbClr val="000000"/>
                </a:outerShdw>
              </a:effectLst>
              <a:ea typeface="ＭＳ Ｐゴシック" charset="-128"/>
              <a:cs typeface="ＭＳ Ｐゴシック" charset="-128"/>
            </a:endParaRPr>
          </a:p>
        </p:txBody>
      </p:sp>
      <p:sp>
        <p:nvSpPr>
          <p:cNvPr id="23555" name="Content Placeholder 2">
            <a:extLst>
              <a:ext uri="{FF2B5EF4-FFF2-40B4-BE49-F238E27FC236}">
                <a16:creationId xmlns:a16="http://schemas.microsoft.com/office/drawing/2014/main" id="{C913B749-76D2-0547-BDAB-4B6DE8C6D57B}"/>
              </a:ext>
            </a:extLst>
          </p:cNvPr>
          <p:cNvSpPr>
            <a:spLocks noGrp="1"/>
          </p:cNvSpPr>
          <p:nvPr>
            <p:ph idx="1"/>
          </p:nvPr>
        </p:nvSpPr>
        <p:spPr/>
        <p:txBody>
          <a:bodyPr/>
          <a:lstStyle/>
          <a:p>
            <a:r>
              <a:rPr lang="en-US" altLang="en-US" sz="2000" dirty="0">
                <a:ea typeface="ＭＳ Ｐゴシック" panose="020B0600070205080204" pitchFamily="34" charset="-128"/>
              </a:rPr>
              <a:t>The two basic functions are </a:t>
            </a:r>
            <a:r>
              <a:rPr lang="en-US" altLang="en-US" sz="2000" b="1" dirty="0" err="1">
                <a:ea typeface="ＭＳ Ｐゴシック" panose="020B0600070205080204" pitchFamily="34" charset="-128"/>
              </a:rPr>
              <a:t>re.search</a:t>
            </a:r>
            <a:r>
              <a:rPr lang="en-US" altLang="en-US" sz="2000" b="1" dirty="0">
                <a:ea typeface="ＭＳ Ｐゴシック" panose="020B0600070205080204" pitchFamily="34" charset="-128"/>
              </a:rPr>
              <a:t> </a:t>
            </a:r>
            <a:r>
              <a:rPr lang="en-US" altLang="en-US" sz="2000" dirty="0">
                <a:ea typeface="ＭＳ Ｐゴシック" panose="020B0600070205080204" pitchFamily="34" charset="-128"/>
              </a:rPr>
              <a:t>and </a:t>
            </a:r>
            <a:r>
              <a:rPr lang="en-US" altLang="en-US" sz="2000" b="1" dirty="0" err="1">
                <a:ea typeface="ＭＳ Ｐゴシック" panose="020B0600070205080204" pitchFamily="34" charset="-128"/>
              </a:rPr>
              <a:t>re.match</a:t>
            </a:r>
            <a:endParaRPr lang="en-US" altLang="en-US" sz="2000" b="1" dirty="0">
              <a:ea typeface="ＭＳ Ｐゴシック" panose="020B0600070205080204" pitchFamily="34" charset="-128"/>
            </a:endParaRPr>
          </a:p>
          <a:p>
            <a:pPr lvl="1"/>
            <a:r>
              <a:rPr lang="en-US" altLang="en-US" sz="2000" dirty="0">
                <a:ea typeface="ＭＳ Ｐゴシック" panose="020B0600070205080204" pitchFamily="34" charset="-128"/>
              </a:rPr>
              <a:t>Search looks for a pattern anywhere in a string</a:t>
            </a:r>
          </a:p>
          <a:p>
            <a:pPr lvl="1"/>
            <a:r>
              <a:rPr lang="en-US" altLang="en-US" sz="2000" dirty="0">
                <a:ea typeface="ＭＳ Ｐゴシック" panose="020B0600070205080204" pitchFamily="34" charset="-128"/>
              </a:rPr>
              <a:t>Match looks for a match staring at the beginning</a:t>
            </a:r>
          </a:p>
          <a:p>
            <a:endParaRPr lang="en-US" altLang="en-US" sz="2000" dirty="0">
              <a:ea typeface="ＭＳ Ｐゴシック" panose="020B0600070205080204" pitchFamily="34" charset="-128"/>
            </a:endParaRPr>
          </a:p>
          <a:p>
            <a:r>
              <a:rPr lang="en-US" altLang="en-US" sz="2000" dirty="0">
                <a:ea typeface="ＭＳ Ｐゴシック" panose="020B0600070205080204" pitchFamily="34" charset="-128"/>
              </a:rPr>
              <a:t>Both return </a:t>
            </a:r>
            <a:r>
              <a:rPr lang="en-US" altLang="en-US" sz="2000" i="1" dirty="0">
                <a:ea typeface="ＭＳ Ｐゴシック" panose="020B0600070205080204" pitchFamily="34" charset="-128"/>
              </a:rPr>
              <a:t>None</a:t>
            </a:r>
            <a:r>
              <a:rPr lang="en-US" altLang="en-US" sz="2000" dirty="0">
                <a:ea typeface="ＭＳ Ｐゴシック" panose="020B0600070205080204" pitchFamily="34" charset="-128"/>
              </a:rPr>
              <a:t> (logical false) if the pattern isn’t found and a “match object” instance if it is</a:t>
            </a:r>
          </a:p>
          <a:p>
            <a:pPr lvl="1">
              <a:buFontTx/>
              <a:buNone/>
            </a:pPr>
            <a:endParaRPr lang="en-US" altLang="en-US" sz="2000" dirty="0">
              <a:latin typeface="Courier" pitchFamily="2" charset="0"/>
              <a:ea typeface="ＭＳ Ｐゴシック" panose="020B0600070205080204" pitchFamily="34" charset="-128"/>
            </a:endParaRPr>
          </a:p>
          <a:p>
            <a:pPr lvl="1">
              <a:buFontTx/>
              <a:buNone/>
            </a:pPr>
            <a:r>
              <a:rPr lang="en-US" altLang="en-US" sz="2000" dirty="0">
                <a:solidFill>
                  <a:schemeClr val="bg2"/>
                </a:solidFill>
                <a:latin typeface="Courier" pitchFamily="2" charset="0"/>
                <a:ea typeface="ＭＳ Ｐゴシック" panose="020B0600070205080204" pitchFamily="34" charset="-128"/>
              </a:rPr>
              <a:t>&gt;&gt;&gt; import re</a:t>
            </a:r>
          </a:p>
          <a:p>
            <a:pPr lvl="1">
              <a:buFontTx/>
              <a:buNone/>
            </a:pPr>
            <a:r>
              <a:rPr lang="en-US" altLang="en-US" sz="2000" dirty="0">
                <a:solidFill>
                  <a:schemeClr val="bg2"/>
                </a:solidFill>
                <a:latin typeface="Courier" pitchFamily="2" charset="0"/>
                <a:ea typeface="ＭＳ Ｐゴシック" panose="020B0600070205080204" pitchFamily="34" charset="-128"/>
              </a:rPr>
              <a:t>&gt;&gt;&gt; pat = "a*b”</a:t>
            </a:r>
          </a:p>
          <a:p>
            <a:pPr lvl="1">
              <a:buFontTx/>
              <a:buNone/>
            </a:pPr>
            <a:r>
              <a:rPr lang="en-US" altLang="en-US" sz="2000" dirty="0">
                <a:solidFill>
                  <a:schemeClr val="bg2"/>
                </a:solidFill>
                <a:latin typeface="Courier" pitchFamily="2" charset="0"/>
                <a:ea typeface="ＭＳ Ｐゴシック" panose="020B0600070205080204" pitchFamily="34" charset="-128"/>
              </a:rPr>
              <a:t>&gt;&gt;&gt; </a:t>
            </a:r>
            <a:r>
              <a:rPr lang="en-US" altLang="en-US" sz="2000" dirty="0" err="1">
                <a:solidFill>
                  <a:schemeClr val="bg2"/>
                </a:solidFill>
                <a:latin typeface="Courier" pitchFamily="2" charset="0"/>
                <a:ea typeface="ＭＳ Ｐゴシック" panose="020B0600070205080204" pitchFamily="34" charset="-128"/>
              </a:rPr>
              <a:t>re.search</a:t>
            </a:r>
            <a:r>
              <a:rPr lang="en-US" altLang="en-US" sz="2000" dirty="0">
                <a:solidFill>
                  <a:schemeClr val="bg2"/>
                </a:solidFill>
                <a:latin typeface="Courier" pitchFamily="2" charset="0"/>
                <a:ea typeface="ＭＳ Ｐゴシック" panose="020B0600070205080204" pitchFamily="34" charset="-128"/>
              </a:rPr>
              <a:t>(pat,"</a:t>
            </a:r>
            <a:r>
              <a:rPr lang="en-US" altLang="en-US" sz="2000" dirty="0" err="1">
                <a:solidFill>
                  <a:schemeClr val="bg2"/>
                </a:solidFill>
                <a:latin typeface="Courier" pitchFamily="2" charset="0"/>
                <a:ea typeface="ＭＳ Ｐゴシック" panose="020B0600070205080204" pitchFamily="34" charset="-128"/>
              </a:rPr>
              <a:t>fooaaabcde</a:t>
            </a:r>
            <a:r>
              <a:rPr lang="en-US" altLang="en-US" sz="2000" dirty="0">
                <a:solidFill>
                  <a:schemeClr val="bg2"/>
                </a:solidFill>
                <a:latin typeface="Courier" pitchFamily="2" charset="0"/>
                <a:ea typeface="ＭＳ Ｐゴシック" panose="020B0600070205080204" pitchFamily="34" charset="-128"/>
              </a:rPr>
              <a:t>")</a:t>
            </a:r>
          </a:p>
          <a:p>
            <a:pPr lvl="1">
              <a:buFontTx/>
              <a:buNone/>
            </a:pPr>
            <a:r>
              <a:rPr lang="en-US" altLang="en-US" sz="2000" dirty="0">
                <a:solidFill>
                  <a:schemeClr val="bg2"/>
                </a:solidFill>
                <a:latin typeface="Courier" pitchFamily="2" charset="0"/>
                <a:ea typeface="ＭＳ Ｐゴシック" panose="020B0600070205080204" pitchFamily="34" charset="-128"/>
              </a:rPr>
              <a:t>&lt;_</a:t>
            </a:r>
            <a:r>
              <a:rPr lang="en-US" altLang="en-US" sz="2000" dirty="0" err="1">
                <a:solidFill>
                  <a:schemeClr val="bg2"/>
                </a:solidFill>
                <a:latin typeface="Courier" pitchFamily="2" charset="0"/>
                <a:ea typeface="ＭＳ Ｐゴシック" panose="020B0600070205080204" pitchFamily="34" charset="-128"/>
              </a:rPr>
              <a:t>sre.SRE_Match</a:t>
            </a:r>
            <a:r>
              <a:rPr lang="en-US" altLang="en-US" sz="2000" dirty="0">
                <a:solidFill>
                  <a:schemeClr val="bg2"/>
                </a:solidFill>
                <a:latin typeface="Courier" pitchFamily="2" charset="0"/>
                <a:ea typeface="ＭＳ Ｐゴシック" panose="020B0600070205080204" pitchFamily="34" charset="-128"/>
              </a:rPr>
              <a:t> object at 0x809c0&gt;</a:t>
            </a:r>
          </a:p>
          <a:p>
            <a:pPr lvl="1">
              <a:buFontTx/>
              <a:buNone/>
            </a:pPr>
            <a:r>
              <a:rPr lang="en-US" altLang="en-US" sz="2000" dirty="0">
                <a:solidFill>
                  <a:schemeClr val="bg2"/>
                </a:solidFill>
                <a:latin typeface="Courier" pitchFamily="2" charset="0"/>
                <a:ea typeface="ＭＳ Ｐゴシック" panose="020B0600070205080204" pitchFamily="34" charset="-128"/>
              </a:rPr>
              <a:t>&gt;&gt;&gt; </a:t>
            </a:r>
            <a:r>
              <a:rPr lang="en-US" altLang="en-US" sz="2000" dirty="0" err="1">
                <a:solidFill>
                  <a:schemeClr val="bg2"/>
                </a:solidFill>
                <a:latin typeface="Courier" pitchFamily="2" charset="0"/>
                <a:ea typeface="ＭＳ Ｐゴシック" panose="020B0600070205080204" pitchFamily="34" charset="-128"/>
              </a:rPr>
              <a:t>re.match</a:t>
            </a:r>
            <a:r>
              <a:rPr lang="en-US" altLang="en-US" sz="2000" dirty="0">
                <a:solidFill>
                  <a:schemeClr val="bg2"/>
                </a:solidFill>
                <a:latin typeface="Courier" pitchFamily="2" charset="0"/>
                <a:ea typeface="ＭＳ Ｐゴシック" panose="020B0600070205080204" pitchFamily="34" charset="-128"/>
              </a:rPr>
              <a:t>(pat,"</a:t>
            </a:r>
            <a:r>
              <a:rPr lang="en-US" altLang="en-US" sz="2000" dirty="0" err="1">
                <a:solidFill>
                  <a:schemeClr val="bg2"/>
                </a:solidFill>
                <a:latin typeface="Courier" pitchFamily="2" charset="0"/>
                <a:ea typeface="ＭＳ Ｐゴシック" panose="020B0600070205080204" pitchFamily="34" charset="-128"/>
              </a:rPr>
              <a:t>fooaaabcde</a:t>
            </a:r>
            <a:r>
              <a:rPr lang="en-US" altLang="en-US" sz="2000" dirty="0">
                <a:solidFill>
                  <a:schemeClr val="bg2"/>
                </a:solidFill>
                <a:latin typeface="Courier" pitchFamily="2" charset="0"/>
                <a:ea typeface="ＭＳ Ｐゴシック" panose="020B0600070205080204" pitchFamily="34" charset="-128"/>
              </a:rPr>
              <a:t>")</a:t>
            </a:r>
          </a:p>
          <a:p>
            <a:pPr lvl="1">
              <a:buFontTx/>
              <a:buNone/>
            </a:pPr>
            <a:r>
              <a:rPr lang="en-US" altLang="en-US" sz="2000" dirty="0">
                <a:solidFill>
                  <a:schemeClr val="bg2"/>
                </a:solidFill>
                <a:latin typeface="Courier" pitchFamily="2" charset="0"/>
                <a:ea typeface="ＭＳ Ｐゴシック" panose="020B0600070205080204" pitchFamily="34" charset="-128"/>
              </a:rPr>
              <a:t>&gt;&gt;&gt; </a:t>
            </a:r>
          </a:p>
        </p:txBody>
      </p:sp>
    </p:spTree>
    <p:extLst>
      <p:ext uri="{BB962C8B-B14F-4D97-AF65-F5344CB8AC3E}">
        <p14:creationId xmlns:p14="http://schemas.microsoft.com/office/powerpoint/2010/main" val="35446313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3FCAB-2F72-4946-987B-D627BF0E54FD}"/>
              </a:ext>
            </a:extLst>
          </p:cNvPr>
          <p:cNvSpPr>
            <a:spLocks noGrp="1"/>
          </p:cNvSpPr>
          <p:nvPr>
            <p:ph type="title"/>
          </p:nvPr>
        </p:nvSpPr>
        <p:spPr/>
        <p:txBody>
          <a:bodyPr/>
          <a:lstStyle/>
          <a:p>
            <a:pPr>
              <a:defRPr/>
            </a:pPr>
            <a:r>
              <a:rPr lang="en-US" b="1" dirty="0">
                <a:solidFill>
                  <a:schemeClr val="accent2"/>
                </a:solidFill>
                <a:sym typeface="Gill Sans" charset="0"/>
              </a:rPr>
              <a:t>Match Object</a:t>
            </a:r>
            <a:endParaRPr lang="en-US" altLang="en-US" dirty="0">
              <a:solidFill>
                <a:schemeClr val="accent2"/>
              </a:solidFill>
              <a:effectLst>
                <a:outerShdw blurRad="38100" dist="38100" dir="2700000" algn="tl">
                  <a:srgbClr val="000000"/>
                </a:outerShdw>
              </a:effectLst>
              <a:ea typeface="ＭＳ Ｐゴシック" panose="020B0600070205080204" pitchFamily="34" charset="-128"/>
            </a:endParaRPr>
          </a:p>
        </p:txBody>
      </p:sp>
      <p:sp>
        <p:nvSpPr>
          <p:cNvPr id="24579" name="Content Placeholder 2">
            <a:extLst>
              <a:ext uri="{FF2B5EF4-FFF2-40B4-BE49-F238E27FC236}">
                <a16:creationId xmlns:a16="http://schemas.microsoft.com/office/drawing/2014/main" id="{E92E4095-767A-C341-B6FD-BF6E581DBA8E}"/>
              </a:ext>
            </a:extLst>
          </p:cNvPr>
          <p:cNvSpPr>
            <a:spLocks noGrp="1"/>
          </p:cNvSpPr>
          <p:nvPr>
            <p:ph idx="1"/>
          </p:nvPr>
        </p:nvSpPr>
        <p:spPr>
          <a:xfrm>
            <a:off x="685800" y="1295400"/>
            <a:ext cx="8153400" cy="5334000"/>
          </a:xfrm>
        </p:spPr>
        <p:txBody>
          <a:bodyPr/>
          <a:lstStyle/>
          <a:p>
            <a:r>
              <a:rPr lang="en-US" altLang="en-US" sz="2000" dirty="0">
                <a:ea typeface="ＭＳ Ｐゴシック" panose="020B0600070205080204" pitchFamily="34" charset="-128"/>
              </a:rPr>
              <a:t>A: an instance of the match class with the details of the match result</a:t>
            </a:r>
          </a:p>
          <a:p>
            <a:pPr lvl="1">
              <a:buFontTx/>
              <a:buNone/>
            </a:pPr>
            <a:endParaRPr lang="en-US" altLang="en-US" sz="2000" dirty="0">
              <a:ea typeface="ＭＳ Ｐゴシック" panose="020B0600070205080204" pitchFamily="34" charset="-128"/>
            </a:endParaRPr>
          </a:p>
          <a:p>
            <a:pPr lvl="1">
              <a:buFontTx/>
              <a:buNone/>
            </a:pPr>
            <a:r>
              <a:rPr lang="en-US" altLang="en-US" sz="2000" dirty="0">
                <a:solidFill>
                  <a:schemeClr val="bg2"/>
                </a:solidFill>
                <a:ea typeface="ＭＳ Ｐゴシック" panose="020B0600070205080204" pitchFamily="34" charset="-128"/>
              </a:rPr>
              <a:t>&gt;&gt;&gt; r1 = </a:t>
            </a:r>
            <a:r>
              <a:rPr lang="en-US" altLang="en-US" sz="2000" dirty="0" err="1">
                <a:solidFill>
                  <a:schemeClr val="bg2"/>
                </a:solidFill>
                <a:ea typeface="ＭＳ Ｐゴシック" panose="020B0600070205080204" pitchFamily="34" charset="-128"/>
              </a:rPr>
              <a:t>re.search</a:t>
            </a:r>
            <a:r>
              <a:rPr lang="en-US" altLang="en-US" sz="2000" dirty="0">
                <a:solidFill>
                  <a:schemeClr val="bg2"/>
                </a:solidFill>
                <a:ea typeface="ＭＳ Ｐゴシック" panose="020B0600070205080204" pitchFamily="34" charset="-128"/>
              </a:rPr>
              <a:t>("a*b","</a:t>
            </a:r>
            <a:r>
              <a:rPr lang="en-US" altLang="en-US" sz="2000" dirty="0" err="1">
                <a:solidFill>
                  <a:schemeClr val="bg2"/>
                </a:solidFill>
                <a:ea typeface="ＭＳ Ｐゴシック" panose="020B0600070205080204" pitchFamily="34" charset="-128"/>
              </a:rPr>
              <a:t>fooaaabcde</a:t>
            </a:r>
            <a:r>
              <a:rPr lang="en-US" altLang="en-US" sz="2000" dirty="0">
                <a:solidFill>
                  <a:schemeClr val="bg2"/>
                </a:solidFill>
                <a:ea typeface="ＭＳ Ｐゴシック" panose="020B0600070205080204" pitchFamily="34" charset="-128"/>
              </a:rPr>
              <a:t>")</a:t>
            </a:r>
          </a:p>
          <a:p>
            <a:pPr lvl="1">
              <a:buFontTx/>
              <a:buNone/>
            </a:pPr>
            <a:r>
              <a:rPr lang="en-US" altLang="en-US" sz="2000" dirty="0">
                <a:solidFill>
                  <a:schemeClr val="bg2"/>
                </a:solidFill>
                <a:ea typeface="ＭＳ Ｐゴシック" panose="020B0600070205080204" pitchFamily="34" charset="-128"/>
              </a:rPr>
              <a:t>&gt;&gt;&gt; r1.group()  # group returns string matched</a:t>
            </a:r>
          </a:p>
          <a:p>
            <a:pPr lvl="1">
              <a:buFontTx/>
              <a:buNone/>
            </a:pPr>
            <a:r>
              <a:rPr lang="en-US" altLang="en-US" sz="2000" dirty="0">
                <a:ea typeface="ＭＳ Ｐゴシック" panose="020B0600070205080204" pitchFamily="34" charset="-128"/>
              </a:rPr>
              <a:t>'</a:t>
            </a:r>
            <a:r>
              <a:rPr lang="en-US" altLang="en-US" sz="2000" dirty="0" err="1">
                <a:ea typeface="ＭＳ Ｐゴシック" panose="020B0600070205080204" pitchFamily="34" charset="-128"/>
              </a:rPr>
              <a:t>aaab</a:t>
            </a:r>
            <a:r>
              <a:rPr lang="en-US" altLang="en-US" sz="2000" dirty="0">
                <a:ea typeface="ＭＳ Ｐゴシック" panose="020B0600070205080204" pitchFamily="34" charset="-128"/>
              </a:rPr>
              <a:t>'</a:t>
            </a:r>
          </a:p>
          <a:p>
            <a:pPr lvl="1">
              <a:buFontTx/>
              <a:buNone/>
            </a:pPr>
            <a:r>
              <a:rPr lang="en-US" altLang="en-US" sz="2000" dirty="0">
                <a:solidFill>
                  <a:schemeClr val="bg2"/>
                </a:solidFill>
                <a:ea typeface="ＭＳ Ｐゴシック" panose="020B0600070205080204" pitchFamily="34" charset="-128"/>
              </a:rPr>
              <a:t>&gt;&gt;&gt; r1.start()  # index of the match start</a:t>
            </a:r>
          </a:p>
          <a:p>
            <a:pPr lvl="1">
              <a:buFontTx/>
              <a:buNone/>
            </a:pPr>
            <a:r>
              <a:rPr lang="en-US" altLang="en-US" sz="2000" dirty="0">
                <a:ea typeface="ＭＳ Ｐゴシック" panose="020B0600070205080204" pitchFamily="34" charset="-128"/>
              </a:rPr>
              <a:t>3</a:t>
            </a:r>
          </a:p>
          <a:p>
            <a:pPr lvl="1">
              <a:buFontTx/>
              <a:buNone/>
            </a:pPr>
            <a:r>
              <a:rPr lang="en-US" altLang="en-US" sz="2000" dirty="0">
                <a:solidFill>
                  <a:schemeClr val="bg2"/>
                </a:solidFill>
                <a:ea typeface="ＭＳ Ｐゴシック" panose="020B0600070205080204" pitchFamily="34" charset="-128"/>
              </a:rPr>
              <a:t>&gt;&gt;&gt; r1.end()    # index of the match end</a:t>
            </a:r>
          </a:p>
          <a:p>
            <a:pPr lvl="1">
              <a:buFontTx/>
              <a:buNone/>
            </a:pPr>
            <a:r>
              <a:rPr lang="en-US" altLang="en-US" sz="2000" dirty="0">
                <a:ea typeface="ＭＳ Ｐゴシック" panose="020B0600070205080204" pitchFamily="34" charset="-128"/>
              </a:rPr>
              <a:t>7</a:t>
            </a:r>
          </a:p>
          <a:p>
            <a:pPr lvl="1">
              <a:buFontTx/>
              <a:buNone/>
            </a:pPr>
            <a:r>
              <a:rPr lang="en-US" altLang="en-US" sz="2000" dirty="0">
                <a:solidFill>
                  <a:schemeClr val="bg2"/>
                </a:solidFill>
                <a:ea typeface="ＭＳ Ｐゴシック" panose="020B0600070205080204" pitchFamily="34" charset="-128"/>
              </a:rPr>
              <a:t>&gt;&gt;&gt; r1.span()   # tuple of (start, end)</a:t>
            </a:r>
          </a:p>
          <a:p>
            <a:pPr lvl="1">
              <a:buFontTx/>
              <a:buNone/>
            </a:pPr>
            <a:r>
              <a:rPr lang="en-US" altLang="en-US" sz="2000" dirty="0">
                <a:ea typeface="ＭＳ Ｐゴシック" panose="020B0600070205080204" pitchFamily="34" charset="-128"/>
              </a:rPr>
              <a:t>(3, 7)</a:t>
            </a:r>
          </a:p>
          <a:p>
            <a:pPr lvl="1">
              <a:buFontTx/>
              <a:buNone/>
            </a:pPr>
            <a:endParaRPr lang="en-US" altLang="en-US" dirty="0">
              <a:latin typeface="Courier" pitchFamily="2" charset="0"/>
              <a:ea typeface="ＭＳ Ｐゴシック" panose="020B0600070205080204" pitchFamily="34" charset="-128"/>
            </a:endParaRPr>
          </a:p>
          <a:p>
            <a:pPr>
              <a:buFont typeface="Symbol" pitchFamily="2" charset="2"/>
              <a:buNone/>
            </a:pPr>
            <a:endParaRPr lang="en-US" altLang="en-US" sz="2800" dirty="0">
              <a:ea typeface="ＭＳ Ｐゴシック" panose="020B0600070205080204" pitchFamily="34" charset="-128"/>
            </a:endParaRPr>
          </a:p>
        </p:txBody>
      </p:sp>
    </p:spTree>
    <p:extLst>
      <p:ext uri="{BB962C8B-B14F-4D97-AF65-F5344CB8AC3E}">
        <p14:creationId xmlns:p14="http://schemas.microsoft.com/office/powerpoint/2010/main" val="37719543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BDEEC-8FEC-7A4E-861D-2601CFE7F8C0}"/>
              </a:ext>
            </a:extLst>
          </p:cNvPr>
          <p:cNvSpPr>
            <a:spLocks noGrp="1"/>
          </p:cNvSpPr>
          <p:nvPr>
            <p:ph type="title"/>
          </p:nvPr>
        </p:nvSpPr>
        <p:spPr/>
        <p:txBody>
          <a:bodyPr/>
          <a:lstStyle/>
          <a:p>
            <a:pPr>
              <a:defRPr/>
            </a:pPr>
            <a:r>
              <a:rPr lang="en-US" b="1" dirty="0">
                <a:solidFill>
                  <a:schemeClr val="accent2"/>
                </a:solidFill>
                <a:sym typeface="Gill Sans" charset="0"/>
              </a:rPr>
              <a:t>What got Matched</a:t>
            </a:r>
            <a:endParaRPr lang="en-US" dirty="0">
              <a:solidFill>
                <a:schemeClr val="accent2"/>
              </a:solidFill>
              <a:effectLst>
                <a:outerShdw blurRad="38100" dist="38100" dir="2700000" algn="tl">
                  <a:srgbClr val="000000"/>
                </a:outerShdw>
              </a:effectLst>
              <a:ea typeface="ＭＳ Ｐゴシック" charset="-128"/>
              <a:cs typeface="ＭＳ Ｐゴシック" charset="-128"/>
            </a:endParaRPr>
          </a:p>
        </p:txBody>
      </p:sp>
      <p:sp>
        <p:nvSpPr>
          <p:cNvPr id="25603" name="Content Placeholder 2">
            <a:extLst>
              <a:ext uri="{FF2B5EF4-FFF2-40B4-BE49-F238E27FC236}">
                <a16:creationId xmlns:a16="http://schemas.microsoft.com/office/drawing/2014/main" id="{A8B62C71-4BF8-2E4B-8E44-E4878989583F}"/>
              </a:ext>
            </a:extLst>
          </p:cNvPr>
          <p:cNvSpPr>
            <a:spLocks noGrp="1"/>
          </p:cNvSpPr>
          <p:nvPr>
            <p:ph idx="1"/>
          </p:nvPr>
        </p:nvSpPr>
        <p:spPr/>
        <p:txBody>
          <a:bodyPr/>
          <a:lstStyle/>
          <a:p>
            <a:r>
              <a:rPr lang="en-US" altLang="en-US" sz="2400" dirty="0">
                <a:ea typeface="ＭＳ Ｐゴシック" panose="020B0600070205080204" pitchFamily="34" charset="-128"/>
              </a:rPr>
              <a:t>Here’s a pattern to match simple email addresses</a:t>
            </a:r>
          </a:p>
          <a:p>
            <a:pPr lvl="2">
              <a:buFontTx/>
              <a:buNone/>
            </a:pPr>
            <a:r>
              <a:rPr lang="en-US" altLang="en-US" dirty="0">
                <a:solidFill>
                  <a:schemeClr val="bg2"/>
                </a:solidFill>
                <a:ea typeface="ＭＳ Ｐゴシック" panose="020B0600070205080204" pitchFamily="34" charset="-128"/>
              </a:rPr>
              <a:t> \w+@(\w+\.)+(</a:t>
            </a:r>
            <a:r>
              <a:rPr lang="en-US" altLang="en-US" dirty="0" err="1">
                <a:solidFill>
                  <a:schemeClr val="bg2"/>
                </a:solidFill>
                <a:ea typeface="ＭＳ Ｐゴシック" panose="020B0600070205080204" pitchFamily="34" charset="-128"/>
              </a:rPr>
              <a:t>com|org|net|edu</a:t>
            </a:r>
            <a:r>
              <a:rPr lang="en-US" altLang="en-US" dirty="0">
                <a:solidFill>
                  <a:schemeClr val="bg2"/>
                </a:solidFill>
                <a:ea typeface="ＭＳ Ｐゴシック" panose="020B0600070205080204" pitchFamily="34" charset="-128"/>
              </a:rPr>
              <a:t>)</a:t>
            </a:r>
          </a:p>
          <a:p>
            <a:pPr>
              <a:buFont typeface="Symbol" pitchFamily="2" charset="2"/>
              <a:buNone/>
            </a:pPr>
            <a:endParaRPr lang="en-US" altLang="en-US" sz="2000" dirty="0">
              <a:latin typeface="Courier" pitchFamily="2" charset="0"/>
              <a:ea typeface="ＭＳ Ｐゴシック" panose="020B0600070205080204" pitchFamily="34" charset="-128"/>
            </a:endParaRPr>
          </a:p>
          <a:p>
            <a:pPr>
              <a:buFont typeface="Symbol" pitchFamily="2" charset="2"/>
              <a:buNone/>
            </a:pPr>
            <a:r>
              <a:rPr lang="en-US" altLang="en-US" sz="2200" dirty="0">
                <a:latin typeface="Courier" pitchFamily="2" charset="0"/>
                <a:ea typeface="ＭＳ Ｐゴシック" panose="020B0600070205080204" pitchFamily="34" charset="-128"/>
              </a:rPr>
              <a:t>&gt;&gt;&gt; pat1 = "\w+@(\w+\.)+(</a:t>
            </a:r>
            <a:r>
              <a:rPr lang="en-US" altLang="en-US" sz="2200" dirty="0" err="1">
                <a:latin typeface="Courier" pitchFamily="2" charset="0"/>
                <a:ea typeface="ＭＳ Ｐゴシック" panose="020B0600070205080204" pitchFamily="34" charset="-128"/>
              </a:rPr>
              <a:t>com|org|net|edu</a:t>
            </a:r>
            <a:r>
              <a:rPr lang="en-US" altLang="en-US" sz="2200" dirty="0">
                <a:latin typeface="Courier" pitchFamily="2" charset="0"/>
                <a:ea typeface="ＭＳ Ｐゴシック" panose="020B0600070205080204" pitchFamily="34" charset="-128"/>
              </a:rPr>
              <a:t>)"</a:t>
            </a:r>
          </a:p>
          <a:p>
            <a:pPr>
              <a:buFont typeface="Symbol" pitchFamily="2" charset="2"/>
              <a:buNone/>
            </a:pPr>
            <a:r>
              <a:rPr lang="en-US" altLang="en-US" sz="2200" dirty="0">
                <a:latin typeface="Courier" pitchFamily="2" charset="0"/>
                <a:ea typeface="ＭＳ Ｐゴシック" panose="020B0600070205080204" pitchFamily="34" charset="-128"/>
              </a:rPr>
              <a:t>&gt;&gt;&gt; r1 = </a:t>
            </a:r>
            <a:r>
              <a:rPr lang="en-US" altLang="en-US" sz="2200" dirty="0" err="1">
                <a:latin typeface="Courier" pitchFamily="2" charset="0"/>
                <a:ea typeface="ＭＳ Ｐゴシック" panose="020B0600070205080204" pitchFamily="34" charset="-128"/>
              </a:rPr>
              <a:t>re.match</a:t>
            </a:r>
            <a:r>
              <a:rPr lang="en-US" altLang="en-US" sz="2200" dirty="0">
                <a:latin typeface="Courier" pitchFamily="2" charset="0"/>
                <a:ea typeface="ＭＳ Ｐゴシック" panose="020B0600070205080204" pitchFamily="34" charset="-128"/>
              </a:rPr>
              <a:t>(pat,"</a:t>
            </a:r>
            <a:r>
              <a:rPr lang="en-US" altLang="en-US" sz="2200" dirty="0" err="1">
                <a:latin typeface="Courier" pitchFamily="2" charset="0"/>
                <a:ea typeface="ＭＳ Ｐゴシック" panose="020B0600070205080204" pitchFamily="34" charset="-128"/>
              </a:rPr>
              <a:t>finin@cs.umbc.edu</a:t>
            </a:r>
            <a:r>
              <a:rPr lang="en-US" altLang="en-US" sz="2200" dirty="0">
                <a:latin typeface="Courier" pitchFamily="2" charset="0"/>
                <a:ea typeface="ＭＳ Ｐゴシック" panose="020B0600070205080204" pitchFamily="34" charset="-128"/>
              </a:rPr>
              <a:t>")</a:t>
            </a:r>
          </a:p>
          <a:p>
            <a:pPr>
              <a:buFont typeface="Symbol" pitchFamily="2" charset="2"/>
              <a:buNone/>
            </a:pPr>
            <a:r>
              <a:rPr lang="en-US" altLang="en-US" sz="2200" dirty="0">
                <a:latin typeface="Courier" pitchFamily="2" charset="0"/>
                <a:ea typeface="ＭＳ Ｐゴシック" panose="020B0600070205080204" pitchFamily="34" charset="-128"/>
              </a:rPr>
              <a:t>&gt;&gt;&gt; r1.group()</a:t>
            </a:r>
          </a:p>
          <a:p>
            <a:pPr>
              <a:buFont typeface="Symbol" pitchFamily="2" charset="2"/>
              <a:buNone/>
            </a:pPr>
            <a:r>
              <a:rPr lang="en-US" altLang="en-US" sz="2200" dirty="0">
                <a:latin typeface="Courier" pitchFamily="2" charset="0"/>
                <a:ea typeface="ＭＳ Ｐゴシック" panose="020B0600070205080204" pitchFamily="34" charset="-128"/>
              </a:rPr>
              <a:t>'</a:t>
            </a:r>
            <a:r>
              <a:rPr lang="en-US" altLang="en-US" sz="2200" dirty="0" err="1">
                <a:latin typeface="Courier" pitchFamily="2" charset="0"/>
                <a:ea typeface="ＭＳ Ｐゴシック" panose="020B0600070205080204" pitchFamily="34" charset="-128"/>
              </a:rPr>
              <a:t>finin@cs.umbc.edu</a:t>
            </a:r>
            <a:r>
              <a:rPr lang="en-US" altLang="en-US" sz="2200" dirty="0">
                <a:latin typeface="Courier" pitchFamily="2" charset="0"/>
                <a:ea typeface="ＭＳ Ｐゴシック" panose="020B0600070205080204" pitchFamily="34" charset="-128"/>
              </a:rPr>
              <a:t>’</a:t>
            </a:r>
          </a:p>
          <a:p>
            <a:pPr>
              <a:buFont typeface="Symbol" pitchFamily="2" charset="2"/>
              <a:buNone/>
            </a:pPr>
            <a:endParaRPr lang="en-US" altLang="en-US" sz="2000" dirty="0">
              <a:latin typeface="Courier" pitchFamily="2" charset="0"/>
              <a:ea typeface="ＭＳ Ｐゴシック" panose="020B0600070205080204" pitchFamily="34" charset="-128"/>
            </a:endParaRPr>
          </a:p>
          <a:p>
            <a:r>
              <a:rPr lang="en-US" altLang="en-US" sz="2400" dirty="0">
                <a:ea typeface="ＭＳ Ｐゴシック" panose="020B0600070205080204" pitchFamily="34" charset="-128"/>
              </a:rPr>
              <a:t>We might want to extract the pattern parts, like the email name and host </a:t>
            </a:r>
          </a:p>
        </p:txBody>
      </p:sp>
    </p:spTree>
    <p:extLst>
      <p:ext uri="{BB962C8B-B14F-4D97-AF65-F5344CB8AC3E}">
        <p14:creationId xmlns:p14="http://schemas.microsoft.com/office/powerpoint/2010/main" val="28498190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FD7CD-508C-554C-B75F-92A0E9E45340}"/>
              </a:ext>
            </a:extLst>
          </p:cNvPr>
          <p:cNvSpPr>
            <a:spLocks noGrp="1"/>
          </p:cNvSpPr>
          <p:nvPr>
            <p:ph type="title"/>
          </p:nvPr>
        </p:nvSpPr>
        <p:spPr/>
        <p:txBody>
          <a:bodyPr/>
          <a:lstStyle/>
          <a:p>
            <a:pPr>
              <a:defRPr/>
            </a:pPr>
            <a:r>
              <a:rPr lang="en-US" b="1" dirty="0">
                <a:solidFill>
                  <a:schemeClr val="accent2"/>
                </a:solidFill>
                <a:sym typeface="Gill Sans" charset="0"/>
              </a:rPr>
              <a:t>What got Matched</a:t>
            </a:r>
            <a:endParaRPr lang="en-US" dirty="0">
              <a:solidFill>
                <a:schemeClr val="accent2"/>
              </a:solidFill>
              <a:effectLst>
                <a:outerShdw blurRad="38100" dist="38100" dir="2700000" algn="tl">
                  <a:srgbClr val="000000"/>
                </a:outerShdw>
              </a:effectLst>
              <a:ea typeface="ＭＳ Ｐゴシック" charset="-128"/>
              <a:cs typeface="ＭＳ Ｐゴシック" charset="-128"/>
            </a:endParaRPr>
          </a:p>
        </p:txBody>
      </p:sp>
      <p:sp>
        <p:nvSpPr>
          <p:cNvPr id="26627" name="Content Placeholder 2">
            <a:extLst>
              <a:ext uri="{FF2B5EF4-FFF2-40B4-BE49-F238E27FC236}">
                <a16:creationId xmlns:a16="http://schemas.microsoft.com/office/drawing/2014/main" id="{DB34B8D3-D536-D24F-B654-4573B71CD439}"/>
              </a:ext>
            </a:extLst>
          </p:cNvPr>
          <p:cNvSpPr>
            <a:spLocks noGrp="1"/>
          </p:cNvSpPr>
          <p:nvPr>
            <p:ph idx="1"/>
          </p:nvPr>
        </p:nvSpPr>
        <p:spPr/>
        <p:txBody>
          <a:bodyPr/>
          <a:lstStyle/>
          <a:p>
            <a:r>
              <a:rPr lang="en-US" altLang="en-US" sz="2400" dirty="0">
                <a:ea typeface="ＭＳ Ｐゴシック" panose="020B0600070205080204" pitchFamily="34" charset="-128"/>
              </a:rPr>
              <a:t>We can put parentheses around groups we want to be able to reference</a:t>
            </a:r>
          </a:p>
          <a:p>
            <a:pPr lvl="1">
              <a:buNone/>
            </a:pPr>
            <a:endParaRPr lang="en-US" altLang="en-US" sz="1400" dirty="0">
              <a:ea typeface="ＭＳ Ｐゴシック" panose="020B0600070205080204" pitchFamily="34" charset="-128"/>
            </a:endParaRPr>
          </a:p>
          <a:p>
            <a:pPr lvl="1">
              <a:buNone/>
            </a:pPr>
            <a:r>
              <a:rPr lang="en-US" altLang="en-US" sz="1600" dirty="0">
                <a:ea typeface="ＭＳ Ｐゴシック" panose="020B0600070205080204" pitchFamily="34" charset="-128"/>
              </a:rPr>
              <a:t>&gt;&gt;&gt; pat2 = "(\w+)@((\w+\.)+(</a:t>
            </a:r>
            <a:r>
              <a:rPr lang="en-US" altLang="en-US" sz="1600" dirty="0" err="1">
                <a:ea typeface="ＭＳ Ｐゴシック" panose="020B0600070205080204" pitchFamily="34" charset="-128"/>
              </a:rPr>
              <a:t>com|org|net|edu</a:t>
            </a:r>
            <a:r>
              <a:rPr lang="en-US" altLang="en-US" sz="1600" dirty="0">
                <a:ea typeface="ＭＳ Ｐゴシック" panose="020B0600070205080204" pitchFamily="34" charset="-128"/>
              </a:rPr>
              <a:t>))"</a:t>
            </a:r>
          </a:p>
          <a:p>
            <a:pPr lvl="1">
              <a:buNone/>
            </a:pPr>
            <a:r>
              <a:rPr lang="en-US" altLang="en-US" sz="1600" dirty="0">
                <a:ea typeface="ＭＳ Ｐゴシック" panose="020B0600070205080204" pitchFamily="34" charset="-128"/>
              </a:rPr>
              <a:t>&gt;&gt;&gt; r2 = </a:t>
            </a:r>
            <a:r>
              <a:rPr lang="en-US" altLang="en-US" sz="1600" dirty="0" err="1">
                <a:ea typeface="ＭＳ Ｐゴシック" panose="020B0600070205080204" pitchFamily="34" charset="-128"/>
              </a:rPr>
              <a:t>re.match</a:t>
            </a:r>
            <a:r>
              <a:rPr lang="en-US" altLang="en-US" sz="1600" dirty="0">
                <a:ea typeface="ＭＳ Ｐゴシック" panose="020B0600070205080204" pitchFamily="34" charset="-128"/>
              </a:rPr>
              <a:t>(pat2,"finin@cs.umbc.edu")</a:t>
            </a:r>
          </a:p>
          <a:p>
            <a:pPr lvl="1">
              <a:buNone/>
            </a:pPr>
            <a:r>
              <a:rPr lang="en-US" altLang="en-US" sz="1600" dirty="0">
                <a:ea typeface="ＭＳ Ｐゴシック" panose="020B0600070205080204" pitchFamily="34" charset="-128"/>
              </a:rPr>
              <a:t>&gt;&gt;&gt; r2.group(1)</a:t>
            </a:r>
          </a:p>
          <a:p>
            <a:pPr lvl="1">
              <a:buNone/>
            </a:pPr>
            <a:r>
              <a:rPr lang="en-US" altLang="en-US" sz="1600" dirty="0">
                <a:ea typeface="ＭＳ Ｐゴシック" panose="020B0600070205080204" pitchFamily="34" charset="-128"/>
              </a:rPr>
              <a:t>'</a:t>
            </a:r>
            <a:r>
              <a:rPr lang="en-US" altLang="en-US" sz="1600" dirty="0" err="1">
                <a:ea typeface="ＭＳ Ｐゴシック" panose="020B0600070205080204" pitchFamily="34" charset="-128"/>
              </a:rPr>
              <a:t>finin</a:t>
            </a:r>
            <a:r>
              <a:rPr lang="en-US" altLang="en-US" sz="1600" dirty="0">
                <a:ea typeface="ＭＳ Ｐゴシック" panose="020B0600070205080204" pitchFamily="34" charset="-128"/>
              </a:rPr>
              <a:t>'</a:t>
            </a:r>
          </a:p>
          <a:p>
            <a:pPr lvl="1">
              <a:buNone/>
            </a:pPr>
            <a:r>
              <a:rPr lang="en-US" altLang="en-US" sz="1600" dirty="0">
                <a:ea typeface="ＭＳ Ｐゴシック" panose="020B0600070205080204" pitchFamily="34" charset="-128"/>
              </a:rPr>
              <a:t>&gt;&gt;&gt; r2.group(2)</a:t>
            </a:r>
          </a:p>
          <a:p>
            <a:pPr lvl="1">
              <a:buNone/>
            </a:pPr>
            <a:r>
              <a:rPr lang="en-US" altLang="en-US" sz="1600" dirty="0">
                <a:ea typeface="ＭＳ Ｐゴシック" panose="020B0600070205080204" pitchFamily="34" charset="-128"/>
              </a:rPr>
              <a:t>'</a:t>
            </a:r>
            <a:r>
              <a:rPr lang="en-US" altLang="en-US" sz="1600" dirty="0" err="1">
                <a:ea typeface="ＭＳ Ｐゴシック" panose="020B0600070205080204" pitchFamily="34" charset="-128"/>
              </a:rPr>
              <a:t>cs.umbc.edu</a:t>
            </a:r>
            <a:r>
              <a:rPr lang="en-US" altLang="en-US" sz="1600" dirty="0">
                <a:ea typeface="ＭＳ Ｐゴシック" panose="020B0600070205080204" pitchFamily="34" charset="-128"/>
              </a:rPr>
              <a:t>'</a:t>
            </a:r>
          </a:p>
          <a:p>
            <a:pPr lvl="1">
              <a:buNone/>
            </a:pPr>
            <a:r>
              <a:rPr lang="en-US" altLang="en-US" sz="1600" dirty="0">
                <a:ea typeface="ＭＳ Ｐゴシック" panose="020B0600070205080204" pitchFamily="34" charset="-128"/>
              </a:rPr>
              <a:t>&gt;&gt;&gt; r2.groups()</a:t>
            </a:r>
          </a:p>
          <a:p>
            <a:pPr lvl="1">
              <a:buNone/>
            </a:pPr>
            <a:r>
              <a:rPr lang="en-US" altLang="en-US" sz="1600" dirty="0">
                <a:ea typeface="ＭＳ Ｐゴシック" panose="020B0600070205080204" pitchFamily="34" charset="-128"/>
              </a:rPr>
              <a:t>r2.groups()</a:t>
            </a:r>
          </a:p>
          <a:p>
            <a:pPr lvl="1">
              <a:buNone/>
            </a:pPr>
            <a:r>
              <a:rPr lang="en-US" altLang="en-US" sz="1600" dirty="0">
                <a:ea typeface="ＭＳ Ｐゴシック" panose="020B0600070205080204" pitchFamily="34" charset="-128"/>
              </a:rPr>
              <a:t>('</a:t>
            </a:r>
            <a:r>
              <a:rPr lang="en-US" altLang="en-US" sz="1600" dirty="0" err="1">
                <a:ea typeface="ＭＳ Ｐゴシック" panose="020B0600070205080204" pitchFamily="34" charset="-128"/>
              </a:rPr>
              <a:t>finin</a:t>
            </a:r>
            <a:r>
              <a:rPr lang="en-US" altLang="en-US" sz="1600" dirty="0">
                <a:ea typeface="ＭＳ Ｐゴシック" panose="020B0600070205080204" pitchFamily="34" charset="-128"/>
              </a:rPr>
              <a:t>', '</a:t>
            </a:r>
            <a:r>
              <a:rPr lang="en-US" altLang="en-US" sz="1600" dirty="0" err="1">
                <a:ea typeface="ＭＳ Ｐゴシック" panose="020B0600070205080204" pitchFamily="34" charset="-128"/>
              </a:rPr>
              <a:t>cs.umbc.edu</a:t>
            </a:r>
            <a:r>
              <a:rPr lang="en-US" altLang="en-US" sz="1600" dirty="0">
                <a:ea typeface="ＭＳ Ｐゴシック" panose="020B0600070205080204" pitchFamily="34" charset="-128"/>
              </a:rPr>
              <a:t>', '</a:t>
            </a:r>
            <a:r>
              <a:rPr lang="en-US" altLang="en-US" sz="1600" dirty="0" err="1">
                <a:ea typeface="ＭＳ Ｐゴシック" panose="020B0600070205080204" pitchFamily="34" charset="-128"/>
              </a:rPr>
              <a:t>umbc</a:t>
            </a:r>
            <a:r>
              <a:rPr lang="en-US" altLang="en-US" sz="1600" dirty="0">
                <a:ea typeface="ＭＳ Ｐゴシック" panose="020B0600070205080204" pitchFamily="34" charset="-128"/>
              </a:rPr>
              <a:t>.', '</a:t>
            </a:r>
            <a:r>
              <a:rPr lang="en-US" altLang="en-US" sz="1600" dirty="0" err="1">
                <a:ea typeface="ＭＳ Ｐゴシック" panose="020B0600070205080204" pitchFamily="34" charset="-128"/>
              </a:rPr>
              <a:t>edu</a:t>
            </a:r>
            <a:r>
              <a:rPr lang="en-US" altLang="en-US" sz="1600" dirty="0">
                <a:ea typeface="ＭＳ Ｐゴシック" panose="020B0600070205080204" pitchFamily="34" charset="-128"/>
              </a:rPr>
              <a:t>’)</a:t>
            </a:r>
          </a:p>
          <a:p>
            <a:endParaRPr lang="en-US" altLang="en-US" sz="2400" dirty="0">
              <a:ea typeface="ＭＳ Ｐゴシック" panose="020B0600070205080204" pitchFamily="34" charset="-128"/>
            </a:endParaRPr>
          </a:p>
          <a:p>
            <a:r>
              <a:rPr lang="en-US" altLang="en-US" sz="2000" dirty="0">
                <a:ea typeface="ＭＳ Ｐゴシック" panose="020B0600070205080204" pitchFamily="34" charset="-128"/>
              </a:rPr>
              <a:t>Note that the ‘groups’ are numbered in a preorder traversal of the forest</a:t>
            </a:r>
          </a:p>
        </p:txBody>
      </p:sp>
    </p:spTree>
    <p:extLst>
      <p:ext uri="{BB962C8B-B14F-4D97-AF65-F5344CB8AC3E}">
        <p14:creationId xmlns:p14="http://schemas.microsoft.com/office/powerpoint/2010/main" val="4169578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a:extLst>
              <a:ext uri="{FF2B5EF4-FFF2-40B4-BE49-F238E27FC236}">
                <a16:creationId xmlns:a16="http://schemas.microsoft.com/office/drawing/2014/main" id="{F27125F8-E03F-CE4D-8658-A4324CB7C5AB}"/>
              </a:ext>
            </a:extLst>
          </p:cNvPr>
          <p:cNvSpPr>
            <a:spLocks noGrp="1" noChangeArrowheads="1"/>
          </p:cNvSpPr>
          <p:nvPr>
            <p:ph type="title"/>
          </p:nvPr>
        </p:nvSpPr>
        <p:spPr/>
        <p:txBody>
          <a:bodyPr/>
          <a:lstStyle/>
          <a:p>
            <a:pPr eaLnBrk="1" hangingPunct="1">
              <a:defRPr/>
            </a:pPr>
            <a:r>
              <a:rPr lang="en-US" b="1" dirty="0">
                <a:solidFill>
                  <a:schemeClr val="accent2"/>
                </a:solidFill>
                <a:sym typeface="Gill Sans" charset="0"/>
              </a:rPr>
              <a:t>Understanding Regular Expressions</a:t>
            </a:r>
          </a:p>
        </p:txBody>
      </p:sp>
      <p:sp>
        <p:nvSpPr>
          <p:cNvPr id="21506" name="Rectangle 2">
            <a:extLst>
              <a:ext uri="{FF2B5EF4-FFF2-40B4-BE49-F238E27FC236}">
                <a16:creationId xmlns:a16="http://schemas.microsoft.com/office/drawing/2014/main" id="{07817248-1AA8-4144-B79E-88CBC1BA2902}"/>
              </a:ext>
            </a:extLst>
          </p:cNvPr>
          <p:cNvSpPr>
            <a:spLocks noGrp="1" noChangeArrowheads="1"/>
          </p:cNvSpPr>
          <p:nvPr>
            <p:ph type="body" idx="1"/>
          </p:nvPr>
        </p:nvSpPr>
        <p:spPr>
          <a:xfrm>
            <a:off x="755576" y="2924944"/>
            <a:ext cx="7931224" cy="3658418"/>
          </a:xfrm>
        </p:spPr>
        <p:txBody>
          <a:bodyPr/>
          <a:lstStyle/>
          <a:p>
            <a:pPr marL="621506" eaLnBrk="1" hangingPunct="1">
              <a:buFont typeface="Gill Sans" charset="0"/>
              <a:buChar char="•"/>
              <a:defRPr/>
            </a:pPr>
            <a:endParaRPr lang="en-US" sz="2000" dirty="0">
              <a:sym typeface="Gill Sans" charset="0"/>
            </a:endParaRPr>
          </a:p>
          <a:p>
            <a:pPr marL="621506" eaLnBrk="1" hangingPunct="1">
              <a:buFont typeface="Gill Sans" charset="0"/>
              <a:buChar char="•"/>
              <a:defRPr/>
            </a:pPr>
            <a:r>
              <a:rPr lang="en-US" sz="2000" dirty="0">
                <a:sym typeface="Gill Sans" charset="0"/>
              </a:rPr>
              <a:t>Very powerful and quite cryptic</a:t>
            </a:r>
          </a:p>
          <a:p>
            <a:pPr marL="621506" eaLnBrk="1" hangingPunct="1">
              <a:buFont typeface="Gill Sans" charset="0"/>
              <a:buChar char="•"/>
              <a:defRPr/>
            </a:pPr>
            <a:r>
              <a:rPr lang="en-US" sz="2000" dirty="0">
                <a:sym typeface="Gill Sans" charset="0"/>
              </a:rPr>
              <a:t>Fun once you understand them</a:t>
            </a:r>
          </a:p>
          <a:p>
            <a:pPr marL="621506" eaLnBrk="1" hangingPunct="1">
              <a:buFont typeface="Gill Sans" charset="0"/>
              <a:buChar char="•"/>
              <a:defRPr/>
            </a:pPr>
            <a:r>
              <a:rPr lang="en-US" sz="2000" dirty="0">
                <a:sym typeface="Gill Sans" charset="0"/>
              </a:rPr>
              <a:t>Regular expressions are a language unto themselves</a:t>
            </a:r>
          </a:p>
          <a:p>
            <a:pPr marL="621506" eaLnBrk="1" hangingPunct="1">
              <a:buFont typeface="Gill Sans" charset="0"/>
              <a:buChar char="•"/>
              <a:defRPr/>
            </a:pPr>
            <a:r>
              <a:rPr lang="en-US" sz="2000" dirty="0">
                <a:sym typeface="Gill Sans" charset="0"/>
              </a:rPr>
              <a:t>A language of "marker characters" - programming with characters</a:t>
            </a:r>
          </a:p>
          <a:p>
            <a:pPr marL="621506" eaLnBrk="1" hangingPunct="1">
              <a:buFont typeface="Gill Sans" charset="0"/>
              <a:buChar char="•"/>
              <a:defRPr/>
            </a:pPr>
            <a:r>
              <a:rPr lang="en-US" sz="2000" dirty="0">
                <a:sym typeface="Gill Sans" charset="0"/>
              </a:rPr>
              <a:t>It is kind of an "old school" language - compact</a:t>
            </a:r>
          </a:p>
        </p:txBody>
      </p:sp>
      <p:sp>
        <p:nvSpPr>
          <p:cNvPr id="4" name="Rectangle 3">
            <a:extLst>
              <a:ext uri="{FF2B5EF4-FFF2-40B4-BE49-F238E27FC236}">
                <a16:creationId xmlns:a16="http://schemas.microsoft.com/office/drawing/2014/main" id="{8082288A-DE46-134B-AE86-2FC6FF8CED20}"/>
              </a:ext>
            </a:extLst>
          </p:cNvPr>
          <p:cNvSpPr>
            <a:spLocks/>
          </p:cNvSpPr>
          <p:nvPr/>
        </p:nvSpPr>
        <p:spPr bwMode="auto">
          <a:xfrm>
            <a:off x="1115616" y="2204864"/>
            <a:ext cx="59864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eaLnBrk="1" hangingPunct="1"/>
            <a:r>
              <a:rPr lang="en-US" altLang="en-US" sz="2138" dirty="0">
                <a:solidFill>
                  <a:schemeClr val="tx1"/>
                </a:solidFill>
                <a:latin typeface="+mn-lt"/>
                <a:ea typeface="ＭＳ Ｐゴシック" panose="020B0600070205080204" pitchFamily="34" charset="-128"/>
              </a:rPr>
              <a:t>Really clever "wild card" expressions for matching and parsing strings.</a:t>
            </a:r>
          </a:p>
        </p:txBody>
      </p:sp>
    </p:spTree>
    <p:extLst>
      <p:ext uri="{BB962C8B-B14F-4D97-AF65-F5344CB8AC3E}">
        <p14:creationId xmlns:p14="http://schemas.microsoft.com/office/powerpoint/2010/main" val="27103090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A987A-46C9-1946-A8E1-D52329E5CA11}"/>
              </a:ext>
            </a:extLst>
          </p:cNvPr>
          <p:cNvSpPr>
            <a:spLocks noGrp="1"/>
          </p:cNvSpPr>
          <p:nvPr>
            <p:ph type="title"/>
          </p:nvPr>
        </p:nvSpPr>
        <p:spPr/>
        <p:txBody>
          <a:bodyPr/>
          <a:lstStyle/>
          <a:p>
            <a:pPr>
              <a:defRPr/>
            </a:pPr>
            <a:r>
              <a:rPr lang="en-US" b="1" dirty="0">
                <a:solidFill>
                  <a:schemeClr val="accent2"/>
                </a:solidFill>
                <a:sym typeface="Gill Sans" charset="0"/>
              </a:rPr>
              <a:t>What got Matched</a:t>
            </a:r>
            <a:endParaRPr lang="en-US" dirty="0">
              <a:effectLst>
                <a:outerShdw blurRad="38100" dist="38100" dir="2700000" algn="tl">
                  <a:srgbClr val="000000"/>
                </a:outerShdw>
              </a:effectLst>
              <a:ea typeface="ＭＳ Ｐゴシック" charset="-128"/>
              <a:cs typeface="ＭＳ Ｐゴシック" charset="-128"/>
            </a:endParaRPr>
          </a:p>
        </p:txBody>
      </p:sp>
      <p:sp>
        <p:nvSpPr>
          <p:cNvPr id="27651" name="Content Placeholder 2">
            <a:extLst>
              <a:ext uri="{FF2B5EF4-FFF2-40B4-BE49-F238E27FC236}">
                <a16:creationId xmlns:a16="http://schemas.microsoft.com/office/drawing/2014/main" id="{23D71A32-1546-D244-BAFA-D5A68FD9417E}"/>
              </a:ext>
            </a:extLst>
          </p:cNvPr>
          <p:cNvSpPr>
            <a:spLocks noGrp="1"/>
          </p:cNvSpPr>
          <p:nvPr>
            <p:ph idx="1"/>
          </p:nvPr>
        </p:nvSpPr>
        <p:spPr/>
        <p:txBody>
          <a:bodyPr/>
          <a:lstStyle/>
          <a:p>
            <a:r>
              <a:rPr lang="en-US" altLang="en-US" sz="2800" dirty="0">
                <a:ea typeface="ＭＳ Ｐゴシック" panose="020B0600070205080204" pitchFamily="34" charset="-128"/>
              </a:rPr>
              <a:t>We can ‘label’ the groups as well… </a:t>
            </a:r>
            <a:endParaRPr lang="en-US" altLang="en-US" sz="2000" dirty="0">
              <a:latin typeface="Courier" pitchFamily="2" charset="0"/>
              <a:ea typeface="ＭＳ Ｐゴシック" panose="020B0600070205080204" pitchFamily="34" charset="-128"/>
            </a:endParaRPr>
          </a:p>
          <a:p>
            <a:pPr lvl="1">
              <a:buFont typeface="Symbol" pitchFamily="2" charset="2"/>
              <a:buNone/>
            </a:pPr>
            <a:r>
              <a:rPr lang="en-US" altLang="en-US" sz="2400" dirty="0">
                <a:solidFill>
                  <a:schemeClr val="bg2"/>
                </a:solidFill>
                <a:latin typeface="Courier" pitchFamily="2" charset="0"/>
                <a:ea typeface="ＭＳ Ｐゴシック" panose="020B0600070205080204" pitchFamily="34" charset="-128"/>
              </a:rPr>
              <a:t>&gt;&gt;&gt; pat3 ="(?P&lt;name&gt;\w+)@(?P&lt;host&gt;(\w+\.)+(</a:t>
            </a:r>
            <a:r>
              <a:rPr lang="en-US" altLang="en-US" sz="2400" dirty="0" err="1">
                <a:solidFill>
                  <a:schemeClr val="bg2"/>
                </a:solidFill>
                <a:latin typeface="Courier" pitchFamily="2" charset="0"/>
                <a:ea typeface="ＭＳ Ｐゴシック" panose="020B0600070205080204" pitchFamily="34" charset="-128"/>
              </a:rPr>
              <a:t>com|org|net|edu</a:t>
            </a:r>
            <a:r>
              <a:rPr lang="en-US" altLang="en-US" sz="2400" dirty="0">
                <a:solidFill>
                  <a:schemeClr val="bg2"/>
                </a:solidFill>
                <a:latin typeface="Courier" pitchFamily="2" charset="0"/>
                <a:ea typeface="ＭＳ Ｐゴシック" panose="020B0600070205080204" pitchFamily="34" charset="-128"/>
              </a:rPr>
              <a:t>))"</a:t>
            </a:r>
          </a:p>
          <a:p>
            <a:pPr lvl="1">
              <a:buFont typeface="Symbol" pitchFamily="2" charset="2"/>
              <a:buNone/>
            </a:pPr>
            <a:r>
              <a:rPr lang="en-US" altLang="en-US" sz="2400" dirty="0">
                <a:solidFill>
                  <a:schemeClr val="bg2"/>
                </a:solidFill>
                <a:latin typeface="Courier" pitchFamily="2" charset="0"/>
                <a:ea typeface="ＭＳ Ｐゴシック" panose="020B0600070205080204" pitchFamily="34" charset="-128"/>
              </a:rPr>
              <a:t>&gt;&gt;&gt; r3 = </a:t>
            </a:r>
            <a:r>
              <a:rPr lang="en-US" altLang="en-US" sz="2400" dirty="0" err="1">
                <a:solidFill>
                  <a:schemeClr val="bg2"/>
                </a:solidFill>
                <a:latin typeface="Courier" pitchFamily="2" charset="0"/>
                <a:ea typeface="ＭＳ Ｐゴシック" panose="020B0600070205080204" pitchFamily="34" charset="-128"/>
              </a:rPr>
              <a:t>re.match</a:t>
            </a:r>
            <a:r>
              <a:rPr lang="en-US" altLang="en-US" sz="2400" dirty="0">
                <a:solidFill>
                  <a:schemeClr val="bg2"/>
                </a:solidFill>
                <a:latin typeface="Courier" pitchFamily="2" charset="0"/>
                <a:ea typeface="ＭＳ Ｐゴシック" panose="020B0600070205080204" pitchFamily="34" charset="-128"/>
              </a:rPr>
              <a:t>(pat3,"finin@cs.umbc.edu")</a:t>
            </a:r>
          </a:p>
          <a:p>
            <a:pPr lvl="1">
              <a:buFont typeface="Symbol" pitchFamily="2" charset="2"/>
              <a:buNone/>
            </a:pPr>
            <a:r>
              <a:rPr lang="en-US" altLang="en-US" sz="2400" dirty="0">
                <a:solidFill>
                  <a:schemeClr val="bg2"/>
                </a:solidFill>
                <a:latin typeface="Courier" pitchFamily="2" charset="0"/>
                <a:ea typeface="ＭＳ Ｐゴシック" panose="020B0600070205080204" pitchFamily="34" charset="-128"/>
              </a:rPr>
              <a:t>&gt;&gt;&gt; r3.group('name')</a:t>
            </a:r>
          </a:p>
          <a:p>
            <a:pPr lvl="1">
              <a:buFont typeface="Symbol" pitchFamily="2" charset="2"/>
              <a:buNone/>
            </a:pPr>
            <a:r>
              <a:rPr lang="en-US" altLang="en-US" sz="2400" dirty="0">
                <a:solidFill>
                  <a:schemeClr val="bg2"/>
                </a:solidFill>
                <a:latin typeface="Courier" pitchFamily="2" charset="0"/>
                <a:ea typeface="ＭＳ Ｐゴシック" panose="020B0600070205080204" pitchFamily="34" charset="-128"/>
              </a:rPr>
              <a:t>'</a:t>
            </a:r>
            <a:r>
              <a:rPr lang="en-US" altLang="en-US" sz="2400" dirty="0" err="1">
                <a:solidFill>
                  <a:schemeClr val="bg2"/>
                </a:solidFill>
                <a:latin typeface="Courier" pitchFamily="2" charset="0"/>
                <a:ea typeface="ＭＳ Ｐゴシック" panose="020B0600070205080204" pitchFamily="34" charset="-128"/>
              </a:rPr>
              <a:t>finin</a:t>
            </a:r>
            <a:r>
              <a:rPr lang="en-US" altLang="en-US" sz="2400" dirty="0">
                <a:solidFill>
                  <a:schemeClr val="bg2"/>
                </a:solidFill>
                <a:latin typeface="Courier" pitchFamily="2" charset="0"/>
                <a:ea typeface="ＭＳ Ｐゴシック" panose="020B0600070205080204" pitchFamily="34" charset="-128"/>
              </a:rPr>
              <a:t>'</a:t>
            </a:r>
          </a:p>
          <a:p>
            <a:pPr lvl="1">
              <a:buFont typeface="Symbol" pitchFamily="2" charset="2"/>
              <a:buNone/>
            </a:pPr>
            <a:r>
              <a:rPr lang="en-US" altLang="en-US" sz="2400" dirty="0">
                <a:solidFill>
                  <a:schemeClr val="bg2"/>
                </a:solidFill>
                <a:latin typeface="Courier" pitchFamily="2" charset="0"/>
                <a:ea typeface="ＭＳ Ｐゴシック" panose="020B0600070205080204" pitchFamily="34" charset="-128"/>
              </a:rPr>
              <a:t>&gt;&gt;&gt; r3.group('host')</a:t>
            </a:r>
          </a:p>
          <a:p>
            <a:pPr lvl="1">
              <a:buFont typeface="Symbol" pitchFamily="2" charset="2"/>
              <a:buNone/>
            </a:pPr>
            <a:r>
              <a:rPr lang="en-US" altLang="en-US" sz="2400" dirty="0">
                <a:solidFill>
                  <a:schemeClr val="bg2"/>
                </a:solidFill>
                <a:latin typeface="Courier" pitchFamily="2" charset="0"/>
                <a:ea typeface="ＭＳ Ｐゴシック" panose="020B0600070205080204" pitchFamily="34" charset="-128"/>
              </a:rPr>
              <a:t>'</a:t>
            </a:r>
            <a:r>
              <a:rPr lang="en-US" altLang="en-US" sz="2400" dirty="0" err="1">
                <a:solidFill>
                  <a:schemeClr val="bg2"/>
                </a:solidFill>
                <a:latin typeface="Courier" pitchFamily="2" charset="0"/>
                <a:ea typeface="ＭＳ Ｐゴシック" panose="020B0600070205080204" pitchFamily="34" charset="-128"/>
              </a:rPr>
              <a:t>cs.umbc.edu</a:t>
            </a:r>
            <a:r>
              <a:rPr lang="en-US" altLang="en-US" sz="2400" dirty="0">
                <a:solidFill>
                  <a:schemeClr val="bg2"/>
                </a:solidFill>
                <a:latin typeface="Courier" pitchFamily="2" charset="0"/>
                <a:ea typeface="ＭＳ Ｐゴシック" panose="020B0600070205080204" pitchFamily="34" charset="-128"/>
              </a:rPr>
              <a:t>’</a:t>
            </a:r>
          </a:p>
          <a:p>
            <a:r>
              <a:rPr lang="en-US" altLang="en-US" sz="2800" dirty="0">
                <a:ea typeface="ＭＳ Ｐゴシック" panose="020B0600070205080204" pitchFamily="34" charset="-128"/>
              </a:rPr>
              <a:t>And reference the matching parts by the labels</a:t>
            </a:r>
          </a:p>
        </p:txBody>
      </p:sp>
    </p:spTree>
    <p:extLst>
      <p:ext uri="{BB962C8B-B14F-4D97-AF65-F5344CB8AC3E}">
        <p14:creationId xmlns:p14="http://schemas.microsoft.com/office/powerpoint/2010/main" val="36141591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17BDF-F669-CA4B-ABCF-AD34FC833768}"/>
              </a:ext>
            </a:extLst>
          </p:cNvPr>
          <p:cNvSpPr>
            <a:spLocks noGrp="1"/>
          </p:cNvSpPr>
          <p:nvPr>
            <p:ph type="title"/>
          </p:nvPr>
        </p:nvSpPr>
        <p:spPr/>
        <p:txBody>
          <a:bodyPr/>
          <a:lstStyle/>
          <a:p>
            <a:pPr>
              <a:defRPr/>
            </a:pPr>
            <a:r>
              <a:rPr lang="en-US" dirty="0">
                <a:solidFill>
                  <a:schemeClr val="accent2"/>
                </a:solidFill>
                <a:effectLst>
                  <a:outerShdw blurRad="38100" dist="38100" dir="2700000" algn="tl">
                    <a:srgbClr val="000000"/>
                  </a:outerShdw>
                </a:effectLst>
                <a:ea typeface="ＭＳ Ｐゴシック" charset="-128"/>
                <a:cs typeface="ＭＳ Ｐゴシック" charset="-128"/>
              </a:rPr>
              <a:t>More re functions</a:t>
            </a:r>
          </a:p>
        </p:txBody>
      </p:sp>
      <p:sp>
        <p:nvSpPr>
          <p:cNvPr id="28675" name="Content Placeholder 2">
            <a:extLst>
              <a:ext uri="{FF2B5EF4-FFF2-40B4-BE49-F238E27FC236}">
                <a16:creationId xmlns:a16="http://schemas.microsoft.com/office/drawing/2014/main" id="{2457E321-ED90-6445-A6D8-3CACF26ECD3D}"/>
              </a:ext>
            </a:extLst>
          </p:cNvPr>
          <p:cNvSpPr>
            <a:spLocks noGrp="1"/>
          </p:cNvSpPr>
          <p:nvPr>
            <p:ph idx="1"/>
          </p:nvPr>
        </p:nvSpPr>
        <p:spPr>
          <a:xfrm>
            <a:off x="685800" y="1295400"/>
            <a:ext cx="8229600" cy="5334000"/>
          </a:xfrm>
        </p:spPr>
        <p:txBody>
          <a:bodyPr/>
          <a:lstStyle/>
          <a:p>
            <a:r>
              <a:rPr lang="en-US" altLang="en-US" sz="2800" dirty="0" err="1">
                <a:ea typeface="ＭＳ Ｐゴシック" panose="020B0600070205080204" pitchFamily="34" charset="-128"/>
              </a:rPr>
              <a:t>re.split</a:t>
            </a:r>
            <a:r>
              <a:rPr lang="en-US" altLang="en-US" sz="2800" dirty="0">
                <a:ea typeface="ＭＳ Ｐゴシック" panose="020B0600070205080204" pitchFamily="34" charset="-128"/>
              </a:rPr>
              <a:t>() is like split but can use patterns</a:t>
            </a:r>
            <a:endParaRPr lang="en-US" altLang="en-US" dirty="0">
              <a:ea typeface="ＭＳ Ｐゴシック" panose="020B0600070205080204" pitchFamily="34" charset="-128"/>
            </a:endParaRPr>
          </a:p>
          <a:p>
            <a:pPr>
              <a:buFont typeface="Symbol" pitchFamily="2" charset="2"/>
              <a:buNone/>
            </a:pPr>
            <a:r>
              <a:rPr lang="en-US" altLang="en-US" sz="2200" dirty="0">
                <a:latin typeface="Courier" pitchFamily="2" charset="0"/>
                <a:ea typeface="ＭＳ Ｐゴシック" panose="020B0600070205080204" pitchFamily="34" charset="-128"/>
              </a:rPr>
              <a:t>&gt;&gt;&gt; </a:t>
            </a:r>
            <a:r>
              <a:rPr lang="en-US" altLang="en-US" sz="2200" dirty="0" err="1">
                <a:latin typeface="Courier" pitchFamily="2" charset="0"/>
                <a:ea typeface="ＭＳ Ｐゴシック" panose="020B0600070205080204" pitchFamily="34" charset="-128"/>
              </a:rPr>
              <a:t>re.split</a:t>
            </a:r>
            <a:r>
              <a:rPr lang="en-US" altLang="en-US" sz="2200" dirty="0">
                <a:latin typeface="Courier" pitchFamily="2" charset="0"/>
                <a:ea typeface="ＭＳ Ｐゴシック" panose="020B0600070205080204" pitchFamily="34" charset="-128"/>
              </a:rPr>
              <a:t>("\W+", “This... is a test,  </a:t>
            </a:r>
          </a:p>
          <a:p>
            <a:pPr>
              <a:buFont typeface="Symbol" pitchFamily="2" charset="2"/>
              <a:buNone/>
            </a:pPr>
            <a:r>
              <a:rPr lang="en-US" altLang="en-US" sz="2200" dirty="0">
                <a:latin typeface="Courier" pitchFamily="2" charset="0"/>
                <a:ea typeface="ＭＳ Ｐゴシック" panose="020B0600070205080204" pitchFamily="34" charset="-128"/>
              </a:rPr>
              <a:t>  short and sweet, of split().”)</a:t>
            </a:r>
          </a:p>
          <a:p>
            <a:pPr>
              <a:buFont typeface="Symbol" pitchFamily="2" charset="2"/>
              <a:buNone/>
            </a:pPr>
            <a:r>
              <a:rPr lang="en-US" altLang="en-US" sz="2200" dirty="0">
                <a:latin typeface="Courier" pitchFamily="2" charset="0"/>
                <a:ea typeface="ＭＳ Ｐゴシック" panose="020B0600070205080204" pitchFamily="34" charset="-128"/>
              </a:rPr>
              <a:t>['This', 'is', 'a', 'test', 'short’,</a:t>
            </a:r>
          </a:p>
          <a:p>
            <a:pPr>
              <a:buFont typeface="Symbol" pitchFamily="2" charset="2"/>
              <a:buNone/>
            </a:pPr>
            <a:r>
              <a:rPr lang="en-US" altLang="en-US" sz="2200" dirty="0">
                <a:latin typeface="Courier" pitchFamily="2" charset="0"/>
                <a:ea typeface="ＭＳ Ｐゴシック" panose="020B0600070205080204" pitchFamily="34" charset="-128"/>
              </a:rPr>
              <a:t>  'and', 'sweet', 'of', 'split’, ‘’]</a:t>
            </a:r>
            <a:endParaRPr lang="en-US" altLang="en-US" sz="2200" dirty="0">
              <a:ea typeface="ＭＳ Ｐゴシック" panose="020B0600070205080204" pitchFamily="34" charset="-128"/>
            </a:endParaRPr>
          </a:p>
          <a:p>
            <a:r>
              <a:rPr lang="en-US" altLang="en-US" sz="2800" dirty="0" err="1">
                <a:ea typeface="ＭＳ Ｐゴシック" panose="020B0600070205080204" pitchFamily="34" charset="-128"/>
              </a:rPr>
              <a:t>re.sub</a:t>
            </a:r>
            <a:r>
              <a:rPr lang="en-US" altLang="en-US" sz="2800" dirty="0">
                <a:ea typeface="ＭＳ Ｐゴシック" panose="020B0600070205080204" pitchFamily="34" charset="-128"/>
              </a:rPr>
              <a:t> substitutes one string for a pattern</a:t>
            </a:r>
          </a:p>
          <a:p>
            <a:pPr lvl="1">
              <a:buFontTx/>
              <a:buNone/>
            </a:pPr>
            <a:r>
              <a:rPr lang="en-US" altLang="en-US" sz="2200" dirty="0">
                <a:latin typeface="Courier" pitchFamily="2" charset="0"/>
                <a:ea typeface="ＭＳ Ｐゴシック" panose="020B0600070205080204" pitchFamily="34" charset="-128"/>
              </a:rPr>
              <a:t>&gt;&gt;&gt; </a:t>
            </a:r>
            <a:r>
              <a:rPr lang="en-US" altLang="en-US" sz="2200" dirty="0" err="1">
                <a:latin typeface="Courier" pitchFamily="2" charset="0"/>
                <a:ea typeface="ＭＳ Ｐゴシック" panose="020B0600070205080204" pitchFamily="34" charset="-128"/>
              </a:rPr>
              <a:t>re.sub</a:t>
            </a:r>
            <a:r>
              <a:rPr lang="en-US" altLang="en-US" sz="2200" dirty="0">
                <a:latin typeface="Courier" pitchFamily="2" charset="0"/>
                <a:ea typeface="ＭＳ Ｐゴシック" panose="020B0600070205080204" pitchFamily="34" charset="-128"/>
              </a:rPr>
              <a:t>('(</a:t>
            </a:r>
            <a:r>
              <a:rPr lang="en-US" altLang="en-US" sz="2200" dirty="0" err="1">
                <a:latin typeface="Courier" pitchFamily="2" charset="0"/>
                <a:ea typeface="ＭＳ Ｐゴシック" panose="020B0600070205080204" pitchFamily="34" charset="-128"/>
              </a:rPr>
              <a:t>blue|white|red</a:t>
            </a:r>
            <a:r>
              <a:rPr lang="en-US" altLang="en-US" sz="2200" dirty="0">
                <a:latin typeface="Courier" pitchFamily="2" charset="0"/>
                <a:ea typeface="ＭＳ Ｐゴシック" panose="020B0600070205080204" pitchFamily="34" charset="-128"/>
              </a:rPr>
              <a:t>)', 'black', 'blue socks and red shoes')</a:t>
            </a:r>
          </a:p>
          <a:p>
            <a:pPr lvl="1">
              <a:buFontTx/>
              <a:buNone/>
            </a:pPr>
            <a:r>
              <a:rPr lang="en-US" altLang="en-US" sz="2200" dirty="0">
                <a:latin typeface="Courier" pitchFamily="2" charset="0"/>
                <a:ea typeface="ＭＳ Ｐゴシック" panose="020B0600070205080204" pitchFamily="34" charset="-128"/>
              </a:rPr>
              <a:t>'black socks and black shoes’</a:t>
            </a:r>
          </a:p>
          <a:p>
            <a:r>
              <a:rPr lang="en-US" altLang="en-US" sz="2800" dirty="0" err="1">
                <a:ea typeface="ＭＳ Ｐゴシック" panose="020B0600070205080204" pitchFamily="34" charset="-128"/>
              </a:rPr>
              <a:t>re.findall</a:t>
            </a:r>
            <a:r>
              <a:rPr lang="en-US" altLang="en-US" sz="2800" dirty="0">
                <a:ea typeface="ＭＳ Ｐゴシック" panose="020B0600070205080204" pitchFamily="34" charset="-128"/>
              </a:rPr>
              <a:t>() finds all matches</a:t>
            </a:r>
          </a:p>
          <a:p>
            <a:pPr lvl="1">
              <a:buFontTx/>
              <a:buNone/>
            </a:pPr>
            <a:r>
              <a:rPr lang="en-US" altLang="en-US" sz="2200" dirty="0">
                <a:latin typeface="Courier" pitchFamily="2" charset="0"/>
                <a:ea typeface="ＭＳ Ｐゴシック" panose="020B0600070205080204" pitchFamily="34" charset="-128"/>
              </a:rPr>
              <a:t>&gt;&gt;&gt; </a:t>
            </a:r>
            <a:r>
              <a:rPr lang="en-US" altLang="en-US" sz="2200" dirty="0" err="1">
                <a:latin typeface="Courier" pitchFamily="2" charset="0"/>
                <a:ea typeface="ＭＳ Ｐゴシック" panose="020B0600070205080204" pitchFamily="34" charset="-128"/>
              </a:rPr>
              <a:t>re.findall</a:t>
            </a:r>
            <a:r>
              <a:rPr lang="en-US" altLang="en-US" sz="2200" dirty="0">
                <a:latin typeface="Courier" pitchFamily="2" charset="0"/>
                <a:ea typeface="ＭＳ Ｐゴシック" panose="020B0600070205080204" pitchFamily="34" charset="-128"/>
              </a:rPr>
              <a:t>("\d+”,"12 dogs,11 cats, 1 egg")</a:t>
            </a:r>
          </a:p>
          <a:p>
            <a:pPr lvl="1">
              <a:buFontTx/>
              <a:buNone/>
            </a:pPr>
            <a:r>
              <a:rPr lang="en-US" altLang="en-US" sz="2200" dirty="0">
                <a:latin typeface="Courier" pitchFamily="2" charset="0"/>
                <a:ea typeface="ＭＳ Ｐゴシック" panose="020B0600070205080204" pitchFamily="34" charset="-128"/>
              </a:rPr>
              <a:t>['12', '11', ’1’] </a:t>
            </a:r>
          </a:p>
          <a:p>
            <a:endParaRPr lang="en-US" altLang="en-US" sz="2800" dirty="0">
              <a:ea typeface="ＭＳ Ｐゴシック" panose="020B0600070205080204" pitchFamily="34" charset="-128"/>
            </a:endParaRPr>
          </a:p>
        </p:txBody>
      </p:sp>
    </p:spTree>
    <p:extLst>
      <p:ext uri="{BB962C8B-B14F-4D97-AF65-F5344CB8AC3E}">
        <p14:creationId xmlns:p14="http://schemas.microsoft.com/office/powerpoint/2010/main" val="15651635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a:extLst>
              <a:ext uri="{FF2B5EF4-FFF2-40B4-BE49-F238E27FC236}">
                <a16:creationId xmlns:a16="http://schemas.microsoft.com/office/drawing/2014/main" id="{D8099C9C-3D62-DE45-9182-4A3DA3708E60}"/>
              </a:ext>
            </a:extLst>
          </p:cNvPr>
          <p:cNvSpPr>
            <a:spLocks noGrp="1" noChangeArrowheads="1"/>
          </p:cNvSpPr>
          <p:nvPr>
            <p:ph type="title"/>
          </p:nvPr>
        </p:nvSpPr>
        <p:spPr/>
        <p:txBody>
          <a:bodyPr/>
          <a:lstStyle/>
          <a:p>
            <a:pPr eaLnBrk="1" hangingPunct="1">
              <a:defRPr/>
            </a:pPr>
            <a:r>
              <a:rPr lang="en-US" b="1" dirty="0">
                <a:solidFill>
                  <a:schemeClr val="accent2"/>
                </a:solidFill>
                <a:sym typeface="Gill Sans" charset="0"/>
              </a:rPr>
              <a:t>Exercise</a:t>
            </a:r>
          </a:p>
        </p:txBody>
      </p:sp>
      <p:sp>
        <p:nvSpPr>
          <p:cNvPr id="28674" name="Rectangle 2">
            <a:extLst>
              <a:ext uri="{FF2B5EF4-FFF2-40B4-BE49-F238E27FC236}">
                <a16:creationId xmlns:a16="http://schemas.microsoft.com/office/drawing/2014/main" id="{321FFE74-7D5C-2145-8649-73F422E290DD}"/>
              </a:ext>
            </a:extLst>
          </p:cNvPr>
          <p:cNvSpPr>
            <a:spLocks noGrp="1" noChangeArrowheads="1"/>
          </p:cNvSpPr>
          <p:nvPr>
            <p:ph type="body" idx="1"/>
          </p:nvPr>
        </p:nvSpPr>
        <p:spPr>
          <a:xfrm>
            <a:off x="653653" y="1844824"/>
            <a:ext cx="7836694" cy="1371600"/>
          </a:xfrm>
        </p:spPr>
        <p:txBody>
          <a:bodyPr/>
          <a:lstStyle/>
          <a:p>
            <a:pPr marL="78581" indent="0" eaLnBrk="1" hangingPunct="1">
              <a:buNone/>
              <a:defRPr/>
            </a:pPr>
            <a:r>
              <a:rPr lang="en-US" altLang="en-US" sz="2400" dirty="0">
                <a:solidFill>
                  <a:schemeClr val="bg2"/>
                </a:solidFill>
                <a:ea typeface="ＭＳ Ｐゴシック" panose="020B0600070205080204" pitchFamily="34" charset="-128"/>
              </a:rPr>
              <a:t>Find phone number from - </a:t>
            </a:r>
          </a:p>
          <a:p>
            <a:r>
              <a:rPr lang="en-US" sz="2400" dirty="0"/>
              <a:t>Call Mr. Jeff at 449-647-1200  </a:t>
            </a:r>
          </a:p>
          <a:p>
            <a:pPr marL="421481" eaLnBrk="1" hangingPunct="1">
              <a:buFont typeface="Gill Sans" charset="0"/>
              <a:buChar char="•"/>
              <a:defRPr/>
            </a:pPr>
            <a:endParaRPr lang="en-US" sz="2400" dirty="0">
              <a:solidFill>
                <a:schemeClr val="bg2"/>
              </a:solidFill>
              <a:ea typeface="ＭＳ Ｐゴシック" panose="020B0600070205080204" pitchFamily="34" charset="-128"/>
              <a:sym typeface="Gill Sans" charset="0"/>
            </a:endParaRPr>
          </a:p>
        </p:txBody>
      </p:sp>
    </p:spTree>
    <p:extLst>
      <p:ext uri="{BB962C8B-B14F-4D97-AF65-F5344CB8AC3E}">
        <p14:creationId xmlns:p14="http://schemas.microsoft.com/office/powerpoint/2010/main" val="20196874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
          <p:cNvSpPr txBox="1">
            <a:spLocks noGrp="1"/>
          </p:cNvSpPr>
          <p:nvPr>
            <p:ph type="title"/>
          </p:nvPr>
        </p:nvSpPr>
        <p:spPr>
          <a:xfrm>
            <a:off x="899592" y="2933700"/>
            <a:ext cx="6870700" cy="6858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Data Cleanup</a:t>
            </a:r>
            <a:r>
              <a:rPr lang="en-US" sz="4000"/>
              <a:t> </a:t>
            </a:r>
            <a:endParaRPr/>
          </a:p>
        </p:txBody>
      </p:sp>
      <p:sp>
        <p:nvSpPr>
          <p:cNvPr id="103" name="Google Shape;103;p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43</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3"/>
          <p:cNvSpPr txBox="1">
            <a:spLocks noGrp="1"/>
          </p:cNvSpPr>
          <p:nvPr>
            <p:ph type="title"/>
          </p:nvPr>
        </p:nvSpPr>
        <p:spPr>
          <a:xfrm>
            <a:off x="349780" y="22779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Why Data Cleanup?</a:t>
            </a:r>
            <a:endParaRPr/>
          </a:p>
        </p:txBody>
      </p:sp>
      <p:sp>
        <p:nvSpPr>
          <p:cNvPr id="110" name="Google Shape;110;p3"/>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111" name="Google Shape;111;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000"/>
              <a:buFont typeface="Arial"/>
              <a:buNone/>
            </a:pPr>
            <a:endParaRPr sz="2000" b="1">
              <a:solidFill>
                <a:schemeClr val="lt2"/>
              </a:solidFill>
            </a:endParaRPr>
          </a:p>
          <a:p>
            <a:pPr marL="342900" lvl="0" indent="-342900" algn="l" rtl="0">
              <a:spcBef>
                <a:spcPts val="400"/>
              </a:spcBef>
              <a:spcAft>
                <a:spcPts val="0"/>
              </a:spcAft>
              <a:buClr>
                <a:schemeClr val="dk1"/>
              </a:buClr>
              <a:buSzPts val="2000"/>
              <a:buFont typeface="Arial"/>
              <a:buChar char="•"/>
            </a:pPr>
            <a:r>
              <a:rPr lang="en-US" sz="2000"/>
              <a:t>Cleaning up your data is not the most glamourous of tasks, but it’s an essential part of data wrangling.</a:t>
            </a:r>
            <a:endParaRPr/>
          </a:p>
          <a:p>
            <a:pPr marL="342900" lvl="0" indent="-215900" algn="l" rtl="0">
              <a:spcBef>
                <a:spcPts val="400"/>
              </a:spcBef>
              <a:spcAft>
                <a:spcPts val="0"/>
              </a:spcAft>
              <a:buClr>
                <a:schemeClr val="dk1"/>
              </a:buClr>
              <a:buSzPts val="2000"/>
              <a:buFont typeface="Arial"/>
              <a:buNone/>
            </a:pPr>
            <a:endParaRPr sz="2000" b="1">
              <a:solidFill>
                <a:schemeClr val="lt2"/>
              </a:solidFill>
            </a:endParaRPr>
          </a:p>
          <a:p>
            <a:pPr marL="342900" lvl="0" indent="-342900" algn="l" rtl="0">
              <a:spcBef>
                <a:spcPts val="400"/>
              </a:spcBef>
              <a:spcAft>
                <a:spcPts val="0"/>
              </a:spcAft>
              <a:buClr>
                <a:schemeClr val="dk1"/>
              </a:buClr>
              <a:buSzPts val="2000"/>
              <a:buFont typeface="Arial"/>
              <a:buChar char="•"/>
            </a:pPr>
            <a:r>
              <a:rPr lang="en-US" sz="2000"/>
              <a:t>Python is well designed for data cleanup; it helps you to eliminate repetitive work.</a:t>
            </a:r>
            <a:endParaRPr/>
          </a:p>
          <a:p>
            <a:pPr marL="342900" lvl="0" indent="-215900" algn="l" rtl="0">
              <a:spcBef>
                <a:spcPts val="400"/>
              </a:spcBef>
              <a:spcAft>
                <a:spcPts val="0"/>
              </a:spcAft>
              <a:buClr>
                <a:schemeClr val="dk1"/>
              </a:buClr>
              <a:buSzPts val="2000"/>
              <a:buFont typeface="Arial"/>
              <a:buNone/>
            </a:pPr>
            <a:endParaRPr sz="2000" b="1">
              <a:solidFill>
                <a:schemeClr val="lt2"/>
              </a:solidFill>
            </a:endParaRPr>
          </a:p>
          <a:p>
            <a:pPr marL="342900" lvl="0" indent="-342900" algn="l" rtl="0">
              <a:spcBef>
                <a:spcPts val="400"/>
              </a:spcBef>
              <a:spcAft>
                <a:spcPts val="0"/>
              </a:spcAft>
              <a:buClr>
                <a:schemeClr val="dk1"/>
              </a:buClr>
              <a:buSzPts val="2000"/>
              <a:buFont typeface="Arial"/>
              <a:buChar char="•"/>
            </a:pPr>
            <a:r>
              <a:rPr lang="en-US" sz="2000"/>
              <a:t>Some data may come to you properly formatted and ready to use. If this is the case, consider yourself lucky! </a:t>
            </a:r>
            <a:endParaRPr/>
          </a:p>
          <a:p>
            <a:pPr marL="342900" lvl="0" indent="-215900" algn="l" rtl="0">
              <a:spcBef>
                <a:spcPts val="400"/>
              </a:spcBef>
              <a:spcAft>
                <a:spcPts val="0"/>
              </a:spcAft>
              <a:buClr>
                <a:schemeClr val="dk1"/>
              </a:buClr>
              <a:buSzPts val="2000"/>
              <a:buFont typeface="Arial"/>
              <a:buNone/>
            </a:pPr>
            <a:endParaRPr sz="2000"/>
          </a:p>
          <a:p>
            <a:pPr marL="342900" lvl="0" indent="-342900" algn="l" rtl="0">
              <a:spcBef>
                <a:spcPts val="400"/>
              </a:spcBef>
              <a:spcAft>
                <a:spcPts val="0"/>
              </a:spcAft>
              <a:buClr>
                <a:schemeClr val="dk1"/>
              </a:buClr>
              <a:buSzPts val="2000"/>
              <a:buFont typeface="Arial"/>
              <a:buChar char="•"/>
            </a:pPr>
            <a:r>
              <a:rPr lang="en-US" sz="2000"/>
              <a:t>Most data, even if it is cleaned, has some formatting inconsistencies or readability issues</a:t>
            </a:r>
            <a:endParaRPr sz="2000" b="1">
              <a:solidFill>
                <a:schemeClr val="lt2"/>
              </a:solidFill>
            </a:endParaRPr>
          </a:p>
        </p:txBody>
      </p:sp>
      <p:sp>
        <p:nvSpPr>
          <p:cNvPr id="112" name="Google Shape;112;p3"/>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44</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4"/>
          <p:cNvSpPr txBox="1">
            <a:spLocks noGrp="1"/>
          </p:cNvSpPr>
          <p:nvPr>
            <p:ph type="title"/>
          </p:nvPr>
        </p:nvSpPr>
        <p:spPr>
          <a:xfrm>
            <a:off x="349780" y="22779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Why Data Cleanup?</a:t>
            </a:r>
            <a:endParaRPr/>
          </a:p>
        </p:txBody>
      </p:sp>
      <p:sp>
        <p:nvSpPr>
          <p:cNvPr id="119" name="Google Shape;119;p4"/>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120" name="Google Shape;120;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000"/>
              <a:buFont typeface="Arial"/>
              <a:buChar char="•"/>
            </a:pPr>
            <a:r>
              <a:rPr lang="en-US" sz="2000"/>
              <a:t>Data scientists spend a large amount of their time cleaning datasets and getting them down to a form with which they can work. </a:t>
            </a:r>
            <a:endParaRPr/>
          </a:p>
          <a:p>
            <a:pPr marL="342900" lvl="0" indent="-215900" algn="l" rtl="0">
              <a:spcBef>
                <a:spcPts val="400"/>
              </a:spcBef>
              <a:spcAft>
                <a:spcPts val="0"/>
              </a:spcAft>
              <a:buClr>
                <a:schemeClr val="dk1"/>
              </a:buClr>
              <a:buSzPts val="2000"/>
              <a:buFont typeface="Arial"/>
              <a:buNone/>
            </a:pPr>
            <a:endParaRPr sz="2000"/>
          </a:p>
          <a:p>
            <a:pPr marL="342900" lvl="0" indent="-342900" algn="l" rtl="0">
              <a:spcBef>
                <a:spcPts val="400"/>
              </a:spcBef>
              <a:spcAft>
                <a:spcPts val="0"/>
              </a:spcAft>
              <a:buClr>
                <a:schemeClr val="dk1"/>
              </a:buClr>
              <a:buSzPts val="2000"/>
              <a:buFont typeface="Arial"/>
              <a:buChar char="•"/>
            </a:pPr>
            <a:r>
              <a:rPr lang="en-US" sz="2000"/>
              <a:t>In fact, a lot of data scientists argue that the initial steps of obtaining and cleaning data constitute 80% of the job.</a:t>
            </a:r>
            <a:endParaRPr/>
          </a:p>
          <a:p>
            <a:pPr marL="342900" lvl="0" indent="-215900" algn="l" rtl="0">
              <a:spcBef>
                <a:spcPts val="400"/>
              </a:spcBef>
              <a:spcAft>
                <a:spcPts val="0"/>
              </a:spcAft>
              <a:buClr>
                <a:schemeClr val="dk1"/>
              </a:buClr>
              <a:buSzPts val="2000"/>
              <a:buFont typeface="Arial"/>
              <a:buNone/>
            </a:pPr>
            <a:endParaRPr sz="2000" b="1">
              <a:solidFill>
                <a:schemeClr val="lt2"/>
              </a:solidFill>
            </a:endParaRPr>
          </a:p>
          <a:p>
            <a:pPr marL="342900" lvl="0" indent="-342900" algn="l" rtl="0">
              <a:spcBef>
                <a:spcPts val="400"/>
              </a:spcBef>
              <a:spcAft>
                <a:spcPts val="0"/>
              </a:spcAft>
              <a:buClr>
                <a:schemeClr val="dk1"/>
              </a:buClr>
              <a:buSzPts val="2000"/>
              <a:buFont typeface="Arial"/>
              <a:buChar char="•"/>
            </a:pPr>
            <a:r>
              <a:rPr lang="en-US" sz="2000"/>
              <a:t>It is important to be able to deal with messy data, whether that means missing values, inconsistent formatting, malformed records, or nonsensical outliers.</a:t>
            </a:r>
            <a:endParaRPr/>
          </a:p>
          <a:p>
            <a:pPr marL="0" lvl="0" indent="0" algn="l" rtl="0">
              <a:spcBef>
                <a:spcPts val="400"/>
              </a:spcBef>
              <a:spcAft>
                <a:spcPts val="0"/>
              </a:spcAft>
              <a:buClr>
                <a:schemeClr val="dk1"/>
              </a:buClr>
              <a:buSzPts val="2000"/>
              <a:buFont typeface="Arial"/>
              <a:buNone/>
            </a:pPr>
            <a:endParaRPr sz="2000" b="1">
              <a:solidFill>
                <a:schemeClr val="lt2"/>
              </a:solidFill>
            </a:endParaRPr>
          </a:p>
        </p:txBody>
      </p:sp>
      <p:sp>
        <p:nvSpPr>
          <p:cNvPr id="121" name="Google Shape;121;p4"/>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45</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5"/>
          <p:cNvSpPr txBox="1">
            <a:spLocks noGrp="1"/>
          </p:cNvSpPr>
          <p:nvPr>
            <p:ph type="title"/>
          </p:nvPr>
        </p:nvSpPr>
        <p:spPr>
          <a:xfrm>
            <a:off x="349780" y="22779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How does data gets dirty?</a:t>
            </a:r>
            <a:endParaRPr/>
          </a:p>
        </p:txBody>
      </p:sp>
      <p:sp>
        <p:nvSpPr>
          <p:cNvPr id="128" name="Google Shape;128;p5"/>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129" name="Google Shape;129;p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000"/>
              <a:buFont typeface="Arial"/>
              <a:buChar char="•"/>
            </a:pPr>
            <a:r>
              <a:rPr lang="en-US" sz="2000"/>
              <a:t>Missing data.</a:t>
            </a:r>
            <a:endParaRPr/>
          </a:p>
          <a:p>
            <a:pPr marL="342900" lvl="0" indent="-342900" algn="l" rtl="0">
              <a:spcBef>
                <a:spcPts val="400"/>
              </a:spcBef>
              <a:spcAft>
                <a:spcPts val="0"/>
              </a:spcAft>
              <a:buClr>
                <a:schemeClr val="dk1"/>
              </a:buClr>
              <a:buSzPts val="2000"/>
              <a:buFont typeface="Arial"/>
              <a:buChar char="•"/>
            </a:pPr>
            <a:r>
              <a:rPr lang="en-US" sz="2000"/>
              <a:t>Inconsistent data.</a:t>
            </a:r>
            <a:endParaRPr/>
          </a:p>
          <a:p>
            <a:pPr marL="342900" lvl="0" indent="-342900" algn="l" rtl="0">
              <a:spcBef>
                <a:spcPts val="400"/>
              </a:spcBef>
              <a:spcAft>
                <a:spcPts val="0"/>
              </a:spcAft>
              <a:buClr>
                <a:schemeClr val="dk1"/>
              </a:buClr>
              <a:buSzPts val="2000"/>
              <a:buFont typeface="Arial"/>
              <a:buChar char="•"/>
            </a:pPr>
            <a:r>
              <a:rPr lang="en-US" sz="2000"/>
              <a:t>Duplicate data.</a:t>
            </a:r>
            <a:endParaRPr/>
          </a:p>
          <a:p>
            <a:pPr marL="0" lvl="0" indent="0" algn="l" rtl="0">
              <a:spcBef>
                <a:spcPts val="400"/>
              </a:spcBef>
              <a:spcAft>
                <a:spcPts val="0"/>
              </a:spcAft>
              <a:buClr>
                <a:schemeClr val="dk1"/>
              </a:buClr>
              <a:buSzPts val="2000"/>
              <a:buFont typeface="Arial"/>
              <a:buNone/>
            </a:pPr>
            <a:endParaRPr sz="2000" b="1">
              <a:solidFill>
                <a:schemeClr val="lt2"/>
              </a:solidFill>
            </a:endParaRPr>
          </a:p>
          <a:p>
            <a:pPr marL="342900" lvl="0" indent="-342900" algn="l" rtl="0">
              <a:spcBef>
                <a:spcPts val="400"/>
              </a:spcBef>
              <a:spcAft>
                <a:spcPts val="0"/>
              </a:spcAft>
              <a:buClr>
                <a:schemeClr val="lt2"/>
              </a:buClr>
              <a:buSzPts val="2000"/>
              <a:buFont typeface="Arial"/>
              <a:buChar char="•"/>
            </a:pPr>
            <a:r>
              <a:rPr lang="en-US" sz="2000">
                <a:solidFill>
                  <a:schemeClr val="lt2"/>
                </a:solidFill>
              </a:rPr>
              <a:t>To name a few things that can go wrong. There is an endless list of ways that data can end up very messy.</a:t>
            </a:r>
            <a:endParaRPr/>
          </a:p>
          <a:p>
            <a:pPr marL="342900" lvl="0" indent="-215900" algn="l" rtl="0">
              <a:spcBef>
                <a:spcPts val="400"/>
              </a:spcBef>
              <a:spcAft>
                <a:spcPts val="0"/>
              </a:spcAft>
              <a:buClr>
                <a:schemeClr val="dk1"/>
              </a:buClr>
              <a:buSzPts val="2000"/>
              <a:buFont typeface="Arial"/>
              <a:buNone/>
            </a:pPr>
            <a:endParaRPr sz="2000">
              <a:solidFill>
                <a:schemeClr val="lt2"/>
              </a:solidFill>
            </a:endParaRPr>
          </a:p>
          <a:p>
            <a:pPr marL="342900" lvl="0" indent="-342900" algn="l" rtl="0">
              <a:spcBef>
                <a:spcPts val="400"/>
              </a:spcBef>
              <a:spcAft>
                <a:spcPts val="0"/>
              </a:spcAft>
              <a:buClr>
                <a:schemeClr val="lt2"/>
              </a:buClr>
              <a:buSzPts val="2000"/>
              <a:buFont typeface="Arial"/>
              <a:buChar char="•"/>
            </a:pPr>
            <a:r>
              <a:rPr lang="en-US" sz="2000">
                <a:solidFill>
                  <a:schemeClr val="lt2"/>
                </a:solidFill>
              </a:rPr>
              <a:t>Sometimes there are insufficient validation checks when the data is entered in the first place.</a:t>
            </a:r>
            <a:endParaRPr/>
          </a:p>
          <a:p>
            <a:pPr marL="0" lvl="0" indent="0" algn="l" rtl="0">
              <a:spcBef>
                <a:spcPts val="400"/>
              </a:spcBef>
              <a:spcAft>
                <a:spcPts val="0"/>
              </a:spcAft>
              <a:buClr>
                <a:schemeClr val="dk1"/>
              </a:buClr>
              <a:buSzPts val="2000"/>
              <a:buFont typeface="Arial"/>
              <a:buNone/>
            </a:pPr>
            <a:endParaRPr sz="2000" b="1">
              <a:solidFill>
                <a:schemeClr val="lt2"/>
              </a:solidFill>
            </a:endParaRPr>
          </a:p>
        </p:txBody>
      </p:sp>
      <p:sp>
        <p:nvSpPr>
          <p:cNvPr id="130" name="Google Shape;130;p5"/>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46</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6"/>
          <p:cNvSpPr txBox="1">
            <a:spLocks noGrp="1"/>
          </p:cNvSpPr>
          <p:nvPr>
            <p:ph type="title"/>
          </p:nvPr>
        </p:nvSpPr>
        <p:spPr>
          <a:xfrm>
            <a:off x="349780" y="22779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Data Cleaning Advantage</a:t>
            </a:r>
            <a:endParaRPr/>
          </a:p>
        </p:txBody>
      </p:sp>
      <p:sp>
        <p:nvSpPr>
          <p:cNvPr id="137" name="Google Shape;137;p6"/>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138" name="Google Shape;138;p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000"/>
              <a:buFont typeface="Arial"/>
              <a:buChar char="•"/>
            </a:pPr>
            <a:r>
              <a:rPr lang="en-US" sz="2000"/>
              <a:t>Cleaning your data makes for easier storage, search, and reuse. </a:t>
            </a:r>
            <a:endParaRPr/>
          </a:p>
          <a:p>
            <a:pPr marL="342900" lvl="0" indent="-215900" algn="l" rtl="0">
              <a:spcBef>
                <a:spcPts val="400"/>
              </a:spcBef>
              <a:spcAft>
                <a:spcPts val="0"/>
              </a:spcAft>
              <a:buClr>
                <a:schemeClr val="dk1"/>
              </a:buClr>
              <a:buSzPts val="2000"/>
              <a:buFont typeface="Arial"/>
              <a:buNone/>
            </a:pPr>
            <a:endParaRPr sz="2000"/>
          </a:p>
          <a:p>
            <a:pPr marL="342900" lvl="0" indent="-342900" algn="l" rtl="0">
              <a:spcBef>
                <a:spcPts val="400"/>
              </a:spcBef>
              <a:spcAft>
                <a:spcPts val="0"/>
              </a:spcAft>
              <a:buClr>
                <a:schemeClr val="dk1"/>
              </a:buClr>
              <a:buSzPts val="2000"/>
              <a:buFont typeface="Arial"/>
              <a:buChar char="•"/>
            </a:pPr>
            <a:r>
              <a:rPr lang="en-US" sz="2000"/>
              <a:t>It’s much easier to store your data in proper models if it’s cleaned first. </a:t>
            </a:r>
            <a:endParaRPr/>
          </a:p>
          <a:p>
            <a:pPr marL="342900" lvl="0" indent="-215900" algn="l" rtl="0">
              <a:spcBef>
                <a:spcPts val="400"/>
              </a:spcBef>
              <a:spcAft>
                <a:spcPts val="0"/>
              </a:spcAft>
              <a:buClr>
                <a:schemeClr val="dk1"/>
              </a:buClr>
              <a:buSzPts val="2000"/>
              <a:buFont typeface="Arial"/>
              <a:buNone/>
            </a:pPr>
            <a:endParaRPr sz="2000"/>
          </a:p>
          <a:p>
            <a:pPr marL="342900" lvl="0" indent="-342900" algn="l" rtl="0">
              <a:spcBef>
                <a:spcPts val="400"/>
              </a:spcBef>
              <a:spcAft>
                <a:spcPts val="0"/>
              </a:spcAft>
              <a:buClr>
                <a:schemeClr val="dk1"/>
              </a:buClr>
              <a:buSzPts val="2000"/>
              <a:buFont typeface="Arial"/>
              <a:buChar char="•"/>
            </a:pPr>
            <a:r>
              <a:rPr lang="en-US" sz="2000"/>
              <a:t>Imagine if you had columns or fields in your dataset which should be saved as a particular datatype (such as dates or numbers or email addresses). </a:t>
            </a:r>
            <a:endParaRPr/>
          </a:p>
          <a:p>
            <a:pPr marL="342900" lvl="0" indent="-215900" algn="l" rtl="0">
              <a:spcBef>
                <a:spcPts val="400"/>
              </a:spcBef>
              <a:spcAft>
                <a:spcPts val="0"/>
              </a:spcAft>
              <a:buClr>
                <a:schemeClr val="dk1"/>
              </a:buClr>
              <a:buSzPts val="2000"/>
              <a:buFont typeface="Arial"/>
              <a:buNone/>
            </a:pPr>
            <a:endParaRPr sz="2000"/>
          </a:p>
          <a:p>
            <a:pPr marL="342900" lvl="0" indent="-342900" algn="l" rtl="0">
              <a:spcBef>
                <a:spcPts val="400"/>
              </a:spcBef>
              <a:spcAft>
                <a:spcPts val="0"/>
              </a:spcAft>
              <a:buClr>
                <a:schemeClr val="dk1"/>
              </a:buClr>
              <a:buSzPts val="2000"/>
              <a:buFont typeface="Arial"/>
              <a:buChar char="•"/>
            </a:pPr>
            <a:r>
              <a:rPr lang="en-US" sz="2000"/>
              <a:t>If you can standardize what you expect to see and clean or remove records that don’t fit, then you ensure your data’s consistency and eliminate hard work later when you need to query assets in your dataset.</a:t>
            </a:r>
            <a:endParaRPr sz="2000" b="1">
              <a:solidFill>
                <a:schemeClr val="lt2"/>
              </a:solidFill>
            </a:endParaRPr>
          </a:p>
        </p:txBody>
      </p:sp>
      <p:sp>
        <p:nvSpPr>
          <p:cNvPr id="139" name="Google Shape;139;p6"/>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47</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7"/>
          <p:cNvSpPr txBox="1">
            <a:spLocks noGrp="1"/>
          </p:cNvSpPr>
          <p:nvPr>
            <p:ph type="title"/>
          </p:nvPr>
        </p:nvSpPr>
        <p:spPr>
          <a:xfrm>
            <a:off x="899592" y="2933700"/>
            <a:ext cx="6870700" cy="6858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Text Cleaning is Task Specific</a:t>
            </a:r>
            <a:endParaRPr sz="4000"/>
          </a:p>
        </p:txBody>
      </p:sp>
      <p:sp>
        <p:nvSpPr>
          <p:cNvPr id="145" name="Google Shape;145;p7"/>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48</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8"/>
          <p:cNvSpPr txBox="1">
            <a:spLocks noGrp="1"/>
          </p:cNvSpPr>
          <p:nvPr>
            <p:ph type="title"/>
          </p:nvPr>
        </p:nvSpPr>
        <p:spPr>
          <a:xfrm>
            <a:off x="349780" y="22779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Text Cleaning Is Task Specific</a:t>
            </a:r>
            <a:endParaRPr/>
          </a:p>
        </p:txBody>
      </p:sp>
      <p:sp>
        <p:nvSpPr>
          <p:cNvPr id="152" name="Google Shape;152;p8"/>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153" name="Google Shape;153;p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000"/>
              <a:buFont typeface="Arial"/>
              <a:buNone/>
            </a:pPr>
            <a:r>
              <a:rPr lang="en-US" sz="2000"/>
              <a:t>The first step in cleaning up text data is to have a strong idea about what you’re trying to achieve, and in that context review your text to see what exactly might help.</a:t>
            </a:r>
            <a:endParaRPr/>
          </a:p>
          <a:p>
            <a:pPr marL="0" lvl="0" indent="0" algn="l" rtl="0">
              <a:spcBef>
                <a:spcPts val="400"/>
              </a:spcBef>
              <a:spcAft>
                <a:spcPts val="0"/>
              </a:spcAft>
              <a:buClr>
                <a:schemeClr val="dk1"/>
              </a:buClr>
              <a:buSzPts val="2000"/>
              <a:buFont typeface="Arial"/>
              <a:buNone/>
            </a:pPr>
            <a:endParaRPr sz="2000" b="1">
              <a:solidFill>
                <a:schemeClr val="lt2"/>
              </a:solidFill>
            </a:endParaRPr>
          </a:p>
          <a:p>
            <a:pPr marL="0" lvl="0" indent="0" algn="l" rtl="0">
              <a:spcBef>
                <a:spcPts val="400"/>
              </a:spcBef>
              <a:spcAft>
                <a:spcPts val="0"/>
              </a:spcAft>
              <a:buClr>
                <a:schemeClr val="dk1"/>
              </a:buClr>
              <a:buSzPts val="2000"/>
              <a:buFont typeface="Arial"/>
              <a:buNone/>
            </a:pPr>
            <a:r>
              <a:rPr lang="en-US" sz="2000" b="1"/>
              <a:t>Split by Whitespace</a:t>
            </a:r>
            <a:endParaRPr/>
          </a:p>
          <a:p>
            <a:pPr marL="0" lvl="0" indent="0" algn="l" rtl="0">
              <a:spcBef>
                <a:spcPts val="400"/>
              </a:spcBef>
              <a:spcAft>
                <a:spcPts val="0"/>
              </a:spcAft>
              <a:buClr>
                <a:schemeClr val="dk1"/>
              </a:buClr>
              <a:buSzPts val="2000"/>
              <a:buFont typeface="Arial"/>
              <a:buNone/>
            </a:pPr>
            <a:endParaRPr sz="2000" b="1">
              <a:solidFill>
                <a:schemeClr val="lt2"/>
              </a:solidFill>
            </a:endParaRPr>
          </a:p>
          <a:p>
            <a:pPr marL="342900" lvl="0" indent="-342900" algn="l" rtl="0">
              <a:spcBef>
                <a:spcPts val="400"/>
              </a:spcBef>
              <a:spcAft>
                <a:spcPts val="0"/>
              </a:spcAft>
              <a:buClr>
                <a:schemeClr val="dk1"/>
              </a:buClr>
              <a:buSzPts val="2000"/>
              <a:buFont typeface="Arial"/>
              <a:buChar char="•"/>
            </a:pPr>
            <a:r>
              <a:rPr lang="en-US" sz="2000"/>
              <a:t>file = open(filename, 'rt')</a:t>
            </a:r>
            <a:endParaRPr/>
          </a:p>
          <a:p>
            <a:pPr marL="342900" lvl="0" indent="-342900" algn="l" rtl="0">
              <a:spcBef>
                <a:spcPts val="400"/>
              </a:spcBef>
              <a:spcAft>
                <a:spcPts val="0"/>
              </a:spcAft>
              <a:buClr>
                <a:schemeClr val="dk1"/>
              </a:buClr>
              <a:buSzPts val="2000"/>
              <a:buFont typeface="Arial"/>
              <a:buChar char="•"/>
            </a:pPr>
            <a:r>
              <a:rPr lang="en-US" sz="2000"/>
              <a:t>text = file.read()</a:t>
            </a:r>
            <a:endParaRPr/>
          </a:p>
          <a:p>
            <a:pPr marL="342900" lvl="0" indent="-342900" algn="l" rtl="0">
              <a:spcBef>
                <a:spcPts val="400"/>
              </a:spcBef>
              <a:spcAft>
                <a:spcPts val="0"/>
              </a:spcAft>
              <a:buClr>
                <a:schemeClr val="dk1"/>
              </a:buClr>
              <a:buSzPts val="2000"/>
              <a:buFont typeface="Arial"/>
              <a:buChar char="•"/>
            </a:pPr>
            <a:r>
              <a:rPr lang="en-US" sz="2000"/>
              <a:t>file.close()</a:t>
            </a:r>
            <a:endParaRPr/>
          </a:p>
          <a:p>
            <a:pPr marL="0" lvl="0" indent="0" algn="l" rtl="0">
              <a:spcBef>
                <a:spcPts val="400"/>
              </a:spcBef>
              <a:spcAft>
                <a:spcPts val="0"/>
              </a:spcAft>
              <a:buClr>
                <a:schemeClr val="dk1"/>
              </a:buClr>
              <a:buSzPts val="2000"/>
              <a:buFont typeface="Arial"/>
              <a:buNone/>
            </a:pPr>
            <a:r>
              <a:rPr lang="en-US" sz="2000"/>
              <a:t>     </a:t>
            </a:r>
            <a:r>
              <a:rPr lang="en-US" sz="2000">
                <a:solidFill>
                  <a:schemeClr val="lt2"/>
                </a:solidFill>
              </a:rPr>
              <a:t># split into words by white space</a:t>
            </a:r>
            <a:endParaRPr/>
          </a:p>
          <a:p>
            <a:pPr marL="342900" lvl="0" indent="-342900" algn="l" rtl="0">
              <a:spcBef>
                <a:spcPts val="400"/>
              </a:spcBef>
              <a:spcAft>
                <a:spcPts val="0"/>
              </a:spcAft>
              <a:buClr>
                <a:schemeClr val="dk1"/>
              </a:buClr>
              <a:buSzPts val="2000"/>
              <a:buFont typeface="Arial"/>
              <a:buChar char="•"/>
            </a:pPr>
            <a:r>
              <a:rPr lang="en-US" sz="2000"/>
              <a:t>words = text.split()</a:t>
            </a:r>
            <a:endParaRPr/>
          </a:p>
          <a:p>
            <a:pPr marL="0" lvl="0" indent="0" algn="l" rtl="0">
              <a:spcBef>
                <a:spcPts val="400"/>
              </a:spcBef>
              <a:spcAft>
                <a:spcPts val="0"/>
              </a:spcAft>
              <a:buClr>
                <a:schemeClr val="dk1"/>
              </a:buClr>
              <a:buSzPts val="2000"/>
              <a:buFont typeface="Arial"/>
              <a:buNone/>
            </a:pPr>
            <a:endParaRPr sz="2000" b="1">
              <a:solidFill>
                <a:schemeClr val="lt2"/>
              </a:solidFill>
            </a:endParaRPr>
          </a:p>
        </p:txBody>
      </p:sp>
      <p:sp>
        <p:nvSpPr>
          <p:cNvPr id="154" name="Google Shape;154;p8"/>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49</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BBB58706-CF61-3741-93AB-6C1265D392A6}"/>
              </a:ext>
            </a:extLst>
          </p:cNvPr>
          <p:cNvSpPr>
            <a:spLocks noGrp="1" noChangeArrowheads="1"/>
          </p:cNvSpPr>
          <p:nvPr>
            <p:ph type="title"/>
          </p:nvPr>
        </p:nvSpPr>
        <p:spPr/>
        <p:txBody>
          <a:bodyPr/>
          <a:lstStyle/>
          <a:p>
            <a:pPr>
              <a:defRPr/>
            </a:pPr>
            <a:r>
              <a:rPr lang="en-US" b="1" dirty="0">
                <a:solidFill>
                  <a:schemeClr val="accent2"/>
                </a:solidFill>
                <a:sym typeface="Gill Sans" charset="0"/>
              </a:rPr>
              <a:t>Regular Expressions</a:t>
            </a:r>
            <a:endParaRPr lang="en-US" b="1" dirty="0">
              <a:solidFill>
                <a:schemeClr val="accent2"/>
              </a:solidFill>
              <a:effectLst>
                <a:outerShdw blurRad="38100" dist="38100" dir="2700000" algn="tl">
                  <a:srgbClr val="000000"/>
                </a:outerShdw>
              </a:effectLst>
              <a:ea typeface="ＭＳ Ｐゴシック" charset="-128"/>
              <a:cs typeface="ＭＳ Ｐゴシック" charset="-128"/>
            </a:endParaRPr>
          </a:p>
        </p:txBody>
      </p:sp>
      <p:sp>
        <p:nvSpPr>
          <p:cNvPr id="18435" name="Rectangle 3">
            <a:extLst>
              <a:ext uri="{FF2B5EF4-FFF2-40B4-BE49-F238E27FC236}">
                <a16:creationId xmlns:a16="http://schemas.microsoft.com/office/drawing/2014/main" id="{2A548140-33A1-6D48-BE0D-9FFF707408DF}"/>
              </a:ext>
            </a:extLst>
          </p:cNvPr>
          <p:cNvSpPr>
            <a:spLocks noGrp="1" noChangeArrowheads="1"/>
          </p:cNvSpPr>
          <p:nvPr>
            <p:ph type="body" idx="1"/>
          </p:nvPr>
        </p:nvSpPr>
        <p:spPr>
          <a:xfrm>
            <a:off x="685800" y="1676400"/>
            <a:ext cx="7772400" cy="3733800"/>
          </a:xfrm>
        </p:spPr>
        <p:txBody>
          <a:bodyPr/>
          <a:lstStyle/>
          <a:p>
            <a:r>
              <a:rPr lang="en-US" altLang="en-US" sz="2400" dirty="0">
                <a:ea typeface="ＭＳ Ｐゴシック" panose="020B0600070205080204" pitchFamily="34" charset="-128"/>
              </a:rPr>
              <a:t>Use regular expressions to:</a:t>
            </a:r>
          </a:p>
          <a:p>
            <a:pPr lvl="1"/>
            <a:endParaRPr lang="en-US" altLang="en-US" sz="2000" dirty="0">
              <a:ea typeface="ＭＳ Ｐゴシック" panose="020B0600070205080204" pitchFamily="34" charset="-128"/>
            </a:endParaRPr>
          </a:p>
          <a:p>
            <a:pPr lvl="1"/>
            <a:r>
              <a:rPr lang="en-US" altLang="en-US" sz="2000" dirty="0">
                <a:ea typeface="ＭＳ Ｐゴシック" panose="020B0600070205080204" pitchFamily="34" charset="-128"/>
              </a:rPr>
              <a:t>Search a string (search and match)</a:t>
            </a:r>
          </a:p>
          <a:p>
            <a:pPr lvl="1"/>
            <a:r>
              <a:rPr lang="en-US" altLang="en-US" sz="2000" dirty="0">
                <a:ea typeface="ＭＳ Ｐゴシック" panose="020B0600070205080204" pitchFamily="34" charset="-128"/>
              </a:rPr>
              <a:t>Replace parts of a string (sub)</a:t>
            </a:r>
          </a:p>
          <a:p>
            <a:pPr lvl="1"/>
            <a:r>
              <a:rPr lang="en-US" altLang="en-US" sz="2000" dirty="0">
                <a:ea typeface="ＭＳ Ｐゴシック" panose="020B0600070205080204" pitchFamily="34" charset="-128"/>
              </a:rPr>
              <a:t>Break strings into smaller pieces (split)</a:t>
            </a:r>
          </a:p>
        </p:txBody>
      </p:sp>
    </p:spTree>
    <p:extLst>
      <p:ext uri="{BB962C8B-B14F-4D97-AF65-F5344CB8AC3E}">
        <p14:creationId xmlns:p14="http://schemas.microsoft.com/office/powerpoint/2010/main" val="30234027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9"/>
          <p:cNvSpPr txBox="1">
            <a:spLocks noGrp="1"/>
          </p:cNvSpPr>
          <p:nvPr>
            <p:ph type="title"/>
          </p:nvPr>
        </p:nvSpPr>
        <p:spPr>
          <a:xfrm>
            <a:off x="349780" y="22779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Text Cleaning Is Task Specific</a:t>
            </a:r>
            <a:endParaRPr/>
          </a:p>
        </p:txBody>
      </p:sp>
      <p:sp>
        <p:nvSpPr>
          <p:cNvPr id="161" name="Google Shape;161;p9"/>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162" name="Google Shape;162;p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000"/>
              <a:buFont typeface="Arial"/>
              <a:buNone/>
            </a:pPr>
            <a:r>
              <a:rPr lang="en-US" sz="2000" b="1"/>
              <a:t>Select Words</a:t>
            </a:r>
            <a:endParaRPr/>
          </a:p>
          <a:p>
            <a:pPr marL="0" lvl="0" indent="0" algn="l" rtl="0">
              <a:spcBef>
                <a:spcPts val="400"/>
              </a:spcBef>
              <a:spcAft>
                <a:spcPts val="0"/>
              </a:spcAft>
              <a:buClr>
                <a:schemeClr val="dk1"/>
              </a:buClr>
              <a:buSzPts val="2000"/>
              <a:buFont typeface="Arial"/>
              <a:buNone/>
            </a:pPr>
            <a:endParaRPr sz="2000" b="1">
              <a:solidFill>
                <a:schemeClr val="lt2"/>
              </a:solidFill>
            </a:endParaRPr>
          </a:p>
          <a:p>
            <a:pPr marL="0" lvl="0" indent="0" algn="l" rtl="0">
              <a:spcBef>
                <a:spcPts val="400"/>
              </a:spcBef>
              <a:spcAft>
                <a:spcPts val="0"/>
              </a:spcAft>
              <a:buClr>
                <a:schemeClr val="dk1"/>
              </a:buClr>
              <a:buSzPts val="2000"/>
              <a:buFont typeface="Arial"/>
              <a:buNone/>
            </a:pPr>
            <a:r>
              <a:rPr lang="en-US" sz="2000"/>
              <a:t>Another approach might be to use the regex model (re) and split the document into words by selecting for strings of alphanumeric characters (a-z, A-Z, 0-9 and ‘_’).</a:t>
            </a:r>
            <a:endParaRPr/>
          </a:p>
          <a:p>
            <a:pPr marL="0" lvl="0" indent="0" algn="l" rtl="0">
              <a:spcBef>
                <a:spcPts val="400"/>
              </a:spcBef>
              <a:spcAft>
                <a:spcPts val="0"/>
              </a:spcAft>
              <a:buClr>
                <a:schemeClr val="dk1"/>
              </a:buClr>
              <a:buSzPts val="2000"/>
              <a:buFont typeface="Arial"/>
              <a:buNone/>
            </a:pPr>
            <a:endParaRPr sz="2000" b="1">
              <a:solidFill>
                <a:schemeClr val="lt2"/>
              </a:solidFill>
            </a:endParaRPr>
          </a:p>
          <a:p>
            <a:pPr marL="342900" lvl="0" indent="-342900" algn="l" rtl="0">
              <a:spcBef>
                <a:spcPts val="400"/>
              </a:spcBef>
              <a:spcAft>
                <a:spcPts val="0"/>
              </a:spcAft>
              <a:buClr>
                <a:schemeClr val="lt2"/>
              </a:buClr>
              <a:buSzPts val="2000"/>
              <a:buFont typeface="Arial"/>
              <a:buChar char="•"/>
            </a:pPr>
            <a:r>
              <a:rPr lang="en-US" sz="2000">
                <a:solidFill>
                  <a:schemeClr val="lt2"/>
                </a:solidFill>
              </a:rPr>
              <a:t>file = open(filename, 'rt')</a:t>
            </a:r>
            <a:endParaRPr/>
          </a:p>
          <a:p>
            <a:pPr marL="342900" lvl="0" indent="-342900" algn="l" rtl="0">
              <a:spcBef>
                <a:spcPts val="400"/>
              </a:spcBef>
              <a:spcAft>
                <a:spcPts val="0"/>
              </a:spcAft>
              <a:buClr>
                <a:schemeClr val="lt2"/>
              </a:buClr>
              <a:buSzPts val="2000"/>
              <a:buFont typeface="Arial"/>
              <a:buChar char="•"/>
            </a:pPr>
            <a:r>
              <a:rPr lang="en-US" sz="2000">
                <a:solidFill>
                  <a:schemeClr val="lt2"/>
                </a:solidFill>
              </a:rPr>
              <a:t>text = file.read()</a:t>
            </a:r>
            <a:endParaRPr/>
          </a:p>
          <a:p>
            <a:pPr marL="342900" lvl="0" indent="-342900" algn="l" rtl="0">
              <a:spcBef>
                <a:spcPts val="400"/>
              </a:spcBef>
              <a:spcAft>
                <a:spcPts val="0"/>
              </a:spcAft>
              <a:buClr>
                <a:schemeClr val="lt2"/>
              </a:buClr>
              <a:buSzPts val="2000"/>
              <a:buFont typeface="Arial"/>
              <a:buChar char="•"/>
            </a:pPr>
            <a:r>
              <a:rPr lang="en-US" sz="2000">
                <a:solidFill>
                  <a:schemeClr val="lt2"/>
                </a:solidFill>
              </a:rPr>
              <a:t>file.close()</a:t>
            </a:r>
            <a:endParaRPr/>
          </a:p>
          <a:p>
            <a:pPr marL="342900" lvl="0" indent="-342900" algn="l" rtl="0">
              <a:spcBef>
                <a:spcPts val="400"/>
              </a:spcBef>
              <a:spcAft>
                <a:spcPts val="0"/>
              </a:spcAft>
              <a:buClr>
                <a:schemeClr val="lt2"/>
              </a:buClr>
              <a:buSzPts val="2000"/>
              <a:buFont typeface="Arial"/>
              <a:buChar char="•"/>
            </a:pPr>
            <a:r>
              <a:rPr lang="en-US" sz="2000">
                <a:solidFill>
                  <a:schemeClr val="lt2"/>
                </a:solidFill>
              </a:rPr>
              <a:t># split based on words only</a:t>
            </a:r>
            <a:endParaRPr/>
          </a:p>
          <a:p>
            <a:pPr marL="342900" lvl="0" indent="-342900" algn="l" rtl="0">
              <a:spcBef>
                <a:spcPts val="400"/>
              </a:spcBef>
              <a:spcAft>
                <a:spcPts val="0"/>
              </a:spcAft>
              <a:buClr>
                <a:schemeClr val="lt2"/>
              </a:buClr>
              <a:buSzPts val="2000"/>
              <a:buFont typeface="Arial"/>
              <a:buChar char="•"/>
            </a:pPr>
            <a:r>
              <a:rPr lang="en-US" sz="2000">
                <a:solidFill>
                  <a:schemeClr val="lt2"/>
                </a:solidFill>
              </a:rPr>
              <a:t>import re</a:t>
            </a:r>
            <a:endParaRPr/>
          </a:p>
          <a:p>
            <a:pPr marL="342900" lvl="0" indent="-342900" algn="l" rtl="0">
              <a:spcBef>
                <a:spcPts val="400"/>
              </a:spcBef>
              <a:spcAft>
                <a:spcPts val="0"/>
              </a:spcAft>
              <a:buClr>
                <a:schemeClr val="lt2"/>
              </a:buClr>
              <a:buSzPts val="2000"/>
              <a:buFont typeface="Arial"/>
              <a:buChar char="•"/>
            </a:pPr>
            <a:r>
              <a:rPr lang="en-US" sz="2000">
                <a:solidFill>
                  <a:schemeClr val="lt2"/>
                </a:solidFill>
              </a:rPr>
              <a:t>words = re.split(r'\W+', text)</a:t>
            </a:r>
            <a:endParaRPr/>
          </a:p>
          <a:p>
            <a:pPr marL="342900" lvl="0" indent="-342900" algn="l" rtl="0">
              <a:spcBef>
                <a:spcPts val="400"/>
              </a:spcBef>
              <a:spcAft>
                <a:spcPts val="0"/>
              </a:spcAft>
              <a:buClr>
                <a:schemeClr val="lt2"/>
              </a:buClr>
              <a:buSzPts val="2000"/>
              <a:buFont typeface="Arial"/>
              <a:buChar char="•"/>
            </a:pPr>
            <a:r>
              <a:rPr lang="en-US" sz="2000">
                <a:solidFill>
                  <a:schemeClr val="lt2"/>
                </a:solidFill>
              </a:rPr>
              <a:t>print(words)</a:t>
            </a:r>
            <a:endParaRPr/>
          </a:p>
          <a:p>
            <a:pPr marL="0" lvl="0" indent="0" algn="l" rtl="0">
              <a:spcBef>
                <a:spcPts val="400"/>
              </a:spcBef>
              <a:spcAft>
                <a:spcPts val="0"/>
              </a:spcAft>
              <a:buClr>
                <a:schemeClr val="dk1"/>
              </a:buClr>
              <a:buSzPts val="2000"/>
              <a:buFont typeface="Arial"/>
              <a:buNone/>
            </a:pPr>
            <a:endParaRPr sz="2000" b="1">
              <a:solidFill>
                <a:schemeClr val="lt2"/>
              </a:solidFill>
            </a:endParaRPr>
          </a:p>
        </p:txBody>
      </p:sp>
      <p:sp>
        <p:nvSpPr>
          <p:cNvPr id="163" name="Google Shape;163;p9"/>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50</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0"/>
          <p:cNvSpPr txBox="1">
            <a:spLocks noGrp="1"/>
          </p:cNvSpPr>
          <p:nvPr>
            <p:ph type="title"/>
          </p:nvPr>
        </p:nvSpPr>
        <p:spPr>
          <a:xfrm>
            <a:off x="349780" y="22779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Text Cleaning Is Task Specific</a:t>
            </a:r>
            <a:endParaRPr/>
          </a:p>
        </p:txBody>
      </p:sp>
      <p:sp>
        <p:nvSpPr>
          <p:cNvPr id="170" name="Google Shape;170;p10"/>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171" name="Google Shape;171;p10"/>
          <p:cNvSpPr txBox="1">
            <a:spLocks noGrp="1"/>
          </p:cNvSpPr>
          <p:nvPr>
            <p:ph type="body" idx="1"/>
          </p:nvPr>
        </p:nvSpPr>
        <p:spPr>
          <a:xfrm>
            <a:off x="396987" y="1277560"/>
            <a:ext cx="8229600" cy="45259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000"/>
              <a:buFont typeface="Arial"/>
              <a:buNone/>
            </a:pPr>
            <a:r>
              <a:rPr lang="en-US" sz="2000" b="1"/>
              <a:t>Split by Whitespace and Remove Punctuation</a:t>
            </a:r>
            <a:endParaRPr/>
          </a:p>
          <a:p>
            <a:pPr marL="0" lvl="0" indent="0" algn="l" rtl="0">
              <a:spcBef>
                <a:spcPts val="400"/>
              </a:spcBef>
              <a:spcAft>
                <a:spcPts val="0"/>
              </a:spcAft>
              <a:buClr>
                <a:schemeClr val="dk1"/>
              </a:buClr>
              <a:buSzPts val="2000"/>
              <a:buFont typeface="Arial"/>
              <a:buNone/>
            </a:pPr>
            <a:endParaRPr sz="2000" b="1">
              <a:solidFill>
                <a:schemeClr val="lt2"/>
              </a:solidFill>
            </a:endParaRPr>
          </a:p>
          <a:p>
            <a:pPr marL="342900" lvl="0" indent="-342900" algn="l" rtl="0">
              <a:spcBef>
                <a:spcPts val="400"/>
              </a:spcBef>
              <a:spcAft>
                <a:spcPts val="0"/>
              </a:spcAft>
              <a:buClr>
                <a:schemeClr val="dk1"/>
              </a:buClr>
              <a:buSzPts val="2000"/>
              <a:buFont typeface="Arial"/>
              <a:buChar char="•"/>
            </a:pPr>
            <a:r>
              <a:rPr lang="en-US" sz="2000"/>
              <a:t>Python offers a function called </a:t>
            </a:r>
            <a:r>
              <a:rPr lang="en-US" sz="2000" u="sng">
                <a:solidFill>
                  <a:schemeClr val="accent2"/>
                </a:solidFill>
                <a:hlinkClick r:id="rId3">
                  <a:extLst>
                    <a:ext uri="{A12FA001-AC4F-418D-AE19-62706E023703}">
                      <ahyp:hlinkClr xmlns:ahyp="http://schemas.microsoft.com/office/drawing/2018/hyperlinkcolor" val="tx"/>
                    </a:ext>
                  </a:extLst>
                </a:hlinkClick>
              </a:rPr>
              <a:t>translate()</a:t>
            </a:r>
            <a:r>
              <a:rPr lang="en-US" sz="2000">
                <a:solidFill>
                  <a:schemeClr val="accent2"/>
                </a:solidFill>
              </a:rPr>
              <a:t> </a:t>
            </a:r>
            <a:r>
              <a:rPr lang="en-US" sz="2000"/>
              <a:t>that will map one set of characters to another.</a:t>
            </a:r>
            <a:endParaRPr/>
          </a:p>
          <a:p>
            <a:pPr marL="342900" lvl="0" indent="-215900" algn="l" rtl="0">
              <a:spcBef>
                <a:spcPts val="400"/>
              </a:spcBef>
              <a:spcAft>
                <a:spcPts val="0"/>
              </a:spcAft>
              <a:buClr>
                <a:schemeClr val="dk1"/>
              </a:buClr>
              <a:buSzPts val="2000"/>
              <a:buFont typeface="Arial"/>
              <a:buNone/>
            </a:pPr>
            <a:endParaRPr sz="2000"/>
          </a:p>
          <a:p>
            <a:pPr marL="342900" lvl="0" indent="-342900" algn="l" rtl="0">
              <a:spcBef>
                <a:spcPts val="400"/>
              </a:spcBef>
              <a:spcAft>
                <a:spcPts val="0"/>
              </a:spcAft>
              <a:buClr>
                <a:schemeClr val="dk1"/>
              </a:buClr>
              <a:buSzPts val="2000"/>
              <a:buFont typeface="Arial"/>
              <a:buChar char="•"/>
            </a:pPr>
            <a:r>
              <a:rPr lang="en-US" sz="2000"/>
              <a:t>We can use the function </a:t>
            </a:r>
            <a:r>
              <a:rPr lang="en-US" sz="2000" u="sng">
                <a:solidFill>
                  <a:schemeClr val="accent2"/>
                </a:solidFill>
                <a:hlinkClick r:id="rId4">
                  <a:extLst>
                    <a:ext uri="{A12FA001-AC4F-418D-AE19-62706E023703}">
                      <ahyp:hlinkClr xmlns:ahyp="http://schemas.microsoft.com/office/drawing/2018/hyperlinkcolor" val="tx"/>
                    </a:ext>
                  </a:extLst>
                </a:hlinkClick>
              </a:rPr>
              <a:t>maketrans()</a:t>
            </a:r>
            <a:r>
              <a:rPr lang="en-US" sz="2000">
                <a:solidFill>
                  <a:schemeClr val="accent2"/>
                </a:solidFill>
              </a:rPr>
              <a:t> </a:t>
            </a:r>
            <a:r>
              <a:rPr lang="en-US" sz="2000"/>
              <a:t>to create a mapping table. </a:t>
            </a:r>
            <a:endParaRPr/>
          </a:p>
          <a:p>
            <a:pPr marL="342900" lvl="0" indent="-215900" algn="l" rtl="0">
              <a:spcBef>
                <a:spcPts val="400"/>
              </a:spcBef>
              <a:spcAft>
                <a:spcPts val="0"/>
              </a:spcAft>
              <a:buClr>
                <a:schemeClr val="dk1"/>
              </a:buClr>
              <a:buSzPts val="2000"/>
              <a:buFont typeface="Arial"/>
              <a:buNone/>
            </a:pPr>
            <a:endParaRPr sz="2000"/>
          </a:p>
          <a:p>
            <a:pPr marL="342900" lvl="0" indent="-342900" algn="l" rtl="0">
              <a:spcBef>
                <a:spcPts val="400"/>
              </a:spcBef>
              <a:spcAft>
                <a:spcPts val="0"/>
              </a:spcAft>
              <a:buClr>
                <a:schemeClr val="dk1"/>
              </a:buClr>
              <a:buSzPts val="2000"/>
              <a:buFont typeface="Arial"/>
              <a:buChar char="•"/>
            </a:pPr>
            <a:r>
              <a:rPr lang="en-US" sz="2000"/>
              <a:t>We can create an empty mapping table, but the third argument of this function allows us to list all of the characters to remove during the translation process.</a:t>
            </a:r>
            <a:endParaRPr/>
          </a:p>
          <a:p>
            <a:pPr marL="0" lvl="0" indent="0" algn="l" rtl="0">
              <a:spcBef>
                <a:spcPts val="400"/>
              </a:spcBef>
              <a:spcAft>
                <a:spcPts val="0"/>
              </a:spcAft>
              <a:buClr>
                <a:schemeClr val="dk1"/>
              </a:buClr>
              <a:buSzPts val="2000"/>
              <a:buFont typeface="Arial"/>
              <a:buNone/>
            </a:pPr>
            <a:endParaRPr sz="2000"/>
          </a:p>
          <a:p>
            <a:pPr marL="0" lvl="0" indent="0" algn="l" rtl="0">
              <a:spcBef>
                <a:spcPts val="400"/>
              </a:spcBef>
              <a:spcAft>
                <a:spcPts val="0"/>
              </a:spcAft>
              <a:buClr>
                <a:schemeClr val="dk1"/>
              </a:buClr>
              <a:buSzPts val="2000"/>
              <a:buFont typeface="Arial"/>
              <a:buNone/>
            </a:pPr>
            <a:r>
              <a:rPr lang="en-US" sz="2000"/>
              <a:t>     </a:t>
            </a:r>
            <a:r>
              <a:rPr lang="en-US" sz="2000">
                <a:solidFill>
                  <a:schemeClr val="lt2"/>
                </a:solidFill>
              </a:rPr>
              <a:t>table = str.maketrans('', '', string.punctuation)</a:t>
            </a:r>
            <a:endParaRPr/>
          </a:p>
          <a:p>
            <a:pPr marL="0" lvl="0" indent="0" algn="l" rtl="0">
              <a:spcBef>
                <a:spcPts val="400"/>
              </a:spcBef>
              <a:spcAft>
                <a:spcPts val="0"/>
              </a:spcAft>
              <a:buClr>
                <a:schemeClr val="dk1"/>
              </a:buClr>
              <a:buSzPts val="2000"/>
              <a:buFont typeface="Arial"/>
              <a:buNone/>
            </a:pPr>
            <a:endParaRPr sz="2000"/>
          </a:p>
          <a:p>
            <a:pPr marL="0" lvl="0" indent="0" algn="l" rtl="0">
              <a:spcBef>
                <a:spcPts val="400"/>
              </a:spcBef>
              <a:spcAft>
                <a:spcPts val="0"/>
              </a:spcAft>
              <a:buClr>
                <a:schemeClr val="dk1"/>
              </a:buClr>
              <a:buSzPts val="2000"/>
              <a:buFont typeface="Arial"/>
              <a:buNone/>
            </a:pPr>
            <a:endParaRPr sz="2000" b="1">
              <a:solidFill>
                <a:schemeClr val="lt2"/>
              </a:solidFill>
            </a:endParaRPr>
          </a:p>
          <a:p>
            <a:pPr marL="0" lvl="0" indent="0" algn="l" rtl="0">
              <a:spcBef>
                <a:spcPts val="400"/>
              </a:spcBef>
              <a:spcAft>
                <a:spcPts val="0"/>
              </a:spcAft>
              <a:buClr>
                <a:schemeClr val="dk1"/>
              </a:buClr>
              <a:buSzPts val="2000"/>
              <a:buFont typeface="Arial"/>
              <a:buNone/>
            </a:pPr>
            <a:endParaRPr sz="2000" b="1">
              <a:solidFill>
                <a:schemeClr val="lt2"/>
              </a:solidFill>
            </a:endParaRPr>
          </a:p>
        </p:txBody>
      </p:sp>
      <p:sp>
        <p:nvSpPr>
          <p:cNvPr id="172" name="Google Shape;172;p10"/>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51</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1"/>
          <p:cNvSpPr txBox="1">
            <a:spLocks noGrp="1"/>
          </p:cNvSpPr>
          <p:nvPr>
            <p:ph type="title"/>
          </p:nvPr>
        </p:nvSpPr>
        <p:spPr>
          <a:xfrm>
            <a:off x="349780" y="22779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Text Cleaning Is Task Specific</a:t>
            </a:r>
            <a:endParaRPr/>
          </a:p>
        </p:txBody>
      </p:sp>
      <p:sp>
        <p:nvSpPr>
          <p:cNvPr id="179" name="Google Shape;179;p11"/>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180" name="Google Shape;180;p11"/>
          <p:cNvSpPr txBox="1">
            <a:spLocks noGrp="1"/>
          </p:cNvSpPr>
          <p:nvPr>
            <p:ph type="body" idx="1"/>
          </p:nvPr>
        </p:nvSpPr>
        <p:spPr>
          <a:xfrm>
            <a:off x="396987" y="1277560"/>
            <a:ext cx="8229600" cy="45259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000"/>
              <a:buFont typeface="Arial"/>
              <a:buNone/>
            </a:pPr>
            <a:r>
              <a:rPr lang="en-US" sz="2000" b="1"/>
              <a:t>Split by Whitespace and Remove Punctuation</a:t>
            </a:r>
            <a:endParaRPr/>
          </a:p>
          <a:p>
            <a:pPr marL="0" lvl="0" indent="0" algn="l" rtl="0">
              <a:spcBef>
                <a:spcPts val="400"/>
              </a:spcBef>
              <a:spcAft>
                <a:spcPts val="0"/>
              </a:spcAft>
              <a:buClr>
                <a:schemeClr val="dk1"/>
              </a:buClr>
              <a:buSzPts val="2000"/>
              <a:buFont typeface="Arial"/>
              <a:buNone/>
            </a:pPr>
            <a:endParaRPr sz="2000" b="1">
              <a:solidFill>
                <a:schemeClr val="lt2"/>
              </a:solidFill>
            </a:endParaRPr>
          </a:p>
          <a:p>
            <a:pPr marL="0" lvl="0" indent="0" algn="l" rtl="0">
              <a:spcBef>
                <a:spcPts val="400"/>
              </a:spcBef>
              <a:spcAft>
                <a:spcPts val="0"/>
              </a:spcAft>
              <a:buClr>
                <a:schemeClr val="dk1"/>
              </a:buClr>
              <a:buSzPts val="2000"/>
              <a:buFont typeface="Arial"/>
              <a:buNone/>
            </a:pPr>
            <a:r>
              <a:rPr lang="en-US" sz="2000"/>
              <a:t>Python string method </a:t>
            </a:r>
            <a:r>
              <a:rPr lang="en-US" sz="2000" b="1"/>
              <a:t>maketrans()</a:t>
            </a:r>
            <a:r>
              <a:rPr lang="en-US" sz="2000"/>
              <a:t> returns a translation table that maps each character in the </a:t>
            </a:r>
            <a:r>
              <a:rPr lang="en-US" sz="2000" i="1"/>
              <a:t>intabstring</a:t>
            </a:r>
            <a:r>
              <a:rPr lang="en-US" sz="2000"/>
              <a:t> into the character at the same position in the </a:t>
            </a:r>
            <a:r>
              <a:rPr lang="en-US" sz="2000" i="1"/>
              <a:t>outtab</a:t>
            </a:r>
            <a:r>
              <a:rPr lang="en-US" sz="2000"/>
              <a:t> string. </a:t>
            </a:r>
            <a:endParaRPr/>
          </a:p>
          <a:p>
            <a:pPr marL="0" lvl="0" indent="0" algn="l" rtl="0">
              <a:spcBef>
                <a:spcPts val="400"/>
              </a:spcBef>
              <a:spcAft>
                <a:spcPts val="0"/>
              </a:spcAft>
              <a:buClr>
                <a:schemeClr val="dk1"/>
              </a:buClr>
              <a:buSzPts val="2000"/>
              <a:buFont typeface="Arial"/>
              <a:buNone/>
            </a:pPr>
            <a:endParaRPr sz="2000"/>
          </a:p>
          <a:p>
            <a:pPr marL="0" lvl="0" indent="0" algn="l" rtl="0">
              <a:spcBef>
                <a:spcPts val="400"/>
              </a:spcBef>
              <a:spcAft>
                <a:spcPts val="0"/>
              </a:spcAft>
              <a:buClr>
                <a:schemeClr val="dk1"/>
              </a:buClr>
              <a:buSzPts val="2000"/>
              <a:buFont typeface="Arial"/>
              <a:buNone/>
            </a:pPr>
            <a:r>
              <a:rPr lang="en-US" sz="2000"/>
              <a:t>Then this table is passed to the translate() function.</a:t>
            </a:r>
            <a:endParaRPr sz="2000" b="1">
              <a:solidFill>
                <a:schemeClr val="lt2"/>
              </a:solidFill>
            </a:endParaRPr>
          </a:p>
          <a:p>
            <a:pPr marL="0" lvl="0" indent="0" algn="l" rtl="0">
              <a:spcBef>
                <a:spcPts val="400"/>
              </a:spcBef>
              <a:spcAft>
                <a:spcPts val="0"/>
              </a:spcAft>
              <a:buClr>
                <a:schemeClr val="dk1"/>
              </a:buClr>
              <a:buSzPts val="2000"/>
              <a:buFont typeface="Arial"/>
              <a:buNone/>
            </a:pPr>
            <a:endParaRPr sz="2000" b="1">
              <a:solidFill>
                <a:schemeClr val="lt2"/>
              </a:solidFill>
            </a:endParaRPr>
          </a:p>
        </p:txBody>
      </p:sp>
      <p:sp>
        <p:nvSpPr>
          <p:cNvPr id="181" name="Google Shape;181;p11"/>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52</a:t>
            </a:fld>
            <a:endParaRPr/>
          </a:p>
        </p:txBody>
      </p:sp>
      <p:sp>
        <p:nvSpPr>
          <p:cNvPr id="182" name="Google Shape;182;p11"/>
          <p:cNvSpPr/>
          <p:nvPr/>
        </p:nvSpPr>
        <p:spPr>
          <a:xfrm>
            <a:off x="530206" y="4221088"/>
            <a:ext cx="305731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str.maketrans(intab, outtab)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2"/>
          <p:cNvSpPr txBox="1">
            <a:spLocks noGrp="1"/>
          </p:cNvSpPr>
          <p:nvPr>
            <p:ph type="title"/>
          </p:nvPr>
        </p:nvSpPr>
        <p:spPr>
          <a:xfrm>
            <a:off x="349780" y="22779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Text Cleaning Is Task Specific</a:t>
            </a:r>
            <a:endParaRPr/>
          </a:p>
        </p:txBody>
      </p:sp>
      <p:sp>
        <p:nvSpPr>
          <p:cNvPr id="189" name="Google Shape;189;p12"/>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190" name="Google Shape;190;p12"/>
          <p:cNvSpPr txBox="1">
            <a:spLocks noGrp="1"/>
          </p:cNvSpPr>
          <p:nvPr>
            <p:ph type="body" idx="1"/>
          </p:nvPr>
        </p:nvSpPr>
        <p:spPr>
          <a:xfrm>
            <a:off x="396987" y="1277560"/>
            <a:ext cx="8229600" cy="45259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000"/>
              <a:buFont typeface="Arial"/>
              <a:buNone/>
            </a:pPr>
            <a:endParaRPr sz="2000" b="1">
              <a:solidFill>
                <a:schemeClr val="lt2"/>
              </a:solidFill>
            </a:endParaRPr>
          </a:p>
        </p:txBody>
      </p:sp>
      <p:sp>
        <p:nvSpPr>
          <p:cNvPr id="191" name="Google Shape;191;p1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53</a:t>
            </a:fld>
            <a:endParaRPr/>
          </a:p>
        </p:txBody>
      </p:sp>
      <p:sp>
        <p:nvSpPr>
          <p:cNvPr id="192" name="Google Shape;192;p12"/>
          <p:cNvSpPr/>
          <p:nvPr/>
        </p:nvSpPr>
        <p:spPr>
          <a:xfrm>
            <a:off x="517413" y="1853014"/>
            <a:ext cx="305731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str.maketrans(intab, outtab) </a:t>
            </a:r>
            <a:endParaRPr/>
          </a:p>
        </p:txBody>
      </p:sp>
      <p:pic>
        <p:nvPicPr>
          <p:cNvPr id="193" name="Google Shape;193;p12" descr="A picture containing graphical user interface, text&#10;&#10;Description automatically generated"/>
          <p:cNvPicPr preferRelativeResize="0"/>
          <p:nvPr/>
        </p:nvPicPr>
        <p:blipFill rotWithShape="1">
          <a:blip r:embed="rId3">
            <a:alphaModFix/>
          </a:blip>
          <a:srcRect/>
          <a:stretch/>
        </p:blipFill>
        <p:spPr>
          <a:xfrm>
            <a:off x="517413" y="2825523"/>
            <a:ext cx="7064846" cy="1896192"/>
          </a:xfrm>
          <a:prstGeom prst="rect">
            <a:avLst/>
          </a:prstGeom>
          <a:noFill/>
          <a:ln>
            <a:noFill/>
          </a:ln>
        </p:spPr>
      </p:pic>
      <p:sp>
        <p:nvSpPr>
          <p:cNvPr id="194" name="Google Shape;194;p12"/>
          <p:cNvSpPr/>
          <p:nvPr/>
        </p:nvSpPr>
        <p:spPr>
          <a:xfrm>
            <a:off x="504820" y="5955729"/>
            <a:ext cx="651545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https://www.tutorialspoint.com/python/string_maketrans.htm</a:t>
            </a:r>
            <a:endParaRPr sz="1800">
              <a:solidFill>
                <a:schemeClr val="dk1"/>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3"/>
          <p:cNvSpPr txBox="1">
            <a:spLocks noGrp="1"/>
          </p:cNvSpPr>
          <p:nvPr>
            <p:ph type="title"/>
          </p:nvPr>
        </p:nvSpPr>
        <p:spPr>
          <a:xfrm>
            <a:off x="349780" y="22779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Text Cleaning Is Task Specific</a:t>
            </a:r>
            <a:endParaRPr/>
          </a:p>
        </p:txBody>
      </p:sp>
      <p:sp>
        <p:nvSpPr>
          <p:cNvPr id="201" name="Google Shape;201;p13"/>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202" name="Google Shape;202;p1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000"/>
              <a:buFont typeface="Arial"/>
              <a:buNone/>
            </a:pPr>
            <a:r>
              <a:rPr lang="en-US" sz="2000" b="1"/>
              <a:t>Split by Whitespace and Remove Punctuation</a:t>
            </a:r>
            <a:endParaRPr/>
          </a:p>
          <a:p>
            <a:pPr marL="0" lvl="0" indent="0" algn="l" rtl="0">
              <a:spcBef>
                <a:spcPts val="400"/>
              </a:spcBef>
              <a:spcAft>
                <a:spcPts val="0"/>
              </a:spcAft>
              <a:buClr>
                <a:schemeClr val="dk1"/>
              </a:buClr>
              <a:buSzPts val="2000"/>
              <a:buFont typeface="Arial"/>
              <a:buNone/>
            </a:pPr>
            <a:endParaRPr sz="2000" b="1">
              <a:solidFill>
                <a:schemeClr val="lt2"/>
              </a:solidFill>
            </a:endParaRPr>
          </a:p>
          <a:p>
            <a:pPr marL="0" lvl="0" indent="0" algn="l" rtl="0">
              <a:spcBef>
                <a:spcPts val="400"/>
              </a:spcBef>
              <a:spcAft>
                <a:spcPts val="0"/>
              </a:spcAft>
              <a:buClr>
                <a:schemeClr val="dk1"/>
              </a:buClr>
              <a:buSzPts val="2000"/>
              <a:buFont typeface="Arial"/>
              <a:buNone/>
            </a:pPr>
            <a:r>
              <a:rPr lang="en-US" sz="2000"/>
              <a:t>We may want the words, but without the punctuation like commas and quotes.</a:t>
            </a:r>
            <a:endParaRPr/>
          </a:p>
          <a:p>
            <a:pPr marL="0" lvl="0" indent="0" algn="l" rtl="0">
              <a:spcBef>
                <a:spcPts val="400"/>
              </a:spcBef>
              <a:spcAft>
                <a:spcPts val="0"/>
              </a:spcAft>
              <a:buClr>
                <a:schemeClr val="dk1"/>
              </a:buClr>
              <a:buSzPts val="2000"/>
              <a:buFont typeface="Arial"/>
              <a:buNone/>
            </a:pPr>
            <a:endParaRPr sz="2000"/>
          </a:p>
          <a:p>
            <a:pPr marL="342900" lvl="0" indent="-342900" algn="l" rtl="0">
              <a:spcBef>
                <a:spcPts val="320"/>
              </a:spcBef>
              <a:spcAft>
                <a:spcPts val="0"/>
              </a:spcAft>
              <a:buClr>
                <a:schemeClr val="dk1"/>
              </a:buClr>
              <a:buSzPts val="1600"/>
              <a:buFont typeface="Arial"/>
              <a:buChar char="•"/>
            </a:pPr>
            <a:r>
              <a:rPr lang="en-US" sz="1600"/>
              <a:t>file = open(filename, 'rt')</a:t>
            </a:r>
            <a:endParaRPr/>
          </a:p>
          <a:p>
            <a:pPr marL="342900" lvl="0" indent="-342900" algn="l" rtl="0">
              <a:spcBef>
                <a:spcPts val="320"/>
              </a:spcBef>
              <a:spcAft>
                <a:spcPts val="0"/>
              </a:spcAft>
              <a:buClr>
                <a:schemeClr val="dk1"/>
              </a:buClr>
              <a:buSzPts val="1600"/>
              <a:buFont typeface="Arial"/>
              <a:buChar char="•"/>
            </a:pPr>
            <a:r>
              <a:rPr lang="en-US" sz="1600"/>
              <a:t>text = file.read()</a:t>
            </a:r>
            <a:endParaRPr/>
          </a:p>
          <a:p>
            <a:pPr marL="342900" lvl="0" indent="-342900" algn="l" rtl="0">
              <a:spcBef>
                <a:spcPts val="320"/>
              </a:spcBef>
              <a:spcAft>
                <a:spcPts val="0"/>
              </a:spcAft>
              <a:buClr>
                <a:schemeClr val="dk1"/>
              </a:buClr>
              <a:buSzPts val="1600"/>
              <a:buFont typeface="Arial"/>
              <a:buChar char="•"/>
            </a:pPr>
            <a:r>
              <a:rPr lang="en-US" sz="1600"/>
              <a:t>file.close()</a:t>
            </a:r>
            <a:endParaRPr/>
          </a:p>
          <a:p>
            <a:pPr marL="0" lvl="0" indent="0" algn="l" rtl="0">
              <a:spcBef>
                <a:spcPts val="320"/>
              </a:spcBef>
              <a:spcAft>
                <a:spcPts val="0"/>
              </a:spcAft>
              <a:buClr>
                <a:schemeClr val="dk1"/>
              </a:buClr>
              <a:buSzPts val="1600"/>
              <a:buFont typeface="Arial"/>
              <a:buNone/>
            </a:pPr>
            <a:r>
              <a:rPr lang="en-US" sz="1600"/>
              <a:t>      </a:t>
            </a:r>
            <a:r>
              <a:rPr lang="en-US" sz="1600">
                <a:solidFill>
                  <a:schemeClr val="lt2"/>
                </a:solidFill>
              </a:rPr>
              <a:t># split into words by white space</a:t>
            </a:r>
            <a:endParaRPr/>
          </a:p>
          <a:p>
            <a:pPr marL="342900" lvl="0" indent="-342900" algn="l" rtl="0">
              <a:spcBef>
                <a:spcPts val="320"/>
              </a:spcBef>
              <a:spcAft>
                <a:spcPts val="0"/>
              </a:spcAft>
              <a:buClr>
                <a:schemeClr val="dk1"/>
              </a:buClr>
              <a:buSzPts val="1600"/>
              <a:buFont typeface="Arial"/>
              <a:buChar char="•"/>
            </a:pPr>
            <a:r>
              <a:rPr lang="en-US" sz="1600"/>
              <a:t>words = text.split()</a:t>
            </a:r>
            <a:endParaRPr/>
          </a:p>
          <a:p>
            <a:pPr marL="0" lvl="0" indent="0" algn="l" rtl="0">
              <a:spcBef>
                <a:spcPts val="320"/>
              </a:spcBef>
              <a:spcAft>
                <a:spcPts val="0"/>
              </a:spcAft>
              <a:buClr>
                <a:schemeClr val="dk1"/>
              </a:buClr>
              <a:buSzPts val="1600"/>
              <a:buFont typeface="Arial"/>
              <a:buNone/>
            </a:pPr>
            <a:r>
              <a:rPr lang="en-US" sz="1600"/>
              <a:t>      </a:t>
            </a:r>
            <a:r>
              <a:rPr lang="en-US" sz="1600">
                <a:solidFill>
                  <a:schemeClr val="lt2"/>
                </a:solidFill>
              </a:rPr>
              <a:t># remove punctuation from each word</a:t>
            </a:r>
            <a:endParaRPr/>
          </a:p>
          <a:p>
            <a:pPr marL="342900" lvl="0" indent="-342900" algn="l" rtl="0">
              <a:spcBef>
                <a:spcPts val="320"/>
              </a:spcBef>
              <a:spcAft>
                <a:spcPts val="0"/>
              </a:spcAft>
              <a:buClr>
                <a:schemeClr val="dk1"/>
              </a:buClr>
              <a:buSzPts val="1600"/>
              <a:buFont typeface="Arial"/>
              <a:buChar char="•"/>
            </a:pPr>
            <a:r>
              <a:rPr lang="en-US" sz="1600"/>
              <a:t>import string</a:t>
            </a:r>
            <a:endParaRPr/>
          </a:p>
          <a:p>
            <a:pPr marL="342900" lvl="0" indent="-342900" algn="l" rtl="0">
              <a:spcBef>
                <a:spcPts val="320"/>
              </a:spcBef>
              <a:spcAft>
                <a:spcPts val="0"/>
              </a:spcAft>
              <a:buClr>
                <a:schemeClr val="dk1"/>
              </a:buClr>
              <a:buSzPts val="1600"/>
              <a:buFont typeface="Arial"/>
              <a:buChar char="•"/>
            </a:pPr>
            <a:r>
              <a:rPr lang="en-US" sz="1600"/>
              <a:t>table = str.maketrans('', '', string.punctuation)</a:t>
            </a:r>
            <a:endParaRPr/>
          </a:p>
          <a:p>
            <a:pPr marL="342900" lvl="0" indent="-342900" algn="l" rtl="0">
              <a:spcBef>
                <a:spcPts val="320"/>
              </a:spcBef>
              <a:spcAft>
                <a:spcPts val="0"/>
              </a:spcAft>
              <a:buClr>
                <a:schemeClr val="dk1"/>
              </a:buClr>
              <a:buSzPts val="1600"/>
              <a:buFont typeface="Arial"/>
              <a:buChar char="•"/>
            </a:pPr>
            <a:r>
              <a:rPr lang="en-US" sz="1600"/>
              <a:t>stripped = [w.translate(table) for w in words]</a:t>
            </a:r>
            <a:endParaRPr/>
          </a:p>
          <a:p>
            <a:pPr marL="342900" lvl="0" indent="-342900" algn="l" rtl="0">
              <a:spcBef>
                <a:spcPts val="320"/>
              </a:spcBef>
              <a:spcAft>
                <a:spcPts val="0"/>
              </a:spcAft>
              <a:buClr>
                <a:schemeClr val="dk1"/>
              </a:buClr>
              <a:buSzPts val="1600"/>
              <a:buFont typeface="Arial"/>
              <a:buChar char="•"/>
            </a:pPr>
            <a:r>
              <a:rPr lang="en-US" sz="1600"/>
              <a:t>print(stripped[:100])</a:t>
            </a:r>
            <a:endParaRPr/>
          </a:p>
          <a:p>
            <a:pPr marL="0" lvl="0" indent="0" algn="l" rtl="0">
              <a:spcBef>
                <a:spcPts val="400"/>
              </a:spcBef>
              <a:spcAft>
                <a:spcPts val="0"/>
              </a:spcAft>
              <a:buClr>
                <a:schemeClr val="dk1"/>
              </a:buClr>
              <a:buSzPts val="2000"/>
              <a:buFont typeface="Arial"/>
              <a:buNone/>
            </a:pPr>
            <a:endParaRPr sz="2000"/>
          </a:p>
          <a:p>
            <a:pPr marL="0" lvl="0" indent="0" algn="l" rtl="0">
              <a:spcBef>
                <a:spcPts val="400"/>
              </a:spcBef>
              <a:spcAft>
                <a:spcPts val="0"/>
              </a:spcAft>
              <a:buClr>
                <a:schemeClr val="dk1"/>
              </a:buClr>
              <a:buSzPts val="2000"/>
              <a:buFont typeface="Arial"/>
              <a:buNone/>
            </a:pPr>
            <a:endParaRPr sz="2000" b="1">
              <a:solidFill>
                <a:schemeClr val="lt2"/>
              </a:solidFill>
            </a:endParaRPr>
          </a:p>
          <a:p>
            <a:pPr marL="0" lvl="0" indent="0" algn="l" rtl="0">
              <a:spcBef>
                <a:spcPts val="400"/>
              </a:spcBef>
              <a:spcAft>
                <a:spcPts val="0"/>
              </a:spcAft>
              <a:buClr>
                <a:schemeClr val="dk1"/>
              </a:buClr>
              <a:buSzPts val="2000"/>
              <a:buFont typeface="Arial"/>
              <a:buNone/>
            </a:pPr>
            <a:endParaRPr sz="2000" b="1">
              <a:solidFill>
                <a:schemeClr val="lt2"/>
              </a:solidFill>
            </a:endParaRPr>
          </a:p>
        </p:txBody>
      </p:sp>
      <p:sp>
        <p:nvSpPr>
          <p:cNvPr id="203" name="Google Shape;203;p13"/>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54</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4"/>
          <p:cNvSpPr txBox="1">
            <a:spLocks noGrp="1"/>
          </p:cNvSpPr>
          <p:nvPr>
            <p:ph type="title"/>
          </p:nvPr>
        </p:nvSpPr>
        <p:spPr>
          <a:xfrm>
            <a:off x="349780" y="22779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Normalizing Text </a:t>
            </a:r>
            <a:endParaRPr/>
          </a:p>
        </p:txBody>
      </p:sp>
      <p:sp>
        <p:nvSpPr>
          <p:cNvPr id="210" name="Google Shape;210;p14"/>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211" name="Google Shape;211;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lt2"/>
              </a:buClr>
              <a:buSzPts val="2000"/>
              <a:buFont typeface="Arial"/>
              <a:buChar char="•"/>
            </a:pPr>
            <a:r>
              <a:rPr lang="en-US" sz="2000">
                <a:solidFill>
                  <a:schemeClr val="lt2"/>
                </a:solidFill>
              </a:rPr>
              <a:t>file = open(filename, 'rt')</a:t>
            </a:r>
            <a:endParaRPr/>
          </a:p>
          <a:p>
            <a:pPr marL="342900" lvl="0" indent="-342900" algn="l" rtl="0">
              <a:spcBef>
                <a:spcPts val="400"/>
              </a:spcBef>
              <a:spcAft>
                <a:spcPts val="0"/>
              </a:spcAft>
              <a:buClr>
                <a:schemeClr val="lt2"/>
              </a:buClr>
              <a:buSzPts val="2000"/>
              <a:buFont typeface="Arial"/>
              <a:buChar char="•"/>
            </a:pPr>
            <a:r>
              <a:rPr lang="en-US" sz="2000">
                <a:solidFill>
                  <a:schemeClr val="lt2"/>
                </a:solidFill>
              </a:rPr>
              <a:t>text = file.read()</a:t>
            </a:r>
            <a:endParaRPr/>
          </a:p>
          <a:p>
            <a:pPr marL="342900" lvl="0" indent="-342900" algn="l" rtl="0">
              <a:spcBef>
                <a:spcPts val="400"/>
              </a:spcBef>
              <a:spcAft>
                <a:spcPts val="0"/>
              </a:spcAft>
              <a:buClr>
                <a:schemeClr val="lt2"/>
              </a:buClr>
              <a:buSzPts val="2000"/>
              <a:buFont typeface="Arial"/>
              <a:buChar char="•"/>
            </a:pPr>
            <a:r>
              <a:rPr lang="en-US" sz="2000">
                <a:solidFill>
                  <a:schemeClr val="lt2"/>
                </a:solidFill>
              </a:rPr>
              <a:t>file.close()</a:t>
            </a:r>
            <a:endParaRPr/>
          </a:p>
          <a:p>
            <a:pPr marL="342900" lvl="0" indent="-342900" algn="l" rtl="0">
              <a:spcBef>
                <a:spcPts val="400"/>
              </a:spcBef>
              <a:spcAft>
                <a:spcPts val="0"/>
              </a:spcAft>
              <a:buClr>
                <a:schemeClr val="lt2"/>
              </a:buClr>
              <a:buSzPts val="2000"/>
              <a:buFont typeface="Arial"/>
              <a:buChar char="•"/>
            </a:pPr>
            <a:r>
              <a:rPr lang="en-US" sz="2000">
                <a:solidFill>
                  <a:schemeClr val="lt2"/>
                </a:solidFill>
              </a:rPr>
              <a:t># split into words by white space</a:t>
            </a:r>
            <a:endParaRPr/>
          </a:p>
          <a:p>
            <a:pPr marL="342900" lvl="0" indent="-342900" algn="l" rtl="0">
              <a:spcBef>
                <a:spcPts val="400"/>
              </a:spcBef>
              <a:spcAft>
                <a:spcPts val="0"/>
              </a:spcAft>
              <a:buClr>
                <a:schemeClr val="lt2"/>
              </a:buClr>
              <a:buSzPts val="2000"/>
              <a:buFont typeface="Arial"/>
              <a:buChar char="•"/>
            </a:pPr>
            <a:r>
              <a:rPr lang="en-US" sz="2000">
                <a:solidFill>
                  <a:schemeClr val="lt2"/>
                </a:solidFill>
              </a:rPr>
              <a:t>words = text.split()</a:t>
            </a:r>
            <a:endParaRPr/>
          </a:p>
          <a:p>
            <a:pPr marL="342900" lvl="0" indent="-342900" algn="l" rtl="0">
              <a:spcBef>
                <a:spcPts val="400"/>
              </a:spcBef>
              <a:spcAft>
                <a:spcPts val="0"/>
              </a:spcAft>
              <a:buClr>
                <a:schemeClr val="lt2"/>
              </a:buClr>
              <a:buSzPts val="2000"/>
              <a:buFont typeface="Arial"/>
              <a:buChar char="•"/>
            </a:pPr>
            <a:r>
              <a:rPr lang="en-US" sz="2000">
                <a:solidFill>
                  <a:schemeClr val="lt2"/>
                </a:solidFill>
              </a:rPr>
              <a:t># convert to lower case</a:t>
            </a:r>
            <a:endParaRPr/>
          </a:p>
          <a:p>
            <a:pPr marL="342900" lvl="0" indent="-342900" algn="l" rtl="0">
              <a:spcBef>
                <a:spcPts val="400"/>
              </a:spcBef>
              <a:spcAft>
                <a:spcPts val="0"/>
              </a:spcAft>
              <a:buClr>
                <a:schemeClr val="lt2"/>
              </a:buClr>
              <a:buSzPts val="2000"/>
              <a:buFont typeface="Arial"/>
              <a:buChar char="•"/>
            </a:pPr>
            <a:r>
              <a:rPr lang="en-US" sz="2000">
                <a:solidFill>
                  <a:schemeClr val="lt2"/>
                </a:solidFill>
              </a:rPr>
              <a:t>words = [word.lower() for word in words]</a:t>
            </a:r>
            <a:endParaRPr/>
          </a:p>
          <a:p>
            <a:pPr marL="342900" lvl="0" indent="-342900" algn="l" rtl="0">
              <a:spcBef>
                <a:spcPts val="400"/>
              </a:spcBef>
              <a:spcAft>
                <a:spcPts val="0"/>
              </a:spcAft>
              <a:buClr>
                <a:schemeClr val="lt2"/>
              </a:buClr>
              <a:buSzPts val="2000"/>
              <a:buFont typeface="Arial"/>
              <a:buChar char="•"/>
            </a:pPr>
            <a:r>
              <a:rPr lang="en-US" sz="2000">
                <a:solidFill>
                  <a:schemeClr val="lt2"/>
                </a:solidFill>
              </a:rPr>
              <a:t>print(words[:100])</a:t>
            </a:r>
            <a:endParaRPr/>
          </a:p>
          <a:p>
            <a:pPr marL="0" lvl="0" indent="0" algn="l" rtl="0">
              <a:spcBef>
                <a:spcPts val="400"/>
              </a:spcBef>
              <a:spcAft>
                <a:spcPts val="0"/>
              </a:spcAft>
              <a:buClr>
                <a:schemeClr val="dk1"/>
              </a:buClr>
              <a:buSzPts val="2000"/>
              <a:buFont typeface="Arial"/>
              <a:buNone/>
            </a:pPr>
            <a:endParaRPr sz="2000" b="1">
              <a:solidFill>
                <a:schemeClr val="lt2"/>
              </a:solidFill>
            </a:endParaRPr>
          </a:p>
        </p:txBody>
      </p:sp>
      <p:sp>
        <p:nvSpPr>
          <p:cNvPr id="212" name="Google Shape;212;p14"/>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55</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5"/>
          <p:cNvSpPr txBox="1">
            <a:spLocks noGrp="1"/>
          </p:cNvSpPr>
          <p:nvPr>
            <p:ph type="title"/>
          </p:nvPr>
        </p:nvSpPr>
        <p:spPr>
          <a:xfrm>
            <a:off x="349780" y="22779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Removing Stop-words</a:t>
            </a:r>
            <a:endParaRPr/>
          </a:p>
        </p:txBody>
      </p:sp>
      <p:sp>
        <p:nvSpPr>
          <p:cNvPr id="219" name="Google Shape;219;p15"/>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220" name="Google Shape;220;p15"/>
          <p:cNvSpPr txBox="1">
            <a:spLocks noGrp="1"/>
          </p:cNvSpPr>
          <p:nvPr>
            <p:ph type="body" idx="1"/>
          </p:nvPr>
        </p:nvSpPr>
        <p:spPr>
          <a:xfrm>
            <a:off x="457200" y="1805458"/>
            <a:ext cx="8229600" cy="45259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000"/>
              <a:buFont typeface="Arial"/>
              <a:buNone/>
            </a:pPr>
            <a:r>
              <a:rPr lang="en-US" sz="2000"/>
              <a:t>NLTK provides a list of commonly agreed upon stop words for a variety of languages, such as English. </a:t>
            </a:r>
            <a:endParaRPr/>
          </a:p>
          <a:p>
            <a:pPr marL="0" lvl="0" indent="0" algn="l" rtl="0">
              <a:spcBef>
                <a:spcPts val="400"/>
              </a:spcBef>
              <a:spcAft>
                <a:spcPts val="0"/>
              </a:spcAft>
              <a:buClr>
                <a:schemeClr val="dk1"/>
              </a:buClr>
              <a:buSzPts val="2000"/>
              <a:buFont typeface="Arial"/>
              <a:buNone/>
            </a:pPr>
            <a:endParaRPr sz="2000"/>
          </a:p>
          <a:p>
            <a:pPr marL="0" lvl="0" indent="0" algn="l" rtl="0">
              <a:spcBef>
                <a:spcPts val="400"/>
              </a:spcBef>
              <a:spcAft>
                <a:spcPts val="0"/>
              </a:spcAft>
              <a:buClr>
                <a:schemeClr val="dk1"/>
              </a:buClr>
              <a:buSzPts val="2000"/>
              <a:buFont typeface="Arial"/>
              <a:buNone/>
            </a:pPr>
            <a:r>
              <a:rPr lang="en-US" sz="2000"/>
              <a:t>They can be loaded as follow</a:t>
            </a:r>
            <a:endParaRPr sz="2000" b="1">
              <a:solidFill>
                <a:schemeClr val="lt2"/>
              </a:solidFill>
            </a:endParaRPr>
          </a:p>
        </p:txBody>
      </p:sp>
      <p:pic>
        <p:nvPicPr>
          <p:cNvPr id="221" name="Google Shape;221;p15" descr="A picture containing graphical user interface, text&#10;&#10;Description automatically generated"/>
          <p:cNvPicPr preferRelativeResize="0"/>
          <p:nvPr/>
        </p:nvPicPr>
        <p:blipFill rotWithShape="1">
          <a:blip r:embed="rId3">
            <a:alphaModFix/>
          </a:blip>
          <a:srcRect/>
          <a:stretch/>
        </p:blipFill>
        <p:spPr>
          <a:xfrm>
            <a:off x="611560" y="3789040"/>
            <a:ext cx="3657600" cy="558800"/>
          </a:xfrm>
          <a:prstGeom prst="rect">
            <a:avLst/>
          </a:prstGeom>
          <a:noFill/>
          <a:ln>
            <a:noFill/>
          </a:ln>
        </p:spPr>
      </p:pic>
      <p:sp>
        <p:nvSpPr>
          <p:cNvPr id="222" name="Google Shape;222;p15"/>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56</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6"/>
          <p:cNvSpPr txBox="1">
            <a:spLocks noGrp="1"/>
          </p:cNvSpPr>
          <p:nvPr>
            <p:ph type="title"/>
          </p:nvPr>
        </p:nvSpPr>
        <p:spPr>
          <a:xfrm>
            <a:off x="613042" y="2492896"/>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A small pipeline of text preparation</a:t>
            </a:r>
            <a:endParaRPr/>
          </a:p>
        </p:txBody>
      </p:sp>
      <p:sp>
        <p:nvSpPr>
          <p:cNvPr id="229" name="Google Shape;229;p16"/>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230" name="Google Shape;230;p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215900" algn="l" rtl="0">
              <a:spcBef>
                <a:spcPts val="0"/>
              </a:spcBef>
              <a:spcAft>
                <a:spcPts val="0"/>
              </a:spcAft>
              <a:buClr>
                <a:schemeClr val="dk1"/>
              </a:buClr>
              <a:buSzPts val="2000"/>
              <a:buFont typeface="Arial"/>
              <a:buNone/>
            </a:pPr>
            <a:endParaRPr sz="2000"/>
          </a:p>
          <a:p>
            <a:pPr marL="0" lvl="0" indent="0" algn="l" rtl="0">
              <a:spcBef>
                <a:spcPts val="400"/>
              </a:spcBef>
              <a:spcAft>
                <a:spcPts val="0"/>
              </a:spcAft>
              <a:buClr>
                <a:schemeClr val="dk1"/>
              </a:buClr>
              <a:buSzPts val="2000"/>
              <a:buFont typeface="Arial"/>
              <a:buNone/>
            </a:pPr>
            <a:endParaRPr sz="2000" b="1">
              <a:solidFill>
                <a:schemeClr val="lt2"/>
              </a:solidFill>
            </a:endParaRPr>
          </a:p>
        </p:txBody>
      </p:sp>
      <p:sp>
        <p:nvSpPr>
          <p:cNvPr id="231" name="Google Shape;231;p16"/>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57</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7"/>
          <p:cNvSpPr txBox="1">
            <a:spLocks noGrp="1"/>
          </p:cNvSpPr>
          <p:nvPr>
            <p:ph type="title"/>
          </p:nvPr>
        </p:nvSpPr>
        <p:spPr>
          <a:xfrm>
            <a:off x="349780" y="22779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A small pipeline of text preparation</a:t>
            </a:r>
            <a:endParaRPr/>
          </a:p>
        </p:txBody>
      </p:sp>
      <p:sp>
        <p:nvSpPr>
          <p:cNvPr id="238" name="Google Shape;238;p17"/>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239" name="Google Shape;239;p1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215900" algn="l" rtl="0">
              <a:spcBef>
                <a:spcPts val="0"/>
              </a:spcBef>
              <a:spcAft>
                <a:spcPts val="0"/>
              </a:spcAft>
              <a:buClr>
                <a:schemeClr val="dk1"/>
              </a:buClr>
              <a:buSzPts val="2000"/>
              <a:buFont typeface="Arial"/>
              <a:buNone/>
            </a:pPr>
            <a:endParaRPr sz="2000"/>
          </a:p>
          <a:p>
            <a:pPr marL="342900" lvl="0" indent="-342900" algn="l" rtl="0">
              <a:spcBef>
                <a:spcPts val="400"/>
              </a:spcBef>
              <a:spcAft>
                <a:spcPts val="0"/>
              </a:spcAft>
              <a:buClr>
                <a:schemeClr val="dk1"/>
              </a:buClr>
              <a:buSzPts val="2000"/>
              <a:buFont typeface="Arial"/>
              <a:buChar char="•"/>
            </a:pPr>
            <a:r>
              <a:rPr lang="en-US" sz="2000"/>
              <a:t>Load the raw text.</a:t>
            </a:r>
            <a:endParaRPr/>
          </a:p>
          <a:p>
            <a:pPr marL="342900" lvl="0" indent="-342900" algn="l" rtl="0">
              <a:spcBef>
                <a:spcPts val="400"/>
              </a:spcBef>
              <a:spcAft>
                <a:spcPts val="0"/>
              </a:spcAft>
              <a:buClr>
                <a:schemeClr val="dk1"/>
              </a:buClr>
              <a:buSzPts val="2000"/>
              <a:buFont typeface="Arial"/>
              <a:buChar char="•"/>
            </a:pPr>
            <a:r>
              <a:rPr lang="en-US" sz="2000"/>
              <a:t>Split into tokens.</a:t>
            </a:r>
            <a:endParaRPr/>
          </a:p>
          <a:p>
            <a:pPr marL="342900" lvl="0" indent="-342900" algn="l" rtl="0">
              <a:spcBef>
                <a:spcPts val="400"/>
              </a:spcBef>
              <a:spcAft>
                <a:spcPts val="0"/>
              </a:spcAft>
              <a:buClr>
                <a:schemeClr val="dk1"/>
              </a:buClr>
              <a:buSzPts val="2000"/>
              <a:buFont typeface="Arial"/>
              <a:buChar char="•"/>
            </a:pPr>
            <a:r>
              <a:rPr lang="en-US" sz="2000"/>
              <a:t>Convert to lowercase.</a:t>
            </a:r>
            <a:endParaRPr/>
          </a:p>
          <a:p>
            <a:pPr marL="342900" lvl="0" indent="-342900" algn="l" rtl="0">
              <a:spcBef>
                <a:spcPts val="400"/>
              </a:spcBef>
              <a:spcAft>
                <a:spcPts val="0"/>
              </a:spcAft>
              <a:buClr>
                <a:schemeClr val="dk1"/>
              </a:buClr>
              <a:buSzPts val="2000"/>
              <a:buFont typeface="Arial"/>
              <a:buChar char="•"/>
            </a:pPr>
            <a:r>
              <a:rPr lang="en-US" sz="2000"/>
              <a:t>Remove punctuation from each token.</a:t>
            </a:r>
            <a:endParaRPr/>
          </a:p>
          <a:p>
            <a:pPr marL="342900" lvl="0" indent="-342900" algn="l" rtl="0">
              <a:spcBef>
                <a:spcPts val="400"/>
              </a:spcBef>
              <a:spcAft>
                <a:spcPts val="0"/>
              </a:spcAft>
              <a:buClr>
                <a:schemeClr val="dk1"/>
              </a:buClr>
              <a:buSzPts val="2000"/>
              <a:buFont typeface="Arial"/>
              <a:buChar char="•"/>
            </a:pPr>
            <a:r>
              <a:rPr lang="en-US" sz="2000"/>
              <a:t>Filter out remaining tokens that are not alphabetic.</a:t>
            </a:r>
            <a:endParaRPr/>
          </a:p>
          <a:p>
            <a:pPr marL="342900" lvl="0" indent="-342900" algn="l" rtl="0">
              <a:spcBef>
                <a:spcPts val="400"/>
              </a:spcBef>
              <a:spcAft>
                <a:spcPts val="0"/>
              </a:spcAft>
              <a:buClr>
                <a:schemeClr val="dk1"/>
              </a:buClr>
              <a:buSzPts val="2000"/>
              <a:buFont typeface="Arial"/>
              <a:buChar char="•"/>
            </a:pPr>
            <a:r>
              <a:rPr lang="en-US" sz="2000"/>
              <a:t>Filter out tokens that are stop words.</a:t>
            </a:r>
            <a:endParaRPr/>
          </a:p>
          <a:p>
            <a:pPr marL="0" lvl="0" indent="0" algn="l" rtl="0">
              <a:spcBef>
                <a:spcPts val="400"/>
              </a:spcBef>
              <a:spcAft>
                <a:spcPts val="0"/>
              </a:spcAft>
              <a:buClr>
                <a:schemeClr val="dk1"/>
              </a:buClr>
              <a:buSzPts val="2000"/>
              <a:buFont typeface="Arial"/>
              <a:buNone/>
            </a:pPr>
            <a:endParaRPr sz="2000" b="1">
              <a:solidFill>
                <a:schemeClr val="lt2"/>
              </a:solidFill>
            </a:endParaRPr>
          </a:p>
        </p:txBody>
      </p:sp>
      <p:sp>
        <p:nvSpPr>
          <p:cNvPr id="240" name="Google Shape;240;p17"/>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58</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18"/>
          <p:cNvSpPr txBox="1">
            <a:spLocks noGrp="1"/>
          </p:cNvSpPr>
          <p:nvPr>
            <p:ph type="title"/>
          </p:nvPr>
        </p:nvSpPr>
        <p:spPr>
          <a:xfrm>
            <a:off x="349780" y="22779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A small pipeline of text preparation</a:t>
            </a:r>
            <a:endParaRPr/>
          </a:p>
        </p:txBody>
      </p:sp>
      <p:sp>
        <p:nvSpPr>
          <p:cNvPr id="247" name="Google Shape;247;p18"/>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pic>
        <p:nvPicPr>
          <p:cNvPr id="248" name="Google Shape;248;p18" descr="Graphical user interface, text&#10;&#10;Description automatically generated"/>
          <p:cNvPicPr preferRelativeResize="0">
            <a:picLocks noGrp="1"/>
          </p:cNvPicPr>
          <p:nvPr>
            <p:ph type="body" idx="1"/>
          </p:nvPr>
        </p:nvPicPr>
        <p:blipFill rotWithShape="1">
          <a:blip r:embed="rId3">
            <a:alphaModFix/>
          </a:blip>
          <a:srcRect/>
          <a:stretch/>
        </p:blipFill>
        <p:spPr>
          <a:xfrm>
            <a:off x="1763688" y="1772816"/>
            <a:ext cx="5143500" cy="3594100"/>
          </a:xfrm>
          <a:prstGeom prst="rect">
            <a:avLst/>
          </a:prstGeom>
          <a:noFill/>
          <a:ln>
            <a:noFill/>
          </a:ln>
        </p:spPr>
      </p:pic>
      <p:sp>
        <p:nvSpPr>
          <p:cNvPr id="249" name="Google Shape;249;p18"/>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59</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a:extLst>
              <a:ext uri="{FF2B5EF4-FFF2-40B4-BE49-F238E27FC236}">
                <a16:creationId xmlns:a16="http://schemas.microsoft.com/office/drawing/2014/main" id="{0086F98D-285A-1847-ACAE-41BF394AD35B}"/>
              </a:ext>
            </a:extLst>
          </p:cNvPr>
          <p:cNvSpPr>
            <a:spLocks noGrp="1" noChangeArrowheads="1"/>
          </p:cNvSpPr>
          <p:nvPr>
            <p:ph type="title"/>
          </p:nvPr>
        </p:nvSpPr>
        <p:spPr>
          <a:xfrm>
            <a:off x="850106" y="564355"/>
            <a:ext cx="7443788" cy="885825"/>
          </a:xfrm>
        </p:spPr>
        <p:txBody>
          <a:bodyPr/>
          <a:lstStyle/>
          <a:p>
            <a:pPr eaLnBrk="1" hangingPunct="1">
              <a:defRPr/>
            </a:pPr>
            <a:r>
              <a:rPr lang="en-US" b="1" dirty="0">
                <a:solidFill>
                  <a:schemeClr val="accent2"/>
                </a:solidFill>
                <a:sym typeface="Gill Sans" charset="0"/>
              </a:rPr>
              <a:t>Regular Expression Quick Guide</a:t>
            </a:r>
          </a:p>
        </p:txBody>
      </p:sp>
      <p:sp>
        <p:nvSpPr>
          <p:cNvPr id="23554" name="Rectangle 2">
            <a:extLst>
              <a:ext uri="{FF2B5EF4-FFF2-40B4-BE49-F238E27FC236}">
                <a16:creationId xmlns:a16="http://schemas.microsoft.com/office/drawing/2014/main" id="{E3BA9A93-1C3A-A044-93A0-8905AFA599E5}"/>
              </a:ext>
            </a:extLst>
          </p:cNvPr>
          <p:cNvSpPr>
            <a:spLocks/>
          </p:cNvSpPr>
          <p:nvPr/>
        </p:nvSpPr>
        <p:spPr bwMode="auto">
          <a:xfrm>
            <a:off x="575072" y="2007394"/>
            <a:ext cx="8279606" cy="384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1800" dirty="0">
                <a:solidFill>
                  <a:srgbClr val="C00000"/>
                </a:solidFill>
                <a:latin typeface="+mn-lt"/>
                <a:ea typeface="ＭＳ Ｐゴシック" panose="020B0600070205080204" pitchFamily="34" charset="-128"/>
                <a:sym typeface="Monaco" pitchFamily="2" charset="77"/>
              </a:rPr>
              <a:t>^  </a:t>
            </a:r>
            <a:r>
              <a:rPr lang="en-US" altLang="en-US" sz="1800" dirty="0">
                <a:solidFill>
                  <a:schemeClr val="tx1"/>
                </a:solidFill>
                <a:latin typeface="+mn-lt"/>
                <a:ea typeface="ＭＳ Ｐゴシック" panose="020B0600070205080204" pitchFamily="34" charset="-128"/>
                <a:sym typeface="Monaco" pitchFamily="2" charset="77"/>
              </a:rPr>
              <a:t>      Matches the beginning of a line</a:t>
            </a:r>
          </a:p>
          <a:p>
            <a:pPr algn="l" eaLnBrk="1" hangingPunct="1"/>
            <a:r>
              <a:rPr lang="en-US" altLang="en-US" sz="1800" dirty="0">
                <a:solidFill>
                  <a:srgbClr val="C00000"/>
                </a:solidFill>
                <a:latin typeface="+mn-lt"/>
                <a:ea typeface="ＭＳ Ｐゴシック" panose="020B0600070205080204" pitchFamily="34" charset="-128"/>
                <a:sym typeface="Monaco" pitchFamily="2" charset="77"/>
              </a:rPr>
              <a:t>$ </a:t>
            </a:r>
            <a:r>
              <a:rPr lang="en-US" altLang="en-US" sz="1800" dirty="0">
                <a:solidFill>
                  <a:schemeClr val="tx1"/>
                </a:solidFill>
                <a:latin typeface="+mn-lt"/>
                <a:ea typeface="ＭＳ Ｐゴシック" panose="020B0600070205080204" pitchFamily="34" charset="-128"/>
                <a:sym typeface="Monaco" pitchFamily="2" charset="77"/>
              </a:rPr>
              <a:t>       Matches the end of the line</a:t>
            </a:r>
          </a:p>
          <a:p>
            <a:pPr algn="l" eaLnBrk="1" hangingPunct="1"/>
            <a:r>
              <a:rPr lang="en-US" altLang="en-US" sz="1800" dirty="0">
                <a:solidFill>
                  <a:srgbClr val="C00000"/>
                </a:solidFill>
                <a:latin typeface="+mn-lt"/>
                <a:ea typeface="ＭＳ Ｐゴシック" panose="020B0600070205080204" pitchFamily="34" charset="-128"/>
                <a:sym typeface="Monaco" pitchFamily="2" charset="77"/>
              </a:rPr>
              <a:t>.  </a:t>
            </a:r>
            <a:r>
              <a:rPr lang="en-US" altLang="en-US" sz="1800" dirty="0">
                <a:solidFill>
                  <a:schemeClr val="tx1"/>
                </a:solidFill>
                <a:latin typeface="+mn-lt"/>
                <a:ea typeface="ＭＳ Ｐゴシック" panose="020B0600070205080204" pitchFamily="34" charset="-128"/>
                <a:sym typeface="Monaco" pitchFamily="2" charset="77"/>
              </a:rPr>
              <a:t>      Matches any character</a:t>
            </a:r>
          </a:p>
          <a:p>
            <a:pPr algn="l" eaLnBrk="1" hangingPunct="1"/>
            <a:r>
              <a:rPr lang="en-US" altLang="en-US" sz="1800" dirty="0">
                <a:solidFill>
                  <a:srgbClr val="C00000"/>
                </a:solidFill>
                <a:latin typeface="+mn-lt"/>
                <a:ea typeface="ＭＳ Ｐゴシック" panose="020B0600070205080204" pitchFamily="34" charset="-128"/>
                <a:sym typeface="Monaco" pitchFamily="2" charset="77"/>
              </a:rPr>
              <a:t>\s       </a:t>
            </a:r>
            <a:r>
              <a:rPr lang="en-US" altLang="en-US" sz="1800" dirty="0">
                <a:solidFill>
                  <a:schemeClr val="tx1"/>
                </a:solidFill>
                <a:latin typeface="+mn-lt"/>
                <a:ea typeface="ＭＳ Ｐゴシック" panose="020B0600070205080204" pitchFamily="34" charset="-128"/>
                <a:sym typeface="Monaco" pitchFamily="2" charset="77"/>
              </a:rPr>
              <a:t>Matches whitespace</a:t>
            </a:r>
          </a:p>
          <a:p>
            <a:pPr algn="l" eaLnBrk="1" hangingPunct="1"/>
            <a:r>
              <a:rPr lang="en-US" altLang="en-US" sz="1800" dirty="0">
                <a:solidFill>
                  <a:srgbClr val="C00000"/>
                </a:solidFill>
                <a:latin typeface="+mn-lt"/>
                <a:ea typeface="ＭＳ Ｐゴシック" panose="020B0600070205080204" pitchFamily="34" charset="-128"/>
                <a:sym typeface="Monaco" pitchFamily="2" charset="77"/>
              </a:rPr>
              <a:t>\S       </a:t>
            </a:r>
            <a:r>
              <a:rPr lang="en-US" altLang="en-US" sz="1800" dirty="0">
                <a:solidFill>
                  <a:schemeClr val="tx1"/>
                </a:solidFill>
                <a:latin typeface="+mn-lt"/>
                <a:ea typeface="ＭＳ Ｐゴシック" panose="020B0600070205080204" pitchFamily="34" charset="-128"/>
                <a:sym typeface="Monaco" pitchFamily="2" charset="77"/>
              </a:rPr>
              <a:t>Matches any non-whitespace character</a:t>
            </a:r>
          </a:p>
          <a:p>
            <a:pPr algn="l" eaLnBrk="1" hangingPunct="1"/>
            <a:r>
              <a:rPr lang="en-US" altLang="en-US" sz="1800" dirty="0">
                <a:solidFill>
                  <a:srgbClr val="C00000"/>
                </a:solidFill>
                <a:latin typeface="+mn-lt"/>
                <a:ea typeface="ＭＳ Ｐゴシック" panose="020B0600070205080204" pitchFamily="34" charset="-128"/>
                <a:sym typeface="Monaco" pitchFamily="2" charset="77"/>
              </a:rPr>
              <a:t>*</a:t>
            </a:r>
            <a:r>
              <a:rPr lang="en-US" altLang="en-US" sz="1800" dirty="0">
                <a:solidFill>
                  <a:schemeClr val="tx1"/>
                </a:solidFill>
                <a:latin typeface="+mn-lt"/>
                <a:ea typeface="ＭＳ Ｐゴシック" panose="020B0600070205080204" pitchFamily="34" charset="-128"/>
                <a:sym typeface="Monaco" pitchFamily="2" charset="77"/>
              </a:rPr>
              <a:t>        Repeats a character zero or more times</a:t>
            </a:r>
          </a:p>
          <a:p>
            <a:pPr algn="l" eaLnBrk="1" hangingPunct="1"/>
            <a:r>
              <a:rPr lang="en-US" altLang="en-US" sz="1800" dirty="0">
                <a:solidFill>
                  <a:srgbClr val="C00000"/>
                </a:solidFill>
                <a:latin typeface="+mn-lt"/>
                <a:ea typeface="ＭＳ Ｐゴシック" panose="020B0600070205080204" pitchFamily="34" charset="-128"/>
                <a:sym typeface="Monaco" pitchFamily="2" charset="77"/>
              </a:rPr>
              <a:t>*? </a:t>
            </a:r>
            <a:r>
              <a:rPr lang="en-US" altLang="en-US" sz="1800" dirty="0">
                <a:solidFill>
                  <a:schemeClr val="tx1"/>
                </a:solidFill>
                <a:latin typeface="+mn-lt"/>
                <a:ea typeface="ＭＳ Ｐゴシック" panose="020B0600070205080204" pitchFamily="34" charset="-128"/>
                <a:sym typeface="Monaco" pitchFamily="2" charset="77"/>
              </a:rPr>
              <a:t>      Repeats a character zero or more times (non-greedy)</a:t>
            </a:r>
          </a:p>
        </p:txBody>
      </p:sp>
    </p:spTree>
    <p:extLst>
      <p:ext uri="{BB962C8B-B14F-4D97-AF65-F5344CB8AC3E}">
        <p14:creationId xmlns:p14="http://schemas.microsoft.com/office/powerpoint/2010/main" val="130019011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19"/>
          <p:cNvSpPr txBox="1">
            <a:spLocks noGrp="1"/>
          </p:cNvSpPr>
          <p:nvPr>
            <p:ph type="title"/>
          </p:nvPr>
        </p:nvSpPr>
        <p:spPr>
          <a:xfrm>
            <a:off x="349780" y="22779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Stemming Words</a:t>
            </a:r>
            <a:endParaRPr/>
          </a:p>
        </p:txBody>
      </p:sp>
      <p:sp>
        <p:nvSpPr>
          <p:cNvPr id="256" name="Google Shape;256;p19"/>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pic>
        <p:nvPicPr>
          <p:cNvPr id="257" name="Google Shape;257;p19" descr="Graphical user interface, text, application, chat or text message&#10;&#10;Description automatically generated"/>
          <p:cNvPicPr preferRelativeResize="0">
            <a:picLocks noGrp="1"/>
          </p:cNvPicPr>
          <p:nvPr>
            <p:ph type="body" idx="1"/>
          </p:nvPr>
        </p:nvPicPr>
        <p:blipFill rotWithShape="1">
          <a:blip r:embed="rId3">
            <a:alphaModFix/>
          </a:blip>
          <a:srcRect/>
          <a:stretch/>
        </p:blipFill>
        <p:spPr>
          <a:xfrm>
            <a:off x="1763688" y="2636912"/>
            <a:ext cx="4993162" cy="2396144"/>
          </a:xfrm>
          <a:prstGeom prst="rect">
            <a:avLst/>
          </a:prstGeom>
          <a:noFill/>
          <a:ln>
            <a:noFill/>
          </a:ln>
        </p:spPr>
      </p:pic>
      <p:sp>
        <p:nvSpPr>
          <p:cNvPr id="258" name="Google Shape;258;p19"/>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60</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0"/>
          <p:cNvSpPr txBox="1">
            <a:spLocks noGrp="1"/>
          </p:cNvSpPr>
          <p:nvPr>
            <p:ph type="title"/>
          </p:nvPr>
        </p:nvSpPr>
        <p:spPr>
          <a:xfrm>
            <a:off x="899592" y="2933700"/>
            <a:ext cx="6870700" cy="6858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Case Study – NLP Data Preparation </a:t>
            </a:r>
            <a:br>
              <a:rPr lang="en-US" sz="4000" b="1">
                <a:solidFill>
                  <a:schemeClr val="accent2"/>
                </a:solidFill>
              </a:rPr>
            </a:br>
            <a:r>
              <a:rPr lang="en-US" sz="4000"/>
              <a:t> </a:t>
            </a:r>
            <a:endParaRPr/>
          </a:p>
        </p:txBody>
      </p:sp>
      <p:sp>
        <p:nvSpPr>
          <p:cNvPr id="265" name="Google Shape;265;p20"/>
          <p:cNvSpPr/>
          <p:nvPr/>
        </p:nvSpPr>
        <p:spPr>
          <a:xfrm>
            <a:off x="899592" y="5445224"/>
            <a:ext cx="763284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https://medium.com/datadriveninvestor/preparing-text-for-natural-language-processing-f93b11bfb3fe</a:t>
            </a:r>
            <a:endParaRPr/>
          </a:p>
        </p:txBody>
      </p:sp>
      <p:sp>
        <p:nvSpPr>
          <p:cNvPr id="266" name="Google Shape;266;p20"/>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61</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1"/>
          <p:cNvSpPr txBox="1">
            <a:spLocks noGrp="1"/>
          </p:cNvSpPr>
          <p:nvPr>
            <p:ph type="title"/>
          </p:nvPr>
        </p:nvSpPr>
        <p:spPr>
          <a:xfrm>
            <a:off x="349780" y="22779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Data Preparation – selecting unique words</a:t>
            </a:r>
            <a:endParaRPr/>
          </a:p>
        </p:txBody>
      </p:sp>
      <p:sp>
        <p:nvSpPr>
          <p:cNvPr id="273" name="Google Shape;273;p21"/>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274" name="Google Shape;274;p2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000"/>
              <a:buFont typeface="Arial"/>
              <a:buNone/>
            </a:pPr>
            <a:endParaRPr sz="2000" b="1">
              <a:solidFill>
                <a:schemeClr val="lt2"/>
              </a:solidFill>
            </a:endParaRPr>
          </a:p>
          <a:p>
            <a:pPr marL="342900" lvl="0" indent="-215900" algn="l" rtl="0">
              <a:spcBef>
                <a:spcPts val="400"/>
              </a:spcBef>
              <a:spcAft>
                <a:spcPts val="0"/>
              </a:spcAft>
              <a:buClr>
                <a:schemeClr val="dk1"/>
              </a:buClr>
              <a:buSzPts val="2000"/>
              <a:buFont typeface="Arial"/>
              <a:buNone/>
            </a:pPr>
            <a:endParaRPr sz="2000"/>
          </a:p>
        </p:txBody>
      </p:sp>
      <p:pic>
        <p:nvPicPr>
          <p:cNvPr id="275" name="Google Shape;275;p21" descr="Graphical user interface, text&#10;&#10;Description automatically generated"/>
          <p:cNvPicPr preferRelativeResize="0"/>
          <p:nvPr/>
        </p:nvPicPr>
        <p:blipFill rotWithShape="1">
          <a:blip r:embed="rId3">
            <a:alphaModFix/>
          </a:blip>
          <a:srcRect/>
          <a:stretch/>
        </p:blipFill>
        <p:spPr>
          <a:xfrm>
            <a:off x="1246956" y="1600200"/>
            <a:ext cx="4333156" cy="2025460"/>
          </a:xfrm>
          <a:prstGeom prst="rect">
            <a:avLst/>
          </a:prstGeom>
          <a:noFill/>
          <a:ln>
            <a:noFill/>
          </a:ln>
        </p:spPr>
      </p:pic>
      <p:pic>
        <p:nvPicPr>
          <p:cNvPr id="276" name="Google Shape;276;p21" descr="A picture containing text&#10;&#10;Description automatically generated"/>
          <p:cNvPicPr preferRelativeResize="0"/>
          <p:nvPr/>
        </p:nvPicPr>
        <p:blipFill rotWithShape="1">
          <a:blip r:embed="rId4">
            <a:alphaModFix/>
          </a:blip>
          <a:srcRect/>
          <a:stretch/>
        </p:blipFill>
        <p:spPr>
          <a:xfrm>
            <a:off x="1384176" y="4077072"/>
            <a:ext cx="3698752" cy="648072"/>
          </a:xfrm>
          <a:prstGeom prst="rect">
            <a:avLst/>
          </a:prstGeom>
          <a:noFill/>
          <a:ln>
            <a:noFill/>
          </a:ln>
        </p:spPr>
      </p:pic>
      <p:pic>
        <p:nvPicPr>
          <p:cNvPr id="277" name="Google Shape;277;p21" descr="A picture containing graphical user interface&#10;&#10;Description automatically generated"/>
          <p:cNvPicPr preferRelativeResize="0"/>
          <p:nvPr/>
        </p:nvPicPr>
        <p:blipFill rotWithShape="1">
          <a:blip r:embed="rId5">
            <a:alphaModFix/>
          </a:blip>
          <a:srcRect/>
          <a:stretch/>
        </p:blipFill>
        <p:spPr>
          <a:xfrm>
            <a:off x="1384176" y="5456518"/>
            <a:ext cx="2971800" cy="723703"/>
          </a:xfrm>
          <a:prstGeom prst="rect">
            <a:avLst/>
          </a:prstGeom>
          <a:noFill/>
          <a:ln>
            <a:noFill/>
          </a:ln>
        </p:spPr>
      </p:pic>
      <p:sp>
        <p:nvSpPr>
          <p:cNvPr id="278" name="Google Shape;278;p21"/>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62</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2"/>
          <p:cNvSpPr txBox="1">
            <a:spLocks noGrp="1"/>
          </p:cNvSpPr>
          <p:nvPr>
            <p:ph type="title"/>
          </p:nvPr>
        </p:nvSpPr>
        <p:spPr>
          <a:xfrm>
            <a:off x="349780" y="22779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Data Preparation – create document vectors</a:t>
            </a:r>
            <a:endParaRPr/>
          </a:p>
        </p:txBody>
      </p:sp>
      <p:sp>
        <p:nvSpPr>
          <p:cNvPr id="285" name="Google Shape;285;p22"/>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286" name="Google Shape;286;p2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000"/>
              <a:buFont typeface="Arial"/>
              <a:buNone/>
            </a:pPr>
            <a:endParaRPr sz="2000" b="1">
              <a:solidFill>
                <a:schemeClr val="lt2"/>
              </a:solidFill>
            </a:endParaRPr>
          </a:p>
          <a:p>
            <a:pPr marL="342900" lvl="0" indent="-215900" algn="l" rtl="0">
              <a:spcBef>
                <a:spcPts val="400"/>
              </a:spcBef>
              <a:spcAft>
                <a:spcPts val="0"/>
              </a:spcAft>
              <a:buClr>
                <a:schemeClr val="dk1"/>
              </a:buClr>
              <a:buSzPts val="2000"/>
              <a:buFont typeface="Arial"/>
              <a:buNone/>
            </a:pPr>
            <a:endParaRPr sz="2000"/>
          </a:p>
        </p:txBody>
      </p:sp>
      <p:sp>
        <p:nvSpPr>
          <p:cNvPr id="287" name="Google Shape;287;p22"/>
          <p:cNvSpPr/>
          <p:nvPr/>
        </p:nvSpPr>
        <p:spPr>
          <a:xfrm>
            <a:off x="611560" y="1486525"/>
            <a:ext cx="7416824" cy="646331"/>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lt2"/>
              </a:buClr>
              <a:buSzPts val="1800"/>
              <a:buFont typeface="Noto Sans Symbols"/>
              <a:buChar char="▪"/>
            </a:pPr>
            <a:r>
              <a:rPr lang="en-US" sz="1800">
                <a:solidFill>
                  <a:schemeClr val="lt2"/>
                </a:solidFill>
                <a:latin typeface="Arial"/>
                <a:ea typeface="Arial"/>
                <a:cs typeface="Arial"/>
                <a:sym typeface="Arial"/>
              </a:rPr>
              <a:t>We can use a simple scoring model of presence of word or absence of word using a boolean value of 0 for absent or 1 for present.</a:t>
            </a:r>
            <a:endParaRPr/>
          </a:p>
        </p:txBody>
      </p:sp>
      <p:sp>
        <p:nvSpPr>
          <p:cNvPr id="288" name="Google Shape;288;p22"/>
          <p:cNvSpPr/>
          <p:nvPr/>
        </p:nvSpPr>
        <p:spPr>
          <a:xfrm>
            <a:off x="611560" y="2267580"/>
            <a:ext cx="171072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a:t>
            </a:r>
            <a:r>
              <a:rPr lang="en-US" sz="1800" b="1">
                <a:solidFill>
                  <a:schemeClr val="dk1"/>
                </a:solidFill>
                <a:latin typeface="Arial"/>
                <a:ea typeface="Arial"/>
                <a:cs typeface="Arial"/>
                <a:sym typeface="Arial"/>
              </a:rPr>
              <a:t>Jack and Jill</a:t>
            </a:r>
            <a:r>
              <a:rPr lang="en-US" sz="1800">
                <a:solidFill>
                  <a:schemeClr val="dk1"/>
                </a:solidFill>
                <a:latin typeface="Arial"/>
                <a:ea typeface="Arial"/>
                <a:cs typeface="Arial"/>
                <a:sym typeface="Arial"/>
              </a:rPr>
              <a:t>”</a:t>
            </a:r>
            <a:endParaRPr/>
          </a:p>
        </p:txBody>
      </p:sp>
      <p:sp>
        <p:nvSpPr>
          <p:cNvPr id="289" name="Google Shape;289;p22"/>
          <p:cNvSpPr/>
          <p:nvPr/>
        </p:nvSpPr>
        <p:spPr>
          <a:xfrm>
            <a:off x="629816" y="2658392"/>
            <a:ext cx="1709936" cy="415498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‘hill’ =0</a:t>
            </a:r>
            <a:br>
              <a:rPr lang="en-US" sz="1200">
                <a:solidFill>
                  <a:schemeClr val="dk1"/>
                </a:solidFill>
                <a:latin typeface="Arial"/>
                <a:ea typeface="Arial"/>
                <a:cs typeface="Arial"/>
                <a:sym typeface="Arial"/>
              </a:rPr>
            </a:br>
            <a:r>
              <a:rPr lang="en-US" sz="1200">
                <a:solidFill>
                  <a:schemeClr val="dk1"/>
                </a:solidFill>
                <a:latin typeface="Arial"/>
                <a:ea typeface="Arial"/>
                <a:cs typeface="Arial"/>
                <a:sym typeface="Arial"/>
              </a:rPr>
              <a:t>‘And’=0</a:t>
            </a:r>
            <a:br>
              <a:rPr lang="en-US" sz="1200">
                <a:solidFill>
                  <a:schemeClr val="dk1"/>
                </a:solidFill>
                <a:latin typeface="Arial"/>
                <a:ea typeface="Arial"/>
                <a:cs typeface="Arial"/>
                <a:sym typeface="Arial"/>
              </a:rPr>
            </a:br>
            <a:r>
              <a:rPr lang="en-US" sz="1200">
                <a:solidFill>
                  <a:schemeClr val="dk1"/>
                </a:solidFill>
                <a:latin typeface="Arial"/>
                <a:ea typeface="Arial"/>
                <a:cs typeface="Arial"/>
                <a:sym typeface="Arial"/>
              </a:rPr>
              <a:t>‘came’=0</a:t>
            </a:r>
            <a:br>
              <a:rPr lang="en-US" sz="1200">
                <a:solidFill>
                  <a:schemeClr val="dk1"/>
                </a:solidFill>
                <a:latin typeface="Arial"/>
                <a:ea typeface="Arial"/>
                <a:cs typeface="Arial"/>
                <a:sym typeface="Arial"/>
              </a:rPr>
            </a:br>
            <a:r>
              <a:rPr lang="en-US" sz="1200">
                <a:solidFill>
                  <a:schemeClr val="dk1"/>
                </a:solidFill>
                <a:latin typeface="Arial"/>
                <a:ea typeface="Arial"/>
                <a:cs typeface="Arial"/>
                <a:sym typeface="Arial"/>
              </a:rPr>
              <a:t>‘a’=0</a:t>
            </a:r>
            <a:br>
              <a:rPr lang="en-US" sz="1200">
                <a:solidFill>
                  <a:schemeClr val="dk1"/>
                </a:solidFill>
                <a:latin typeface="Arial"/>
                <a:ea typeface="Arial"/>
                <a:cs typeface="Arial"/>
                <a:sym typeface="Arial"/>
              </a:rPr>
            </a:br>
            <a:r>
              <a:rPr lang="en-US" sz="1200">
                <a:solidFill>
                  <a:schemeClr val="dk1"/>
                </a:solidFill>
                <a:latin typeface="Arial"/>
                <a:ea typeface="Arial"/>
                <a:cs typeface="Arial"/>
                <a:sym typeface="Arial"/>
              </a:rPr>
              <a:t>‘crown’=0</a:t>
            </a:r>
            <a:br>
              <a:rPr lang="en-US" sz="1200">
                <a:solidFill>
                  <a:schemeClr val="dk1"/>
                </a:solidFill>
                <a:latin typeface="Arial"/>
                <a:ea typeface="Arial"/>
                <a:cs typeface="Arial"/>
                <a:sym typeface="Arial"/>
              </a:rPr>
            </a:br>
            <a:r>
              <a:rPr lang="en-US" sz="1200">
                <a:solidFill>
                  <a:schemeClr val="dk1"/>
                </a:solidFill>
                <a:latin typeface="Arial"/>
                <a:ea typeface="Arial"/>
                <a:cs typeface="Arial"/>
                <a:sym typeface="Arial"/>
              </a:rPr>
              <a:t>‘fell’=0</a:t>
            </a:r>
            <a:br>
              <a:rPr lang="en-US" sz="1200">
                <a:solidFill>
                  <a:schemeClr val="dk1"/>
                </a:solidFill>
                <a:latin typeface="Arial"/>
                <a:ea typeface="Arial"/>
                <a:cs typeface="Arial"/>
                <a:sym typeface="Arial"/>
              </a:rPr>
            </a:br>
            <a:r>
              <a:rPr lang="en-US" sz="1200">
                <a:solidFill>
                  <a:schemeClr val="dk1"/>
                </a:solidFill>
                <a:latin typeface="Arial"/>
                <a:ea typeface="Arial"/>
                <a:cs typeface="Arial"/>
                <a:sym typeface="Arial"/>
              </a:rPr>
              <a:t>‘To’=0</a:t>
            </a:r>
            <a:br>
              <a:rPr lang="en-US" sz="1200">
                <a:solidFill>
                  <a:schemeClr val="dk1"/>
                </a:solidFill>
                <a:latin typeface="Arial"/>
                <a:ea typeface="Arial"/>
                <a:cs typeface="Arial"/>
                <a:sym typeface="Arial"/>
              </a:rPr>
            </a:br>
            <a:r>
              <a:rPr lang="en-US" sz="1200">
                <a:solidFill>
                  <a:schemeClr val="dk1"/>
                </a:solidFill>
                <a:latin typeface="Arial"/>
                <a:ea typeface="Arial"/>
                <a:cs typeface="Arial"/>
                <a:sym typeface="Arial"/>
              </a:rPr>
              <a:t>‘Jack’=1</a:t>
            </a:r>
            <a:br>
              <a:rPr lang="en-US" sz="1200">
                <a:solidFill>
                  <a:schemeClr val="dk1"/>
                </a:solidFill>
                <a:latin typeface="Arial"/>
                <a:ea typeface="Arial"/>
                <a:cs typeface="Arial"/>
                <a:sym typeface="Arial"/>
              </a:rPr>
            </a:br>
            <a:r>
              <a:rPr lang="en-US" sz="1200">
                <a:solidFill>
                  <a:schemeClr val="dk1"/>
                </a:solidFill>
                <a:latin typeface="Arial"/>
                <a:ea typeface="Arial"/>
                <a:cs typeface="Arial"/>
                <a:sym typeface="Arial"/>
              </a:rPr>
              <a:t>‘down’=0</a:t>
            </a:r>
            <a:br>
              <a:rPr lang="en-US" sz="1200">
                <a:solidFill>
                  <a:schemeClr val="dk1"/>
                </a:solidFill>
                <a:latin typeface="Arial"/>
                <a:ea typeface="Arial"/>
                <a:cs typeface="Arial"/>
                <a:sym typeface="Arial"/>
              </a:rPr>
            </a:br>
            <a:r>
              <a:rPr lang="en-US" sz="1200">
                <a:solidFill>
                  <a:schemeClr val="dk1"/>
                </a:solidFill>
                <a:latin typeface="Arial"/>
                <a:ea typeface="Arial"/>
                <a:cs typeface="Arial"/>
                <a:sym typeface="Arial"/>
              </a:rPr>
              <a:t>‘and’=1</a:t>
            </a:r>
            <a:br>
              <a:rPr lang="en-US" sz="1200">
                <a:solidFill>
                  <a:schemeClr val="dk1"/>
                </a:solidFill>
                <a:latin typeface="Arial"/>
                <a:ea typeface="Arial"/>
                <a:cs typeface="Arial"/>
                <a:sym typeface="Arial"/>
              </a:rPr>
            </a:br>
            <a:r>
              <a:rPr lang="en-US" sz="1200">
                <a:solidFill>
                  <a:schemeClr val="dk1"/>
                </a:solidFill>
                <a:latin typeface="Arial"/>
                <a:ea typeface="Arial"/>
                <a:cs typeface="Arial"/>
                <a:sym typeface="Arial"/>
              </a:rPr>
              <a:t>‘water’=0</a:t>
            </a:r>
            <a:br>
              <a:rPr lang="en-US" sz="1200">
                <a:solidFill>
                  <a:schemeClr val="dk1"/>
                </a:solidFill>
                <a:latin typeface="Arial"/>
                <a:ea typeface="Arial"/>
                <a:cs typeface="Arial"/>
                <a:sym typeface="Arial"/>
              </a:rPr>
            </a:br>
            <a:r>
              <a:rPr lang="en-US" sz="1200">
                <a:solidFill>
                  <a:schemeClr val="dk1"/>
                </a:solidFill>
                <a:latin typeface="Arial"/>
                <a:ea typeface="Arial"/>
                <a:cs typeface="Arial"/>
                <a:sym typeface="Arial"/>
              </a:rPr>
              <a:t>‘up’=0</a:t>
            </a:r>
            <a:br>
              <a:rPr lang="en-US" sz="1200">
                <a:solidFill>
                  <a:schemeClr val="dk1"/>
                </a:solidFill>
                <a:latin typeface="Arial"/>
                <a:ea typeface="Arial"/>
                <a:cs typeface="Arial"/>
                <a:sym typeface="Arial"/>
              </a:rPr>
            </a:br>
            <a:r>
              <a:rPr lang="en-US" sz="1200">
                <a:solidFill>
                  <a:schemeClr val="dk1"/>
                </a:solidFill>
                <a:latin typeface="Arial"/>
                <a:ea typeface="Arial"/>
                <a:cs typeface="Arial"/>
                <a:sym typeface="Arial"/>
              </a:rPr>
              <a:t>‘the’=0</a:t>
            </a:r>
            <a:br>
              <a:rPr lang="en-US" sz="1200">
                <a:solidFill>
                  <a:schemeClr val="dk1"/>
                </a:solidFill>
                <a:latin typeface="Arial"/>
                <a:ea typeface="Arial"/>
                <a:cs typeface="Arial"/>
                <a:sym typeface="Arial"/>
              </a:rPr>
            </a:br>
            <a:r>
              <a:rPr lang="en-US" sz="1200">
                <a:solidFill>
                  <a:schemeClr val="dk1"/>
                </a:solidFill>
                <a:latin typeface="Arial"/>
                <a:ea typeface="Arial"/>
                <a:cs typeface="Arial"/>
                <a:sym typeface="Arial"/>
              </a:rPr>
              <a:t>‘Jill’=1</a:t>
            </a:r>
            <a:br>
              <a:rPr lang="en-US" sz="1200">
                <a:solidFill>
                  <a:schemeClr val="dk1"/>
                </a:solidFill>
                <a:latin typeface="Arial"/>
                <a:ea typeface="Arial"/>
                <a:cs typeface="Arial"/>
                <a:sym typeface="Arial"/>
              </a:rPr>
            </a:br>
            <a:r>
              <a:rPr lang="en-US" sz="1200">
                <a:solidFill>
                  <a:schemeClr val="dk1"/>
                </a:solidFill>
                <a:latin typeface="Arial"/>
                <a:ea typeface="Arial"/>
                <a:cs typeface="Arial"/>
                <a:sym typeface="Arial"/>
              </a:rPr>
              <a:t>‘tumbling’=0</a:t>
            </a:r>
            <a:br>
              <a:rPr lang="en-US" sz="1200">
                <a:solidFill>
                  <a:schemeClr val="dk1"/>
                </a:solidFill>
                <a:latin typeface="Arial"/>
                <a:ea typeface="Arial"/>
                <a:cs typeface="Arial"/>
                <a:sym typeface="Arial"/>
              </a:rPr>
            </a:br>
            <a:r>
              <a:rPr lang="en-US" sz="1200">
                <a:solidFill>
                  <a:schemeClr val="dk1"/>
                </a:solidFill>
                <a:latin typeface="Arial"/>
                <a:ea typeface="Arial"/>
                <a:cs typeface="Arial"/>
                <a:sym typeface="Arial"/>
              </a:rPr>
              <a:t>‘pail’=0</a:t>
            </a:r>
            <a:br>
              <a:rPr lang="en-US" sz="1200">
                <a:solidFill>
                  <a:schemeClr val="dk1"/>
                </a:solidFill>
                <a:latin typeface="Arial"/>
                <a:ea typeface="Arial"/>
                <a:cs typeface="Arial"/>
                <a:sym typeface="Arial"/>
              </a:rPr>
            </a:br>
            <a:r>
              <a:rPr lang="en-US" sz="1200">
                <a:solidFill>
                  <a:schemeClr val="dk1"/>
                </a:solidFill>
                <a:latin typeface="Arial"/>
                <a:ea typeface="Arial"/>
                <a:cs typeface="Arial"/>
                <a:sym typeface="Arial"/>
              </a:rPr>
              <a:t>‘his’=0</a:t>
            </a:r>
            <a:br>
              <a:rPr lang="en-US" sz="1200">
                <a:solidFill>
                  <a:schemeClr val="dk1"/>
                </a:solidFill>
                <a:latin typeface="Arial"/>
                <a:ea typeface="Arial"/>
                <a:cs typeface="Arial"/>
                <a:sym typeface="Arial"/>
              </a:rPr>
            </a:br>
            <a:r>
              <a:rPr lang="en-US" sz="1200">
                <a:solidFill>
                  <a:schemeClr val="dk1"/>
                </a:solidFill>
                <a:latin typeface="Arial"/>
                <a:ea typeface="Arial"/>
                <a:cs typeface="Arial"/>
                <a:sym typeface="Arial"/>
              </a:rPr>
              <a:t>‘Went’=0</a:t>
            </a:r>
            <a:br>
              <a:rPr lang="en-US" sz="1200">
                <a:solidFill>
                  <a:schemeClr val="dk1"/>
                </a:solidFill>
                <a:latin typeface="Arial"/>
                <a:ea typeface="Arial"/>
                <a:cs typeface="Arial"/>
                <a:sym typeface="Arial"/>
              </a:rPr>
            </a:br>
            <a:r>
              <a:rPr lang="en-US" sz="1200">
                <a:solidFill>
                  <a:schemeClr val="dk1"/>
                </a:solidFill>
                <a:latin typeface="Arial"/>
                <a:ea typeface="Arial"/>
                <a:cs typeface="Arial"/>
                <a:sym typeface="Arial"/>
              </a:rPr>
              <a:t>‘fetch’=0</a:t>
            </a:r>
            <a:br>
              <a:rPr lang="en-US" sz="1200">
                <a:solidFill>
                  <a:schemeClr val="dk1"/>
                </a:solidFill>
                <a:latin typeface="Arial"/>
                <a:ea typeface="Arial"/>
                <a:cs typeface="Arial"/>
                <a:sym typeface="Arial"/>
              </a:rPr>
            </a:br>
            <a:r>
              <a:rPr lang="en-US" sz="1200">
                <a:solidFill>
                  <a:schemeClr val="dk1"/>
                </a:solidFill>
                <a:latin typeface="Arial"/>
                <a:ea typeface="Arial"/>
                <a:cs typeface="Arial"/>
                <a:sym typeface="Arial"/>
              </a:rPr>
              <a:t>‘after.’=0</a:t>
            </a:r>
            <a:br>
              <a:rPr lang="en-US" sz="1200">
                <a:solidFill>
                  <a:schemeClr val="dk1"/>
                </a:solidFill>
                <a:latin typeface="Arial"/>
                <a:ea typeface="Arial"/>
                <a:cs typeface="Arial"/>
                <a:sym typeface="Arial"/>
              </a:rPr>
            </a:br>
            <a:r>
              <a:rPr lang="en-US" sz="1200">
                <a:solidFill>
                  <a:schemeClr val="dk1"/>
                </a:solidFill>
                <a:latin typeface="Arial"/>
                <a:ea typeface="Arial"/>
                <a:cs typeface="Arial"/>
                <a:sym typeface="Arial"/>
              </a:rPr>
              <a:t>‘of’=0</a:t>
            </a:r>
            <a:br>
              <a:rPr lang="en-US" sz="1200">
                <a:solidFill>
                  <a:schemeClr val="dk1"/>
                </a:solidFill>
                <a:latin typeface="Arial"/>
                <a:ea typeface="Arial"/>
                <a:cs typeface="Arial"/>
                <a:sym typeface="Arial"/>
              </a:rPr>
            </a:br>
            <a:r>
              <a:rPr lang="en-US" sz="1200">
                <a:solidFill>
                  <a:schemeClr val="dk1"/>
                </a:solidFill>
                <a:latin typeface="Arial"/>
                <a:ea typeface="Arial"/>
                <a:cs typeface="Arial"/>
                <a:sym typeface="Arial"/>
              </a:rPr>
              <a:t>‘broke’=0</a:t>
            </a:r>
            <a:endParaRPr/>
          </a:p>
        </p:txBody>
      </p:sp>
      <p:sp>
        <p:nvSpPr>
          <p:cNvPr id="290" name="Google Shape;290;p22"/>
          <p:cNvSpPr/>
          <p:nvPr/>
        </p:nvSpPr>
        <p:spPr>
          <a:xfrm>
            <a:off x="2494112" y="3839942"/>
            <a:ext cx="5534272"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a:solidFill>
                  <a:schemeClr val="dk1"/>
                </a:solidFill>
                <a:latin typeface="Arial"/>
                <a:ea typeface="Arial"/>
                <a:cs typeface="Arial"/>
                <a:sym typeface="Arial"/>
              </a:rPr>
              <a:t>jack and jill is vectorised into 1 and 0 as (of length 22)[0,0,0,0,0,0,0,1,0,1,0,0,0,1,0,0,0,0,0,0,0,0]</a:t>
            </a:r>
            <a:endParaRPr/>
          </a:p>
        </p:txBody>
      </p:sp>
      <p:sp>
        <p:nvSpPr>
          <p:cNvPr id="291" name="Google Shape;291;p2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63</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23"/>
          <p:cNvSpPr txBox="1">
            <a:spLocks noGrp="1"/>
          </p:cNvSpPr>
          <p:nvPr>
            <p:ph type="title"/>
          </p:nvPr>
        </p:nvSpPr>
        <p:spPr>
          <a:xfrm>
            <a:off x="349780" y="22779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Managing Vocabulary</a:t>
            </a:r>
            <a:endParaRPr/>
          </a:p>
        </p:txBody>
      </p:sp>
      <p:sp>
        <p:nvSpPr>
          <p:cNvPr id="298" name="Google Shape;298;p23"/>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299" name="Google Shape;299;p2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000"/>
              <a:buFont typeface="Arial"/>
              <a:buNone/>
            </a:pPr>
            <a:endParaRPr sz="2000" b="1">
              <a:solidFill>
                <a:schemeClr val="lt2"/>
              </a:solidFill>
            </a:endParaRPr>
          </a:p>
          <a:p>
            <a:pPr marL="742950" lvl="1" indent="-184150" algn="l" rtl="0">
              <a:spcBef>
                <a:spcPts val="320"/>
              </a:spcBef>
              <a:spcAft>
                <a:spcPts val="0"/>
              </a:spcAft>
              <a:buClr>
                <a:schemeClr val="dk1"/>
              </a:buClr>
              <a:buSzPts val="1600"/>
              <a:buFont typeface="Arial"/>
              <a:buNone/>
            </a:pPr>
            <a:endParaRPr sz="1600"/>
          </a:p>
        </p:txBody>
      </p:sp>
      <p:sp>
        <p:nvSpPr>
          <p:cNvPr id="300" name="Google Shape;300;p23"/>
          <p:cNvSpPr/>
          <p:nvPr/>
        </p:nvSpPr>
        <p:spPr>
          <a:xfrm>
            <a:off x="755576" y="1406023"/>
            <a:ext cx="7823804" cy="3970318"/>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As the vocabulary </a:t>
            </a:r>
            <a:r>
              <a:rPr lang="en-US" sz="1800" i="1">
                <a:solidFill>
                  <a:schemeClr val="dk1"/>
                </a:solidFill>
                <a:latin typeface="Arial"/>
                <a:ea typeface="Arial"/>
                <a:cs typeface="Arial"/>
                <a:sym typeface="Arial"/>
              </a:rPr>
              <a:t>size increases</a:t>
            </a:r>
            <a:r>
              <a:rPr lang="en-US" sz="1800">
                <a:solidFill>
                  <a:schemeClr val="dk1"/>
                </a:solidFill>
                <a:latin typeface="Arial"/>
                <a:ea typeface="Arial"/>
                <a:cs typeface="Arial"/>
                <a:sym typeface="Arial"/>
              </a:rPr>
              <a:t> so does the vector representation of document, </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in the previous example , the length of the document vector is equal to the number of known words. </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However , this has an issue for a very large corpus , such as thousands of books , the length of the vector might be thousands or millions of positions. </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Also the document may contain very few words from the known vocabulary This results in a a sparse matrix.</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	</a:t>
            </a:r>
            <a:endParaRPr sz="1800">
              <a:solidFill>
                <a:schemeClr val="lt2"/>
              </a:solidFill>
              <a:latin typeface="Arial"/>
              <a:ea typeface="Arial"/>
              <a:cs typeface="Arial"/>
              <a:sym typeface="Arial"/>
            </a:endParaRPr>
          </a:p>
        </p:txBody>
      </p:sp>
      <p:sp>
        <p:nvSpPr>
          <p:cNvPr id="301" name="Google Shape;301;p23"/>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64</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4"/>
          <p:cNvSpPr txBox="1">
            <a:spLocks noGrp="1"/>
          </p:cNvSpPr>
          <p:nvPr>
            <p:ph type="title"/>
          </p:nvPr>
        </p:nvSpPr>
        <p:spPr>
          <a:xfrm>
            <a:off x="605730" y="2770485"/>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Do you see this as an Issue? </a:t>
            </a:r>
            <a:br>
              <a:rPr lang="en-US" sz="4000" b="1">
                <a:solidFill>
                  <a:schemeClr val="accent2"/>
                </a:solidFill>
              </a:rPr>
            </a:br>
            <a:r>
              <a:rPr lang="en-US" sz="4000" b="1">
                <a:solidFill>
                  <a:schemeClr val="accent2"/>
                </a:solidFill>
              </a:rPr>
              <a:t>How can you improve?</a:t>
            </a:r>
            <a:endParaRPr/>
          </a:p>
        </p:txBody>
      </p:sp>
      <p:sp>
        <p:nvSpPr>
          <p:cNvPr id="308" name="Google Shape;308;p24"/>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309" name="Google Shape;309;p2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000"/>
              <a:buFont typeface="Arial"/>
              <a:buNone/>
            </a:pPr>
            <a:endParaRPr sz="2000" b="1">
              <a:solidFill>
                <a:schemeClr val="lt2"/>
              </a:solidFill>
            </a:endParaRPr>
          </a:p>
          <a:p>
            <a:pPr marL="742950" lvl="1" indent="-184150" algn="l" rtl="0">
              <a:spcBef>
                <a:spcPts val="320"/>
              </a:spcBef>
              <a:spcAft>
                <a:spcPts val="0"/>
              </a:spcAft>
              <a:buClr>
                <a:schemeClr val="dk1"/>
              </a:buClr>
              <a:buSzPts val="1600"/>
              <a:buFont typeface="Arial"/>
              <a:buNone/>
            </a:pPr>
            <a:endParaRPr sz="1600"/>
          </a:p>
        </p:txBody>
      </p:sp>
      <p:sp>
        <p:nvSpPr>
          <p:cNvPr id="310" name="Google Shape;310;p24"/>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65</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25"/>
          <p:cNvSpPr txBox="1">
            <a:spLocks noGrp="1"/>
          </p:cNvSpPr>
          <p:nvPr>
            <p:ph type="title"/>
          </p:nvPr>
        </p:nvSpPr>
        <p:spPr>
          <a:xfrm>
            <a:off x="349780" y="44624"/>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Managing Vocabulary</a:t>
            </a:r>
            <a:endParaRPr/>
          </a:p>
        </p:txBody>
      </p:sp>
      <p:sp>
        <p:nvSpPr>
          <p:cNvPr id="317" name="Google Shape;317;p25"/>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318" name="Google Shape;318;p2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000"/>
              <a:buFont typeface="Arial"/>
              <a:buNone/>
            </a:pPr>
            <a:endParaRPr sz="2000" b="1">
              <a:solidFill>
                <a:schemeClr val="lt2"/>
              </a:solidFill>
            </a:endParaRPr>
          </a:p>
          <a:p>
            <a:pPr marL="742950" lvl="1" indent="-184150" algn="l" rtl="0">
              <a:spcBef>
                <a:spcPts val="320"/>
              </a:spcBef>
              <a:spcAft>
                <a:spcPts val="0"/>
              </a:spcAft>
              <a:buClr>
                <a:schemeClr val="dk1"/>
              </a:buClr>
              <a:buSzPts val="1600"/>
              <a:buFont typeface="Arial"/>
              <a:buNone/>
            </a:pPr>
            <a:endParaRPr sz="1600"/>
          </a:p>
        </p:txBody>
      </p:sp>
      <p:sp>
        <p:nvSpPr>
          <p:cNvPr id="319" name="Google Shape;319;p25"/>
          <p:cNvSpPr/>
          <p:nvPr/>
        </p:nvSpPr>
        <p:spPr>
          <a:xfrm>
            <a:off x="827584" y="1613699"/>
            <a:ext cx="7416824" cy="2031325"/>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Sparse matrix requires a lot of zeros </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Sparse matrix requires </a:t>
            </a:r>
            <a:r>
              <a:rPr lang="en-US" sz="1800" i="1">
                <a:solidFill>
                  <a:schemeClr val="dk1"/>
                </a:solidFill>
                <a:latin typeface="Arial"/>
                <a:ea typeface="Arial"/>
                <a:cs typeface="Arial"/>
                <a:sym typeface="Arial"/>
              </a:rPr>
              <a:t>more memory</a:t>
            </a:r>
            <a:r>
              <a:rPr lang="en-US" sz="1800">
                <a:solidFill>
                  <a:schemeClr val="dk1"/>
                </a:solidFill>
                <a:latin typeface="Arial"/>
                <a:ea typeface="Arial"/>
                <a:cs typeface="Arial"/>
                <a:sym typeface="Arial"/>
              </a:rPr>
              <a:t> and </a:t>
            </a:r>
            <a:r>
              <a:rPr lang="en-US" sz="1800" i="1">
                <a:solidFill>
                  <a:schemeClr val="dk1"/>
                </a:solidFill>
                <a:latin typeface="Arial"/>
                <a:ea typeface="Arial"/>
                <a:cs typeface="Arial"/>
                <a:sym typeface="Arial"/>
              </a:rPr>
              <a:t>computation resources</a:t>
            </a:r>
            <a:r>
              <a:rPr lang="en-US" sz="1800">
                <a:solidFill>
                  <a:schemeClr val="dk1"/>
                </a:solidFill>
                <a:latin typeface="Arial"/>
                <a:ea typeface="Arial"/>
                <a:cs typeface="Arial"/>
                <a:sym typeface="Arial"/>
              </a:rPr>
              <a:t> when modelling</a:t>
            </a:r>
            <a:endParaRPr/>
          </a:p>
          <a:p>
            <a:pPr marL="285750" marR="0" lvl="0" indent="-171450" algn="l" rtl="0">
              <a:spcBef>
                <a:spcPts val="0"/>
              </a:spcBef>
              <a:spcAft>
                <a:spcPts val="0"/>
              </a:spcAft>
              <a:buClr>
                <a:schemeClr val="dk1"/>
              </a:buClr>
              <a:buSzPts val="1800"/>
              <a:buFont typeface="Noto Sans Symbols"/>
              <a:buNone/>
            </a:pPr>
            <a:endParaRPr sz="18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The vast number of positions or dimensions can make the modelling very challenging.</a:t>
            </a:r>
            <a:endParaRPr/>
          </a:p>
        </p:txBody>
      </p:sp>
      <p:sp>
        <p:nvSpPr>
          <p:cNvPr id="320" name="Google Shape;320;p25"/>
          <p:cNvSpPr/>
          <p:nvPr/>
        </p:nvSpPr>
        <p:spPr>
          <a:xfrm>
            <a:off x="818297" y="2631857"/>
            <a:ext cx="7272808" cy="258532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b="1">
                <a:solidFill>
                  <a:schemeClr val="dk1"/>
                </a:solidFill>
                <a:latin typeface="Arial"/>
                <a:ea typeface="Arial"/>
                <a:cs typeface="Arial"/>
                <a:sym typeface="Arial"/>
              </a:rPr>
              <a:t>Therefore there is a need to reduce the vocabulary size when using Bag of words model. </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21" name="Google Shape;321;p25"/>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66</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26"/>
          <p:cNvSpPr txBox="1">
            <a:spLocks noGrp="1"/>
          </p:cNvSpPr>
          <p:nvPr>
            <p:ph type="title"/>
          </p:nvPr>
        </p:nvSpPr>
        <p:spPr>
          <a:xfrm>
            <a:off x="349780" y="44624"/>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Managing Vocabulary</a:t>
            </a:r>
            <a:endParaRPr/>
          </a:p>
        </p:txBody>
      </p:sp>
      <p:sp>
        <p:nvSpPr>
          <p:cNvPr id="328" name="Google Shape;328;p26"/>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329" name="Google Shape;329;p2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000"/>
              <a:buFont typeface="Arial"/>
              <a:buNone/>
            </a:pPr>
            <a:endParaRPr sz="2000" b="1">
              <a:solidFill>
                <a:schemeClr val="lt2"/>
              </a:solidFill>
            </a:endParaRPr>
          </a:p>
          <a:p>
            <a:pPr marL="742950" lvl="1" indent="-184150" algn="l" rtl="0">
              <a:spcBef>
                <a:spcPts val="320"/>
              </a:spcBef>
              <a:spcAft>
                <a:spcPts val="0"/>
              </a:spcAft>
              <a:buClr>
                <a:schemeClr val="dk1"/>
              </a:buClr>
              <a:buSzPts val="1600"/>
              <a:buFont typeface="Arial"/>
              <a:buNone/>
            </a:pPr>
            <a:endParaRPr sz="1600"/>
          </a:p>
        </p:txBody>
      </p:sp>
      <p:sp>
        <p:nvSpPr>
          <p:cNvPr id="330" name="Google Shape;330;p26"/>
          <p:cNvSpPr/>
          <p:nvPr/>
        </p:nvSpPr>
        <p:spPr>
          <a:xfrm>
            <a:off x="683568" y="1459230"/>
            <a:ext cx="7272808" cy="39395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There is a need to reduce the vocabulary size when using Bag of words model. </a:t>
            </a:r>
            <a:endParaRPr/>
          </a:p>
          <a:p>
            <a:pPr marL="0" marR="0" lvl="0" indent="0" algn="l" rtl="0">
              <a:spcBef>
                <a:spcPts val="0"/>
              </a:spcBef>
              <a:spcAft>
                <a:spcPts val="0"/>
              </a:spcAft>
              <a:buNone/>
            </a:pPr>
            <a:endParaRPr sz="1600">
              <a:solidFill>
                <a:schemeClr val="lt2"/>
              </a:solidFill>
              <a:latin typeface="Arial"/>
              <a:ea typeface="Arial"/>
              <a:cs typeface="Arial"/>
              <a:sym typeface="Arial"/>
            </a:endParaRPr>
          </a:p>
          <a:p>
            <a:pPr marL="457200" marR="0" lvl="1" indent="0" algn="l" rtl="0">
              <a:spcBef>
                <a:spcPts val="0"/>
              </a:spcBef>
              <a:spcAft>
                <a:spcPts val="0"/>
              </a:spcAft>
              <a:buNone/>
            </a:pPr>
            <a:r>
              <a:rPr lang="en-US" sz="1600" b="0" i="0" u="none" strike="noStrike" cap="none">
                <a:solidFill>
                  <a:schemeClr val="lt2"/>
                </a:solidFill>
                <a:latin typeface="Arial"/>
                <a:ea typeface="Arial"/>
                <a:cs typeface="Arial"/>
                <a:sym typeface="Arial"/>
              </a:rPr>
              <a:t>More text cleaning by way of</a:t>
            </a:r>
            <a:endParaRPr/>
          </a:p>
          <a:p>
            <a:pPr marL="457200" marR="0" lvl="1" indent="0" algn="l" rtl="0">
              <a:spcBef>
                <a:spcPts val="0"/>
              </a:spcBef>
              <a:spcAft>
                <a:spcPts val="0"/>
              </a:spcAft>
              <a:buNone/>
            </a:pPr>
            <a:r>
              <a:rPr lang="en-US" sz="1600" b="0" i="0" u="none" strike="noStrike" cap="none">
                <a:solidFill>
                  <a:schemeClr val="lt2"/>
                </a:solidFill>
                <a:latin typeface="Arial"/>
                <a:ea typeface="Arial"/>
                <a:cs typeface="Arial"/>
                <a:sym typeface="Arial"/>
              </a:rPr>
              <a:t>Ignoring case.</a:t>
            </a:r>
            <a:endParaRPr/>
          </a:p>
          <a:p>
            <a:pPr marL="457200" marR="0" lvl="1" indent="0" algn="l" rtl="0">
              <a:spcBef>
                <a:spcPts val="0"/>
              </a:spcBef>
              <a:spcAft>
                <a:spcPts val="0"/>
              </a:spcAft>
              <a:buNone/>
            </a:pPr>
            <a:r>
              <a:rPr lang="en-US" sz="1600" b="0" i="0" u="none" strike="noStrike" cap="none">
                <a:solidFill>
                  <a:schemeClr val="lt2"/>
                </a:solidFill>
                <a:latin typeface="Arial"/>
                <a:ea typeface="Arial"/>
                <a:cs typeface="Arial"/>
                <a:sym typeface="Arial"/>
              </a:rPr>
              <a:t>Ignoring punctuation.</a:t>
            </a:r>
            <a:endParaRPr/>
          </a:p>
          <a:p>
            <a:pPr marL="457200" marR="0" lvl="1" indent="0" algn="l" rtl="0">
              <a:spcBef>
                <a:spcPts val="0"/>
              </a:spcBef>
              <a:spcAft>
                <a:spcPts val="0"/>
              </a:spcAft>
              <a:buNone/>
            </a:pPr>
            <a:r>
              <a:rPr lang="en-US" sz="1600" b="0" i="0" u="none" strike="noStrike" cap="none">
                <a:solidFill>
                  <a:schemeClr val="lt2"/>
                </a:solidFill>
                <a:latin typeface="Arial"/>
                <a:ea typeface="Arial"/>
                <a:cs typeface="Arial"/>
                <a:sym typeface="Arial"/>
              </a:rPr>
              <a:t>Ignoring frequent words that don’t contain much information, called stop words, like a, of,etc.</a:t>
            </a:r>
            <a:endParaRPr/>
          </a:p>
          <a:p>
            <a:pPr marL="457200" marR="0" lvl="1" indent="0" algn="l" rtl="0">
              <a:spcBef>
                <a:spcPts val="0"/>
              </a:spcBef>
              <a:spcAft>
                <a:spcPts val="0"/>
              </a:spcAft>
              <a:buNone/>
            </a:pPr>
            <a:r>
              <a:rPr lang="en-US" sz="1600" b="0" i="0" u="none" strike="noStrike" cap="none">
                <a:solidFill>
                  <a:schemeClr val="lt2"/>
                </a:solidFill>
                <a:latin typeface="Arial"/>
                <a:ea typeface="Arial"/>
                <a:cs typeface="Arial"/>
                <a:sym typeface="Arial"/>
              </a:rPr>
              <a:t>Fixing misspelled words.</a:t>
            </a:r>
            <a:endParaRPr/>
          </a:p>
          <a:p>
            <a:pPr marL="457200" marR="0" lvl="1" indent="0" algn="l" rtl="0">
              <a:spcBef>
                <a:spcPts val="0"/>
              </a:spcBef>
              <a:spcAft>
                <a:spcPts val="0"/>
              </a:spcAft>
              <a:buNone/>
            </a:pPr>
            <a:r>
              <a:rPr lang="en-US" sz="1600" b="0" i="0" u="none" strike="noStrike" cap="none">
                <a:solidFill>
                  <a:schemeClr val="lt2"/>
                </a:solidFill>
                <a:latin typeface="Arial"/>
                <a:ea typeface="Arial"/>
                <a:cs typeface="Arial"/>
                <a:sym typeface="Arial"/>
              </a:rPr>
              <a:t>Reducing words to their stem (e.g. play from playing) using stemming algorithms.</a:t>
            </a:r>
            <a:endParaRPr/>
          </a:p>
          <a:p>
            <a:pPr marL="457200" marR="0" lvl="1" indent="0" algn="l" rtl="0">
              <a:spcBef>
                <a:spcPts val="0"/>
              </a:spcBef>
              <a:spcAft>
                <a:spcPts val="0"/>
              </a:spcAft>
              <a:buNone/>
            </a:pPr>
            <a:endParaRPr sz="1600" b="0" i="0" u="none" strike="noStrike" cap="none">
              <a:solidFill>
                <a:schemeClr val="lt2"/>
              </a:solidFill>
              <a:latin typeface="Arial"/>
              <a:ea typeface="Arial"/>
              <a:cs typeface="Arial"/>
              <a:sym typeface="Arial"/>
            </a:endParaRPr>
          </a:p>
          <a:p>
            <a:pPr marL="0" marR="0" lvl="0" indent="0" algn="l" rtl="0">
              <a:spcBef>
                <a:spcPts val="0"/>
              </a:spcBef>
              <a:spcAft>
                <a:spcPts val="0"/>
              </a:spcAft>
              <a:buNone/>
            </a:pPr>
            <a:r>
              <a:rPr lang="en-US" sz="1600">
                <a:solidFill>
                  <a:schemeClr val="dk1"/>
                </a:solidFill>
                <a:latin typeface="Arial"/>
                <a:ea typeface="Arial"/>
                <a:cs typeface="Arial"/>
                <a:sym typeface="Arial"/>
              </a:rPr>
              <a:t>And /or a more sophisticated approach for bag of words where we group the words of to form a vocabulary.</a:t>
            </a:r>
            <a:endParaRPr sz="1600">
              <a:solidFill>
                <a:schemeClr val="lt2"/>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331" name="Google Shape;331;p26" descr="Graphical user interface, text, application&#10;&#10;Description automatically generated"/>
          <p:cNvPicPr preferRelativeResize="0"/>
          <p:nvPr/>
        </p:nvPicPr>
        <p:blipFill rotWithShape="1">
          <a:blip r:embed="rId3">
            <a:alphaModFix/>
          </a:blip>
          <a:srcRect/>
          <a:stretch/>
        </p:blipFill>
        <p:spPr>
          <a:xfrm>
            <a:off x="2058789" y="5244681"/>
            <a:ext cx="4648200" cy="1371600"/>
          </a:xfrm>
          <a:prstGeom prst="rect">
            <a:avLst/>
          </a:prstGeom>
          <a:noFill/>
          <a:ln>
            <a:noFill/>
          </a:ln>
        </p:spPr>
      </p:pic>
      <p:sp>
        <p:nvSpPr>
          <p:cNvPr id="332" name="Google Shape;332;p26"/>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67</a:t>
            </a:fld>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27"/>
          <p:cNvSpPr txBox="1">
            <a:spLocks noGrp="1"/>
          </p:cNvSpPr>
          <p:nvPr>
            <p:ph type="title"/>
          </p:nvPr>
        </p:nvSpPr>
        <p:spPr>
          <a:xfrm>
            <a:off x="899592" y="2933700"/>
            <a:ext cx="6870700" cy="6858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Text Data Preparation</a:t>
            </a:r>
            <a:r>
              <a:rPr lang="en-US" sz="4000"/>
              <a:t> </a:t>
            </a:r>
            <a:endParaRPr/>
          </a:p>
        </p:txBody>
      </p:sp>
      <p:sp>
        <p:nvSpPr>
          <p:cNvPr id="339" name="Google Shape;339;p27"/>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68</a:t>
            </a:fld>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28"/>
          <p:cNvSpPr txBox="1">
            <a:spLocks noGrp="1"/>
          </p:cNvSpPr>
          <p:nvPr>
            <p:ph type="title"/>
          </p:nvPr>
        </p:nvSpPr>
        <p:spPr>
          <a:xfrm>
            <a:off x="349780" y="44624"/>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Text Data Preparation</a:t>
            </a:r>
            <a:endParaRPr sz="4000" b="1">
              <a:solidFill>
                <a:schemeClr val="accent2"/>
              </a:solidFill>
            </a:endParaRPr>
          </a:p>
        </p:txBody>
      </p:sp>
      <p:sp>
        <p:nvSpPr>
          <p:cNvPr id="346" name="Google Shape;346;p28"/>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347" name="Google Shape;347;p2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000"/>
              <a:buFont typeface="Arial"/>
              <a:buNone/>
            </a:pPr>
            <a:endParaRPr sz="2000" b="1">
              <a:solidFill>
                <a:schemeClr val="lt2"/>
              </a:solidFill>
            </a:endParaRPr>
          </a:p>
          <a:p>
            <a:pPr marL="742950" lvl="1" indent="-184150" algn="l" rtl="0">
              <a:spcBef>
                <a:spcPts val="320"/>
              </a:spcBef>
              <a:spcAft>
                <a:spcPts val="0"/>
              </a:spcAft>
              <a:buClr>
                <a:schemeClr val="dk1"/>
              </a:buClr>
              <a:buSzPts val="1600"/>
              <a:buFont typeface="Arial"/>
              <a:buNone/>
            </a:pPr>
            <a:endParaRPr sz="1600"/>
          </a:p>
        </p:txBody>
      </p:sp>
      <p:sp>
        <p:nvSpPr>
          <p:cNvPr id="348" name="Google Shape;348;p28"/>
          <p:cNvSpPr/>
          <p:nvPr/>
        </p:nvSpPr>
        <p:spPr>
          <a:xfrm>
            <a:off x="899592" y="5919473"/>
            <a:ext cx="792088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https://www.kdnuggets.com/2017/12/general-approach-preprocessing-text-data.html</a:t>
            </a:r>
            <a:endParaRPr sz="1800">
              <a:solidFill>
                <a:schemeClr val="dk1"/>
              </a:solidFill>
              <a:latin typeface="Arial"/>
              <a:ea typeface="Arial"/>
              <a:cs typeface="Arial"/>
              <a:sym typeface="Arial"/>
            </a:endParaRPr>
          </a:p>
        </p:txBody>
      </p:sp>
      <p:pic>
        <p:nvPicPr>
          <p:cNvPr id="349" name="Google Shape;349;p28" descr="Diagram&#10;&#10;Description automatically generated"/>
          <p:cNvPicPr preferRelativeResize="0"/>
          <p:nvPr/>
        </p:nvPicPr>
        <p:blipFill rotWithShape="1">
          <a:blip r:embed="rId3">
            <a:alphaModFix/>
          </a:blip>
          <a:srcRect/>
          <a:stretch/>
        </p:blipFill>
        <p:spPr>
          <a:xfrm>
            <a:off x="1331640" y="1387406"/>
            <a:ext cx="5833002" cy="4092426"/>
          </a:xfrm>
          <a:prstGeom prst="rect">
            <a:avLst/>
          </a:prstGeom>
          <a:noFill/>
          <a:ln>
            <a:noFill/>
          </a:ln>
        </p:spPr>
      </p:pic>
      <p:sp>
        <p:nvSpPr>
          <p:cNvPr id="350" name="Google Shape;350;p28"/>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69</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a:extLst>
              <a:ext uri="{FF2B5EF4-FFF2-40B4-BE49-F238E27FC236}">
                <a16:creationId xmlns:a16="http://schemas.microsoft.com/office/drawing/2014/main" id="{0086F98D-285A-1847-ACAE-41BF394AD35B}"/>
              </a:ext>
            </a:extLst>
          </p:cNvPr>
          <p:cNvSpPr>
            <a:spLocks noGrp="1" noChangeArrowheads="1"/>
          </p:cNvSpPr>
          <p:nvPr>
            <p:ph type="title"/>
          </p:nvPr>
        </p:nvSpPr>
        <p:spPr>
          <a:xfrm>
            <a:off x="850106" y="564355"/>
            <a:ext cx="7443788" cy="885825"/>
          </a:xfrm>
        </p:spPr>
        <p:txBody>
          <a:bodyPr/>
          <a:lstStyle/>
          <a:p>
            <a:pPr eaLnBrk="1" hangingPunct="1">
              <a:defRPr/>
            </a:pPr>
            <a:r>
              <a:rPr lang="en-US" b="1" dirty="0">
                <a:solidFill>
                  <a:schemeClr val="accent2"/>
                </a:solidFill>
                <a:sym typeface="Gill Sans" charset="0"/>
              </a:rPr>
              <a:t>Regular Expression Quick Guide</a:t>
            </a:r>
          </a:p>
        </p:txBody>
      </p:sp>
      <p:sp>
        <p:nvSpPr>
          <p:cNvPr id="23554" name="Rectangle 2">
            <a:extLst>
              <a:ext uri="{FF2B5EF4-FFF2-40B4-BE49-F238E27FC236}">
                <a16:creationId xmlns:a16="http://schemas.microsoft.com/office/drawing/2014/main" id="{E3BA9A93-1C3A-A044-93A0-8905AFA599E5}"/>
              </a:ext>
            </a:extLst>
          </p:cNvPr>
          <p:cNvSpPr>
            <a:spLocks/>
          </p:cNvSpPr>
          <p:nvPr/>
        </p:nvSpPr>
        <p:spPr bwMode="auto">
          <a:xfrm>
            <a:off x="575072" y="2007394"/>
            <a:ext cx="8279606" cy="384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1800" dirty="0">
                <a:solidFill>
                  <a:srgbClr val="C00000"/>
                </a:solidFill>
                <a:latin typeface="+mn-lt"/>
                <a:ea typeface="ＭＳ Ｐゴシック" panose="020B0600070205080204" pitchFamily="34" charset="-128"/>
                <a:sym typeface="Monaco" pitchFamily="2" charset="77"/>
              </a:rPr>
              <a:t>+ </a:t>
            </a:r>
            <a:r>
              <a:rPr lang="en-US" altLang="en-US" sz="1800" dirty="0">
                <a:solidFill>
                  <a:schemeClr val="tx1"/>
                </a:solidFill>
                <a:latin typeface="+mn-lt"/>
                <a:ea typeface="ＭＳ Ｐゴシック" panose="020B0600070205080204" pitchFamily="34" charset="-128"/>
                <a:sym typeface="Monaco" pitchFamily="2" charset="77"/>
              </a:rPr>
              <a:t>       Repeats a character one or more times</a:t>
            </a:r>
          </a:p>
          <a:p>
            <a:pPr algn="l" eaLnBrk="1" hangingPunct="1"/>
            <a:r>
              <a:rPr lang="en-US" altLang="en-US" sz="1800" dirty="0">
                <a:solidFill>
                  <a:srgbClr val="C00000"/>
                </a:solidFill>
                <a:latin typeface="+mn-lt"/>
                <a:ea typeface="ＭＳ Ｐゴシック" panose="020B0600070205080204" pitchFamily="34" charset="-128"/>
                <a:sym typeface="Monaco" pitchFamily="2" charset="77"/>
              </a:rPr>
              <a:t>+?</a:t>
            </a:r>
            <a:r>
              <a:rPr lang="en-US" altLang="en-US" sz="1800" dirty="0">
                <a:solidFill>
                  <a:schemeClr val="tx1"/>
                </a:solidFill>
                <a:latin typeface="+mn-lt"/>
                <a:ea typeface="ＭＳ Ｐゴシック" panose="020B0600070205080204" pitchFamily="34" charset="-128"/>
                <a:sym typeface="Monaco" pitchFamily="2" charset="77"/>
              </a:rPr>
              <a:t>       Repeats a character one or more times (non-greedy)</a:t>
            </a:r>
          </a:p>
          <a:p>
            <a:pPr algn="l" eaLnBrk="1" hangingPunct="1"/>
            <a:r>
              <a:rPr lang="en-US" altLang="en-US" sz="1800" dirty="0">
                <a:solidFill>
                  <a:srgbClr val="C00000"/>
                </a:solidFill>
                <a:latin typeface="+mn-lt"/>
                <a:ea typeface="ＭＳ Ｐゴシック" panose="020B0600070205080204" pitchFamily="34" charset="-128"/>
                <a:sym typeface="Monaco" pitchFamily="2" charset="77"/>
              </a:rPr>
              <a:t>[</a:t>
            </a:r>
            <a:r>
              <a:rPr lang="en-US" altLang="en-US" sz="1800" dirty="0" err="1">
                <a:solidFill>
                  <a:srgbClr val="C00000"/>
                </a:solidFill>
                <a:latin typeface="+mn-lt"/>
                <a:ea typeface="ＭＳ Ｐゴシック" panose="020B0600070205080204" pitchFamily="34" charset="-128"/>
                <a:sym typeface="Monaco" pitchFamily="2" charset="77"/>
              </a:rPr>
              <a:t>aeiou</a:t>
            </a:r>
            <a:r>
              <a:rPr lang="en-US" altLang="en-US" sz="1800" dirty="0">
                <a:solidFill>
                  <a:srgbClr val="C00000"/>
                </a:solidFill>
                <a:latin typeface="+mn-lt"/>
                <a:ea typeface="ＭＳ Ｐゴシック" panose="020B0600070205080204" pitchFamily="34" charset="-128"/>
                <a:sym typeface="Monaco" pitchFamily="2" charset="77"/>
              </a:rPr>
              <a:t>]  </a:t>
            </a:r>
            <a:r>
              <a:rPr lang="en-US" altLang="en-US" sz="1800" dirty="0">
                <a:solidFill>
                  <a:schemeClr val="tx1"/>
                </a:solidFill>
                <a:latin typeface="+mn-lt"/>
                <a:ea typeface="ＭＳ Ｐゴシック" panose="020B0600070205080204" pitchFamily="34" charset="-128"/>
                <a:sym typeface="Monaco" pitchFamily="2" charset="77"/>
              </a:rPr>
              <a:t>Matches a single character in the listed set</a:t>
            </a:r>
          </a:p>
          <a:p>
            <a:pPr algn="l" eaLnBrk="1" hangingPunct="1"/>
            <a:r>
              <a:rPr lang="en-US" altLang="en-US" sz="1800" dirty="0">
                <a:solidFill>
                  <a:srgbClr val="C00000"/>
                </a:solidFill>
                <a:latin typeface="+mn-lt"/>
                <a:ea typeface="ＭＳ Ｐゴシック" panose="020B0600070205080204" pitchFamily="34" charset="-128"/>
                <a:sym typeface="Monaco" pitchFamily="2" charset="77"/>
              </a:rPr>
              <a:t>[^XYZ]   </a:t>
            </a:r>
            <a:r>
              <a:rPr lang="en-US" altLang="en-US" sz="1800" dirty="0">
                <a:solidFill>
                  <a:schemeClr val="tx1"/>
                </a:solidFill>
                <a:latin typeface="+mn-lt"/>
                <a:ea typeface="ＭＳ Ｐゴシック" panose="020B0600070205080204" pitchFamily="34" charset="-128"/>
                <a:sym typeface="Monaco" pitchFamily="2" charset="77"/>
              </a:rPr>
              <a:t>Matches a single character not in the listed set</a:t>
            </a:r>
          </a:p>
          <a:p>
            <a:pPr algn="l" eaLnBrk="1" hangingPunct="1"/>
            <a:r>
              <a:rPr lang="en-US" altLang="en-US" sz="1800" dirty="0">
                <a:solidFill>
                  <a:srgbClr val="C00000"/>
                </a:solidFill>
                <a:latin typeface="+mn-lt"/>
                <a:ea typeface="ＭＳ Ｐゴシック" panose="020B0600070205080204" pitchFamily="34" charset="-128"/>
                <a:sym typeface="Monaco" pitchFamily="2" charset="77"/>
              </a:rPr>
              <a:t>[a-z0-9] </a:t>
            </a:r>
            <a:r>
              <a:rPr lang="en-US" altLang="en-US" sz="1800" dirty="0">
                <a:solidFill>
                  <a:schemeClr val="tx1"/>
                </a:solidFill>
                <a:latin typeface="+mn-lt"/>
                <a:ea typeface="ＭＳ Ｐゴシック" panose="020B0600070205080204" pitchFamily="34" charset="-128"/>
                <a:sym typeface="Monaco" pitchFamily="2" charset="77"/>
              </a:rPr>
              <a:t>The set of characters can include a range</a:t>
            </a:r>
          </a:p>
          <a:p>
            <a:pPr algn="l" eaLnBrk="1" hangingPunct="1"/>
            <a:r>
              <a:rPr lang="en-US" altLang="en-US" sz="1800" dirty="0">
                <a:solidFill>
                  <a:srgbClr val="C00000"/>
                </a:solidFill>
                <a:latin typeface="+mn-lt"/>
                <a:ea typeface="ＭＳ Ｐゴシック" panose="020B0600070205080204" pitchFamily="34" charset="-128"/>
                <a:sym typeface="Monaco" pitchFamily="2" charset="77"/>
              </a:rPr>
              <a:t>( </a:t>
            </a:r>
            <a:r>
              <a:rPr lang="en-US" altLang="en-US" sz="1800" dirty="0">
                <a:solidFill>
                  <a:schemeClr val="tx1"/>
                </a:solidFill>
                <a:latin typeface="+mn-lt"/>
                <a:ea typeface="ＭＳ Ｐゴシック" panose="020B0600070205080204" pitchFamily="34" charset="-128"/>
                <a:sym typeface="Monaco" pitchFamily="2" charset="77"/>
              </a:rPr>
              <a:t>       Indicates where string extraction is to start</a:t>
            </a:r>
          </a:p>
          <a:p>
            <a:pPr algn="l" eaLnBrk="1" hangingPunct="1"/>
            <a:r>
              <a:rPr lang="en-US" altLang="en-US" sz="1800" dirty="0">
                <a:solidFill>
                  <a:srgbClr val="C00000"/>
                </a:solidFill>
                <a:latin typeface="+mn-lt"/>
                <a:ea typeface="ＭＳ Ｐゴシック" panose="020B0600070205080204" pitchFamily="34" charset="-128"/>
                <a:sym typeface="Monaco" pitchFamily="2" charset="77"/>
              </a:rPr>
              <a:t>)  </a:t>
            </a:r>
            <a:r>
              <a:rPr lang="en-US" altLang="en-US" sz="1800" dirty="0">
                <a:solidFill>
                  <a:schemeClr val="tx1"/>
                </a:solidFill>
                <a:latin typeface="+mn-lt"/>
                <a:ea typeface="ＭＳ Ｐゴシック" panose="020B0600070205080204" pitchFamily="34" charset="-128"/>
                <a:sym typeface="Monaco" pitchFamily="2" charset="77"/>
              </a:rPr>
              <a:t>      Indicates where string extraction is to end</a:t>
            </a:r>
          </a:p>
        </p:txBody>
      </p:sp>
    </p:spTree>
    <p:extLst>
      <p:ext uri="{BB962C8B-B14F-4D97-AF65-F5344CB8AC3E}">
        <p14:creationId xmlns:p14="http://schemas.microsoft.com/office/powerpoint/2010/main" val="157262051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29"/>
          <p:cNvSpPr txBox="1">
            <a:spLocks noGrp="1"/>
          </p:cNvSpPr>
          <p:nvPr>
            <p:ph type="title"/>
          </p:nvPr>
        </p:nvSpPr>
        <p:spPr>
          <a:xfrm>
            <a:off x="349780" y="44624"/>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Text Data Preparation</a:t>
            </a:r>
            <a:endParaRPr sz="4000" b="1">
              <a:solidFill>
                <a:schemeClr val="accent2"/>
              </a:solidFill>
            </a:endParaRPr>
          </a:p>
        </p:txBody>
      </p:sp>
      <p:sp>
        <p:nvSpPr>
          <p:cNvPr id="357" name="Google Shape;357;p29"/>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358" name="Google Shape;358;p2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000"/>
              <a:buFont typeface="Arial"/>
              <a:buNone/>
            </a:pPr>
            <a:endParaRPr sz="2000" b="1">
              <a:solidFill>
                <a:schemeClr val="lt2"/>
              </a:solidFill>
            </a:endParaRPr>
          </a:p>
          <a:p>
            <a:pPr marL="742950" lvl="1" indent="-184150" algn="l" rtl="0">
              <a:spcBef>
                <a:spcPts val="320"/>
              </a:spcBef>
              <a:spcAft>
                <a:spcPts val="0"/>
              </a:spcAft>
              <a:buClr>
                <a:schemeClr val="dk1"/>
              </a:buClr>
              <a:buSzPts val="1600"/>
              <a:buFont typeface="Arial"/>
              <a:buNone/>
            </a:pPr>
            <a:endParaRPr sz="1600"/>
          </a:p>
        </p:txBody>
      </p:sp>
      <p:sp>
        <p:nvSpPr>
          <p:cNvPr id="359" name="Google Shape;359;p29"/>
          <p:cNvSpPr/>
          <p:nvPr/>
        </p:nvSpPr>
        <p:spPr>
          <a:xfrm>
            <a:off x="899592" y="5919473"/>
            <a:ext cx="792088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https://www.kdnuggets.com/2017/12/general-approach-preprocessing-text-data.html</a:t>
            </a:r>
            <a:endParaRPr sz="1800">
              <a:solidFill>
                <a:schemeClr val="dk1"/>
              </a:solidFill>
              <a:latin typeface="Arial"/>
              <a:ea typeface="Arial"/>
              <a:cs typeface="Arial"/>
              <a:sym typeface="Arial"/>
            </a:endParaRPr>
          </a:p>
        </p:txBody>
      </p:sp>
      <p:sp>
        <p:nvSpPr>
          <p:cNvPr id="360" name="Google Shape;360;p29"/>
          <p:cNvSpPr/>
          <p:nvPr/>
        </p:nvSpPr>
        <p:spPr>
          <a:xfrm>
            <a:off x="611560" y="1306982"/>
            <a:ext cx="171072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Normalization</a:t>
            </a:r>
            <a:endParaRPr sz="1800">
              <a:solidFill>
                <a:schemeClr val="dk1"/>
              </a:solidFill>
              <a:latin typeface="Arial"/>
              <a:ea typeface="Arial"/>
              <a:cs typeface="Arial"/>
              <a:sym typeface="Arial"/>
            </a:endParaRPr>
          </a:p>
        </p:txBody>
      </p:sp>
      <p:sp>
        <p:nvSpPr>
          <p:cNvPr id="361" name="Google Shape;361;p29"/>
          <p:cNvSpPr/>
          <p:nvPr/>
        </p:nvSpPr>
        <p:spPr>
          <a:xfrm>
            <a:off x="613314" y="2222037"/>
            <a:ext cx="7920880"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Normalization generally refers to a series of related tasks meant to put all text on a level playing field: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	</a:t>
            </a:r>
            <a:r>
              <a:rPr lang="en-US" sz="1800">
                <a:solidFill>
                  <a:schemeClr val="lt2"/>
                </a:solidFill>
                <a:latin typeface="Arial"/>
                <a:ea typeface="Arial"/>
                <a:cs typeface="Arial"/>
                <a:sym typeface="Arial"/>
              </a:rPr>
              <a:t>converting all text to the same case (upper or lower), </a:t>
            </a:r>
            <a:endParaRPr/>
          </a:p>
          <a:p>
            <a:pPr marL="0" marR="0" lvl="0" indent="0" algn="l" rtl="0">
              <a:spcBef>
                <a:spcPts val="0"/>
              </a:spcBef>
              <a:spcAft>
                <a:spcPts val="0"/>
              </a:spcAft>
              <a:buNone/>
            </a:pPr>
            <a:r>
              <a:rPr lang="en-US" sz="1800">
                <a:solidFill>
                  <a:schemeClr val="lt2"/>
                </a:solidFill>
                <a:latin typeface="Arial"/>
                <a:ea typeface="Arial"/>
                <a:cs typeface="Arial"/>
                <a:sym typeface="Arial"/>
              </a:rPr>
              <a:t>	removing punctuation, </a:t>
            </a:r>
            <a:endParaRPr/>
          </a:p>
          <a:p>
            <a:pPr marL="0" marR="0" lvl="0" indent="0" algn="l" rtl="0">
              <a:spcBef>
                <a:spcPts val="0"/>
              </a:spcBef>
              <a:spcAft>
                <a:spcPts val="0"/>
              </a:spcAft>
              <a:buNone/>
            </a:pPr>
            <a:r>
              <a:rPr lang="en-US" sz="1800">
                <a:solidFill>
                  <a:schemeClr val="lt2"/>
                </a:solidFill>
                <a:latin typeface="Arial"/>
                <a:ea typeface="Arial"/>
                <a:cs typeface="Arial"/>
                <a:sym typeface="Arial"/>
              </a:rPr>
              <a:t>	converting numbers to their word equivalents, and so on. </a:t>
            </a:r>
            <a:endParaRPr/>
          </a:p>
        </p:txBody>
      </p:sp>
      <p:sp>
        <p:nvSpPr>
          <p:cNvPr id="362" name="Google Shape;362;p29"/>
          <p:cNvSpPr/>
          <p:nvPr/>
        </p:nvSpPr>
        <p:spPr>
          <a:xfrm>
            <a:off x="683568" y="4149080"/>
            <a:ext cx="7704856"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Stemming</a:t>
            </a: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Stemming is the process of eliminating affixes (suffixed, prefixes, infixes, circumfixes) from a word in order to obtain a word stem.</a:t>
            </a:r>
            <a:br>
              <a:rPr lang="en-US" sz="1800">
                <a:solidFill>
                  <a:schemeClr val="dk1"/>
                </a:solidFill>
                <a:latin typeface="Arial"/>
                <a:ea typeface="Arial"/>
                <a:cs typeface="Arial"/>
                <a:sym typeface="Arial"/>
              </a:rPr>
            </a:b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running → run</a:t>
            </a:r>
            <a:endParaRPr/>
          </a:p>
        </p:txBody>
      </p:sp>
      <p:sp>
        <p:nvSpPr>
          <p:cNvPr id="363" name="Google Shape;363;p29"/>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70</a:t>
            </a:fld>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30"/>
          <p:cNvSpPr txBox="1">
            <a:spLocks noGrp="1"/>
          </p:cNvSpPr>
          <p:nvPr>
            <p:ph type="title"/>
          </p:nvPr>
        </p:nvSpPr>
        <p:spPr>
          <a:xfrm>
            <a:off x="349780" y="44624"/>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Text Data Preparation</a:t>
            </a:r>
            <a:endParaRPr sz="4000" b="1">
              <a:solidFill>
                <a:schemeClr val="accent2"/>
              </a:solidFill>
            </a:endParaRPr>
          </a:p>
        </p:txBody>
      </p:sp>
      <p:sp>
        <p:nvSpPr>
          <p:cNvPr id="370" name="Google Shape;370;p30"/>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371" name="Google Shape;371;p30"/>
          <p:cNvSpPr txBox="1">
            <a:spLocks noGrp="1"/>
          </p:cNvSpPr>
          <p:nvPr>
            <p:ph type="body" idx="1"/>
          </p:nvPr>
        </p:nvSpPr>
        <p:spPr>
          <a:xfrm>
            <a:off x="457200" y="1135285"/>
            <a:ext cx="8229600" cy="4525963"/>
          </a:xfrm>
          <a:prstGeom prst="rect">
            <a:avLst/>
          </a:prstGeom>
          <a:noFill/>
          <a:ln>
            <a:noFill/>
          </a:ln>
        </p:spPr>
        <p:txBody>
          <a:bodyPr spcFirstLastPara="1" wrap="square" lIns="91425" tIns="45700" rIns="91425" bIns="45700" anchor="t" anchorCtr="0">
            <a:noAutofit/>
          </a:bodyPr>
          <a:lstStyle/>
          <a:p>
            <a:pPr marL="342900" lvl="0" indent="-215900" algn="l" rtl="0">
              <a:spcBef>
                <a:spcPts val="0"/>
              </a:spcBef>
              <a:spcAft>
                <a:spcPts val="0"/>
              </a:spcAft>
              <a:buClr>
                <a:schemeClr val="dk1"/>
              </a:buClr>
              <a:buSzPts val="2000"/>
              <a:buFont typeface="Arial"/>
              <a:buNone/>
            </a:pPr>
            <a:endParaRPr sz="2000" b="1"/>
          </a:p>
          <a:p>
            <a:pPr marL="0" lvl="0" indent="0" algn="l" rtl="0">
              <a:spcBef>
                <a:spcPts val="400"/>
              </a:spcBef>
              <a:spcAft>
                <a:spcPts val="0"/>
              </a:spcAft>
              <a:buClr>
                <a:schemeClr val="dk1"/>
              </a:buClr>
              <a:buSzPts val="2000"/>
              <a:buFont typeface="Arial"/>
              <a:buNone/>
            </a:pPr>
            <a:r>
              <a:rPr lang="en-US" sz="2000" b="1"/>
              <a:t>Lemmatization</a:t>
            </a:r>
            <a:endParaRPr sz="2000"/>
          </a:p>
          <a:p>
            <a:pPr marL="342900" lvl="0" indent="-342900" algn="l" rtl="0">
              <a:spcBef>
                <a:spcPts val="360"/>
              </a:spcBef>
              <a:spcAft>
                <a:spcPts val="0"/>
              </a:spcAft>
              <a:buClr>
                <a:schemeClr val="dk1"/>
              </a:buClr>
              <a:buSzPts val="1800"/>
              <a:buFont typeface="Arial"/>
              <a:buChar char="•"/>
            </a:pPr>
            <a:r>
              <a:rPr lang="en-US" sz="1800"/>
              <a:t>Lemmatization is related to stemming, differing in that lemmatization is able to capture canonical forms based on a word's lemma.</a:t>
            </a:r>
            <a:endParaRPr/>
          </a:p>
          <a:p>
            <a:pPr marL="342900" lvl="0" indent="-228600" algn="l" rtl="0">
              <a:spcBef>
                <a:spcPts val="360"/>
              </a:spcBef>
              <a:spcAft>
                <a:spcPts val="0"/>
              </a:spcAft>
              <a:buClr>
                <a:schemeClr val="dk1"/>
              </a:buClr>
              <a:buSzPts val="1800"/>
              <a:buFont typeface="Arial"/>
              <a:buNone/>
            </a:pPr>
            <a:endParaRPr sz="1800"/>
          </a:p>
          <a:p>
            <a:pPr marL="342900" lvl="0" indent="-342900" algn="l" rtl="0">
              <a:spcBef>
                <a:spcPts val="360"/>
              </a:spcBef>
              <a:spcAft>
                <a:spcPts val="0"/>
              </a:spcAft>
              <a:buClr>
                <a:schemeClr val="dk1"/>
              </a:buClr>
              <a:buSzPts val="1800"/>
              <a:buFont typeface="Arial"/>
              <a:buChar char="•"/>
            </a:pPr>
            <a:r>
              <a:rPr lang="en-US" sz="1800" b="1"/>
              <a:t>Stemming</a:t>
            </a:r>
            <a:r>
              <a:rPr lang="en-US" sz="1800"/>
              <a:t> just removes or stems the last few characters of a word, often leading to incorrect meanings and spelling. </a:t>
            </a:r>
            <a:r>
              <a:rPr lang="en-US" sz="1800" b="1"/>
              <a:t>Lemmatization</a:t>
            </a:r>
            <a:r>
              <a:rPr lang="en-US" sz="1800"/>
              <a:t> considers the context and converts the word to its meaningful base form, which is called Lemma</a:t>
            </a:r>
            <a:endParaRPr/>
          </a:p>
          <a:p>
            <a:pPr marL="342900" lvl="0" indent="-228600" algn="l" rtl="0">
              <a:spcBef>
                <a:spcPts val="360"/>
              </a:spcBef>
              <a:spcAft>
                <a:spcPts val="0"/>
              </a:spcAft>
              <a:buClr>
                <a:schemeClr val="dk1"/>
              </a:buClr>
              <a:buSzPts val="1800"/>
              <a:buFont typeface="Arial"/>
              <a:buNone/>
            </a:pPr>
            <a:endParaRPr sz="1800"/>
          </a:p>
          <a:p>
            <a:pPr marL="342900" lvl="0" indent="-342900" algn="l" rtl="0">
              <a:spcBef>
                <a:spcPts val="360"/>
              </a:spcBef>
              <a:spcAft>
                <a:spcPts val="0"/>
              </a:spcAft>
              <a:buClr>
                <a:schemeClr val="dk1"/>
              </a:buClr>
              <a:buSzPts val="1800"/>
              <a:buFont typeface="Arial"/>
              <a:buChar char="•"/>
            </a:pPr>
            <a:r>
              <a:rPr lang="en-US" sz="1800"/>
              <a:t>For example, stemming the word "better" would fail to return its citation form (another word for lemma); however, lemmatization would result in the following:</a:t>
            </a:r>
            <a:br>
              <a:rPr lang="en-US" sz="1800"/>
            </a:br>
            <a:endParaRPr sz="1800"/>
          </a:p>
          <a:p>
            <a:pPr marL="342900" lvl="0" indent="-342900" algn="l" rtl="0">
              <a:spcBef>
                <a:spcPts val="360"/>
              </a:spcBef>
              <a:spcAft>
                <a:spcPts val="0"/>
              </a:spcAft>
              <a:buClr>
                <a:schemeClr val="dk1"/>
              </a:buClr>
              <a:buSzPts val="1800"/>
              <a:buFont typeface="Arial"/>
              <a:buChar char="•"/>
            </a:pPr>
            <a:r>
              <a:rPr lang="en-US" sz="1800"/>
              <a:t>better → good</a:t>
            </a:r>
            <a:endParaRPr sz="1800" b="1">
              <a:solidFill>
                <a:schemeClr val="lt2"/>
              </a:solidFill>
            </a:endParaRPr>
          </a:p>
        </p:txBody>
      </p:sp>
      <p:sp>
        <p:nvSpPr>
          <p:cNvPr id="372" name="Google Shape;372;p30"/>
          <p:cNvSpPr/>
          <p:nvPr/>
        </p:nvSpPr>
        <p:spPr>
          <a:xfrm>
            <a:off x="899592" y="5919473"/>
            <a:ext cx="792088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2"/>
                </a:solidFill>
                <a:latin typeface="Arial"/>
                <a:ea typeface="Arial"/>
                <a:cs typeface="Arial"/>
                <a:sym typeface="Arial"/>
              </a:rPr>
              <a:t>https://www.kdnuggets.com/2017/12/general-approach-preprocessing-text-data.html</a:t>
            </a:r>
            <a:endParaRPr sz="1800">
              <a:solidFill>
                <a:schemeClr val="lt2"/>
              </a:solidFill>
              <a:latin typeface="Arial"/>
              <a:ea typeface="Arial"/>
              <a:cs typeface="Arial"/>
              <a:sym typeface="Arial"/>
            </a:endParaRPr>
          </a:p>
        </p:txBody>
      </p:sp>
      <p:sp>
        <p:nvSpPr>
          <p:cNvPr id="373" name="Google Shape;373;p30"/>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71</a:t>
            </a:fld>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31"/>
          <p:cNvSpPr txBox="1">
            <a:spLocks noGrp="1"/>
          </p:cNvSpPr>
          <p:nvPr>
            <p:ph type="title"/>
          </p:nvPr>
        </p:nvSpPr>
        <p:spPr>
          <a:xfrm>
            <a:off x="349780" y="44624"/>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Text Data Preparation</a:t>
            </a:r>
            <a:endParaRPr sz="4000" b="1">
              <a:solidFill>
                <a:schemeClr val="accent2"/>
              </a:solidFill>
            </a:endParaRPr>
          </a:p>
        </p:txBody>
      </p:sp>
      <p:sp>
        <p:nvSpPr>
          <p:cNvPr id="380" name="Google Shape;380;p31"/>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381" name="Google Shape;381;p3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228600" algn="l" rtl="0">
              <a:spcBef>
                <a:spcPts val="0"/>
              </a:spcBef>
              <a:spcAft>
                <a:spcPts val="0"/>
              </a:spcAft>
              <a:buClr>
                <a:schemeClr val="dk1"/>
              </a:buClr>
              <a:buSzPts val="1800"/>
              <a:buFont typeface="Arial"/>
              <a:buNone/>
            </a:pPr>
            <a:endParaRPr sz="1800"/>
          </a:p>
          <a:p>
            <a:pPr marL="342900" lvl="0" indent="-342900" algn="l" rtl="0">
              <a:spcBef>
                <a:spcPts val="360"/>
              </a:spcBef>
              <a:spcAft>
                <a:spcPts val="0"/>
              </a:spcAft>
              <a:buClr>
                <a:schemeClr val="dk1"/>
              </a:buClr>
              <a:buSzPts val="1800"/>
              <a:buFont typeface="Arial"/>
              <a:buChar char="•"/>
            </a:pPr>
            <a:r>
              <a:rPr lang="en-US" sz="1800"/>
              <a:t>set all characters to lowercase </a:t>
            </a:r>
            <a:endParaRPr/>
          </a:p>
          <a:p>
            <a:pPr marL="342900" lvl="0" indent="-342900" algn="l" rtl="0">
              <a:spcBef>
                <a:spcPts val="360"/>
              </a:spcBef>
              <a:spcAft>
                <a:spcPts val="0"/>
              </a:spcAft>
              <a:buClr>
                <a:schemeClr val="dk1"/>
              </a:buClr>
              <a:buSzPts val="1800"/>
              <a:buFont typeface="Arial"/>
              <a:buChar char="•"/>
            </a:pPr>
            <a:r>
              <a:rPr lang="en-US" sz="1800"/>
              <a:t>remove numbers (or convert numbers to textual representations) </a:t>
            </a:r>
            <a:endParaRPr/>
          </a:p>
          <a:p>
            <a:pPr marL="342900" lvl="0" indent="-342900" algn="l" rtl="0">
              <a:spcBef>
                <a:spcPts val="360"/>
              </a:spcBef>
              <a:spcAft>
                <a:spcPts val="0"/>
              </a:spcAft>
              <a:buClr>
                <a:schemeClr val="dk1"/>
              </a:buClr>
              <a:buSzPts val="1800"/>
              <a:buFont typeface="Arial"/>
              <a:buChar char="•"/>
            </a:pPr>
            <a:r>
              <a:rPr lang="en-US" sz="1800"/>
              <a:t>remove punctuation (generally part of tokenization, but still worth keeping in mind at this stage, even as confirmation) </a:t>
            </a:r>
            <a:endParaRPr/>
          </a:p>
          <a:p>
            <a:pPr marL="342900" lvl="0" indent="-342900" algn="l" rtl="0">
              <a:spcBef>
                <a:spcPts val="360"/>
              </a:spcBef>
              <a:spcAft>
                <a:spcPts val="0"/>
              </a:spcAft>
              <a:buClr>
                <a:schemeClr val="dk1"/>
              </a:buClr>
              <a:buSzPts val="1800"/>
              <a:buFont typeface="Arial"/>
              <a:buChar char="•"/>
            </a:pPr>
            <a:r>
              <a:rPr lang="en-US" sz="1800"/>
              <a:t>strip white space (also generally part of tokenization) </a:t>
            </a:r>
            <a:endParaRPr/>
          </a:p>
          <a:p>
            <a:pPr marL="342900" lvl="0" indent="-342900" algn="l" rtl="0">
              <a:spcBef>
                <a:spcPts val="360"/>
              </a:spcBef>
              <a:spcAft>
                <a:spcPts val="0"/>
              </a:spcAft>
              <a:buClr>
                <a:schemeClr val="dk1"/>
              </a:buClr>
              <a:buSzPts val="1800"/>
              <a:buFont typeface="Arial"/>
              <a:buChar char="•"/>
            </a:pPr>
            <a:r>
              <a:rPr lang="en-US" sz="1800"/>
              <a:t>remove default </a:t>
            </a:r>
            <a:r>
              <a:rPr lang="en-US" sz="1800" b="1"/>
              <a:t>stop words</a:t>
            </a:r>
            <a:r>
              <a:rPr lang="en-US" sz="1800"/>
              <a:t> (general English stop words) </a:t>
            </a:r>
            <a:endParaRPr/>
          </a:p>
          <a:p>
            <a:pPr marL="342900" lvl="0" indent="-215900" algn="l" rtl="0">
              <a:spcBef>
                <a:spcPts val="400"/>
              </a:spcBef>
              <a:spcAft>
                <a:spcPts val="0"/>
              </a:spcAft>
              <a:buClr>
                <a:schemeClr val="dk1"/>
              </a:buClr>
              <a:buSzPts val="2000"/>
              <a:buFont typeface="Arial"/>
              <a:buNone/>
            </a:pPr>
            <a:endParaRPr sz="2000" b="1"/>
          </a:p>
        </p:txBody>
      </p:sp>
      <p:sp>
        <p:nvSpPr>
          <p:cNvPr id="382" name="Google Shape;382;p31"/>
          <p:cNvSpPr/>
          <p:nvPr/>
        </p:nvSpPr>
        <p:spPr>
          <a:xfrm>
            <a:off x="899592" y="5919473"/>
            <a:ext cx="792088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https://www.kdnuggets.com/2017/12/general-approach-preprocessing-text-data.html</a:t>
            </a:r>
            <a:endParaRPr sz="1800">
              <a:solidFill>
                <a:schemeClr val="dk1"/>
              </a:solidFill>
              <a:latin typeface="Arial"/>
              <a:ea typeface="Arial"/>
              <a:cs typeface="Arial"/>
              <a:sym typeface="Arial"/>
            </a:endParaRPr>
          </a:p>
        </p:txBody>
      </p:sp>
      <p:sp>
        <p:nvSpPr>
          <p:cNvPr id="383" name="Google Shape;383;p31"/>
          <p:cNvSpPr/>
          <p:nvPr/>
        </p:nvSpPr>
        <p:spPr>
          <a:xfrm>
            <a:off x="611560" y="1306982"/>
            <a:ext cx="171072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Normalization</a:t>
            </a:r>
            <a:endParaRPr sz="1800">
              <a:solidFill>
                <a:schemeClr val="dk1"/>
              </a:solidFill>
              <a:latin typeface="Arial"/>
              <a:ea typeface="Arial"/>
              <a:cs typeface="Arial"/>
              <a:sym typeface="Arial"/>
            </a:endParaRPr>
          </a:p>
        </p:txBody>
      </p:sp>
      <p:sp>
        <p:nvSpPr>
          <p:cNvPr id="384" name="Google Shape;384;p31"/>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72</a:t>
            </a:fld>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2"/>
          <p:cNvSpPr txBox="1">
            <a:spLocks noGrp="1"/>
          </p:cNvSpPr>
          <p:nvPr>
            <p:ph type="title"/>
          </p:nvPr>
        </p:nvSpPr>
        <p:spPr>
          <a:xfrm>
            <a:off x="349780" y="44624"/>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Text Data Preparation</a:t>
            </a:r>
            <a:endParaRPr sz="4000" b="1">
              <a:solidFill>
                <a:schemeClr val="accent2"/>
              </a:solidFill>
            </a:endParaRPr>
          </a:p>
        </p:txBody>
      </p:sp>
      <p:sp>
        <p:nvSpPr>
          <p:cNvPr id="391" name="Google Shape;391;p32"/>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392" name="Google Shape;392;p3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228600" algn="l" rtl="0">
              <a:spcBef>
                <a:spcPts val="0"/>
              </a:spcBef>
              <a:spcAft>
                <a:spcPts val="0"/>
              </a:spcAft>
              <a:buClr>
                <a:schemeClr val="dk1"/>
              </a:buClr>
              <a:buSzPts val="1800"/>
              <a:buFont typeface="Arial"/>
              <a:buNone/>
            </a:pPr>
            <a:endParaRPr sz="1800"/>
          </a:p>
          <a:p>
            <a:pPr marL="342900" lvl="0" indent="-342900" algn="l" rtl="0">
              <a:spcBef>
                <a:spcPts val="360"/>
              </a:spcBef>
              <a:spcAft>
                <a:spcPts val="0"/>
              </a:spcAft>
              <a:buClr>
                <a:schemeClr val="dk1"/>
              </a:buClr>
              <a:buSzPts val="1800"/>
              <a:buFont typeface="Arial"/>
              <a:buChar char="•"/>
            </a:pPr>
            <a:r>
              <a:rPr lang="en-US" sz="1800"/>
              <a:t>noise removal is a much more task-specific.</a:t>
            </a:r>
            <a:endParaRPr/>
          </a:p>
          <a:p>
            <a:pPr marL="342900" lvl="0" indent="-228600" algn="l" rtl="0">
              <a:spcBef>
                <a:spcPts val="360"/>
              </a:spcBef>
              <a:spcAft>
                <a:spcPts val="0"/>
              </a:spcAft>
              <a:buClr>
                <a:schemeClr val="dk1"/>
              </a:buClr>
              <a:buSzPts val="1800"/>
              <a:buFont typeface="Arial"/>
              <a:buNone/>
            </a:pPr>
            <a:endParaRPr sz="1800" b="1"/>
          </a:p>
          <a:p>
            <a:pPr marL="342900" lvl="0" indent="-342900" algn="l" rtl="0">
              <a:spcBef>
                <a:spcPts val="360"/>
              </a:spcBef>
              <a:spcAft>
                <a:spcPts val="0"/>
              </a:spcAft>
              <a:buClr>
                <a:schemeClr val="dk1"/>
              </a:buClr>
              <a:buSzPts val="1800"/>
              <a:buFont typeface="Arial"/>
              <a:buChar char="•"/>
            </a:pPr>
            <a:r>
              <a:rPr lang="en-US" sz="1800"/>
              <a:t>Let's assume we obtained a corpus from the world wide web, and that it is housed in a raw web format. We can, then, assume that there is a high chance our text could be wrapped in HTML or XML tags.</a:t>
            </a:r>
            <a:endParaRPr/>
          </a:p>
          <a:p>
            <a:pPr marL="342900" lvl="0" indent="-228600" algn="l" rtl="0">
              <a:spcBef>
                <a:spcPts val="360"/>
              </a:spcBef>
              <a:spcAft>
                <a:spcPts val="0"/>
              </a:spcAft>
              <a:buClr>
                <a:schemeClr val="dk1"/>
              </a:buClr>
              <a:buSzPts val="1800"/>
              <a:buFont typeface="Arial"/>
              <a:buNone/>
            </a:pPr>
            <a:endParaRPr sz="1800" b="1"/>
          </a:p>
          <a:p>
            <a:pPr marL="342900" lvl="0" indent="-342900" algn="l" rtl="0">
              <a:spcBef>
                <a:spcPts val="360"/>
              </a:spcBef>
              <a:spcAft>
                <a:spcPts val="0"/>
              </a:spcAft>
              <a:buClr>
                <a:schemeClr val="dk1"/>
              </a:buClr>
              <a:buSzPts val="1800"/>
              <a:buFont typeface="Arial"/>
              <a:buChar char="•"/>
            </a:pPr>
            <a:r>
              <a:rPr lang="en-US" sz="1800"/>
              <a:t>Remove text file headers, footers remove HTML, XML, etc. markup and metadata extract valuable data from other formats, such as JSON, or from within databases </a:t>
            </a:r>
            <a:endParaRPr sz="1800" b="1"/>
          </a:p>
        </p:txBody>
      </p:sp>
      <p:sp>
        <p:nvSpPr>
          <p:cNvPr id="393" name="Google Shape;393;p32"/>
          <p:cNvSpPr/>
          <p:nvPr/>
        </p:nvSpPr>
        <p:spPr>
          <a:xfrm>
            <a:off x="899592" y="5919473"/>
            <a:ext cx="792088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https://www.kdnuggets.com/2017/12/general-approach-preprocessing-text-data.html</a:t>
            </a:r>
            <a:endParaRPr sz="1800">
              <a:solidFill>
                <a:schemeClr val="dk1"/>
              </a:solidFill>
              <a:latin typeface="Arial"/>
              <a:ea typeface="Arial"/>
              <a:cs typeface="Arial"/>
              <a:sym typeface="Arial"/>
            </a:endParaRPr>
          </a:p>
        </p:txBody>
      </p:sp>
      <p:sp>
        <p:nvSpPr>
          <p:cNvPr id="394" name="Google Shape;394;p32"/>
          <p:cNvSpPr/>
          <p:nvPr/>
        </p:nvSpPr>
        <p:spPr>
          <a:xfrm>
            <a:off x="611560" y="1306982"/>
            <a:ext cx="183896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Noise Removal</a:t>
            </a:r>
            <a:endParaRPr sz="1800">
              <a:solidFill>
                <a:schemeClr val="dk1"/>
              </a:solidFill>
              <a:latin typeface="Arial"/>
              <a:ea typeface="Arial"/>
              <a:cs typeface="Arial"/>
              <a:sym typeface="Arial"/>
            </a:endParaRPr>
          </a:p>
        </p:txBody>
      </p:sp>
      <p:sp>
        <p:nvSpPr>
          <p:cNvPr id="395" name="Google Shape;395;p3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73</a:t>
            </a:fld>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33"/>
          <p:cNvSpPr txBox="1">
            <a:spLocks noGrp="1"/>
          </p:cNvSpPr>
          <p:nvPr>
            <p:ph type="title"/>
          </p:nvPr>
        </p:nvSpPr>
        <p:spPr>
          <a:xfrm>
            <a:off x="611560" y="56059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Another Data Cleaning Example</a:t>
            </a:r>
            <a:endParaRPr sz="4000" b="1">
              <a:solidFill>
                <a:schemeClr val="accent2"/>
              </a:solidFill>
            </a:endParaRPr>
          </a:p>
        </p:txBody>
      </p:sp>
      <p:sp>
        <p:nvSpPr>
          <p:cNvPr id="402" name="Google Shape;402;p33"/>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403" name="Google Shape;403;p33"/>
          <p:cNvSpPr/>
          <p:nvPr/>
        </p:nvSpPr>
        <p:spPr>
          <a:xfrm>
            <a:off x="755576" y="5776458"/>
            <a:ext cx="8064896"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https://www.analyticsvidhya.com/blog/2014/11/text-data-cleaning-steps-python/</a:t>
            </a:r>
            <a:endParaRPr/>
          </a:p>
        </p:txBody>
      </p:sp>
      <p:pic>
        <p:nvPicPr>
          <p:cNvPr id="404" name="Google Shape;404;p33" descr="A picture containing text&#10;&#10;Description automatically generated"/>
          <p:cNvPicPr preferRelativeResize="0"/>
          <p:nvPr/>
        </p:nvPicPr>
        <p:blipFill rotWithShape="1">
          <a:blip r:embed="rId3">
            <a:alphaModFix/>
          </a:blip>
          <a:srcRect/>
          <a:stretch/>
        </p:blipFill>
        <p:spPr>
          <a:xfrm>
            <a:off x="793750" y="2743200"/>
            <a:ext cx="7556500" cy="1371600"/>
          </a:xfrm>
          <a:prstGeom prst="rect">
            <a:avLst/>
          </a:prstGeom>
          <a:noFill/>
          <a:ln>
            <a:noFill/>
          </a:ln>
        </p:spPr>
      </p:pic>
      <p:sp>
        <p:nvSpPr>
          <p:cNvPr id="405" name="Google Shape;405;p33"/>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74</a:t>
            </a:fld>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34"/>
          <p:cNvSpPr txBox="1">
            <a:spLocks noGrp="1"/>
          </p:cNvSpPr>
          <p:nvPr>
            <p:ph type="title"/>
          </p:nvPr>
        </p:nvSpPr>
        <p:spPr>
          <a:xfrm>
            <a:off x="349780" y="44624"/>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Text Data Preparation</a:t>
            </a:r>
            <a:endParaRPr sz="4000" b="1">
              <a:solidFill>
                <a:schemeClr val="accent2"/>
              </a:solidFill>
            </a:endParaRPr>
          </a:p>
        </p:txBody>
      </p:sp>
      <p:sp>
        <p:nvSpPr>
          <p:cNvPr id="412" name="Google Shape;412;p34"/>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413" name="Google Shape;413;p3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228600" algn="l" rtl="0">
              <a:spcBef>
                <a:spcPts val="0"/>
              </a:spcBef>
              <a:spcAft>
                <a:spcPts val="0"/>
              </a:spcAft>
              <a:buClr>
                <a:schemeClr val="dk1"/>
              </a:buClr>
              <a:buSzPts val="1800"/>
              <a:buFont typeface="Arial"/>
              <a:buNone/>
            </a:pPr>
            <a:endParaRPr sz="1800"/>
          </a:p>
          <a:p>
            <a:pPr marL="342900" lvl="0" indent="-342900" algn="l" rtl="0">
              <a:spcBef>
                <a:spcPts val="360"/>
              </a:spcBef>
              <a:spcAft>
                <a:spcPts val="0"/>
              </a:spcAft>
              <a:buClr>
                <a:schemeClr val="dk1"/>
              </a:buClr>
              <a:buSzPts val="1800"/>
              <a:buFont typeface="Arial"/>
              <a:buChar char="•"/>
            </a:pPr>
            <a:r>
              <a:rPr lang="en-US" sz="1800"/>
              <a:t>Data obtained from web usually contains a lot of html entities like &amp;lt; &amp;gt; &amp;amp; which gets embedded in the original data. </a:t>
            </a:r>
            <a:endParaRPr/>
          </a:p>
          <a:p>
            <a:pPr marL="342900" lvl="0" indent="-228600" algn="l" rtl="0">
              <a:spcBef>
                <a:spcPts val="360"/>
              </a:spcBef>
              <a:spcAft>
                <a:spcPts val="0"/>
              </a:spcAft>
              <a:buClr>
                <a:schemeClr val="dk1"/>
              </a:buClr>
              <a:buSzPts val="1800"/>
              <a:buFont typeface="Arial"/>
              <a:buNone/>
            </a:pPr>
            <a:endParaRPr sz="1800"/>
          </a:p>
          <a:p>
            <a:pPr marL="342900" lvl="0" indent="-342900" algn="l" rtl="0">
              <a:spcBef>
                <a:spcPts val="360"/>
              </a:spcBef>
              <a:spcAft>
                <a:spcPts val="0"/>
              </a:spcAft>
              <a:buClr>
                <a:schemeClr val="dk1"/>
              </a:buClr>
              <a:buSzPts val="1800"/>
              <a:buFont typeface="Arial"/>
              <a:buChar char="•"/>
            </a:pPr>
            <a:r>
              <a:rPr lang="en-US" sz="1800"/>
              <a:t>It is thus necessary to get rid of these entities. </a:t>
            </a:r>
            <a:endParaRPr/>
          </a:p>
          <a:p>
            <a:pPr marL="342900" lvl="0" indent="-228600" algn="l" rtl="0">
              <a:spcBef>
                <a:spcPts val="360"/>
              </a:spcBef>
              <a:spcAft>
                <a:spcPts val="0"/>
              </a:spcAft>
              <a:buClr>
                <a:schemeClr val="dk1"/>
              </a:buClr>
              <a:buSzPts val="1800"/>
              <a:buFont typeface="Arial"/>
              <a:buNone/>
            </a:pPr>
            <a:endParaRPr sz="1800"/>
          </a:p>
          <a:p>
            <a:pPr marL="342900" lvl="0" indent="-342900" algn="l" rtl="0">
              <a:spcBef>
                <a:spcPts val="360"/>
              </a:spcBef>
              <a:spcAft>
                <a:spcPts val="0"/>
              </a:spcAft>
              <a:buClr>
                <a:schemeClr val="dk1"/>
              </a:buClr>
              <a:buSzPts val="1800"/>
              <a:buFont typeface="Arial"/>
              <a:buChar char="•"/>
            </a:pPr>
            <a:r>
              <a:rPr lang="en-US" sz="1800"/>
              <a:t>One approach is to directly remove them by the use of specific regular expressions. </a:t>
            </a:r>
            <a:endParaRPr/>
          </a:p>
          <a:p>
            <a:pPr marL="342900" lvl="0" indent="-228600" algn="l" rtl="0">
              <a:spcBef>
                <a:spcPts val="360"/>
              </a:spcBef>
              <a:spcAft>
                <a:spcPts val="0"/>
              </a:spcAft>
              <a:buClr>
                <a:schemeClr val="dk1"/>
              </a:buClr>
              <a:buSzPts val="1800"/>
              <a:buFont typeface="Arial"/>
              <a:buNone/>
            </a:pPr>
            <a:endParaRPr sz="1800"/>
          </a:p>
          <a:p>
            <a:pPr marL="342900" lvl="0" indent="-342900" algn="l" rtl="0">
              <a:spcBef>
                <a:spcPts val="360"/>
              </a:spcBef>
              <a:spcAft>
                <a:spcPts val="0"/>
              </a:spcAft>
              <a:buClr>
                <a:schemeClr val="dk1"/>
              </a:buClr>
              <a:buSzPts val="1800"/>
              <a:buFont typeface="Arial"/>
              <a:buChar char="•"/>
            </a:pPr>
            <a:r>
              <a:rPr lang="en-US" sz="1800"/>
              <a:t>Another approach is to use appropriate packages and modules (for example htmlparser of Python), which can convert these entities to standard html tags. </a:t>
            </a:r>
            <a:endParaRPr/>
          </a:p>
          <a:p>
            <a:pPr marL="342900" lvl="0" indent="-228600" algn="l" rtl="0">
              <a:spcBef>
                <a:spcPts val="360"/>
              </a:spcBef>
              <a:spcAft>
                <a:spcPts val="0"/>
              </a:spcAft>
              <a:buClr>
                <a:schemeClr val="dk1"/>
              </a:buClr>
              <a:buSzPts val="1800"/>
              <a:buFont typeface="Arial"/>
              <a:buNone/>
            </a:pPr>
            <a:endParaRPr sz="1800"/>
          </a:p>
          <a:p>
            <a:pPr marL="342900" lvl="0" indent="-342900" algn="l" rtl="0">
              <a:spcBef>
                <a:spcPts val="360"/>
              </a:spcBef>
              <a:spcAft>
                <a:spcPts val="0"/>
              </a:spcAft>
              <a:buClr>
                <a:schemeClr val="dk1"/>
              </a:buClr>
              <a:buSzPts val="1800"/>
              <a:buFont typeface="Arial"/>
              <a:buChar char="•"/>
            </a:pPr>
            <a:r>
              <a:rPr lang="en-US" sz="1800"/>
              <a:t>For example: &amp;lt; is converted to “&lt;” and &amp;amp; is converted to “&amp;”.</a:t>
            </a:r>
            <a:endParaRPr/>
          </a:p>
        </p:txBody>
      </p:sp>
      <p:sp>
        <p:nvSpPr>
          <p:cNvPr id="414" name="Google Shape;414;p34"/>
          <p:cNvSpPr/>
          <p:nvPr/>
        </p:nvSpPr>
        <p:spPr>
          <a:xfrm>
            <a:off x="611560" y="1306982"/>
            <a:ext cx="314284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Escaping HTML characters</a:t>
            </a:r>
            <a:endParaRPr sz="1800">
              <a:solidFill>
                <a:schemeClr val="dk1"/>
              </a:solidFill>
              <a:latin typeface="Arial"/>
              <a:ea typeface="Arial"/>
              <a:cs typeface="Arial"/>
              <a:sym typeface="Arial"/>
            </a:endParaRPr>
          </a:p>
        </p:txBody>
      </p:sp>
      <p:sp>
        <p:nvSpPr>
          <p:cNvPr id="415" name="Google Shape;415;p34"/>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75</a:t>
            </a:fld>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35"/>
          <p:cNvSpPr txBox="1">
            <a:spLocks noGrp="1"/>
          </p:cNvSpPr>
          <p:nvPr>
            <p:ph type="title"/>
          </p:nvPr>
        </p:nvSpPr>
        <p:spPr>
          <a:xfrm>
            <a:off x="349780" y="44624"/>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Text Data Preparation</a:t>
            </a:r>
            <a:endParaRPr sz="4000" b="1">
              <a:solidFill>
                <a:schemeClr val="accent2"/>
              </a:solidFill>
            </a:endParaRPr>
          </a:p>
        </p:txBody>
      </p:sp>
      <p:sp>
        <p:nvSpPr>
          <p:cNvPr id="422" name="Google Shape;422;p35"/>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423" name="Google Shape;423;p3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228600" algn="l" rtl="0">
              <a:spcBef>
                <a:spcPts val="0"/>
              </a:spcBef>
              <a:spcAft>
                <a:spcPts val="0"/>
              </a:spcAft>
              <a:buClr>
                <a:schemeClr val="dk1"/>
              </a:buClr>
              <a:buSzPts val="1800"/>
              <a:buFont typeface="Arial"/>
              <a:buNone/>
            </a:pPr>
            <a:endParaRPr sz="1800"/>
          </a:p>
          <a:p>
            <a:pPr marL="342900" lvl="0" indent="-342900" algn="l" rtl="0">
              <a:spcBef>
                <a:spcPts val="360"/>
              </a:spcBef>
              <a:spcAft>
                <a:spcPts val="0"/>
              </a:spcAft>
              <a:buClr>
                <a:schemeClr val="dk1"/>
              </a:buClr>
              <a:buSzPts val="1800"/>
              <a:buFont typeface="Arial"/>
              <a:buChar char="•"/>
            </a:pPr>
            <a:r>
              <a:rPr lang="en-US" sz="1800"/>
              <a:t>This is the process of transforming information from complex symbols to simple and easier to understand characters. </a:t>
            </a:r>
            <a:endParaRPr/>
          </a:p>
          <a:p>
            <a:pPr marL="342900" lvl="0" indent="-228600" algn="l" rtl="0">
              <a:spcBef>
                <a:spcPts val="360"/>
              </a:spcBef>
              <a:spcAft>
                <a:spcPts val="0"/>
              </a:spcAft>
              <a:buClr>
                <a:schemeClr val="dk1"/>
              </a:buClr>
              <a:buSzPts val="1800"/>
              <a:buFont typeface="Arial"/>
              <a:buNone/>
            </a:pPr>
            <a:endParaRPr sz="1800"/>
          </a:p>
          <a:p>
            <a:pPr marL="342900" lvl="0" indent="-342900" algn="l" rtl="0">
              <a:spcBef>
                <a:spcPts val="360"/>
              </a:spcBef>
              <a:spcAft>
                <a:spcPts val="0"/>
              </a:spcAft>
              <a:buClr>
                <a:schemeClr val="dk1"/>
              </a:buClr>
              <a:buSzPts val="1800"/>
              <a:buFont typeface="Arial"/>
              <a:buChar char="•"/>
            </a:pPr>
            <a:r>
              <a:rPr lang="en-US" sz="1800"/>
              <a:t>Text data may be subject to different forms of decoding like “Latin”, “UTF8” etc. </a:t>
            </a:r>
            <a:endParaRPr/>
          </a:p>
          <a:p>
            <a:pPr marL="342900" lvl="0" indent="-228600" algn="l" rtl="0">
              <a:spcBef>
                <a:spcPts val="360"/>
              </a:spcBef>
              <a:spcAft>
                <a:spcPts val="0"/>
              </a:spcAft>
              <a:buClr>
                <a:schemeClr val="dk1"/>
              </a:buClr>
              <a:buSzPts val="1800"/>
              <a:buFont typeface="Arial"/>
              <a:buNone/>
            </a:pPr>
            <a:endParaRPr sz="1800"/>
          </a:p>
          <a:p>
            <a:pPr marL="342900" lvl="0" indent="-342900" algn="l" rtl="0">
              <a:spcBef>
                <a:spcPts val="360"/>
              </a:spcBef>
              <a:spcAft>
                <a:spcPts val="0"/>
              </a:spcAft>
              <a:buClr>
                <a:schemeClr val="dk1"/>
              </a:buClr>
              <a:buSzPts val="1800"/>
              <a:buFont typeface="Arial"/>
              <a:buChar char="•"/>
            </a:pPr>
            <a:r>
              <a:rPr lang="en-US" sz="1800"/>
              <a:t>Therefore, for better analysis, it is necessary to keep the complete data in standard encoding format. </a:t>
            </a:r>
            <a:endParaRPr/>
          </a:p>
          <a:p>
            <a:pPr marL="342900" lvl="0" indent="-228600" algn="l" rtl="0">
              <a:spcBef>
                <a:spcPts val="360"/>
              </a:spcBef>
              <a:spcAft>
                <a:spcPts val="0"/>
              </a:spcAft>
              <a:buClr>
                <a:schemeClr val="dk1"/>
              </a:buClr>
              <a:buSzPts val="1800"/>
              <a:buFont typeface="Arial"/>
              <a:buNone/>
            </a:pPr>
            <a:endParaRPr sz="1800"/>
          </a:p>
          <a:p>
            <a:pPr marL="342900" lvl="0" indent="-342900" algn="l" rtl="0">
              <a:spcBef>
                <a:spcPts val="360"/>
              </a:spcBef>
              <a:spcAft>
                <a:spcPts val="0"/>
              </a:spcAft>
              <a:buClr>
                <a:schemeClr val="dk1"/>
              </a:buClr>
              <a:buSzPts val="1800"/>
              <a:buFont typeface="Arial"/>
              <a:buChar char="•"/>
            </a:pPr>
            <a:r>
              <a:rPr lang="en-US" sz="1800"/>
              <a:t>UTF-8 encoding is widely accepted and is recommended to use.</a:t>
            </a:r>
            <a:endParaRPr/>
          </a:p>
        </p:txBody>
      </p:sp>
      <p:sp>
        <p:nvSpPr>
          <p:cNvPr id="424" name="Google Shape;424;p35"/>
          <p:cNvSpPr/>
          <p:nvPr/>
        </p:nvSpPr>
        <p:spPr>
          <a:xfrm>
            <a:off x="611560" y="1306982"/>
            <a:ext cx="180049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Decoding Data</a:t>
            </a:r>
            <a:endParaRPr sz="1800">
              <a:solidFill>
                <a:schemeClr val="dk1"/>
              </a:solidFill>
              <a:latin typeface="Arial"/>
              <a:ea typeface="Arial"/>
              <a:cs typeface="Arial"/>
              <a:sym typeface="Arial"/>
            </a:endParaRPr>
          </a:p>
        </p:txBody>
      </p:sp>
      <p:sp>
        <p:nvSpPr>
          <p:cNvPr id="425" name="Google Shape;425;p35"/>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76</a:t>
            </a:fld>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6"/>
          <p:cNvSpPr txBox="1">
            <a:spLocks noGrp="1"/>
          </p:cNvSpPr>
          <p:nvPr>
            <p:ph type="title"/>
          </p:nvPr>
        </p:nvSpPr>
        <p:spPr>
          <a:xfrm>
            <a:off x="349780" y="44624"/>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Text Data Preparation</a:t>
            </a:r>
            <a:endParaRPr sz="4000" b="1">
              <a:solidFill>
                <a:schemeClr val="accent2"/>
              </a:solidFill>
            </a:endParaRPr>
          </a:p>
        </p:txBody>
      </p:sp>
      <p:sp>
        <p:nvSpPr>
          <p:cNvPr id="432" name="Google Shape;432;p36"/>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pic>
        <p:nvPicPr>
          <p:cNvPr id="433" name="Google Shape;433;p36" descr="A screenshot of a cell phone&#10;&#10;Description automatically generated"/>
          <p:cNvPicPr preferRelativeResize="0">
            <a:picLocks noGrp="1"/>
          </p:cNvPicPr>
          <p:nvPr>
            <p:ph type="body" idx="1"/>
          </p:nvPr>
        </p:nvPicPr>
        <p:blipFill rotWithShape="1">
          <a:blip r:embed="rId3">
            <a:alphaModFix/>
          </a:blip>
          <a:srcRect/>
          <a:stretch/>
        </p:blipFill>
        <p:spPr>
          <a:xfrm>
            <a:off x="774700" y="2218531"/>
            <a:ext cx="7594600" cy="3289300"/>
          </a:xfrm>
          <a:prstGeom prst="rect">
            <a:avLst/>
          </a:prstGeom>
          <a:noFill/>
          <a:ln>
            <a:noFill/>
          </a:ln>
        </p:spPr>
      </p:pic>
      <p:sp>
        <p:nvSpPr>
          <p:cNvPr id="434" name="Google Shape;434;p36"/>
          <p:cNvSpPr/>
          <p:nvPr/>
        </p:nvSpPr>
        <p:spPr>
          <a:xfrm>
            <a:off x="611560" y="1306982"/>
            <a:ext cx="180049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Decoding Data</a:t>
            </a:r>
            <a:endParaRPr sz="1800">
              <a:solidFill>
                <a:schemeClr val="dk1"/>
              </a:solidFill>
              <a:latin typeface="Arial"/>
              <a:ea typeface="Arial"/>
              <a:cs typeface="Arial"/>
              <a:sym typeface="Arial"/>
            </a:endParaRPr>
          </a:p>
        </p:txBody>
      </p:sp>
      <p:sp>
        <p:nvSpPr>
          <p:cNvPr id="435" name="Google Shape;435;p36"/>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77</a:t>
            </a:fld>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37"/>
          <p:cNvSpPr txBox="1">
            <a:spLocks noGrp="1"/>
          </p:cNvSpPr>
          <p:nvPr>
            <p:ph type="title"/>
          </p:nvPr>
        </p:nvSpPr>
        <p:spPr>
          <a:xfrm>
            <a:off x="349780" y="44624"/>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Text Data Preparation</a:t>
            </a:r>
            <a:endParaRPr sz="4000" b="1">
              <a:solidFill>
                <a:schemeClr val="accent2"/>
              </a:solidFill>
            </a:endParaRPr>
          </a:p>
        </p:txBody>
      </p:sp>
      <p:sp>
        <p:nvSpPr>
          <p:cNvPr id="442" name="Google Shape;442;p37"/>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443" name="Google Shape;443;p3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228600" algn="l" rtl="0">
              <a:spcBef>
                <a:spcPts val="0"/>
              </a:spcBef>
              <a:spcAft>
                <a:spcPts val="0"/>
              </a:spcAft>
              <a:buClr>
                <a:schemeClr val="dk1"/>
              </a:buClr>
              <a:buSzPts val="1800"/>
              <a:buFont typeface="Arial"/>
              <a:buNone/>
            </a:pPr>
            <a:endParaRPr sz="1800"/>
          </a:p>
          <a:p>
            <a:pPr marL="342900" lvl="0" indent="-342900" algn="l" rtl="0">
              <a:spcBef>
                <a:spcPts val="360"/>
              </a:spcBef>
              <a:spcAft>
                <a:spcPts val="0"/>
              </a:spcAft>
              <a:buClr>
                <a:schemeClr val="dk1"/>
              </a:buClr>
              <a:buSzPts val="1800"/>
              <a:buFont typeface="Arial"/>
              <a:buChar char="•"/>
            </a:pPr>
            <a:r>
              <a:rPr lang="en-US" sz="1800"/>
              <a:t>To avoid any word sense disambiguation in text, it is recommended to maintain proper structure in it and to abide by the rules of context free grammar. </a:t>
            </a:r>
            <a:endParaRPr/>
          </a:p>
          <a:p>
            <a:pPr marL="342900" lvl="0" indent="-228600" algn="l" rtl="0">
              <a:spcBef>
                <a:spcPts val="360"/>
              </a:spcBef>
              <a:spcAft>
                <a:spcPts val="0"/>
              </a:spcAft>
              <a:buClr>
                <a:schemeClr val="dk1"/>
              </a:buClr>
              <a:buSzPts val="1800"/>
              <a:buFont typeface="Arial"/>
              <a:buNone/>
            </a:pPr>
            <a:endParaRPr sz="1800"/>
          </a:p>
          <a:p>
            <a:pPr marL="342900" lvl="0" indent="-342900" algn="l" rtl="0">
              <a:spcBef>
                <a:spcPts val="360"/>
              </a:spcBef>
              <a:spcAft>
                <a:spcPts val="0"/>
              </a:spcAft>
              <a:buClr>
                <a:schemeClr val="dk1"/>
              </a:buClr>
              <a:buSzPts val="1800"/>
              <a:buFont typeface="Arial"/>
              <a:buChar char="•"/>
            </a:pPr>
            <a:r>
              <a:rPr lang="en-US" sz="1800"/>
              <a:t>When apostrophes are used, chances of disambiguation increases.</a:t>
            </a:r>
            <a:endParaRPr/>
          </a:p>
          <a:p>
            <a:pPr marL="342900" lvl="0" indent="-228600" algn="l" rtl="0">
              <a:spcBef>
                <a:spcPts val="360"/>
              </a:spcBef>
              <a:spcAft>
                <a:spcPts val="0"/>
              </a:spcAft>
              <a:buClr>
                <a:schemeClr val="dk1"/>
              </a:buClr>
              <a:buSzPts val="1800"/>
              <a:buFont typeface="Arial"/>
              <a:buNone/>
            </a:pPr>
            <a:endParaRPr sz="1800"/>
          </a:p>
          <a:p>
            <a:pPr marL="342900" lvl="0" indent="-342900" algn="l" rtl="0">
              <a:spcBef>
                <a:spcPts val="360"/>
              </a:spcBef>
              <a:spcAft>
                <a:spcPts val="0"/>
              </a:spcAft>
              <a:buClr>
                <a:schemeClr val="dk1"/>
              </a:buClr>
              <a:buSzPts val="1800"/>
              <a:buFont typeface="Arial"/>
              <a:buChar char="•"/>
            </a:pPr>
            <a:r>
              <a:rPr lang="en-US" sz="1800"/>
              <a:t>For example “it’s is a contraction for it is or it has”.</a:t>
            </a:r>
            <a:endParaRPr/>
          </a:p>
          <a:p>
            <a:pPr marL="342900" lvl="0" indent="-228600" algn="l" rtl="0">
              <a:spcBef>
                <a:spcPts val="360"/>
              </a:spcBef>
              <a:spcAft>
                <a:spcPts val="0"/>
              </a:spcAft>
              <a:buClr>
                <a:schemeClr val="dk1"/>
              </a:buClr>
              <a:buSzPts val="1800"/>
              <a:buFont typeface="Arial"/>
              <a:buNone/>
            </a:pPr>
            <a:endParaRPr sz="1800"/>
          </a:p>
          <a:p>
            <a:pPr marL="342900" lvl="0" indent="-342900" algn="l" rtl="0">
              <a:spcBef>
                <a:spcPts val="360"/>
              </a:spcBef>
              <a:spcAft>
                <a:spcPts val="0"/>
              </a:spcAft>
              <a:buClr>
                <a:schemeClr val="dk1"/>
              </a:buClr>
              <a:buSzPts val="1800"/>
              <a:buFont typeface="Arial"/>
              <a:buChar char="•"/>
            </a:pPr>
            <a:r>
              <a:rPr lang="en-US" sz="1800"/>
              <a:t>All the apostrophes should be converted into standard lexicons. One can use a lookup table of all possible keys to get rid of disambiguates.</a:t>
            </a:r>
            <a:endParaRPr/>
          </a:p>
          <a:p>
            <a:pPr marL="342900" lvl="0" indent="-228600" algn="l" rtl="0">
              <a:spcBef>
                <a:spcPts val="360"/>
              </a:spcBef>
              <a:spcAft>
                <a:spcPts val="0"/>
              </a:spcAft>
              <a:buClr>
                <a:schemeClr val="dk1"/>
              </a:buClr>
              <a:buSzPts val="1800"/>
              <a:buFont typeface="Arial"/>
              <a:buNone/>
            </a:pPr>
            <a:endParaRPr sz="1800"/>
          </a:p>
        </p:txBody>
      </p:sp>
      <p:sp>
        <p:nvSpPr>
          <p:cNvPr id="444" name="Google Shape;444;p37"/>
          <p:cNvSpPr/>
          <p:nvPr/>
        </p:nvSpPr>
        <p:spPr>
          <a:xfrm>
            <a:off x="611560" y="1306982"/>
            <a:ext cx="244169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Apostrophe Lookup</a:t>
            </a:r>
            <a:r>
              <a:rPr lang="en-US" sz="1800">
                <a:solidFill>
                  <a:schemeClr val="dk1"/>
                </a:solidFill>
                <a:latin typeface="Arial"/>
                <a:ea typeface="Arial"/>
                <a:cs typeface="Arial"/>
                <a:sym typeface="Arial"/>
              </a:rPr>
              <a:t>:</a:t>
            </a:r>
            <a:endParaRPr/>
          </a:p>
        </p:txBody>
      </p:sp>
      <p:sp>
        <p:nvSpPr>
          <p:cNvPr id="445" name="Google Shape;445;p37"/>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78</a:t>
            </a:fld>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38"/>
          <p:cNvSpPr txBox="1">
            <a:spLocks noGrp="1"/>
          </p:cNvSpPr>
          <p:nvPr>
            <p:ph type="title"/>
          </p:nvPr>
        </p:nvSpPr>
        <p:spPr>
          <a:xfrm>
            <a:off x="349780" y="44624"/>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Text Data Preparation</a:t>
            </a:r>
            <a:endParaRPr sz="4000" b="1">
              <a:solidFill>
                <a:schemeClr val="accent2"/>
              </a:solidFill>
            </a:endParaRPr>
          </a:p>
        </p:txBody>
      </p:sp>
      <p:sp>
        <p:nvSpPr>
          <p:cNvPr id="452" name="Google Shape;452;p38"/>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453" name="Google Shape;453;p3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228600" algn="l" rtl="0">
              <a:spcBef>
                <a:spcPts val="0"/>
              </a:spcBef>
              <a:spcAft>
                <a:spcPts val="0"/>
              </a:spcAft>
              <a:buClr>
                <a:schemeClr val="dk1"/>
              </a:buClr>
              <a:buSzPts val="1800"/>
              <a:buFont typeface="Arial"/>
              <a:buNone/>
            </a:pPr>
            <a:endParaRPr sz="1800"/>
          </a:p>
          <a:p>
            <a:pPr marL="342900" lvl="0" indent="-228600" algn="l" rtl="0">
              <a:spcBef>
                <a:spcPts val="360"/>
              </a:spcBef>
              <a:spcAft>
                <a:spcPts val="0"/>
              </a:spcAft>
              <a:buClr>
                <a:schemeClr val="dk1"/>
              </a:buClr>
              <a:buSzPts val="1800"/>
              <a:buFont typeface="Arial"/>
              <a:buNone/>
            </a:pPr>
            <a:endParaRPr sz="1800"/>
          </a:p>
        </p:txBody>
      </p:sp>
      <p:sp>
        <p:nvSpPr>
          <p:cNvPr id="454" name="Google Shape;454;p38"/>
          <p:cNvSpPr/>
          <p:nvPr/>
        </p:nvSpPr>
        <p:spPr>
          <a:xfrm>
            <a:off x="611560" y="1306982"/>
            <a:ext cx="244169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Apostrophe Lookup</a:t>
            </a:r>
            <a:r>
              <a:rPr lang="en-US" sz="1800">
                <a:solidFill>
                  <a:schemeClr val="dk1"/>
                </a:solidFill>
                <a:latin typeface="Arial"/>
                <a:ea typeface="Arial"/>
                <a:cs typeface="Arial"/>
                <a:sym typeface="Arial"/>
              </a:rPr>
              <a:t>:</a:t>
            </a:r>
            <a:endParaRPr/>
          </a:p>
        </p:txBody>
      </p:sp>
      <p:pic>
        <p:nvPicPr>
          <p:cNvPr id="455" name="Google Shape;455;p38" descr="Graphical user interface, text, application&#10;&#10;Description automatically generated"/>
          <p:cNvPicPr preferRelativeResize="0"/>
          <p:nvPr/>
        </p:nvPicPr>
        <p:blipFill rotWithShape="1">
          <a:blip r:embed="rId3">
            <a:alphaModFix/>
          </a:blip>
          <a:srcRect/>
          <a:stretch/>
        </p:blipFill>
        <p:spPr>
          <a:xfrm>
            <a:off x="755576" y="1956278"/>
            <a:ext cx="5606167" cy="4539217"/>
          </a:xfrm>
          <a:prstGeom prst="rect">
            <a:avLst/>
          </a:prstGeom>
          <a:noFill/>
          <a:ln>
            <a:noFill/>
          </a:ln>
        </p:spPr>
      </p:pic>
      <p:sp>
        <p:nvSpPr>
          <p:cNvPr id="456" name="Google Shape;456;p38"/>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79</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58BCD439-62F1-5643-B114-90318A0897D0}"/>
              </a:ext>
            </a:extLst>
          </p:cNvPr>
          <p:cNvSpPr>
            <a:spLocks noGrp="1" noChangeArrowheads="1"/>
          </p:cNvSpPr>
          <p:nvPr>
            <p:ph type="title"/>
          </p:nvPr>
        </p:nvSpPr>
        <p:spPr>
          <a:xfrm>
            <a:off x="381000" y="381000"/>
            <a:ext cx="8458200" cy="1143000"/>
          </a:xfrm>
        </p:spPr>
        <p:txBody>
          <a:bodyPr/>
          <a:lstStyle/>
          <a:p>
            <a:pPr>
              <a:defRPr/>
            </a:pPr>
            <a:r>
              <a:rPr lang="en-US" sz="3600" b="1" dirty="0">
                <a:solidFill>
                  <a:schemeClr val="accent2"/>
                </a:solidFill>
                <a:sym typeface="Gill Sans" charset="0"/>
              </a:rPr>
              <a:t>Regular Expression Syntax</a:t>
            </a:r>
            <a:endParaRPr lang="en-US" altLang="en-US" sz="3600" b="1" dirty="0">
              <a:solidFill>
                <a:schemeClr val="accent2"/>
              </a:solidFill>
              <a:effectLst>
                <a:outerShdw blurRad="38100" dist="38100" dir="2700000" algn="tl">
                  <a:srgbClr val="000000"/>
                </a:outerShdw>
              </a:effectLst>
              <a:ea typeface="ＭＳ Ｐゴシック" panose="020B0600070205080204" pitchFamily="34" charset="-128"/>
            </a:endParaRPr>
          </a:p>
        </p:txBody>
      </p:sp>
      <p:sp>
        <p:nvSpPr>
          <p:cNvPr id="19459" name="Rectangle 3">
            <a:extLst>
              <a:ext uri="{FF2B5EF4-FFF2-40B4-BE49-F238E27FC236}">
                <a16:creationId xmlns:a16="http://schemas.microsoft.com/office/drawing/2014/main" id="{FFFF56C7-6995-9843-9089-4903FDEEFD1C}"/>
              </a:ext>
            </a:extLst>
          </p:cNvPr>
          <p:cNvSpPr>
            <a:spLocks noGrp="1" noChangeArrowheads="1"/>
          </p:cNvSpPr>
          <p:nvPr>
            <p:ph type="body" idx="1"/>
          </p:nvPr>
        </p:nvSpPr>
        <p:spPr>
          <a:xfrm>
            <a:off x="685800" y="1676400"/>
            <a:ext cx="7772400" cy="4495800"/>
          </a:xfrm>
        </p:spPr>
        <p:txBody>
          <a:bodyPr/>
          <a:lstStyle/>
          <a:p>
            <a:r>
              <a:rPr lang="en-US" altLang="en-US" sz="2000" dirty="0">
                <a:ea typeface="ＭＳ Ｐゴシック" panose="020B0600070205080204" pitchFamily="34" charset="-128"/>
              </a:rPr>
              <a:t>Most characters match themselves</a:t>
            </a:r>
          </a:p>
          <a:p>
            <a:pPr lvl="1" indent="0">
              <a:buFontTx/>
              <a:buNone/>
            </a:pPr>
            <a:r>
              <a:rPr lang="en-US" altLang="en-US" sz="2000" dirty="0">
                <a:solidFill>
                  <a:schemeClr val="bg2"/>
                </a:solidFill>
                <a:ea typeface="ＭＳ Ｐゴシック" panose="020B0600070205080204" pitchFamily="34" charset="-128"/>
              </a:rPr>
              <a:t>The regular expression “test” matches the string ‘test’, and only that string</a:t>
            </a:r>
          </a:p>
          <a:p>
            <a:r>
              <a:rPr lang="en-US" altLang="en-US" sz="2000" dirty="0">
                <a:ea typeface="ＭＳ Ｐゴシック" panose="020B0600070205080204" pitchFamily="34" charset="-128"/>
              </a:rPr>
              <a:t>[x] matches any </a:t>
            </a:r>
            <a:r>
              <a:rPr lang="en-US" altLang="en-US" sz="2000" i="1" dirty="0">
                <a:ea typeface="ＭＳ Ｐゴシック" panose="020B0600070205080204" pitchFamily="34" charset="-128"/>
              </a:rPr>
              <a:t>one</a:t>
            </a:r>
            <a:r>
              <a:rPr lang="en-US" altLang="en-US" sz="2000" dirty="0">
                <a:ea typeface="ＭＳ Ｐゴシック" panose="020B0600070205080204" pitchFamily="34" charset="-128"/>
              </a:rPr>
              <a:t> of a list of characters</a:t>
            </a:r>
          </a:p>
          <a:p>
            <a:pPr lvl="1" indent="0">
              <a:buFontTx/>
              <a:buNone/>
            </a:pPr>
            <a:r>
              <a:rPr lang="en-US" altLang="en-US" sz="2000" dirty="0">
                <a:ea typeface="ＭＳ Ｐゴシック" panose="020B0600070205080204" pitchFamily="34" charset="-128"/>
              </a:rPr>
              <a:t>“[</a:t>
            </a:r>
            <a:r>
              <a:rPr lang="en-US" altLang="en-US" sz="2000" dirty="0" err="1">
                <a:ea typeface="ＭＳ Ｐゴシック" panose="020B0600070205080204" pitchFamily="34" charset="-128"/>
              </a:rPr>
              <a:t>abc</a:t>
            </a:r>
            <a:r>
              <a:rPr lang="en-US" altLang="en-US" sz="2000" dirty="0">
                <a:ea typeface="ＭＳ Ｐゴシック" panose="020B0600070205080204" pitchFamily="34" charset="-128"/>
              </a:rPr>
              <a:t>]” matches ‘</a:t>
            </a:r>
            <a:r>
              <a:rPr lang="en-US" altLang="en-US" sz="2000" dirty="0" err="1">
                <a:ea typeface="ＭＳ Ｐゴシック" panose="020B0600070205080204" pitchFamily="34" charset="-128"/>
              </a:rPr>
              <a:t>a’,‘b’,or</a:t>
            </a:r>
            <a:r>
              <a:rPr lang="en-US" altLang="en-US" sz="2000" dirty="0">
                <a:ea typeface="ＭＳ Ｐゴシック" panose="020B0600070205080204" pitchFamily="34" charset="-128"/>
              </a:rPr>
              <a:t> ‘c’</a:t>
            </a:r>
          </a:p>
          <a:p>
            <a:r>
              <a:rPr lang="en-US" altLang="en-US" sz="2000" dirty="0">
                <a:ea typeface="ＭＳ Ｐゴシック" panose="020B0600070205080204" pitchFamily="34" charset="-128"/>
              </a:rPr>
              <a:t>[^x] matches any </a:t>
            </a:r>
            <a:r>
              <a:rPr lang="en-US" altLang="en-US" sz="2000" i="1" dirty="0">
                <a:ea typeface="ＭＳ Ｐゴシック" panose="020B0600070205080204" pitchFamily="34" charset="-128"/>
              </a:rPr>
              <a:t>one</a:t>
            </a:r>
            <a:r>
              <a:rPr lang="en-US" altLang="en-US" sz="2000" dirty="0">
                <a:ea typeface="ＭＳ Ｐゴシック" panose="020B0600070205080204" pitchFamily="34" charset="-128"/>
              </a:rPr>
              <a:t> character that is not included in </a:t>
            </a:r>
            <a:r>
              <a:rPr lang="en-US" altLang="en-US" sz="2000" i="1" dirty="0">
                <a:ea typeface="ＭＳ Ｐゴシック" panose="020B0600070205080204" pitchFamily="34" charset="-128"/>
              </a:rPr>
              <a:t>x</a:t>
            </a:r>
          </a:p>
          <a:p>
            <a:pPr lvl="1" indent="0">
              <a:buFontTx/>
              <a:buNone/>
            </a:pPr>
            <a:r>
              <a:rPr lang="en-US" altLang="en-US" sz="2000" dirty="0">
                <a:solidFill>
                  <a:schemeClr val="bg2"/>
                </a:solidFill>
                <a:ea typeface="ＭＳ Ｐゴシック" panose="020B0600070205080204" pitchFamily="34" charset="-128"/>
              </a:rPr>
              <a:t>“[^</a:t>
            </a:r>
            <a:r>
              <a:rPr lang="en-US" altLang="en-US" sz="2000" dirty="0" err="1">
                <a:solidFill>
                  <a:schemeClr val="bg2"/>
                </a:solidFill>
                <a:ea typeface="ＭＳ Ｐゴシック" panose="020B0600070205080204" pitchFamily="34" charset="-128"/>
              </a:rPr>
              <a:t>abc</a:t>
            </a:r>
            <a:r>
              <a:rPr lang="en-US" altLang="en-US" sz="2000" dirty="0">
                <a:solidFill>
                  <a:schemeClr val="bg2"/>
                </a:solidFill>
                <a:ea typeface="ＭＳ Ｐゴシック" panose="020B0600070205080204" pitchFamily="34" charset="-128"/>
              </a:rPr>
              <a:t>]” matches any single character </a:t>
            </a:r>
            <a:r>
              <a:rPr lang="en-US" altLang="en-US" sz="2000" i="1" dirty="0">
                <a:solidFill>
                  <a:schemeClr val="bg2"/>
                </a:solidFill>
                <a:ea typeface="ＭＳ Ｐゴシック" panose="020B0600070205080204" pitchFamily="34" charset="-128"/>
              </a:rPr>
              <a:t>except</a:t>
            </a:r>
            <a:r>
              <a:rPr lang="en-US" altLang="en-US" sz="2000" dirty="0">
                <a:solidFill>
                  <a:schemeClr val="bg2"/>
                </a:solidFill>
                <a:ea typeface="ＭＳ Ｐゴシック" panose="020B0600070205080204" pitchFamily="34" charset="-128"/>
              </a:rPr>
              <a:t> ‘</a:t>
            </a:r>
            <a:r>
              <a:rPr lang="en-US" altLang="en-US" sz="2000" dirty="0" err="1">
                <a:solidFill>
                  <a:schemeClr val="bg2"/>
                </a:solidFill>
                <a:ea typeface="ＭＳ Ｐゴシック" panose="020B0600070205080204" pitchFamily="34" charset="-128"/>
              </a:rPr>
              <a:t>a’,’b’,or</a:t>
            </a:r>
            <a:r>
              <a:rPr lang="en-US" altLang="en-US" sz="2000" dirty="0">
                <a:solidFill>
                  <a:schemeClr val="bg2"/>
                </a:solidFill>
                <a:ea typeface="ＭＳ Ｐゴシック" panose="020B0600070205080204" pitchFamily="34" charset="-128"/>
              </a:rPr>
              <a:t> ‘c’</a:t>
            </a:r>
          </a:p>
        </p:txBody>
      </p:sp>
    </p:spTree>
    <p:extLst>
      <p:ext uri="{BB962C8B-B14F-4D97-AF65-F5344CB8AC3E}">
        <p14:creationId xmlns:p14="http://schemas.microsoft.com/office/powerpoint/2010/main" val="179894369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39"/>
          <p:cNvSpPr txBox="1">
            <a:spLocks noGrp="1"/>
          </p:cNvSpPr>
          <p:nvPr>
            <p:ph type="title"/>
          </p:nvPr>
        </p:nvSpPr>
        <p:spPr>
          <a:xfrm>
            <a:off x="349780" y="44624"/>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Text Data Preparation</a:t>
            </a:r>
            <a:endParaRPr sz="4000" b="1">
              <a:solidFill>
                <a:schemeClr val="accent2"/>
              </a:solidFill>
            </a:endParaRPr>
          </a:p>
        </p:txBody>
      </p:sp>
      <p:sp>
        <p:nvSpPr>
          <p:cNvPr id="463" name="Google Shape;463;p39"/>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464" name="Google Shape;464;p3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228600" algn="l" rtl="0">
              <a:spcBef>
                <a:spcPts val="0"/>
              </a:spcBef>
              <a:spcAft>
                <a:spcPts val="0"/>
              </a:spcAft>
              <a:buClr>
                <a:schemeClr val="dk1"/>
              </a:buClr>
              <a:buSzPts val="1800"/>
              <a:buFont typeface="Arial"/>
              <a:buNone/>
            </a:pPr>
            <a:endParaRPr sz="1800"/>
          </a:p>
          <a:p>
            <a:pPr marL="342900" lvl="0" indent="-228600" algn="l" rtl="0">
              <a:spcBef>
                <a:spcPts val="360"/>
              </a:spcBef>
              <a:spcAft>
                <a:spcPts val="0"/>
              </a:spcAft>
              <a:buClr>
                <a:schemeClr val="dk1"/>
              </a:buClr>
              <a:buSzPts val="1800"/>
              <a:buFont typeface="Arial"/>
              <a:buNone/>
            </a:pPr>
            <a:endParaRPr sz="1800"/>
          </a:p>
        </p:txBody>
      </p:sp>
      <p:sp>
        <p:nvSpPr>
          <p:cNvPr id="465" name="Google Shape;465;p39"/>
          <p:cNvSpPr/>
          <p:nvPr/>
        </p:nvSpPr>
        <p:spPr>
          <a:xfrm>
            <a:off x="611560" y="1195149"/>
            <a:ext cx="7632848" cy="341632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1">
                <a:solidFill>
                  <a:schemeClr val="dk1"/>
                </a:solidFill>
                <a:latin typeface="Arial"/>
                <a:ea typeface="Arial"/>
                <a:cs typeface="Arial"/>
                <a:sym typeface="Arial"/>
              </a:rPr>
              <a:t>Removal of Stop-words</a:t>
            </a:r>
            <a:r>
              <a:rPr lang="en-US" sz="1800">
                <a:solidFill>
                  <a:schemeClr val="dk1"/>
                </a:solidFill>
                <a:latin typeface="Arial"/>
                <a:ea typeface="Arial"/>
                <a:cs typeface="Arial"/>
                <a:sym typeface="Arial"/>
              </a:rPr>
              <a:t>: </a:t>
            </a:r>
            <a:endParaRPr/>
          </a:p>
          <a:p>
            <a:pPr marL="0" marR="0" lvl="0" indent="0" algn="just"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0" marR="0" lvl="0" indent="0" algn="just" rtl="0">
              <a:spcBef>
                <a:spcPts val="0"/>
              </a:spcBef>
              <a:spcAft>
                <a:spcPts val="0"/>
              </a:spcAft>
              <a:buNone/>
            </a:pPr>
            <a:r>
              <a:rPr lang="en-US" sz="1800">
                <a:solidFill>
                  <a:schemeClr val="dk1"/>
                </a:solidFill>
                <a:latin typeface="Arial"/>
                <a:ea typeface="Arial"/>
                <a:cs typeface="Arial"/>
                <a:sym typeface="Arial"/>
              </a:rPr>
              <a:t>When data analysis needs to be data driven at the word level, the commonly occurring words (stop-words) should be removed. </a:t>
            </a:r>
            <a:endParaRPr/>
          </a:p>
          <a:p>
            <a:pPr marL="0" marR="0" lvl="0" indent="0" algn="just" rtl="0">
              <a:spcBef>
                <a:spcPts val="0"/>
              </a:spcBef>
              <a:spcAft>
                <a:spcPts val="0"/>
              </a:spcAft>
              <a:buNone/>
            </a:pPr>
            <a:endParaRPr sz="1800">
              <a:solidFill>
                <a:schemeClr val="dk1"/>
              </a:solidFill>
              <a:latin typeface="Arial"/>
              <a:ea typeface="Arial"/>
              <a:cs typeface="Arial"/>
              <a:sym typeface="Arial"/>
            </a:endParaRPr>
          </a:p>
          <a:p>
            <a:pPr marL="0" marR="0" lvl="0" indent="0" algn="just" rtl="0">
              <a:spcBef>
                <a:spcPts val="0"/>
              </a:spcBef>
              <a:spcAft>
                <a:spcPts val="0"/>
              </a:spcAft>
              <a:buNone/>
            </a:pPr>
            <a:endParaRPr sz="1800">
              <a:solidFill>
                <a:schemeClr val="dk1"/>
              </a:solidFill>
              <a:latin typeface="Arial"/>
              <a:ea typeface="Arial"/>
              <a:cs typeface="Arial"/>
              <a:sym typeface="Arial"/>
            </a:endParaRPr>
          </a:p>
          <a:p>
            <a:pPr marL="0" marR="0" lvl="0" indent="0" algn="just" rtl="0">
              <a:spcBef>
                <a:spcPts val="0"/>
              </a:spcBef>
              <a:spcAft>
                <a:spcPts val="0"/>
              </a:spcAft>
              <a:buNone/>
            </a:pPr>
            <a:endParaRPr sz="1800">
              <a:solidFill>
                <a:schemeClr val="dk1"/>
              </a:solidFill>
              <a:latin typeface="Arial"/>
              <a:ea typeface="Arial"/>
              <a:cs typeface="Arial"/>
              <a:sym typeface="Arial"/>
            </a:endParaRPr>
          </a:p>
          <a:p>
            <a:pPr marL="0" marR="0" lvl="0" indent="0" algn="just" rtl="0">
              <a:spcBef>
                <a:spcPts val="0"/>
              </a:spcBef>
              <a:spcAft>
                <a:spcPts val="0"/>
              </a:spcAft>
              <a:buNone/>
            </a:pPr>
            <a:r>
              <a:rPr lang="en-US" sz="1800" b="1">
                <a:solidFill>
                  <a:schemeClr val="dk1"/>
                </a:solidFill>
                <a:latin typeface="Arial"/>
                <a:ea typeface="Arial"/>
                <a:cs typeface="Arial"/>
                <a:sym typeface="Arial"/>
              </a:rPr>
              <a:t>Removal of Punctuations</a:t>
            </a:r>
            <a:r>
              <a:rPr lang="en-US" sz="1800">
                <a:solidFill>
                  <a:schemeClr val="dk1"/>
                </a:solidFill>
                <a:latin typeface="Arial"/>
                <a:ea typeface="Arial"/>
                <a:cs typeface="Arial"/>
                <a:sym typeface="Arial"/>
              </a:rPr>
              <a:t>: </a:t>
            </a:r>
            <a:endParaRPr/>
          </a:p>
          <a:p>
            <a:pPr marL="0" marR="0" lvl="0" indent="0" algn="just" rtl="0">
              <a:spcBef>
                <a:spcPts val="0"/>
              </a:spcBef>
              <a:spcAft>
                <a:spcPts val="0"/>
              </a:spcAft>
              <a:buNone/>
            </a:pPr>
            <a:endParaRPr sz="1800">
              <a:solidFill>
                <a:schemeClr val="dk1"/>
              </a:solidFill>
              <a:latin typeface="Arial"/>
              <a:ea typeface="Arial"/>
              <a:cs typeface="Arial"/>
              <a:sym typeface="Arial"/>
            </a:endParaRPr>
          </a:p>
          <a:p>
            <a:pPr marL="0" marR="0" lvl="0" indent="0" algn="just" rtl="0">
              <a:spcBef>
                <a:spcPts val="0"/>
              </a:spcBef>
              <a:spcAft>
                <a:spcPts val="0"/>
              </a:spcAft>
              <a:buNone/>
            </a:pPr>
            <a:r>
              <a:rPr lang="en-US" sz="1800">
                <a:solidFill>
                  <a:schemeClr val="dk1"/>
                </a:solidFill>
                <a:latin typeface="Arial"/>
                <a:ea typeface="Arial"/>
                <a:cs typeface="Arial"/>
                <a:sym typeface="Arial"/>
              </a:rPr>
              <a:t>All the punctuation marks according to the priorities should be dealt with. For example: “.”, “,”,”?” are important punctuations that should be retained while others need to be removed.</a:t>
            </a:r>
            <a:endParaRPr/>
          </a:p>
        </p:txBody>
      </p:sp>
      <p:sp>
        <p:nvSpPr>
          <p:cNvPr id="466" name="Google Shape;466;p39"/>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80</a:t>
            </a:fld>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40"/>
          <p:cNvSpPr txBox="1">
            <a:spLocks noGrp="1"/>
          </p:cNvSpPr>
          <p:nvPr>
            <p:ph type="title"/>
          </p:nvPr>
        </p:nvSpPr>
        <p:spPr>
          <a:xfrm>
            <a:off x="349780" y="44624"/>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Text Data Preparation</a:t>
            </a:r>
            <a:endParaRPr sz="4000" b="1">
              <a:solidFill>
                <a:schemeClr val="accent2"/>
              </a:solidFill>
            </a:endParaRPr>
          </a:p>
        </p:txBody>
      </p:sp>
      <p:sp>
        <p:nvSpPr>
          <p:cNvPr id="473" name="Google Shape;473;p40"/>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474" name="Google Shape;474;p4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228600" algn="l" rtl="0">
              <a:spcBef>
                <a:spcPts val="0"/>
              </a:spcBef>
              <a:spcAft>
                <a:spcPts val="0"/>
              </a:spcAft>
              <a:buClr>
                <a:schemeClr val="dk1"/>
              </a:buClr>
              <a:buSzPts val="1800"/>
              <a:buFont typeface="Arial"/>
              <a:buNone/>
            </a:pPr>
            <a:endParaRPr sz="1800"/>
          </a:p>
          <a:p>
            <a:pPr marL="342900" lvl="0" indent="-228600" algn="l" rtl="0">
              <a:spcBef>
                <a:spcPts val="360"/>
              </a:spcBef>
              <a:spcAft>
                <a:spcPts val="0"/>
              </a:spcAft>
              <a:buClr>
                <a:schemeClr val="dk1"/>
              </a:buClr>
              <a:buSzPts val="1800"/>
              <a:buFont typeface="Arial"/>
              <a:buNone/>
            </a:pPr>
            <a:endParaRPr sz="1800"/>
          </a:p>
        </p:txBody>
      </p:sp>
      <p:sp>
        <p:nvSpPr>
          <p:cNvPr id="475" name="Google Shape;475;p40"/>
          <p:cNvSpPr/>
          <p:nvPr/>
        </p:nvSpPr>
        <p:spPr>
          <a:xfrm>
            <a:off x="611560" y="1195149"/>
            <a:ext cx="7632848" cy="4801314"/>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sz="1800" b="1">
              <a:solidFill>
                <a:schemeClr val="dk1"/>
              </a:solidFill>
              <a:latin typeface="Arial"/>
              <a:ea typeface="Arial"/>
              <a:cs typeface="Arial"/>
              <a:sym typeface="Arial"/>
            </a:endParaRPr>
          </a:p>
          <a:p>
            <a:pPr marL="0" marR="0" lvl="0" indent="0" algn="just" rtl="0">
              <a:spcBef>
                <a:spcPts val="0"/>
              </a:spcBef>
              <a:spcAft>
                <a:spcPts val="0"/>
              </a:spcAft>
              <a:buNone/>
            </a:pPr>
            <a:r>
              <a:rPr lang="en-US" sz="1800" b="1">
                <a:solidFill>
                  <a:schemeClr val="dk1"/>
                </a:solidFill>
                <a:latin typeface="Arial"/>
                <a:ea typeface="Arial"/>
                <a:cs typeface="Arial"/>
                <a:sym typeface="Arial"/>
              </a:rPr>
              <a:t>Removal of Expressions</a:t>
            </a:r>
            <a:r>
              <a:rPr lang="en-US" sz="1800">
                <a:solidFill>
                  <a:schemeClr val="dk1"/>
                </a:solidFill>
                <a:latin typeface="Arial"/>
                <a:ea typeface="Arial"/>
                <a:cs typeface="Arial"/>
                <a:sym typeface="Arial"/>
              </a:rPr>
              <a:t>: </a:t>
            </a:r>
            <a:endParaRPr/>
          </a:p>
          <a:p>
            <a:pPr marL="0" marR="0" lvl="0" indent="0" algn="just" rtl="0">
              <a:spcBef>
                <a:spcPts val="0"/>
              </a:spcBef>
              <a:spcAft>
                <a:spcPts val="0"/>
              </a:spcAft>
              <a:buNone/>
            </a:pPr>
            <a:endParaRPr sz="1800">
              <a:solidFill>
                <a:schemeClr val="dk1"/>
              </a:solidFill>
              <a:latin typeface="Arial"/>
              <a:ea typeface="Arial"/>
              <a:cs typeface="Arial"/>
              <a:sym typeface="Arial"/>
            </a:endParaRPr>
          </a:p>
          <a:p>
            <a:pPr marL="0" marR="0" lvl="0" indent="0" algn="just" rtl="0">
              <a:spcBef>
                <a:spcPts val="0"/>
              </a:spcBef>
              <a:spcAft>
                <a:spcPts val="0"/>
              </a:spcAft>
              <a:buNone/>
            </a:pPr>
            <a:r>
              <a:rPr lang="en-US" sz="1800">
                <a:solidFill>
                  <a:schemeClr val="dk1"/>
                </a:solidFill>
                <a:latin typeface="Arial"/>
                <a:ea typeface="Arial"/>
                <a:cs typeface="Arial"/>
                <a:sym typeface="Arial"/>
              </a:rPr>
              <a:t>Textual data (usually speech transcripts) may contain human expressions like [laughing], [Crying], [Audience paused]. </a:t>
            </a:r>
            <a:endParaRPr/>
          </a:p>
          <a:p>
            <a:pPr marL="0" marR="0" lvl="0" indent="0" algn="just" rtl="0">
              <a:spcBef>
                <a:spcPts val="0"/>
              </a:spcBef>
              <a:spcAft>
                <a:spcPts val="0"/>
              </a:spcAft>
              <a:buNone/>
            </a:pPr>
            <a:endParaRPr sz="1800">
              <a:solidFill>
                <a:schemeClr val="dk1"/>
              </a:solidFill>
              <a:latin typeface="Arial"/>
              <a:ea typeface="Arial"/>
              <a:cs typeface="Arial"/>
              <a:sym typeface="Arial"/>
            </a:endParaRPr>
          </a:p>
          <a:p>
            <a:pPr marL="0" marR="0" lvl="0" indent="0" algn="just" rtl="0">
              <a:spcBef>
                <a:spcPts val="0"/>
              </a:spcBef>
              <a:spcAft>
                <a:spcPts val="0"/>
              </a:spcAft>
              <a:buNone/>
            </a:pPr>
            <a:r>
              <a:rPr lang="en-US" sz="1800">
                <a:solidFill>
                  <a:schemeClr val="dk1"/>
                </a:solidFill>
                <a:latin typeface="Arial"/>
                <a:ea typeface="Arial"/>
                <a:cs typeface="Arial"/>
                <a:sym typeface="Arial"/>
              </a:rPr>
              <a:t>These expressions are usually non relevant to content of the speech and hence need to be removed. </a:t>
            </a:r>
            <a:endParaRPr/>
          </a:p>
          <a:p>
            <a:pPr marL="0" marR="0" lvl="0" indent="0" algn="just" rtl="0">
              <a:spcBef>
                <a:spcPts val="0"/>
              </a:spcBef>
              <a:spcAft>
                <a:spcPts val="0"/>
              </a:spcAft>
              <a:buNone/>
            </a:pPr>
            <a:endParaRPr sz="1800" b="1">
              <a:solidFill>
                <a:schemeClr val="dk1"/>
              </a:solidFill>
              <a:latin typeface="Arial"/>
              <a:ea typeface="Arial"/>
              <a:cs typeface="Arial"/>
              <a:sym typeface="Arial"/>
            </a:endParaRPr>
          </a:p>
          <a:p>
            <a:pPr marL="0" marR="0" lvl="0" indent="0" algn="just" rtl="0">
              <a:spcBef>
                <a:spcPts val="0"/>
              </a:spcBef>
              <a:spcAft>
                <a:spcPts val="0"/>
              </a:spcAft>
              <a:buNone/>
            </a:pPr>
            <a:endParaRPr sz="1800" b="1">
              <a:solidFill>
                <a:schemeClr val="dk1"/>
              </a:solidFill>
              <a:latin typeface="Arial"/>
              <a:ea typeface="Arial"/>
              <a:cs typeface="Arial"/>
              <a:sym typeface="Arial"/>
            </a:endParaRPr>
          </a:p>
          <a:p>
            <a:pPr marL="0" marR="0" lvl="0" indent="0" algn="just" rtl="0">
              <a:spcBef>
                <a:spcPts val="0"/>
              </a:spcBef>
              <a:spcAft>
                <a:spcPts val="0"/>
              </a:spcAft>
              <a:buNone/>
            </a:pPr>
            <a:r>
              <a:rPr lang="en-US" sz="1800" b="1">
                <a:solidFill>
                  <a:schemeClr val="dk1"/>
                </a:solidFill>
                <a:latin typeface="Arial"/>
                <a:ea typeface="Arial"/>
                <a:cs typeface="Arial"/>
                <a:sym typeface="Arial"/>
              </a:rPr>
              <a:t>Split Attached Words</a:t>
            </a:r>
            <a:r>
              <a:rPr lang="en-US" sz="1800">
                <a:solidFill>
                  <a:schemeClr val="dk1"/>
                </a:solidFill>
                <a:latin typeface="Arial"/>
                <a:ea typeface="Arial"/>
                <a:cs typeface="Arial"/>
                <a:sym typeface="Arial"/>
              </a:rPr>
              <a:t>:</a:t>
            </a:r>
            <a:endParaRPr/>
          </a:p>
          <a:p>
            <a:pPr marL="0" marR="0" lvl="0" indent="0" algn="just" rtl="0">
              <a:spcBef>
                <a:spcPts val="0"/>
              </a:spcBef>
              <a:spcAft>
                <a:spcPts val="0"/>
              </a:spcAft>
              <a:buNone/>
            </a:pPr>
            <a:endParaRPr sz="1800">
              <a:solidFill>
                <a:schemeClr val="dk1"/>
              </a:solidFill>
              <a:latin typeface="Arial"/>
              <a:ea typeface="Arial"/>
              <a:cs typeface="Arial"/>
              <a:sym typeface="Arial"/>
            </a:endParaRPr>
          </a:p>
          <a:p>
            <a:pPr marL="0" marR="0" lvl="0" indent="0" algn="just" rtl="0">
              <a:spcBef>
                <a:spcPts val="0"/>
              </a:spcBef>
              <a:spcAft>
                <a:spcPts val="0"/>
              </a:spcAft>
              <a:buNone/>
            </a:pPr>
            <a:r>
              <a:rPr lang="en-US" sz="1800">
                <a:solidFill>
                  <a:schemeClr val="dk1"/>
                </a:solidFill>
                <a:latin typeface="Arial"/>
                <a:ea typeface="Arial"/>
                <a:cs typeface="Arial"/>
                <a:sym typeface="Arial"/>
              </a:rPr>
              <a:t>Most of the tweets are accompanied with multiple attached words like RainyDay, PlayingInTheCold etc. </a:t>
            </a:r>
            <a:endParaRPr/>
          </a:p>
          <a:p>
            <a:pPr marL="0" marR="0" lvl="0" indent="0" algn="just" rtl="0">
              <a:spcBef>
                <a:spcPts val="0"/>
              </a:spcBef>
              <a:spcAft>
                <a:spcPts val="0"/>
              </a:spcAft>
              <a:buNone/>
            </a:pPr>
            <a:endParaRPr sz="1800">
              <a:solidFill>
                <a:schemeClr val="dk1"/>
              </a:solidFill>
              <a:latin typeface="Arial"/>
              <a:ea typeface="Arial"/>
              <a:cs typeface="Arial"/>
              <a:sym typeface="Arial"/>
            </a:endParaRPr>
          </a:p>
          <a:p>
            <a:pPr marL="0" marR="0" lvl="0" indent="0" algn="just" rtl="0">
              <a:spcBef>
                <a:spcPts val="0"/>
              </a:spcBef>
              <a:spcAft>
                <a:spcPts val="0"/>
              </a:spcAft>
              <a:buNone/>
            </a:pPr>
            <a:r>
              <a:rPr lang="en-US" sz="1800">
                <a:solidFill>
                  <a:schemeClr val="dk1"/>
                </a:solidFill>
                <a:latin typeface="Arial"/>
                <a:ea typeface="Arial"/>
                <a:cs typeface="Arial"/>
                <a:sym typeface="Arial"/>
              </a:rPr>
              <a:t>These entities can be split into their normal forms using simple rules and regex.</a:t>
            </a:r>
            <a:endParaRPr sz="1800">
              <a:solidFill>
                <a:schemeClr val="dk1"/>
              </a:solidFill>
              <a:latin typeface="Arial"/>
              <a:ea typeface="Arial"/>
              <a:cs typeface="Arial"/>
              <a:sym typeface="Arial"/>
            </a:endParaRPr>
          </a:p>
        </p:txBody>
      </p:sp>
      <p:sp>
        <p:nvSpPr>
          <p:cNvPr id="476" name="Google Shape;476;p40"/>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81</a:t>
            </a:fld>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41"/>
          <p:cNvSpPr txBox="1">
            <a:spLocks noGrp="1"/>
          </p:cNvSpPr>
          <p:nvPr>
            <p:ph type="title"/>
          </p:nvPr>
        </p:nvSpPr>
        <p:spPr>
          <a:xfrm>
            <a:off x="349780" y="44624"/>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Text Data Preparation</a:t>
            </a:r>
            <a:endParaRPr sz="4000" b="1">
              <a:solidFill>
                <a:schemeClr val="accent2"/>
              </a:solidFill>
            </a:endParaRPr>
          </a:p>
        </p:txBody>
      </p:sp>
      <p:sp>
        <p:nvSpPr>
          <p:cNvPr id="483" name="Google Shape;483;p41"/>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484" name="Google Shape;484;p4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228600" algn="l" rtl="0">
              <a:spcBef>
                <a:spcPts val="0"/>
              </a:spcBef>
              <a:spcAft>
                <a:spcPts val="0"/>
              </a:spcAft>
              <a:buClr>
                <a:schemeClr val="dk1"/>
              </a:buClr>
              <a:buSzPts val="1800"/>
              <a:buFont typeface="Arial"/>
              <a:buNone/>
            </a:pPr>
            <a:endParaRPr sz="1800"/>
          </a:p>
          <a:p>
            <a:pPr marL="342900" lvl="0" indent="-228600" algn="l" rtl="0">
              <a:spcBef>
                <a:spcPts val="360"/>
              </a:spcBef>
              <a:spcAft>
                <a:spcPts val="0"/>
              </a:spcAft>
              <a:buClr>
                <a:schemeClr val="dk1"/>
              </a:buClr>
              <a:buSzPts val="1800"/>
              <a:buFont typeface="Arial"/>
              <a:buNone/>
            </a:pPr>
            <a:endParaRPr sz="1800"/>
          </a:p>
        </p:txBody>
      </p:sp>
      <p:sp>
        <p:nvSpPr>
          <p:cNvPr id="485" name="Google Shape;485;p41"/>
          <p:cNvSpPr/>
          <p:nvPr/>
        </p:nvSpPr>
        <p:spPr>
          <a:xfrm>
            <a:off x="611560" y="1377642"/>
            <a:ext cx="7704856"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Slangs lookup</a:t>
            </a:r>
            <a:r>
              <a:rPr lang="en-US" sz="1800">
                <a:solidFill>
                  <a:schemeClr val="dk1"/>
                </a:solidFill>
                <a:latin typeface="Arial"/>
                <a:ea typeface="Arial"/>
                <a:cs typeface="Arial"/>
                <a:sym typeface="Arial"/>
              </a:rPr>
              <a:t>: </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Again, social media comprises of a majority of slang words. </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These words should be transformed into standard words to make free text. </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lt2"/>
                </a:solidFill>
                <a:latin typeface="Arial"/>
                <a:ea typeface="Arial"/>
                <a:cs typeface="Arial"/>
                <a:sym typeface="Arial"/>
              </a:rPr>
              <a:t>The words like luv will be converted to love, Helo to Hello. </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The similar approach of apostrophe look up can be used to convert slangs to standard words. </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A number of sources are available on the web, which provides lists of all possible slangs.</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	</a:t>
            </a:r>
            <a:r>
              <a:rPr lang="en-US" sz="1800">
                <a:solidFill>
                  <a:schemeClr val="lt2"/>
                </a:solidFill>
                <a:latin typeface="Arial"/>
                <a:ea typeface="Arial"/>
                <a:cs typeface="Arial"/>
                <a:sym typeface="Arial"/>
              </a:rPr>
              <a:t>This would be your holy grail and you could use them as </a:t>
            </a:r>
            <a:endParaRPr/>
          </a:p>
          <a:p>
            <a:pPr marL="0" marR="0" lvl="0" indent="0" algn="l" rtl="0">
              <a:spcBef>
                <a:spcPts val="0"/>
              </a:spcBef>
              <a:spcAft>
                <a:spcPts val="0"/>
              </a:spcAft>
              <a:buNone/>
            </a:pPr>
            <a:r>
              <a:rPr lang="en-US" sz="1800">
                <a:solidFill>
                  <a:schemeClr val="lt2"/>
                </a:solidFill>
                <a:latin typeface="Arial"/>
                <a:ea typeface="Arial"/>
                <a:cs typeface="Arial"/>
                <a:sym typeface="Arial"/>
              </a:rPr>
              <a:t>	lookup dictionaries for conversion purposes.</a:t>
            </a:r>
            <a:endParaRPr/>
          </a:p>
        </p:txBody>
      </p:sp>
      <p:sp>
        <p:nvSpPr>
          <p:cNvPr id="486" name="Google Shape;486;p41"/>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82</a:t>
            </a:fld>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42"/>
          <p:cNvSpPr txBox="1">
            <a:spLocks noGrp="1"/>
          </p:cNvSpPr>
          <p:nvPr>
            <p:ph type="title"/>
          </p:nvPr>
        </p:nvSpPr>
        <p:spPr>
          <a:xfrm>
            <a:off x="349780" y="44624"/>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Text Data Preparation</a:t>
            </a:r>
            <a:endParaRPr sz="4000" b="1">
              <a:solidFill>
                <a:schemeClr val="accent2"/>
              </a:solidFill>
            </a:endParaRPr>
          </a:p>
        </p:txBody>
      </p:sp>
      <p:sp>
        <p:nvSpPr>
          <p:cNvPr id="493" name="Google Shape;493;p42"/>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494" name="Google Shape;494;p4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228600" algn="l" rtl="0">
              <a:spcBef>
                <a:spcPts val="0"/>
              </a:spcBef>
              <a:spcAft>
                <a:spcPts val="0"/>
              </a:spcAft>
              <a:buClr>
                <a:schemeClr val="dk1"/>
              </a:buClr>
              <a:buSzPts val="1800"/>
              <a:buFont typeface="Arial"/>
              <a:buNone/>
            </a:pPr>
            <a:endParaRPr sz="1800"/>
          </a:p>
          <a:p>
            <a:pPr marL="342900" lvl="0" indent="-228600" algn="l" rtl="0">
              <a:spcBef>
                <a:spcPts val="360"/>
              </a:spcBef>
              <a:spcAft>
                <a:spcPts val="0"/>
              </a:spcAft>
              <a:buClr>
                <a:schemeClr val="dk1"/>
              </a:buClr>
              <a:buSzPts val="1800"/>
              <a:buFont typeface="Arial"/>
              <a:buNone/>
            </a:pPr>
            <a:endParaRPr sz="1800"/>
          </a:p>
        </p:txBody>
      </p:sp>
      <p:pic>
        <p:nvPicPr>
          <p:cNvPr id="495" name="Google Shape;495;p42" descr="Graphical user interface, text, application, email&#10;&#10;Description automatically generated"/>
          <p:cNvPicPr preferRelativeResize="0"/>
          <p:nvPr/>
        </p:nvPicPr>
        <p:blipFill rotWithShape="1">
          <a:blip r:embed="rId3">
            <a:alphaModFix/>
          </a:blip>
          <a:srcRect/>
          <a:stretch/>
        </p:blipFill>
        <p:spPr>
          <a:xfrm>
            <a:off x="793750" y="1765300"/>
            <a:ext cx="7556500" cy="3327400"/>
          </a:xfrm>
          <a:prstGeom prst="rect">
            <a:avLst/>
          </a:prstGeom>
          <a:noFill/>
          <a:ln>
            <a:noFill/>
          </a:ln>
        </p:spPr>
      </p:pic>
      <p:sp>
        <p:nvSpPr>
          <p:cNvPr id="496" name="Google Shape;496;p4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83</a:t>
            </a:fld>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43"/>
          <p:cNvSpPr txBox="1">
            <a:spLocks noGrp="1"/>
          </p:cNvSpPr>
          <p:nvPr>
            <p:ph type="title"/>
          </p:nvPr>
        </p:nvSpPr>
        <p:spPr>
          <a:xfrm>
            <a:off x="424833" y="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Slang Lookup</a:t>
            </a:r>
            <a:endParaRPr/>
          </a:p>
        </p:txBody>
      </p:sp>
      <p:sp>
        <p:nvSpPr>
          <p:cNvPr id="503" name="Google Shape;503;p43"/>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504" name="Google Shape;504;p4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228600" algn="l" rtl="0">
              <a:spcBef>
                <a:spcPts val="0"/>
              </a:spcBef>
              <a:spcAft>
                <a:spcPts val="0"/>
              </a:spcAft>
              <a:buClr>
                <a:schemeClr val="dk1"/>
              </a:buClr>
              <a:buSzPts val="1800"/>
              <a:buFont typeface="Arial"/>
              <a:buNone/>
            </a:pPr>
            <a:endParaRPr sz="1800"/>
          </a:p>
          <a:p>
            <a:pPr marL="342900" lvl="0" indent="-228600" algn="l" rtl="0">
              <a:spcBef>
                <a:spcPts val="360"/>
              </a:spcBef>
              <a:spcAft>
                <a:spcPts val="0"/>
              </a:spcAft>
              <a:buClr>
                <a:schemeClr val="dk1"/>
              </a:buClr>
              <a:buSzPts val="1800"/>
              <a:buFont typeface="Arial"/>
              <a:buNone/>
            </a:pPr>
            <a:endParaRPr sz="1800"/>
          </a:p>
        </p:txBody>
      </p:sp>
      <p:sp>
        <p:nvSpPr>
          <p:cNvPr id="505" name="Google Shape;505;p43"/>
          <p:cNvSpPr/>
          <p:nvPr/>
        </p:nvSpPr>
        <p:spPr>
          <a:xfrm>
            <a:off x="755142" y="1049621"/>
            <a:ext cx="6984776" cy="39703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Slang lookup:</a:t>
            </a:r>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r>
              <a:rPr lang="en-US" sz="1600" b="1" u="sng">
                <a:solidFill>
                  <a:schemeClr val="dk1"/>
                </a:solidFill>
                <a:latin typeface="Arial"/>
                <a:ea typeface="Arial"/>
                <a:cs typeface="Arial"/>
                <a:sym typeface="Arial"/>
                <a:hlinkClick r:id="rId3">
                  <a:extLst>
                    <a:ext uri="{A12FA001-AC4F-418D-AE19-62706E023703}">
                      <ahyp:hlinkClr xmlns:ahyp="http://schemas.microsoft.com/office/drawing/2018/hyperlinkcolor" val="tx"/>
                    </a:ext>
                  </a:extLst>
                </a:hlinkClick>
              </a:rPr>
              <a:t>https://github.com/rishabhverma17/sms_slang_translator/blob/master/slang.txt</a:t>
            </a:r>
            <a:endParaRPr sz="1600" b="1">
              <a:solidFill>
                <a:schemeClr val="dk1"/>
              </a:solidFill>
              <a:latin typeface="Arial"/>
              <a:ea typeface="Arial"/>
              <a:cs typeface="Arial"/>
              <a:sym typeface="Arial"/>
            </a:endParaRPr>
          </a:p>
          <a:p>
            <a:pPr marL="0" marR="0" lvl="0" indent="0" algn="l" rtl="0">
              <a:spcBef>
                <a:spcPts val="0"/>
              </a:spcBef>
              <a:spcAft>
                <a:spcPts val="0"/>
              </a:spcAft>
              <a:buNone/>
            </a:pPr>
            <a:r>
              <a:rPr lang="en-US" sz="1800" b="1">
                <a:solidFill>
                  <a:schemeClr val="dk1"/>
                </a:solidFill>
                <a:latin typeface="Arial"/>
                <a:ea typeface="Arial"/>
                <a:cs typeface="Arial"/>
                <a:sym typeface="Arial"/>
              </a:rPr>
              <a:t> </a:t>
            </a:r>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6" name="Google Shape;506;p43"/>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84</a:t>
            </a:fld>
            <a:endParaRPr/>
          </a:p>
        </p:txBody>
      </p:sp>
      <p:pic>
        <p:nvPicPr>
          <p:cNvPr id="507" name="Google Shape;507;p43" descr="A picture containing graphical user interface&#10;&#10;Description automatically generated"/>
          <p:cNvPicPr preferRelativeResize="0"/>
          <p:nvPr/>
        </p:nvPicPr>
        <p:blipFill rotWithShape="1">
          <a:blip r:embed="rId4">
            <a:alphaModFix/>
          </a:blip>
          <a:srcRect/>
          <a:stretch/>
        </p:blipFill>
        <p:spPr>
          <a:xfrm>
            <a:off x="899592" y="2368172"/>
            <a:ext cx="1944216" cy="4215191"/>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44"/>
          <p:cNvSpPr txBox="1">
            <a:spLocks noGrp="1"/>
          </p:cNvSpPr>
          <p:nvPr>
            <p:ph type="title"/>
          </p:nvPr>
        </p:nvSpPr>
        <p:spPr>
          <a:xfrm>
            <a:off x="424833" y="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Slang Lookup</a:t>
            </a:r>
            <a:endParaRPr/>
          </a:p>
        </p:txBody>
      </p:sp>
      <p:sp>
        <p:nvSpPr>
          <p:cNvPr id="514" name="Google Shape;514;p44"/>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515" name="Google Shape;515;p4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228600" algn="l" rtl="0">
              <a:spcBef>
                <a:spcPts val="0"/>
              </a:spcBef>
              <a:spcAft>
                <a:spcPts val="0"/>
              </a:spcAft>
              <a:buClr>
                <a:schemeClr val="dk1"/>
              </a:buClr>
              <a:buSzPts val="1800"/>
              <a:buFont typeface="Arial"/>
              <a:buNone/>
            </a:pPr>
            <a:endParaRPr sz="1800"/>
          </a:p>
          <a:p>
            <a:pPr marL="342900" lvl="0" indent="-228600" algn="l" rtl="0">
              <a:spcBef>
                <a:spcPts val="360"/>
              </a:spcBef>
              <a:spcAft>
                <a:spcPts val="0"/>
              </a:spcAft>
              <a:buClr>
                <a:schemeClr val="dk1"/>
              </a:buClr>
              <a:buSzPts val="1800"/>
              <a:buFont typeface="Arial"/>
              <a:buNone/>
            </a:pPr>
            <a:endParaRPr sz="1800"/>
          </a:p>
        </p:txBody>
      </p:sp>
      <p:sp>
        <p:nvSpPr>
          <p:cNvPr id="516" name="Google Shape;516;p44"/>
          <p:cNvSpPr/>
          <p:nvPr/>
        </p:nvSpPr>
        <p:spPr>
          <a:xfrm>
            <a:off x="827584" y="1054477"/>
            <a:ext cx="6984776" cy="686341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lt2"/>
                </a:solidFill>
                <a:latin typeface="Arial"/>
                <a:ea typeface="Arial"/>
                <a:cs typeface="Arial"/>
                <a:sym typeface="Arial"/>
              </a:rPr>
              <a:t>#open the fle slang.txt </a:t>
            </a:r>
            <a:endParaRPr/>
          </a:p>
          <a:p>
            <a:pPr marL="0" marR="0" lvl="0" indent="0" algn="l" rtl="0">
              <a:spcBef>
                <a:spcPts val="0"/>
              </a:spcBef>
              <a:spcAft>
                <a:spcPts val="0"/>
              </a:spcAft>
              <a:buNone/>
            </a:pPr>
            <a:r>
              <a:rPr lang="en-US" sz="1400">
                <a:solidFill>
                  <a:schemeClr val="dk1"/>
                </a:solidFill>
                <a:latin typeface="Arial"/>
                <a:ea typeface="Arial"/>
                <a:cs typeface="Arial"/>
                <a:sym typeface="Arial"/>
              </a:rPr>
              <a:t>file=open("slang.txt","r") </a:t>
            </a:r>
            <a:endParaRPr/>
          </a:p>
          <a:p>
            <a:pPr marL="0" marR="0" lvl="0" indent="0" algn="l" rtl="0">
              <a:spcBef>
                <a:spcPts val="0"/>
              </a:spcBef>
              <a:spcAft>
                <a:spcPts val="0"/>
              </a:spcAft>
              <a:buNone/>
            </a:pPr>
            <a:r>
              <a:rPr lang="en-US" sz="1400">
                <a:solidFill>
                  <a:schemeClr val="dk1"/>
                </a:solidFill>
                <a:latin typeface="Arial"/>
                <a:ea typeface="Arial"/>
                <a:cs typeface="Arial"/>
                <a:sym typeface="Arial"/>
              </a:rPr>
              <a:t>slang=file.read() </a:t>
            </a:r>
            <a:endParaRPr/>
          </a:p>
          <a:p>
            <a:pPr marL="0" marR="0" lvl="0" indent="0" algn="l" rtl="0">
              <a:spcBef>
                <a:spcPts val="0"/>
              </a:spcBef>
              <a:spcAft>
                <a:spcPts val="0"/>
              </a:spcAft>
              <a:buNone/>
            </a:pPr>
            <a:r>
              <a:rPr lang="en-US" sz="1400">
                <a:solidFill>
                  <a:schemeClr val="dk1"/>
                </a:solidFill>
                <a:latin typeface="Arial"/>
                <a:ea typeface="Arial"/>
                <a:cs typeface="Arial"/>
                <a:sym typeface="Arial"/>
              </a:rPr>
              <a:t>  </a:t>
            </a:r>
            <a:endParaRPr/>
          </a:p>
          <a:p>
            <a:pPr marL="0" marR="0" lvl="0" indent="0" algn="l" rtl="0">
              <a:spcBef>
                <a:spcPts val="0"/>
              </a:spcBef>
              <a:spcAft>
                <a:spcPts val="0"/>
              </a:spcAft>
              <a:buNone/>
            </a:pPr>
            <a:r>
              <a:rPr lang="en-US" sz="1400">
                <a:solidFill>
                  <a:schemeClr val="lt2"/>
                </a:solidFill>
                <a:latin typeface="Arial"/>
                <a:ea typeface="Arial"/>
                <a:cs typeface="Arial"/>
                <a:sym typeface="Arial"/>
              </a:rPr>
              <a:t>#seperating each line present in the file </a:t>
            </a:r>
            <a:endParaRPr/>
          </a:p>
          <a:p>
            <a:pPr marL="0" marR="0" lvl="0" indent="0" algn="l" rtl="0">
              <a:spcBef>
                <a:spcPts val="0"/>
              </a:spcBef>
              <a:spcAft>
                <a:spcPts val="0"/>
              </a:spcAft>
              <a:buNone/>
            </a:pPr>
            <a:r>
              <a:rPr lang="en-US" sz="1400">
                <a:solidFill>
                  <a:schemeClr val="dk1"/>
                </a:solidFill>
                <a:latin typeface="Arial"/>
                <a:ea typeface="Arial"/>
                <a:cs typeface="Arial"/>
                <a:sym typeface="Arial"/>
              </a:rPr>
              <a:t>slang=slang.split('\n') </a:t>
            </a:r>
            <a:endParaRPr/>
          </a:p>
          <a:p>
            <a:pPr marL="0" marR="0" lvl="0" indent="0" algn="l" rtl="0">
              <a:spcBef>
                <a:spcPts val="0"/>
              </a:spcBef>
              <a:spcAft>
                <a:spcPts val="0"/>
              </a:spcAft>
              <a:buNone/>
            </a:pPr>
            <a:r>
              <a:rPr lang="en-US" sz="1400">
                <a:solidFill>
                  <a:schemeClr val="dk1"/>
                </a:solidFill>
                <a:latin typeface="Arial"/>
                <a:ea typeface="Arial"/>
                <a:cs typeface="Arial"/>
                <a:sym typeface="Arial"/>
              </a:rPr>
              <a:t>  </a:t>
            </a:r>
            <a:endParaRPr/>
          </a:p>
          <a:p>
            <a:pPr marL="0" marR="0" lvl="0" indent="0" algn="l" rtl="0">
              <a:spcBef>
                <a:spcPts val="0"/>
              </a:spcBef>
              <a:spcAft>
                <a:spcPts val="0"/>
              </a:spcAft>
              <a:buNone/>
            </a:pPr>
            <a:r>
              <a:rPr lang="en-US" sz="1400">
                <a:solidFill>
                  <a:schemeClr val="dk1"/>
                </a:solidFill>
                <a:latin typeface="Arial"/>
                <a:ea typeface="Arial"/>
                <a:cs typeface="Arial"/>
                <a:sym typeface="Arial"/>
              </a:rPr>
              <a:t>tweet_tokens=tweet.split() </a:t>
            </a:r>
            <a:endParaRPr/>
          </a:p>
          <a:p>
            <a:pPr marL="0" marR="0" lvl="0" indent="0" algn="l" rtl="0">
              <a:spcBef>
                <a:spcPts val="0"/>
              </a:spcBef>
              <a:spcAft>
                <a:spcPts val="0"/>
              </a:spcAft>
              <a:buNone/>
            </a:pPr>
            <a:r>
              <a:rPr lang="en-US" sz="1400">
                <a:solidFill>
                  <a:schemeClr val="dk1"/>
                </a:solidFill>
                <a:latin typeface="Arial"/>
                <a:ea typeface="Arial"/>
                <a:cs typeface="Arial"/>
                <a:sym typeface="Arial"/>
              </a:rPr>
              <a:t>slang_word=[] </a:t>
            </a:r>
            <a:endParaRPr/>
          </a:p>
          <a:p>
            <a:pPr marL="0" marR="0" lvl="0" indent="0" algn="l" rtl="0">
              <a:spcBef>
                <a:spcPts val="0"/>
              </a:spcBef>
              <a:spcAft>
                <a:spcPts val="0"/>
              </a:spcAft>
              <a:buNone/>
            </a:pPr>
            <a:r>
              <a:rPr lang="en-US" sz="1400">
                <a:solidFill>
                  <a:schemeClr val="dk1"/>
                </a:solidFill>
                <a:latin typeface="Arial"/>
                <a:ea typeface="Arial"/>
                <a:cs typeface="Arial"/>
                <a:sym typeface="Arial"/>
              </a:rPr>
              <a:t>meaning=[] </a:t>
            </a:r>
            <a:endParaRPr/>
          </a:p>
          <a:p>
            <a:pPr marL="0" marR="0" lvl="0" indent="0" algn="l" rtl="0">
              <a:spcBef>
                <a:spcPts val="0"/>
              </a:spcBef>
              <a:spcAft>
                <a:spcPts val="0"/>
              </a:spcAft>
              <a:buNone/>
            </a:pPr>
            <a:r>
              <a:rPr lang="en-US" sz="1400">
                <a:solidFill>
                  <a:schemeClr val="dk1"/>
                </a:solidFill>
                <a:latin typeface="Arial"/>
                <a:ea typeface="Arial"/>
                <a:cs typeface="Arial"/>
                <a:sym typeface="Arial"/>
              </a:rPr>
              <a:t>  </a:t>
            </a:r>
            <a:endParaRPr/>
          </a:p>
          <a:p>
            <a:pPr marL="0" marR="0" lvl="0" indent="0" algn="l" rtl="0">
              <a:spcBef>
                <a:spcPts val="0"/>
              </a:spcBef>
              <a:spcAft>
                <a:spcPts val="0"/>
              </a:spcAft>
              <a:buNone/>
            </a:pPr>
            <a:r>
              <a:rPr lang="en-US" sz="1400">
                <a:solidFill>
                  <a:schemeClr val="lt2"/>
                </a:solidFill>
                <a:latin typeface="Arial"/>
                <a:ea typeface="Arial"/>
                <a:cs typeface="Arial"/>
                <a:sym typeface="Arial"/>
              </a:rPr>
              <a:t>#store the slang words and meanings in different lists</a:t>
            </a:r>
            <a:r>
              <a:rPr lang="en-US" sz="1400">
                <a:solidFill>
                  <a:schemeClr val="dk1"/>
                </a:solidFill>
                <a:latin typeface="Arial"/>
                <a:ea typeface="Arial"/>
                <a:cs typeface="Arial"/>
                <a:sym typeface="Arial"/>
              </a:rPr>
              <a:t> </a:t>
            </a:r>
            <a:endParaRPr/>
          </a:p>
          <a:p>
            <a:pPr marL="0" marR="0" lvl="0" indent="0" algn="l" rtl="0">
              <a:spcBef>
                <a:spcPts val="0"/>
              </a:spcBef>
              <a:spcAft>
                <a:spcPts val="0"/>
              </a:spcAft>
              <a:buNone/>
            </a:pPr>
            <a:r>
              <a:rPr lang="en-US" sz="1400">
                <a:solidFill>
                  <a:schemeClr val="dk1"/>
                </a:solidFill>
                <a:latin typeface="Arial"/>
                <a:ea typeface="Arial"/>
                <a:cs typeface="Arial"/>
                <a:sym typeface="Arial"/>
              </a:rPr>
              <a:t>for line in slang: </a:t>
            </a:r>
            <a:endParaRPr/>
          </a:p>
          <a:p>
            <a:pPr marL="0" marR="0" lvl="0" indent="0" algn="l" rtl="0">
              <a:spcBef>
                <a:spcPts val="0"/>
              </a:spcBef>
              <a:spcAft>
                <a:spcPts val="0"/>
              </a:spcAft>
              <a:buNone/>
            </a:pPr>
            <a:r>
              <a:rPr lang="en-US" sz="1400">
                <a:solidFill>
                  <a:schemeClr val="dk1"/>
                </a:solidFill>
                <a:latin typeface="Arial"/>
                <a:ea typeface="Arial"/>
                <a:cs typeface="Arial"/>
                <a:sym typeface="Arial"/>
              </a:rPr>
              <a:t>    temp=line.split("=") </a:t>
            </a:r>
            <a:endParaRPr/>
          </a:p>
          <a:p>
            <a:pPr marL="0" marR="0" lvl="0" indent="0" algn="l" rtl="0">
              <a:spcBef>
                <a:spcPts val="0"/>
              </a:spcBef>
              <a:spcAft>
                <a:spcPts val="0"/>
              </a:spcAft>
              <a:buNone/>
            </a:pPr>
            <a:r>
              <a:rPr lang="en-US" sz="1400">
                <a:solidFill>
                  <a:schemeClr val="dk1"/>
                </a:solidFill>
                <a:latin typeface="Arial"/>
                <a:ea typeface="Arial"/>
                <a:cs typeface="Arial"/>
                <a:sym typeface="Arial"/>
              </a:rPr>
              <a:t>    slang_word.append(temp[0]) </a:t>
            </a:r>
            <a:endParaRPr/>
          </a:p>
          <a:p>
            <a:pPr marL="0" marR="0" lvl="0" indent="0" algn="l" rtl="0">
              <a:spcBef>
                <a:spcPts val="0"/>
              </a:spcBef>
              <a:spcAft>
                <a:spcPts val="0"/>
              </a:spcAft>
              <a:buNone/>
            </a:pPr>
            <a:r>
              <a:rPr lang="en-US" sz="1400">
                <a:solidFill>
                  <a:schemeClr val="dk1"/>
                </a:solidFill>
                <a:latin typeface="Arial"/>
                <a:ea typeface="Arial"/>
                <a:cs typeface="Arial"/>
                <a:sym typeface="Arial"/>
              </a:rPr>
              <a:t>    meaning.append(temp[-1]) </a:t>
            </a:r>
            <a:endParaRPr/>
          </a:p>
          <a:p>
            <a:pPr marL="0" marR="0" lvl="0" indent="0" algn="l" rtl="0">
              <a:spcBef>
                <a:spcPts val="0"/>
              </a:spcBef>
              <a:spcAft>
                <a:spcPts val="0"/>
              </a:spcAft>
              <a:buNone/>
            </a:pPr>
            <a:r>
              <a:rPr lang="en-US" sz="1400">
                <a:solidFill>
                  <a:schemeClr val="dk1"/>
                </a:solidFill>
                <a:latin typeface="Arial"/>
                <a:ea typeface="Arial"/>
                <a:cs typeface="Arial"/>
                <a:sym typeface="Arial"/>
              </a:rPr>
              <a:t>  </a:t>
            </a:r>
            <a:endParaRPr/>
          </a:p>
          <a:p>
            <a:pPr marL="0" marR="0" lvl="0" indent="0" algn="l" rtl="0">
              <a:spcBef>
                <a:spcPts val="0"/>
              </a:spcBef>
              <a:spcAft>
                <a:spcPts val="0"/>
              </a:spcAft>
              <a:buNone/>
            </a:pPr>
            <a:r>
              <a:rPr lang="en-US" sz="1400">
                <a:solidFill>
                  <a:schemeClr val="lt2"/>
                </a:solidFill>
                <a:latin typeface="Arial"/>
                <a:ea typeface="Arial"/>
                <a:cs typeface="Arial"/>
                <a:sym typeface="Arial"/>
              </a:rPr>
              <a:t>#replace the slang word with meaning </a:t>
            </a:r>
            <a:endParaRPr/>
          </a:p>
          <a:p>
            <a:pPr marL="0" marR="0" lvl="0" indent="0" algn="l" rtl="0">
              <a:spcBef>
                <a:spcPts val="0"/>
              </a:spcBef>
              <a:spcAft>
                <a:spcPts val="0"/>
              </a:spcAft>
              <a:buNone/>
            </a:pPr>
            <a:r>
              <a:rPr lang="en-US" sz="1400">
                <a:solidFill>
                  <a:schemeClr val="dk1"/>
                </a:solidFill>
                <a:latin typeface="Arial"/>
                <a:ea typeface="Arial"/>
                <a:cs typeface="Arial"/>
                <a:sym typeface="Arial"/>
              </a:rPr>
              <a:t>for i,word in enumerate(tweet_tokens): </a:t>
            </a:r>
            <a:endParaRPr/>
          </a:p>
          <a:p>
            <a:pPr marL="0" marR="0" lvl="0" indent="0" algn="l" rtl="0">
              <a:spcBef>
                <a:spcPts val="0"/>
              </a:spcBef>
              <a:spcAft>
                <a:spcPts val="0"/>
              </a:spcAft>
              <a:buNone/>
            </a:pPr>
            <a:r>
              <a:rPr lang="en-US" sz="1400">
                <a:solidFill>
                  <a:schemeClr val="dk1"/>
                </a:solidFill>
                <a:latin typeface="Arial"/>
                <a:ea typeface="Arial"/>
                <a:cs typeface="Arial"/>
                <a:sym typeface="Arial"/>
              </a:rPr>
              <a:t>    if word in slang_word: </a:t>
            </a:r>
            <a:endParaRPr/>
          </a:p>
          <a:p>
            <a:pPr marL="0" marR="0" lvl="0" indent="0" algn="l" rtl="0">
              <a:spcBef>
                <a:spcPts val="0"/>
              </a:spcBef>
              <a:spcAft>
                <a:spcPts val="0"/>
              </a:spcAft>
              <a:buNone/>
            </a:pPr>
            <a:r>
              <a:rPr lang="en-US" sz="1400">
                <a:solidFill>
                  <a:schemeClr val="dk1"/>
                </a:solidFill>
                <a:latin typeface="Arial"/>
                <a:ea typeface="Arial"/>
                <a:cs typeface="Arial"/>
                <a:sym typeface="Arial"/>
              </a:rPr>
              <a:t>        idx=slang_word.index(word) </a:t>
            </a:r>
            <a:endParaRPr/>
          </a:p>
          <a:p>
            <a:pPr marL="0" marR="0" lvl="0" indent="0" algn="l" rtl="0">
              <a:spcBef>
                <a:spcPts val="0"/>
              </a:spcBef>
              <a:spcAft>
                <a:spcPts val="0"/>
              </a:spcAft>
              <a:buNone/>
            </a:pPr>
            <a:r>
              <a:rPr lang="en-US" sz="1400">
                <a:solidFill>
                  <a:schemeClr val="dk1"/>
                </a:solidFill>
                <a:latin typeface="Arial"/>
                <a:ea typeface="Arial"/>
                <a:cs typeface="Arial"/>
                <a:sym typeface="Arial"/>
              </a:rPr>
              <a:t>        tweet_tokens[i]=meaning[idx] </a:t>
            </a:r>
            <a:endParaRPr/>
          </a:p>
          <a:p>
            <a:pPr marL="0" marR="0" lvl="0" indent="0" algn="l" rtl="0">
              <a:spcBef>
                <a:spcPts val="0"/>
              </a:spcBef>
              <a:spcAft>
                <a:spcPts val="0"/>
              </a:spcAft>
              <a:buNone/>
            </a:pPr>
            <a:r>
              <a:rPr lang="en-US" sz="1400">
                <a:solidFill>
                  <a:schemeClr val="dk1"/>
                </a:solidFill>
                <a:latin typeface="Arial"/>
                <a:ea typeface="Arial"/>
                <a:cs typeface="Arial"/>
                <a:sym typeface="Arial"/>
              </a:rPr>
              <a:t>          </a:t>
            </a:r>
            <a:endParaRPr/>
          </a:p>
          <a:p>
            <a:pPr marL="0" marR="0" lvl="0" indent="0" algn="l" rtl="0">
              <a:spcBef>
                <a:spcPts val="0"/>
              </a:spcBef>
              <a:spcAft>
                <a:spcPts val="0"/>
              </a:spcAft>
              <a:buNone/>
            </a:pPr>
            <a:r>
              <a:rPr lang="en-US" sz="1400">
                <a:solidFill>
                  <a:schemeClr val="dk1"/>
                </a:solidFill>
                <a:latin typeface="Arial"/>
                <a:ea typeface="Arial"/>
                <a:cs typeface="Arial"/>
                <a:sym typeface="Arial"/>
              </a:rPr>
              <a:t>tweet=" ".join(tweet_tokens) </a:t>
            </a:r>
            <a:endParaRPr/>
          </a:p>
          <a:p>
            <a:pPr marL="0" marR="0" lvl="0" indent="0" algn="l" rtl="0">
              <a:spcBef>
                <a:spcPts val="0"/>
              </a:spcBef>
              <a:spcAft>
                <a:spcPts val="0"/>
              </a:spcAft>
              <a:buNone/>
            </a:pPr>
            <a:r>
              <a:rPr lang="en-US" sz="1400">
                <a:solidFill>
                  <a:schemeClr val="dk1"/>
                </a:solidFill>
                <a:latin typeface="Arial"/>
                <a:ea typeface="Arial"/>
                <a:cs typeface="Arial"/>
                <a:sym typeface="Arial"/>
              </a:rPr>
              <a:t>print("After slang replacement the tweet is:-\n{}".format(tweet)) </a:t>
            </a:r>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7" name="Google Shape;517;p44"/>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85</a:t>
            </a:fld>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45"/>
          <p:cNvSpPr txBox="1">
            <a:spLocks noGrp="1"/>
          </p:cNvSpPr>
          <p:nvPr>
            <p:ph type="title"/>
          </p:nvPr>
        </p:nvSpPr>
        <p:spPr>
          <a:xfrm>
            <a:off x="349780" y="44624"/>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Text Data Preparation</a:t>
            </a:r>
            <a:endParaRPr sz="4000" b="1">
              <a:solidFill>
                <a:schemeClr val="accent2"/>
              </a:solidFill>
            </a:endParaRPr>
          </a:p>
        </p:txBody>
      </p:sp>
      <p:sp>
        <p:nvSpPr>
          <p:cNvPr id="524" name="Google Shape;524;p45"/>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525" name="Google Shape;525;p4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228600" algn="l" rtl="0">
              <a:spcBef>
                <a:spcPts val="0"/>
              </a:spcBef>
              <a:spcAft>
                <a:spcPts val="0"/>
              </a:spcAft>
              <a:buClr>
                <a:schemeClr val="dk1"/>
              </a:buClr>
              <a:buSzPts val="1800"/>
              <a:buFont typeface="Arial"/>
              <a:buNone/>
            </a:pPr>
            <a:endParaRPr sz="1800"/>
          </a:p>
          <a:p>
            <a:pPr marL="342900" lvl="0" indent="-228600" algn="l" rtl="0">
              <a:spcBef>
                <a:spcPts val="360"/>
              </a:spcBef>
              <a:spcAft>
                <a:spcPts val="0"/>
              </a:spcAft>
              <a:buClr>
                <a:schemeClr val="dk1"/>
              </a:buClr>
              <a:buSzPts val="1800"/>
              <a:buFont typeface="Arial"/>
              <a:buNone/>
            </a:pPr>
            <a:endParaRPr sz="1800"/>
          </a:p>
        </p:txBody>
      </p:sp>
      <p:sp>
        <p:nvSpPr>
          <p:cNvPr id="526" name="Google Shape;526;p45"/>
          <p:cNvSpPr/>
          <p:nvPr/>
        </p:nvSpPr>
        <p:spPr>
          <a:xfrm>
            <a:off x="444464" y="1233333"/>
            <a:ext cx="7871951" cy="34163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Standardizing words</a:t>
            </a:r>
            <a:r>
              <a:rPr lang="en-US" sz="1800">
                <a:solidFill>
                  <a:schemeClr val="dk1"/>
                </a:solidFill>
                <a:latin typeface="Arial"/>
                <a:ea typeface="Arial"/>
                <a:cs typeface="Arial"/>
                <a:sym typeface="Arial"/>
              </a:rPr>
              <a:t>: </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Sometimes words are not in proper formats. </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lt2"/>
                </a:solidFill>
                <a:latin typeface="Arial"/>
                <a:ea typeface="Arial"/>
                <a:cs typeface="Arial"/>
                <a:sym typeface="Arial"/>
              </a:rPr>
              <a:t>For example: “I looooveee you” should be “I love you”. Simple rules and regular expressions can help solve these cases.</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b="1">
                <a:solidFill>
                  <a:schemeClr val="dk1"/>
                </a:solidFill>
                <a:latin typeface="Arial"/>
                <a:ea typeface="Arial"/>
                <a:cs typeface="Arial"/>
                <a:sym typeface="Arial"/>
              </a:rPr>
              <a:t>Removal of URLs</a:t>
            </a:r>
            <a:r>
              <a:rPr lang="en-US" sz="1800">
                <a:solidFill>
                  <a:schemeClr val="dk1"/>
                </a:solidFill>
                <a:latin typeface="Arial"/>
                <a:ea typeface="Arial"/>
                <a:cs typeface="Arial"/>
                <a:sym typeface="Arial"/>
              </a:rPr>
              <a:t>: </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URLs and hyperlinks in text data like comments, reviews, and tweets should be removed.</a:t>
            </a:r>
            <a:endParaRPr/>
          </a:p>
        </p:txBody>
      </p:sp>
      <p:sp>
        <p:nvSpPr>
          <p:cNvPr id="527" name="Google Shape;527;p45"/>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86</a:t>
            </a:fld>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46"/>
          <p:cNvSpPr txBox="1">
            <a:spLocks noGrp="1"/>
          </p:cNvSpPr>
          <p:nvPr>
            <p:ph type="title"/>
          </p:nvPr>
        </p:nvSpPr>
        <p:spPr>
          <a:xfrm>
            <a:off x="349780" y="44624"/>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Advanced Data Cleaning</a:t>
            </a:r>
            <a:endParaRPr sz="4000" b="1">
              <a:solidFill>
                <a:schemeClr val="accent2"/>
              </a:solidFill>
            </a:endParaRPr>
          </a:p>
        </p:txBody>
      </p:sp>
      <p:sp>
        <p:nvSpPr>
          <p:cNvPr id="534" name="Google Shape;534;p46"/>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535" name="Google Shape;535;p4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228600" algn="l" rtl="0">
              <a:spcBef>
                <a:spcPts val="0"/>
              </a:spcBef>
              <a:spcAft>
                <a:spcPts val="0"/>
              </a:spcAft>
              <a:buClr>
                <a:schemeClr val="dk1"/>
              </a:buClr>
              <a:buSzPts val="1800"/>
              <a:buFont typeface="Arial"/>
              <a:buNone/>
            </a:pPr>
            <a:endParaRPr sz="1800"/>
          </a:p>
          <a:p>
            <a:pPr marL="342900" lvl="0" indent="-228600" algn="l" rtl="0">
              <a:spcBef>
                <a:spcPts val="360"/>
              </a:spcBef>
              <a:spcAft>
                <a:spcPts val="0"/>
              </a:spcAft>
              <a:buClr>
                <a:schemeClr val="dk1"/>
              </a:buClr>
              <a:buSzPts val="1800"/>
              <a:buFont typeface="Arial"/>
              <a:buNone/>
            </a:pPr>
            <a:endParaRPr sz="1800"/>
          </a:p>
        </p:txBody>
      </p:sp>
      <p:sp>
        <p:nvSpPr>
          <p:cNvPr id="536" name="Google Shape;536;p46"/>
          <p:cNvSpPr/>
          <p:nvPr/>
        </p:nvSpPr>
        <p:spPr>
          <a:xfrm>
            <a:off x="444464" y="1233333"/>
            <a:ext cx="7871951" cy="48013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r>
              <a:rPr lang="en-US" sz="1800" b="1">
                <a:solidFill>
                  <a:schemeClr val="dk1"/>
                </a:solidFill>
                <a:latin typeface="Arial"/>
                <a:ea typeface="Arial"/>
                <a:cs typeface="Arial"/>
                <a:sym typeface="Arial"/>
              </a:rPr>
              <a:t>Grammar checking</a:t>
            </a:r>
            <a:r>
              <a:rPr lang="en-US" sz="1800">
                <a:solidFill>
                  <a:schemeClr val="dk1"/>
                </a:solidFill>
                <a:latin typeface="Arial"/>
                <a:ea typeface="Arial"/>
                <a:cs typeface="Arial"/>
                <a:sym typeface="Arial"/>
              </a:rPr>
              <a:t>: Grammar checking is majorly learning based. </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Huge amount of proper text data is learned and models are created for the purpose of grammar correction. </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There are many online tools that are available for grammar correction purposes.</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b="1">
                <a:solidFill>
                  <a:schemeClr val="dk1"/>
                </a:solidFill>
                <a:latin typeface="Arial"/>
                <a:ea typeface="Arial"/>
                <a:cs typeface="Arial"/>
                <a:sym typeface="Arial"/>
              </a:rPr>
              <a:t>Spelling correction</a:t>
            </a:r>
            <a:r>
              <a:rPr lang="en-US" sz="1800">
                <a:solidFill>
                  <a:schemeClr val="dk1"/>
                </a:solidFill>
                <a:latin typeface="Arial"/>
                <a:ea typeface="Arial"/>
                <a:cs typeface="Arial"/>
                <a:sym typeface="Arial"/>
              </a:rPr>
              <a:t>: In natural language, misspelled errors are encountered. </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One can use algorithms like the Levenshtein Distances, Dictionary Lookup etc. or other modules and packages to fix these errors.</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7" name="Google Shape;537;p46"/>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87</a:t>
            </a:fld>
            <a:endParaRPr/>
          </a:p>
        </p:txBody>
      </p:sp>
      <p:sp>
        <p:nvSpPr>
          <p:cNvPr id="538" name="Google Shape;538;p46"/>
          <p:cNvSpPr/>
          <p:nvPr/>
        </p:nvSpPr>
        <p:spPr>
          <a:xfrm>
            <a:off x="4447607" y="3244334"/>
            <a:ext cx="24878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 </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47"/>
          <p:cNvSpPr txBox="1">
            <a:spLocks noGrp="1"/>
          </p:cNvSpPr>
          <p:nvPr>
            <p:ph type="title"/>
          </p:nvPr>
        </p:nvSpPr>
        <p:spPr>
          <a:xfrm>
            <a:off x="467544" y="404664"/>
            <a:ext cx="6870700" cy="6858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Class Exercise </a:t>
            </a:r>
            <a:r>
              <a:rPr lang="en-US" sz="4000"/>
              <a:t> </a:t>
            </a:r>
            <a:endParaRPr/>
          </a:p>
        </p:txBody>
      </p:sp>
      <p:sp>
        <p:nvSpPr>
          <p:cNvPr id="545" name="Google Shape;545;p47"/>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88</a:t>
            </a:fld>
            <a:endParaRPr/>
          </a:p>
        </p:txBody>
      </p:sp>
      <p:sp>
        <p:nvSpPr>
          <p:cNvPr id="546" name="Google Shape;546;p47"/>
          <p:cNvSpPr/>
          <p:nvPr/>
        </p:nvSpPr>
        <p:spPr>
          <a:xfrm>
            <a:off x="1053952" y="1844824"/>
            <a:ext cx="7632848" cy="2308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tweet="I enjoyd the event which took place yesteday &amp; I lovdddd itttt ! The link to the show is </a:t>
            </a:r>
            <a:r>
              <a:rPr lang="en-US" sz="1800" u="sng">
                <a:solidFill>
                  <a:schemeClr val="dk1"/>
                </a:solidFill>
                <a:latin typeface="Arial"/>
                <a:ea typeface="Arial"/>
                <a:cs typeface="Arial"/>
                <a:sym typeface="Arial"/>
                <a:hlinkClick r:id="rId3">
                  <a:extLst>
                    <a:ext uri="{A12FA001-AC4F-418D-AE19-62706E023703}">
                      <ahyp:hlinkClr xmlns:ahyp="http://schemas.microsoft.com/office/drawing/2018/hyperlinkcolor" val="tx"/>
                    </a:ext>
                  </a:extLst>
                </a:hlinkClick>
              </a:rPr>
              <a:t>http://t.co/4ftYom0i</a:t>
            </a:r>
            <a:r>
              <a:rPr lang="en-US" sz="1800">
                <a:solidFill>
                  <a:schemeClr val="dk1"/>
                </a:solidFill>
                <a:latin typeface="Arial"/>
                <a:ea typeface="Arial"/>
                <a:cs typeface="Arial"/>
                <a:sym typeface="Arial"/>
              </a:rPr>
              <a:t> It's awesome you'll luv it #HadFun #Enjoyed BFN GN”</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Remove hyperlink and hashtags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Standardize the words </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48"/>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553" name="Google Shape;553;p4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228600" algn="l" rtl="0">
              <a:spcBef>
                <a:spcPts val="0"/>
              </a:spcBef>
              <a:spcAft>
                <a:spcPts val="0"/>
              </a:spcAft>
              <a:buClr>
                <a:schemeClr val="dk1"/>
              </a:buClr>
              <a:buSzPts val="1800"/>
              <a:buFont typeface="Arial"/>
              <a:buNone/>
            </a:pPr>
            <a:endParaRPr sz="1800"/>
          </a:p>
          <a:p>
            <a:pPr marL="342900" lvl="0" indent="-228600" algn="l" rtl="0">
              <a:spcBef>
                <a:spcPts val="360"/>
              </a:spcBef>
              <a:spcAft>
                <a:spcPts val="0"/>
              </a:spcAft>
              <a:buClr>
                <a:schemeClr val="dk1"/>
              </a:buClr>
              <a:buSzPts val="1800"/>
              <a:buFont typeface="Arial"/>
              <a:buNone/>
            </a:pPr>
            <a:endParaRPr sz="1800"/>
          </a:p>
        </p:txBody>
      </p:sp>
      <p:sp>
        <p:nvSpPr>
          <p:cNvPr id="554" name="Google Shape;554;p48"/>
          <p:cNvSpPr txBox="1"/>
          <p:nvPr/>
        </p:nvSpPr>
        <p:spPr>
          <a:xfrm>
            <a:off x="457200" y="2857500"/>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000" b="1">
                <a:solidFill>
                  <a:schemeClr val="accent2"/>
                </a:solidFill>
                <a:latin typeface="Arial"/>
                <a:ea typeface="Arial"/>
                <a:cs typeface="Arial"/>
                <a:sym typeface="Arial"/>
              </a:rPr>
              <a:t>Data Cleaning: </a:t>
            </a:r>
            <a:endParaRPr/>
          </a:p>
          <a:p>
            <a:pPr marL="0" marR="0" lvl="0" indent="0" algn="ctr" rtl="0">
              <a:spcBef>
                <a:spcPts val="0"/>
              </a:spcBef>
              <a:spcAft>
                <a:spcPts val="0"/>
              </a:spcAft>
              <a:buNone/>
            </a:pPr>
            <a:r>
              <a:rPr lang="en-US" sz="4000" b="1">
                <a:solidFill>
                  <a:schemeClr val="accent2"/>
                </a:solidFill>
                <a:latin typeface="Arial"/>
                <a:ea typeface="Arial"/>
                <a:cs typeface="Arial"/>
                <a:sym typeface="Arial"/>
              </a:rPr>
              <a:t>Another Example</a:t>
            </a:r>
            <a:endParaRPr sz="4000" b="1">
              <a:solidFill>
                <a:schemeClr val="accent2"/>
              </a:solidFill>
              <a:latin typeface="Arial"/>
              <a:ea typeface="Arial"/>
              <a:cs typeface="Arial"/>
              <a:sym typeface="Arial"/>
            </a:endParaRPr>
          </a:p>
        </p:txBody>
      </p:sp>
      <p:sp>
        <p:nvSpPr>
          <p:cNvPr id="555" name="Google Shape;555;p48"/>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89</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a:extLst>
              <a:ext uri="{FF2B5EF4-FFF2-40B4-BE49-F238E27FC236}">
                <a16:creationId xmlns:a16="http://schemas.microsoft.com/office/drawing/2014/main" id="{2712C408-3ACE-934A-9602-792DCC455A9C}"/>
              </a:ext>
            </a:extLst>
          </p:cNvPr>
          <p:cNvSpPr>
            <a:spLocks noGrp="1" noChangeArrowheads="1"/>
          </p:cNvSpPr>
          <p:nvPr>
            <p:ph type="body" idx="1"/>
          </p:nvPr>
        </p:nvSpPr>
        <p:spPr>
          <a:xfrm>
            <a:off x="685800" y="1676400"/>
            <a:ext cx="7772400" cy="3810000"/>
          </a:xfrm>
        </p:spPr>
        <p:txBody>
          <a:bodyPr/>
          <a:lstStyle/>
          <a:p>
            <a:r>
              <a:rPr lang="en-US" altLang="en-US" sz="2000" dirty="0">
                <a:ea typeface="ＭＳ Ｐゴシック" panose="020B0600070205080204" pitchFamily="34" charset="-128"/>
              </a:rPr>
              <a:t>“.” matches any single character</a:t>
            </a:r>
          </a:p>
          <a:p>
            <a:r>
              <a:rPr lang="en-US" altLang="en-US" sz="2000" dirty="0">
                <a:ea typeface="ＭＳ Ｐゴシック" panose="020B0600070205080204" pitchFamily="34" charset="-128"/>
              </a:rPr>
              <a:t>Parentheses can be used for grouping</a:t>
            </a:r>
          </a:p>
          <a:p>
            <a:pPr lvl="1" indent="0">
              <a:buFontTx/>
              <a:buNone/>
            </a:pPr>
            <a:r>
              <a:rPr lang="en-US" altLang="en-US" sz="2000" dirty="0">
                <a:solidFill>
                  <a:schemeClr val="bg2"/>
                </a:solidFill>
                <a:ea typeface="ＭＳ Ｐゴシック" panose="020B0600070205080204" pitchFamily="34" charset="-128"/>
              </a:rPr>
              <a:t>“(</a:t>
            </a:r>
            <a:r>
              <a:rPr lang="en-US" altLang="en-US" sz="2000" dirty="0" err="1">
                <a:solidFill>
                  <a:schemeClr val="bg2"/>
                </a:solidFill>
                <a:ea typeface="ＭＳ Ｐゴシック" panose="020B0600070205080204" pitchFamily="34" charset="-128"/>
              </a:rPr>
              <a:t>abc</a:t>
            </a:r>
            <a:r>
              <a:rPr lang="en-US" altLang="en-US" sz="2000" dirty="0">
                <a:solidFill>
                  <a:schemeClr val="bg2"/>
                </a:solidFill>
                <a:ea typeface="ＭＳ Ｐゴシック" panose="020B0600070205080204" pitchFamily="34" charset="-128"/>
              </a:rPr>
              <a:t>)+” matches ’</a:t>
            </a:r>
            <a:r>
              <a:rPr lang="en-US" altLang="en-US" sz="2000" dirty="0" err="1">
                <a:solidFill>
                  <a:schemeClr val="bg2"/>
                </a:solidFill>
                <a:ea typeface="ＭＳ Ｐゴシック" panose="020B0600070205080204" pitchFamily="34" charset="-128"/>
              </a:rPr>
              <a:t>abc</a:t>
            </a:r>
            <a:r>
              <a:rPr lang="en-US" altLang="en-US" sz="2000" dirty="0">
                <a:solidFill>
                  <a:schemeClr val="bg2"/>
                </a:solidFill>
                <a:ea typeface="ＭＳ Ｐゴシック" panose="020B0600070205080204" pitchFamily="34" charset="-128"/>
              </a:rPr>
              <a:t>’, ‘</a:t>
            </a:r>
            <a:r>
              <a:rPr lang="en-US" altLang="en-US" sz="2000" dirty="0" err="1">
                <a:solidFill>
                  <a:schemeClr val="bg2"/>
                </a:solidFill>
                <a:ea typeface="ＭＳ Ｐゴシック" panose="020B0600070205080204" pitchFamily="34" charset="-128"/>
              </a:rPr>
              <a:t>abcabc</a:t>
            </a:r>
            <a:r>
              <a:rPr lang="en-US" altLang="en-US" sz="2000" dirty="0">
                <a:solidFill>
                  <a:schemeClr val="bg2"/>
                </a:solidFill>
                <a:ea typeface="ＭＳ Ｐゴシック" panose="020B0600070205080204" pitchFamily="34" charset="-128"/>
              </a:rPr>
              <a:t>’, ‘</a:t>
            </a:r>
            <a:r>
              <a:rPr lang="en-US" altLang="en-US" sz="2000" dirty="0" err="1">
                <a:solidFill>
                  <a:schemeClr val="bg2"/>
                </a:solidFill>
                <a:ea typeface="ＭＳ Ｐゴシック" panose="020B0600070205080204" pitchFamily="34" charset="-128"/>
              </a:rPr>
              <a:t>abcabcabc</a:t>
            </a:r>
            <a:r>
              <a:rPr lang="en-US" altLang="en-US" sz="2000" dirty="0">
                <a:solidFill>
                  <a:schemeClr val="bg2"/>
                </a:solidFill>
                <a:ea typeface="ＭＳ Ｐゴシック" panose="020B0600070205080204" pitchFamily="34" charset="-128"/>
              </a:rPr>
              <a:t>’, etc.</a:t>
            </a:r>
          </a:p>
          <a:p>
            <a:r>
              <a:rPr lang="en-US" altLang="en-US" sz="2000" i="1" dirty="0" err="1">
                <a:ea typeface="ＭＳ Ｐゴシック" panose="020B0600070205080204" pitchFamily="34" charset="-128"/>
              </a:rPr>
              <a:t>x|y</a:t>
            </a:r>
            <a:r>
              <a:rPr lang="en-US" altLang="en-US" sz="2000" i="1" dirty="0">
                <a:ea typeface="ＭＳ Ｐゴシック" panose="020B0600070205080204" pitchFamily="34" charset="-128"/>
              </a:rPr>
              <a:t> </a:t>
            </a:r>
            <a:r>
              <a:rPr lang="en-US" altLang="en-US" sz="2000" dirty="0">
                <a:ea typeface="ＭＳ Ｐゴシック" panose="020B0600070205080204" pitchFamily="34" charset="-128"/>
              </a:rPr>
              <a:t>matches </a:t>
            </a:r>
            <a:r>
              <a:rPr lang="en-US" altLang="en-US" sz="2000" i="1" dirty="0">
                <a:ea typeface="ＭＳ Ｐゴシック" panose="020B0600070205080204" pitchFamily="34" charset="-128"/>
              </a:rPr>
              <a:t>x</a:t>
            </a:r>
            <a:r>
              <a:rPr lang="en-US" altLang="en-US" sz="2000" dirty="0">
                <a:ea typeface="ＭＳ Ｐゴシック" panose="020B0600070205080204" pitchFamily="34" charset="-128"/>
              </a:rPr>
              <a:t> or </a:t>
            </a:r>
            <a:r>
              <a:rPr lang="en-US" altLang="en-US" sz="2000" i="1" dirty="0">
                <a:ea typeface="ＭＳ Ｐゴシック" panose="020B0600070205080204" pitchFamily="34" charset="-128"/>
              </a:rPr>
              <a:t>y</a:t>
            </a:r>
          </a:p>
          <a:p>
            <a:pPr lvl="1" indent="0">
              <a:buFontTx/>
              <a:buNone/>
            </a:pPr>
            <a:r>
              <a:rPr lang="en-US" altLang="en-US" sz="2000" dirty="0">
                <a:solidFill>
                  <a:schemeClr val="bg2"/>
                </a:solidFill>
                <a:ea typeface="ＭＳ Ｐゴシック" panose="020B0600070205080204" pitchFamily="34" charset="-128"/>
              </a:rPr>
              <a:t>“</a:t>
            </a:r>
            <a:r>
              <a:rPr lang="en-US" altLang="en-US" sz="2000" dirty="0" err="1">
                <a:solidFill>
                  <a:schemeClr val="bg2"/>
                </a:solidFill>
                <a:ea typeface="ＭＳ Ｐゴシック" panose="020B0600070205080204" pitchFamily="34" charset="-128"/>
              </a:rPr>
              <a:t>this|that</a:t>
            </a:r>
            <a:r>
              <a:rPr lang="en-US" altLang="en-US" sz="2000" dirty="0">
                <a:solidFill>
                  <a:schemeClr val="bg2"/>
                </a:solidFill>
                <a:ea typeface="ＭＳ Ｐゴシック" panose="020B0600070205080204" pitchFamily="34" charset="-128"/>
              </a:rPr>
              <a:t>” matches ‘this’ and ‘that’, but not ‘</a:t>
            </a:r>
            <a:r>
              <a:rPr lang="en-US" altLang="en-US" sz="2000" dirty="0" err="1">
                <a:solidFill>
                  <a:schemeClr val="bg2"/>
                </a:solidFill>
                <a:ea typeface="ＭＳ Ｐゴシック" panose="020B0600070205080204" pitchFamily="34" charset="-128"/>
              </a:rPr>
              <a:t>thisthat</a:t>
            </a:r>
            <a:r>
              <a:rPr lang="en-US" altLang="en-US" sz="2000" dirty="0">
                <a:solidFill>
                  <a:schemeClr val="bg2"/>
                </a:solidFill>
                <a:ea typeface="ＭＳ Ｐゴシック" panose="020B0600070205080204" pitchFamily="34" charset="-128"/>
              </a:rPr>
              <a:t>’.</a:t>
            </a:r>
            <a:endParaRPr lang="en-US" altLang="en-US" sz="2000" i="1" dirty="0">
              <a:solidFill>
                <a:schemeClr val="bg2"/>
              </a:solidFill>
              <a:ea typeface="ＭＳ Ｐゴシック" panose="020B0600070205080204" pitchFamily="34" charset="-128"/>
            </a:endParaRPr>
          </a:p>
        </p:txBody>
      </p:sp>
      <p:sp>
        <p:nvSpPr>
          <p:cNvPr id="4" name="Rectangle 2">
            <a:extLst>
              <a:ext uri="{FF2B5EF4-FFF2-40B4-BE49-F238E27FC236}">
                <a16:creationId xmlns:a16="http://schemas.microsoft.com/office/drawing/2014/main" id="{5CC5E430-71C2-494B-B7F9-FA49C24F1F6B}"/>
              </a:ext>
            </a:extLst>
          </p:cNvPr>
          <p:cNvSpPr>
            <a:spLocks noGrp="1" noChangeArrowheads="1"/>
          </p:cNvSpPr>
          <p:nvPr>
            <p:ph type="title"/>
          </p:nvPr>
        </p:nvSpPr>
        <p:spPr>
          <a:xfrm>
            <a:off x="381000" y="228600"/>
            <a:ext cx="8382000" cy="914400"/>
          </a:xfrm>
        </p:spPr>
        <p:txBody>
          <a:bodyPr/>
          <a:lstStyle/>
          <a:p>
            <a:pPr>
              <a:defRPr/>
            </a:pPr>
            <a:r>
              <a:rPr lang="en-US" sz="3600" b="1" dirty="0">
                <a:solidFill>
                  <a:schemeClr val="accent2"/>
                </a:solidFill>
                <a:sym typeface="Gill Sans" charset="0"/>
              </a:rPr>
              <a:t>Regular Expression Syntax</a:t>
            </a:r>
            <a:endParaRPr lang="en-US" altLang="en-US" sz="3600" b="1" dirty="0">
              <a:solidFill>
                <a:schemeClr val="accent2"/>
              </a:solidFill>
              <a:effectLst>
                <a:outerShdw blurRad="38100" dist="38100" dir="2700000" algn="tl">
                  <a:srgbClr val="000000"/>
                </a:outerShdw>
              </a:effectLst>
              <a:ea typeface="ＭＳ Ｐゴシック" panose="020B0600070205080204" pitchFamily="34" charset="-128"/>
            </a:endParaRPr>
          </a:p>
        </p:txBody>
      </p:sp>
    </p:spTree>
    <p:extLst>
      <p:ext uri="{BB962C8B-B14F-4D97-AF65-F5344CB8AC3E}">
        <p14:creationId xmlns:p14="http://schemas.microsoft.com/office/powerpoint/2010/main" val="260340392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49"/>
          <p:cNvSpPr txBox="1">
            <a:spLocks noGrp="1"/>
          </p:cNvSpPr>
          <p:nvPr>
            <p:ph type="title"/>
          </p:nvPr>
        </p:nvSpPr>
        <p:spPr>
          <a:xfrm>
            <a:off x="302840" y="45720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Another Example</a:t>
            </a:r>
            <a:endParaRPr sz="4000" b="1">
              <a:solidFill>
                <a:schemeClr val="accent2"/>
              </a:solidFill>
            </a:endParaRPr>
          </a:p>
        </p:txBody>
      </p:sp>
      <p:sp>
        <p:nvSpPr>
          <p:cNvPr id="562" name="Google Shape;562;p49"/>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563" name="Google Shape;563;p4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228600" algn="l" rtl="0">
              <a:spcBef>
                <a:spcPts val="0"/>
              </a:spcBef>
              <a:spcAft>
                <a:spcPts val="0"/>
              </a:spcAft>
              <a:buClr>
                <a:schemeClr val="dk1"/>
              </a:buClr>
              <a:buSzPts val="1800"/>
              <a:buFont typeface="Arial"/>
              <a:buNone/>
            </a:pPr>
            <a:endParaRPr sz="1800"/>
          </a:p>
          <a:p>
            <a:pPr marL="342900" lvl="0" indent="-228600" algn="l" rtl="0">
              <a:spcBef>
                <a:spcPts val="360"/>
              </a:spcBef>
              <a:spcAft>
                <a:spcPts val="0"/>
              </a:spcAft>
              <a:buClr>
                <a:schemeClr val="dk1"/>
              </a:buClr>
              <a:buSzPts val="1800"/>
              <a:buFont typeface="Arial"/>
              <a:buNone/>
            </a:pPr>
            <a:endParaRPr sz="1800"/>
          </a:p>
        </p:txBody>
      </p:sp>
      <p:sp>
        <p:nvSpPr>
          <p:cNvPr id="564" name="Google Shape;564;p49"/>
          <p:cNvSpPr/>
          <p:nvPr/>
        </p:nvSpPr>
        <p:spPr>
          <a:xfrm>
            <a:off x="755576" y="5157192"/>
            <a:ext cx="795117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https://www.geeksforgeeks.org/python-efficient-text-data-cleaning/</a:t>
            </a:r>
            <a:endParaRPr/>
          </a:p>
        </p:txBody>
      </p:sp>
      <p:sp>
        <p:nvSpPr>
          <p:cNvPr id="565" name="Google Shape;565;p49"/>
          <p:cNvSpPr/>
          <p:nvPr/>
        </p:nvSpPr>
        <p:spPr>
          <a:xfrm>
            <a:off x="827584" y="2828836"/>
            <a:ext cx="7128792"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2"/>
                </a:solidFill>
                <a:latin typeface="Arial"/>
                <a:ea typeface="Arial"/>
                <a:cs typeface="Arial"/>
                <a:sym typeface="Arial"/>
              </a:rPr>
              <a:t>I enjoyd the event which took place yesteday &amp;amp; I luvd it ! The link to the show is http://t.co/4ftYom0i It's awsome you'll luv it #HadFun #Enjoyed BFN GN</a:t>
            </a:r>
            <a:endParaRPr/>
          </a:p>
        </p:txBody>
      </p:sp>
      <p:sp>
        <p:nvSpPr>
          <p:cNvPr id="566" name="Google Shape;566;p49"/>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90</a:t>
            </a:fld>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50"/>
          <p:cNvSpPr txBox="1">
            <a:spLocks noGrp="1"/>
          </p:cNvSpPr>
          <p:nvPr>
            <p:ph type="title"/>
          </p:nvPr>
        </p:nvSpPr>
        <p:spPr>
          <a:xfrm>
            <a:off x="323528" y="12576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HTML Parser - Background </a:t>
            </a:r>
            <a:endParaRPr sz="4000" b="1">
              <a:solidFill>
                <a:schemeClr val="accent2"/>
              </a:solidFill>
            </a:endParaRPr>
          </a:p>
        </p:txBody>
      </p:sp>
      <p:sp>
        <p:nvSpPr>
          <p:cNvPr id="573" name="Google Shape;573;p50"/>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574" name="Google Shape;574;p5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228600" algn="l" rtl="0">
              <a:spcBef>
                <a:spcPts val="0"/>
              </a:spcBef>
              <a:spcAft>
                <a:spcPts val="0"/>
              </a:spcAft>
              <a:buClr>
                <a:schemeClr val="dk1"/>
              </a:buClr>
              <a:buSzPts val="1800"/>
              <a:buFont typeface="Arial"/>
              <a:buNone/>
            </a:pPr>
            <a:endParaRPr sz="1800"/>
          </a:p>
          <a:p>
            <a:pPr marL="342900" lvl="0" indent="-228600" algn="l" rtl="0">
              <a:spcBef>
                <a:spcPts val="360"/>
              </a:spcBef>
              <a:spcAft>
                <a:spcPts val="0"/>
              </a:spcAft>
              <a:buClr>
                <a:schemeClr val="dk1"/>
              </a:buClr>
              <a:buSzPts val="1800"/>
              <a:buFont typeface="Arial"/>
              <a:buNone/>
            </a:pPr>
            <a:endParaRPr sz="1800"/>
          </a:p>
        </p:txBody>
      </p:sp>
      <p:sp>
        <p:nvSpPr>
          <p:cNvPr id="575" name="Google Shape;575;p50"/>
          <p:cNvSpPr/>
          <p:nvPr/>
        </p:nvSpPr>
        <p:spPr>
          <a:xfrm>
            <a:off x="457200" y="2420888"/>
            <a:ext cx="6984776"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76" name="Google Shape;576;p50"/>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91</a:t>
            </a:fld>
            <a:endParaRPr/>
          </a:p>
        </p:txBody>
      </p:sp>
      <p:pic>
        <p:nvPicPr>
          <p:cNvPr id="577" name="Google Shape;577;p50" descr="Text&#10;&#10;Description automatically generated"/>
          <p:cNvPicPr preferRelativeResize="0"/>
          <p:nvPr/>
        </p:nvPicPr>
        <p:blipFill rotWithShape="1">
          <a:blip r:embed="rId3">
            <a:alphaModFix/>
          </a:blip>
          <a:srcRect/>
          <a:stretch/>
        </p:blipFill>
        <p:spPr>
          <a:xfrm>
            <a:off x="1686396" y="1484784"/>
            <a:ext cx="5549900" cy="3644900"/>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51"/>
          <p:cNvSpPr txBox="1">
            <a:spLocks noGrp="1"/>
          </p:cNvSpPr>
          <p:nvPr>
            <p:ph type="title"/>
          </p:nvPr>
        </p:nvSpPr>
        <p:spPr>
          <a:xfrm>
            <a:off x="323528" y="12576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HTML Parser - Background </a:t>
            </a:r>
            <a:endParaRPr sz="4000" b="1">
              <a:solidFill>
                <a:schemeClr val="accent2"/>
              </a:solidFill>
            </a:endParaRPr>
          </a:p>
        </p:txBody>
      </p:sp>
      <p:sp>
        <p:nvSpPr>
          <p:cNvPr id="584" name="Google Shape;584;p51"/>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585" name="Google Shape;585;p5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228600" algn="l" rtl="0">
              <a:spcBef>
                <a:spcPts val="0"/>
              </a:spcBef>
              <a:spcAft>
                <a:spcPts val="0"/>
              </a:spcAft>
              <a:buClr>
                <a:schemeClr val="dk1"/>
              </a:buClr>
              <a:buSzPts val="1800"/>
              <a:buFont typeface="Arial"/>
              <a:buNone/>
            </a:pPr>
            <a:endParaRPr sz="1800"/>
          </a:p>
          <a:p>
            <a:pPr marL="342900" lvl="0" indent="-228600" algn="l" rtl="0">
              <a:spcBef>
                <a:spcPts val="360"/>
              </a:spcBef>
              <a:spcAft>
                <a:spcPts val="0"/>
              </a:spcAft>
              <a:buClr>
                <a:schemeClr val="dk1"/>
              </a:buClr>
              <a:buSzPts val="1800"/>
              <a:buFont typeface="Arial"/>
              <a:buNone/>
            </a:pPr>
            <a:endParaRPr sz="1800"/>
          </a:p>
        </p:txBody>
      </p:sp>
      <p:sp>
        <p:nvSpPr>
          <p:cNvPr id="586" name="Google Shape;586;p51"/>
          <p:cNvSpPr/>
          <p:nvPr/>
        </p:nvSpPr>
        <p:spPr>
          <a:xfrm>
            <a:off x="457200" y="2420888"/>
            <a:ext cx="6984776"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87" name="Google Shape;587;p51"/>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92</a:t>
            </a:fld>
            <a:endParaRPr/>
          </a:p>
        </p:txBody>
      </p:sp>
      <p:sp>
        <p:nvSpPr>
          <p:cNvPr id="588" name="Google Shape;588;p51"/>
          <p:cNvSpPr/>
          <p:nvPr/>
        </p:nvSpPr>
        <p:spPr>
          <a:xfrm>
            <a:off x="683568" y="5479832"/>
            <a:ext cx="727280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https://www.geeksforgeeks.org/html-unescape-in-python/</a:t>
            </a:r>
            <a:endParaRPr/>
          </a:p>
        </p:txBody>
      </p:sp>
      <p:sp>
        <p:nvSpPr>
          <p:cNvPr id="589" name="Google Shape;589;p51"/>
          <p:cNvSpPr/>
          <p:nvPr/>
        </p:nvSpPr>
        <p:spPr>
          <a:xfrm>
            <a:off x="1043608" y="1588611"/>
            <a:ext cx="6912768" cy="31393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 import html </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lt2"/>
                </a:solidFill>
                <a:latin typeface="Arial"/>
                <a:ea typeface="Arial"/>
                <a:cs typeface="Arial"/>
                <a:sym typeface="Arial"/>
              </a:rPr>
              <a:t>import html </a:t>
            </a:r>
            <a:endParaRPr/>
          </a:p>
          <a:p>
            <a:pPr marL="0" marR="0" lvl="0" indent="0" algn="l" rtl="0">
              <a:spcBef>
                <a:spcPts val="0"/>
              </a:spcBef>
              <a:spcAft>
                <a:spcPts val="0"/>
              </a:spcAft>
              <a:buNone/>
            </a:pPr>
            <a:r>
              <a:rPr lang="en-US" sz="1800">
                <a:solidFill>
                  <a:schemeClr val="lt2"/>
                </a:solidFill>
                <a:latin typeface="Arial"/>
                <a:ea typeface="Arial"/>
                <a:cs typeface="Arial"/>
                <a:sym typeface="Arial"/>
              </a:rPr>
              <a:t>  </a:t>
            </a:r>
            <a:endParaRPr/>
          </a:p>
          <a:p>
            <a:pPr marL="0" marR="0" lvl="0" indent="0" algn="l" rtl="0">
              <a:spcBef>
                <a:spcPts val="0"/>
              </a:spcBef>
              <a:spcAft>
                <a:spcPts val="0"/>
              </a:spcAft>
              <a:buNone/>
            </a:pPr>
            <a:r>
              <a:rPr lang="en-US" sz="1800">
                <a:solidFill>
                  <a:schemeClr val="lt2"/>
                </a:solidFill>
                <a:latin typeface="Arial"/>
                <a:ea typeface="Arial"/>
                <a:cs typeface="Arial"/>
                <a:sym typeface="Arial"/>
              </a:rPr>
              <a:t>s = '&lt;html&gt;&lt;head&gt;&lt;/head&gt;&lt;body&gt;&lt;h1&gt;This is python&lt;/h1&gt;&lt;/body&gt;&lt;/html&gt;'</a:t>
            </a:r>
            <a:endParaRPr/>
          </a:p>
          <a:p>
            <a:pPr marL="0" marR="0" lvl="0" indent="0" algn="l" rtl="0">
              <a:spcBef>
                <a:spcPts val="0"/>
              </a:spcBef>
              <a:spcAft>
                <a:spcPts val="0"/>
              </a:spcAft>
              <a:buNone/>
            </a:pPr>
            <a:r>
              <a:rPr lang="en-US" sz="1800">
                <a:solidFill>
                  <a:schemeClr val="lt2"/>
                </a:solidFill>
                <a:latin typeface="Arial"/>
                <a:ea typeface="Arial"/>
                <a:cs typeface="Arial"/>
                <a:sym typeface="Arial"/>
              </a:rPr>
              <a:t>temp = html.escape(s) </a:t>
            </a:r>
            <a:endParaRPr/>
          </a:p>
          <a:p>
            <a:pPr marL="0" marR="0" lvl="0" indent="0" algn="l" rtl="0">
              <a:spcBef>
                <a:spcPts val="0"/>
              </a:spcBef>
              <a:spcAft>
                <a:spcPts val="0"/>
              </a:spcAft>
              <a:buNone/>
            </a:pPr>
            <a:r>
              <a:rPr lang="en-US" sz="1800">
                <a:solidFill>
                  <a:schemeClr val="lt2"/>
                </a:solidFill>
                <a:latin typeface="Arial"/>
                <a:ea typeface="Arial"/>
                <a:cs typeface="Arial"/>
                <a:sym typeface="Arial"/>
              </a:rPr>
              <a:t># Using html.unescape() method </a:t>
            </a:r>
            <a:endParaRPr/>
          </a:p>
          <a:p>
            <a:pPr marL="0" marR="0" lvl="0" indent="0" algn="l" rtl="0">
              <a:spcBef>
                <a:spcPts val="0"/>
              </a:spcBef>
              <a:spcAft>
                <a:spcPts val="0"/>
              </a:spcAft>
              <a:buNone/>
            </a:pPr>
            <a:r>
              <a:rPr lang="en-US" sz="1800">
                <a:solidFill>
                  <a:schemeClr val="lt2"/>
                </a:solidFill>
                <a:latin typeface="Arial"/>
                <a:ea typeface="Arial"/>
                <a:cs typeface="Arial"/>
                <a:sym typeface="Arial"/>
              </a:rPr>
              <a:t>gfg = html.unescape(temp) </a:t>
            </a:r>
            <a:endParaRPr/>
          </a:p>
          <a:p>
            <a:pPr marL="0" marR="0" lvl="0" indent="0" algn="l" rtl="0">
              <a:spcBef>
                <a:spcPts val="0"/>
              </a:spcBef>
              <a:spcAft>
                <a:spcPts val="0"/>
              </a:spcAft>
              <a:buNone/>
            </a:pPr>
            <a:r>
              <a:rPr lang="en-US" sz="1800">
                <a:solidFill>
                  <a:schemeClr val="lt2"/>
                </a:solidFill>
                <a:latin typeface="Arial"/>
                <a:ea typeface="Arial"/>
                <a:cs typeface="Arial"/>
                <a:sym typeface="Arial"/>
              </a:rPr>
              <a:t>  </a:t>
            </a:r>
            <a:endParaRPr/>
          </a:p>
          <a:p>
            <a:pPr marL="0" marR="0" lvl="0" indent="0" algn="l" rtl="0">
              <a:spcBef>
                <a:spcPts val="0"/>
              </a:spcBef>
              <a:spcAft>
                <a:spcPts val="0"/>
              </a:spcAft>
              <a:buNone/>
            </a:pPr>
            <a:r>
              <a:rPr lang="en-US" sz="1800">
                <a:solidFill>
                  <a:schemeClr val="lt2"/>
                </a:solidFill>
                <a:latin typeface="Arial"/>
                <a:ea typeface="Arial"/>
                <a:cs typeface="Arial"/>
                <a:sym typeface="Arial"/>
              </a:rPr>
              <a:t>print(gfg) </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52"/>
          <p:cNvSpPr txBox="1">
            <a:spLocks noGrp="1"/>
          </p:cNvSpPr>
          <p:nvPr>
            <p:ph type="title"/>
          </p:nvPr>
        </p:nvSpPr>
        <p:spPr>
          <a:xfrm>
            <a:off x="323528" y="12576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Another Example</a:t>
            </a:r>
            <a:endParaRPr sz="4000" b="1">
              <a:solidFill>
                <a:schemeClr val="accent2"/>
              </a:solidFill>
            </a:endParaRPr>
          </a:p>
        </p:txBody>
      </p:sp>
      <p:sp>
        <p:nvSpPr>
          <p:cNvPr id="596" name="Google Shape;596;p52"/>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597" name="Google Shape;597;p5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228600" algn="l" rtl="0">
              <a:spcBef>
                <a:spcPts val="0"/>
              </a:spcBef>
              <a:spcAft>
                <a:spcPts val="0"/>
              </a:spcAft>
              <a:buClr>
                <a:schemeClr val="dk1"/>
              </a:buClr>
              <a:buSzPts val="1800"/>
              <a:buFont typeface="Arial"/>
              <a:buNone/>
            </a:pPr>
            <a:endParaRPr sz="1800"/>
          </a:p>
          <a:p>
            <a:pPr marL="342900" lvl="0" indent="-228600" algn="l" rtl="0">
              <a:spcBef>
                <a:spcPts val="360"/>
              </a:spcBef>
              <a:spcAft>
                <a:spcPts val="0"/>
              </a:spcAft>
              <a:buClr>
                <a:schemeClr val="dk1"/>
              </a:buClr>
              <a:buSzPts val="1800"/>
              <a:buFont typeface="Arial"/>
              <a:buNone/>
            </a:pPr>
            <a:endParaRPr sz="1800"/>
          </a:p>
        </p:txBody>
      </p:sp>
      <p:sp>
        <p:nvSpPr>
          <p:cNvPr id="598" name="Google Shape;598;p52"/>
          <p:cNvSpPr/>
          <p:nvPr/>
        </p:nvSpPr>
        <p:spPr>
          <a:xfrm>
            <a:off x="323528" y="1556792"/>
            <a:ext cx="6984776"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Arial"/>
                <a:ea typeface="Arial"/>
                <a:cs typeface="Arial"/>
                <a:sym typeface="Arial"/>
              </a:rPr>
              <a:t>Clear out HTML characters</a:t>
            </a:r>
            <a:endParaRPr sz="2000">
              <a:solidFill>
                <a:schemeClr val="dk1"/>
              </a:solidFill>
              <a:latin typeface="Arial"/>
              <a:ea typeface="Arial"/>
              <a:cs typeface="Arial"/>
              <a:sym typeface="Arial"/>
            </a:endParaRPr>
          </a:p>
        </p:txBody>
      </p:sp>
      <p:sp>
        <p:nvSpPr>
          <p:cNvPr id="599" name="Google Shape;599;p52"/>
          <p:cNvSpPr/>
          <p:nvPr/>
        </p:nvSpPr>
        <p:spPr>
          <a:xfrm>
            <a:off x="457200" y="2420888"/>
            <a:ext cx="6984776" cy="369331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2"/>
                </a:solidFill>
                <a:latin typeface="Arial"/>
                <a:ea typeface="Arial"/>
                <a:cs typeface="Arial"/>
                <a:sym typeface="Arial"/>
              </a:rPr>
              <a:t>#Escaping out HTML characters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from html.parser import HTMLParser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tweet="I enjoyd the event which took place yesteday &amp; I lovdddd itttt ! The link to the show is </a:t>
            </a:r>
            <a:r>
              <a:rPr lang="en-US" sz="1800" u="sng">
                <a:solidFill>
                  <a:schemeClr val="dk1"/>
                </a:solidFill>
                <a:latin typeface="Arial"/>
                <a:ea typeface="Arial"/>
                <a:cs typeface="Arial"/>
                <a:sym typeface="Arial"/>
                <a:hlinkClick r:id="rId3">
                  <a:extLst>
                    <a:ext uri="{A12FA001-AC4F-418D-AE19-62706E023703}">
                      <ahyp:hlinkClr xmlns:ahyp="http://schemas.microsoft.com/office/drawing/2018/hyperlinkcolor" val="tx"/>
                    </a:ext>
                  </a:extLst>
                </a:hlinkClick>
              </a:rPr>
              <a:t>http://t.co/4ftYom0i</a:t>
            </a:r>
            <a:r>
              <a:rPr lang="en-US" sz="1800">
                <a:solidFill>
                  <a:schemeClr val="dk1"/>
                </a:solidFill>
                <a:latin typeface="Arial"/>
                <a:ea typeface="Arial"/>
                <a:cs typeface="Arial"/>
                <a:sym typeface="Arial"/>
              </a:rPr>
              <a:t> It's awesome you'll luv it #HadFun #Enjoyed BFN GN"  </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tweet=HTMLParser().unescape(tweet) </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print("After removing HTML characters the tweet is:-\n{}".format(tweet)) </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00" name="Google Shape;600;p5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93</a:t>
            </a:fld>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53"/>
          <p:cNvSpPr txBox="1">
            <a:spLocks noGrp="1"/>
          </p:cNvSpPr>
          <p:nvPr>
            <p:ph type="title"/>
          </p:nvPr>
        </p:nvSpPr>
        <p:spPr>
          <a:xfrm>
            <a:off x="323528" y="12576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Encoding &amp; Decoding</a:t>
            </a:r>
            <a:endParaRPr sz="4000" b="1">
              <a:solidFill>
                <a:schemeClr val="accent2"/>
              </a:solidFill>
            </a:endParaRPr>
          </a:p>
        </p:txBody>
      </p:sp>
      <p:sp>
        <p:nvSpPr>
          <p:cNvPr id="607" name="Google Shape;607;p53"/>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608" name="Google Shape;608;p5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228600" algn="l" rtl="0">
              <a:spcBef>
                <a:spcPts val="0"/>
              </a:spcBef>
              <a:spcAft>
                <a:spcPts val="0"/>
              </a:spcAft>
              <a:buClr>
                <a:schemeClr val="dk1"/>
              </a:buClr>
              <a:buSzPts val="1800"/>
              <a:buFont typeface="Arial"/>
              <a:buNone/>
            </a:pPr>
            <a:endParaRPr sz="1800"/>
          </a:p>
          <a:p>
            <a:pPr marL="342900" lvl="0" indent="-228600" algn="l" rtl="0">
              <a:spcBef>
                <a:spcPts val="360"/>
              </a:spcBef>
              <a:spcAft>
                <a:spcPts val="0"/>
              </a:spcAft>
              <a:buClr>
                <a:schemeClr val="dk1"/>
              </a:buClr>
              <a:buSzPts val="1800"/>
              <a:buFont typeface="Arial"/>
              <a:buNone/>
            </a:pPr>
            <a:endParaRPr sz="1800"/>
          </a:p>
        </p:txBody>
      </p:sp>
      <p:sp>
        <p:nvSpPr>
          <p:cNvPr id="609" name="Google Shape;609;p53"/>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94</a:t>
            </a:fld>
            <a:endParaRPr/>
          </a:p>
        </p:txBody>
      </p:sp>
      <p:sp>
        <p:nvSpPr>
          <p:cNvPr id="610" name="Google Shape;610;p53"/>
          <p:cNvSpPr/>
          <p:nvPr/>
        </p:nvSpPr>
        <p:spPr>
          <a:xfrm>
            <a:off x="971600" y="1700808"/>
            <a:ext cx="7272808"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Using string's encode() method, you can convert unicoded strings into any </a:t>
            </a:r>
            <a:r>
              <a:rPr lang="en-US" sz="1800" u="sng">
                <a:solidFill>
                  <a:schemeClr val="dk1"/>
                </a:solidFill>
                <a:latin typeface="Arial"/>
                <a:ea typeface="Arial"/>
                <a:cs typeface="Arial"/>
                <a:sym typeface="Arial"/>
                <a:hlinkClick r:id="rId3">
                  <a:extLst>
                    <a:ext uri="{A12FA001-AC4F-418D-AE19-62706E023703}">
                      <ahyp:hlinkClr xmlns:ahyp="http://schemas.microsoft.com/office/drawing/2018/hyperlinkcolor" val="tx"/>
                    </a:ext>
                  </a:extLst>
                </a:hlinkClick>
              </a:rPr>
              <a:t>encodings supported by Python</a:t>
            </a:r>
            <a:r>
              <a:rPr lang="en-US" sz="1800">
                <a:solidFill>
                  <a:schemeClr val="dk1"/>
                </a:solidFill>
                <a:latin typeface="Arial"/>
                <a:ea typeface="Arial"/>
                <a:cs typeface="Arial"/>
                <a:sym typeface="Arial"/>
              </a:rPr>
              <a:t>. </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By default, Python uses </a:t>
            </a:r>
            <a:r>
              <a:rPr lang="en-US" sz="1800" b="1">
                <a:solidFill>
                  <a:schemeClr val="dk1"/>
                </a:solidFill>
                <a:latin typeface="Arial"/>
                <a:ea typeface="Arial"/>
                <a:cs typeface="Arial"/>
                <a:sym typeface="Arial"/>
              </a:rPr>
              <a:t>utf-8</a:t>
            </a:r>
            <a:r>
              <a:rPr lang="en-US" sz="1800">
                <a:solidFill>
                  <a:schemeClr val="dk1"/>
                </a:solidFill>
                <a:latin typeface="Arial"/>
                <a:ea typeface="Arial"/>
                <a:cs typeface="Arial"/>
                <a:sym typeface="Arial"/>
              </a:rPr>
              <a:t> encoding.</a:t>
            </a:r>
            <a:endParaRPr/>
          </a:p>
        </p:txBody>
      </p:sp>
      <p:pic>
        <p:nvPicPr>
          <p:cNvPr id="611" name="Google Shape;611;p53"/>
          <p:cNvPicPr preferRelativeResize="0"/>
          <p:nvPr/>
        </p:nvPicPr>
        <p:blipFill rotWithShape="1">
          <a:blip r:embed="rId4">
            <a:alphaModFix/>
          </a:blip>
          <a:srcRect/>
          <a:stretch/>
        </p:blipFill>
        <p:spPr>
          <a:xfrm>
            <a:off x="971600" y="3577431"/>
            <a:ext cx="5397500" cy="571500"/>
          </a:xfrm>
          <a:prstGeom prst="rect">
            <a:avLst/>
          </a:prstGeom>
          <a:noFill/>
          <a:ln>
            <a:noFill/>
          </a:ln>
        </p:spPr>
      </p:pic>
      <p:sp>
        <p:nvSpPr>
          <p:cNvPr id="612" name="Google Shape;612;p53"/>
          <p:cNvSpPr/>
          <p:nvPr/>
        </p:nvSpPr>
        <p:spPr>
          <a:xfrm>
            <a:off x="971600" y="4825225"/>
            <a:ext cx="4572000"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it takes two parameters:</a:t>
            </a:r>
            <a:endParaRPr/>
          </a:p>
          <a:p>
            <a:pPr marL="0" marR="0" lvl="0" indent="-114300" algn="l" rtl="0">
              <a:spcBef>
                <a:spcPts val="0"/>
              </a:spcBef>
              <a:spcAft>
                <a:spcPts val="0"/>
              </a:spcAft>
              <a:buClr>
                <a:schemeClr val="dk1"/>
              </a:buClr>
              <a:buSzPts val="1800"/>
              <a:buFont typeface="Arial"/>
              <a:buChar char="•"/>
            </a:pPr>
            <a:r>
              <a:rPr lang="en-US" sz="1800" b="1">
                <a:solidFill>
                  <a:schemeClr val="dk1"/>
                </a:solidFill>
                <a:latin typeface="Arial"/>
                <a:ea typeface="Arial"/>
                <a:cs typeface="Arial"/>
                <a:sym typeface="Arial"/>
              </a:rPr>
              <a:t>encoding</a:t>
            </a:r>
            <a:r>
              <a:rPr lang="en-US" sz="1800">
                <a:solidFill>
                  <a:schemeClr val="dk1"/>
                </a:solidFill>
                <a:latin typeface="Arial"/>
                <a:ea typeface="Arial"/>
                <a:cs typeface="Arial"/>
                <a:sym typeface="Arial"/>
              </a:rPr>
              <a:t> - the encoding type a string has to be encoded to</a:t>
            </a:r>
            <a:endParaRPr/>
          </a:p>
          <a:p>
            <a:pPr marL="0" marR="0" lvl="0" indent="-114300" algn="l" rtl="0">
              <a:spcBef>
                <a:spcPts val="0"/>
              </a:spcBef>
              <a:spcAft>
                <a:spcPts val="0"/>
              </a:spcAft>
              <a:buClr>
                <a:schemeClr val="dk1"/>
              </a:buClr>
              <a:buSzPts val="1800"/>
              <a:buFont typeface="Arial"/>
              <a:buChar char="•"/>
            </a:pPr>
            <a:r>
              <a:rPr lang="en-US" sz="1800" b="1">
                <a:solidFill>
                  <a:schemeClr val="dk1"/>
                </a:solidFill>
                <a:latin typeface="Arial"/>
                <a:ea typeface="Arial"/>
                <a:cs typeface="Arial"/>
                <a:sym typeface="Arial"/>
              </a:rPr>
              <a:t>errors</a:t>
            </a:r>
            <a:r>
              <a:rPr lang="en-US" sz="1800">
                <a:solidFill>
                  <a:schemeClr val="dk1"/>
                </a:solidFill>
                <a:latin typeface="Arial"/>
                <a:ea typeface="Arial"/>
                <a:cs typeface="Arial"/>
                <a:sym typeface="Arial"/>
              </a:rPr>
              <a:t> - response when encoding fails.</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54"/>
          <p:cNvSpPr txBox="1">
            <a:spLocks noGrp="1"/>
          </p:cNvSpPr>
          <p:nvPr>
            <p:ph type="title"/>
          </p:nvPr>
        </p:nvSpPr>
        <p:spPr>
          <a:xfrm>
            <a:off x="323528" y="12576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Another Example</a:t>
            </a:r>
            <a:endParaRPr sz="4000" b="1">
              <a:solidFill>
                <a:schemeClr val="accent2"/>
              </a:solidFill>
            </a:endParaRPr>
          </a:p>
        </p:txBody>
      </p:sp>
      <p:sp>
        <p:nvSpPr>
          <p:cNvPr id="619" name="Google Shape;619;p54"/>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620" name="Google Shape;620;p5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228600" algn="l" rtl="0">
              <a:spcBef>
                <a:spcPts val="0"/>
              </a:spcBef>
              <a:spcAft>
                <a:spcPts val="0"/>
              </a:spcAft>
              <a:buClr>
                <a:schemeClr val="dk1"/>
              </a:buClr>
              <a:buSzPts val="1800"/>
              <a:buFont typeface="Arial"/>
              <a:buNone/>
            </a:pPr>
            <a:endParaRPr sz="1800"/>
          </a:p>
          <a:p>
            <a:pPr marL="342900" lvl="0" indent="-228600" algn="l" rtl="0">
              <a:spcBef>
                <a:spcPts val="360"/>
              </a:spcBef>
              <a:spcAft>
                <a:spcPts val="0"/>
              </a:spcAft>
              <a:buClr>
                <a:schemeClr val="dk1"/>
              </a:buClr>
              <a:buSzPts val="1800"/>
              <a:buFont typeface="Arial"/>
              <a:buNone/>
            </a:pPr>
            <a:endParaRPr sz="1800"/>
          </a:p>
        </p:txBody>
      </p:sp>
      <p:sp>
        <p:nvSpPr>
          <p:cNvPr id="621" name="Google Shape;621;p54"/>
          <p:cNvSpPr/>
          <p:nvPr/>
        </p:nvSpPr>
        <p:spPr>
          <a:xfrm>
            <a:off x="899592" y="1931881"/>
            <a:ext cx="6984776" cy="424731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Encoding &amp; Decoding Data</a:t>
            </a:r>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We should keep our data in a standard encoding format. The most common format is the UTF-8 format.</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lt2"/>
                </a:solidFill>
                <a:latin typeface="Arial"/>
                <a:ea typeface="Arial"/>
                <a:cs typeface="Arial"/>
                <a:sym typeface="Arial"/>
              </a:rPr>
              <a:t>#Encode from UTF-8 to ascii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encode_tweet =tweet.encode('ascii','ignore')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print("encode_tweet = \n{}".format(encode_tweet))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  </a:t>
            </a:r>
            <a:endParaRPr/>
          </a:p>
          <a:p>
            <a:pPr marL="0" marR="0" lvl="0" indent="0" algn="l" rtl="0">
              <a:spcBef>
                <a:spcPts val="0"/>
              </a:spcBef>
              <a:spcAft>
                <a:spcPts val="0"/>
              </a:spcAft>
              <a:buNone/>
            </a:pPr>
            <a:r>
              <a:rPr lang="en-US" sz="1800">
                <a:solidFill>
                  <a:schemeClr val="lt2"/>
                </a:solidFill>
                <a:latin typeface="Arial"/>
                <a:ea typeface="Arial"/>
                <a:cs typeface="Arial"/>
                <a:sym typeface="Arial"/>
              </a:rPr>
              <a:t>#decode from ascii to UTF-8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decode_tweet=encode_tweet.decode(encoding='UTF-8')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print("decode_tweet = \n{}".format(decode_tweet)) </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22" name="Google Shape;622;p54"/>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95</a:t>
            </a:fld>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8" name="Google Shape;628;p55"/>
          <p:cNvSpPr txBox="1">
            <a:spLocks noGrp="1"/>
          </p:cNvSpPr>
          <p:nvPr>
            <p:ph type="title"/>
          </p:nvPr>
        </p:nvSpPr>
        <p:spPr>
          <a:xfrm>
            <a:off x="323528" y="44624"/>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Removing URLs, Hashtags, Styles</a:t>
            </a:r>
            <a:endParaRPr sz="4000" b="1">
              <a:solidFill>
                <a:schemeClr val="accent2"/>
              </a:solidFill>
            </a:endParaRPr>
          </a:p>
        </p:txBody>
      </p:sp>
      <p:sp>
        <p:nvSpPr>
          <p:cNvPr id="629" name="Google Shape;629;p55"/>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630" name="Google Shape;630;p5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228600" algn="l" rtl="0">
              <a:spcBef>
                <a:spcPts val="0"/>
              </a:spcBef>
              <a:spcAft>
                <a:spcPts val="0"/>
              </a:spcAft>
              <a:buClr>
                <a:schemeClr val="dk1"/>
              </a:buClr>
              <a:buSzPts val="1800"/>
              <a:buFont typeface="Arial"/>
              <a:buNone/>
            </a:pPr>
            <a:endParaRPr sz="1800"/>
          </a:p>
          <a:p>
            <a:pPr marL="342900" lvl="0" indent="-228600" algn="l" rtl="0">
              <a:spcBef>
                <a:spcPts val="360"/>
              </a:spcBef>
              <a:spcAft>
                <a:spcPts val="0"/>
              </a:spcAft>
              <a:buClr>
                <a:schemeClr val="dk1"/>
              </a:buClr>
              <a:buSzPts val="1800"/>
              <a:buFont typeface="Arial"/>
              <a:buNone/>
            </a:pPr>
            <a:endParaRPr sz="1800"/>
          </a:p>
        </p:txBody>
      </p:sp>
      <p:sp>
        <p:nvSpPr>
          <p:cNvPr id="631" name="Google Shape;631;p55"/>
          <p:cNvSpPr/>
          <p:nvPr/>
        </p:nvSpPr>
        <p:spPr>
          <a:xfrm>
            <a:off x="755576" y="1377642"/>
            <a:ext cx="6984776" cy="59093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Removing URLs,</a:t>
            </a:r>
            <a:r>
              <a:rPr lang="en-US" sz="1800">
                <a:solidFill>
                  <a:schemeClr val="dk1"/>
                </a:solidFill>
                <a:latin typeface="Arial"/>
                <a:ea typeface="Arial"/>
                <a:cs typeface="Arial"/>
                <a:sym typeface="Arial"/>
              </a:rPr>
              <a:t> </a:t>
            </a:r>
            <a:r>
              <a:rPr lang="en-US" sz="1800" b="1">
                <a:solidFill>
                  <a:schemeClr val="dk1"/>
                </a:solidFill>
                <a:latin typeface="Arial"/>
                <a:ea typeface="Arial"/>
                <a:cs typeface="Arial"/>
                <a:sym typeface="Arial"/>
              </a:rPr>
              <a:t>Hashtags and Styles</a:t>
            </a:r>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lt2"/>
                </a:solidFill>
                <a:latin typeface="Arial"/>
                <a:ea typeface="Arial"/>
                <a:cs typeface="Arial"/>
                <a:sym typeface="Arial"/>
              </a:rPr>
              <a:t>#library for regular expressions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import re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  </a:t>
            </a:r>
            <a:endParaRPr/>
          </a:p>
          <a:p>
            <a:pPr marL="0" marR="0" lvl="0" indent="0" algn="l" rtl="0">
              <a:spcBef>
                <a:spcPts val="0"/>
              </a:spcBef>
              <a:spcAft>
                <a:spcPts val="0"/>
              </a:spcAft>
              <a:buNone/>
            </a:pPr>
            <a:r>
              <a:rPr lang="en-US" sz="1800">
                <a:solidFill>
                  <a:schemeClr val="lt2"/>
                </a:solidFill>
                <a:latin typeface="Arial"/>
                <a:ea typeface="Arial"/>
                <a:cs typeface="Arial"/>
                <a:sym typeface="Arial"/>
              </a:rPr>
              <a:t># remove hyperlinks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tweet = re.sub(r'https?:\/\/.\S+', "", tweet)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  </a:t>
            </a:r>
            <a:endParaRPr/>
          </a:p>
          <a:p>
            <a:pPr marL="0" marR="0" lvl="0" indent="0" algn="l" rtl="0">
              <a:spcBef>
                <a:spcPts val="0"/>
              </a:spcBef>
              <a:spcAft>
                <a:spcPts val="0"/>
              </a:spcAft>
              <a:buNone/>
            </a:pPr>
            <a:r>
              <a:rPr lang="en-US" sz="1800">
                <a:solidFill>
                  <a:schemeClr val="lt2"/>
                </a:solidFill>
                <a:latin typeface="Arial"/>
                <a:ea typeface="Arial"/>
                <a:cs typeface="Arial"/>
                <a:sym typeface="Arial"/>
              </a:rPr>
              <a:t># remove hashtags </a:t>
            </a:r>
            <a:endParaRPr/>
          </a:p>
          <a:p>
            <a:pPr marL="0" marR="0" lvl="0" indent="0" algn="l" rtl="0">
              <a:spcBef>
                <a:spcPts val="0"/>
              </a:spcBef>
              <a:spcAft>
                <a:spcPts val="0"/>
              </a:spcAft>
              <a:buNone/>
            </a:pPr>
            <a:r>
              <a:rPr lang="en-US" sz="1800">
                <a:solidFill>
                  <a:schemeClr val="lt2"/>
                </a:solidFill>
                <a:latin typeface="Arial"/>
                <a:ea typeface="Arial"/>
                <a:cs typeface="Arial"/>
                <a:sym typeface="Arial"/>
              </a:rPr>
              <a:t># only removing the hash # sign from the word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tweet = re.sub(r'#', '', tweet)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  </a:t>
            </a:r>
            <a:endParaRPr/>
          </a:p>
          <a:p>
            <a:pPr marL="0" marR="0" lvl="0" indent="0" algn="l" rtl="0">
              <a:spcBef>
                <a:spcPts val="0"/>
              </a:spcBef>
              <a:spcAft>
                <a:spcPts val="0"/>
              </a:spcAft>
              <a:buNone/>
            </a:pPr>
            <a:r>
              <a:rPr lang="en-US" sz="1800">
                <a:solidFill>
                  <a:schemeClr val="lt2"/>
                </a:solidFill>
                <a:latin typeface="Arial"/>
                <a:ea typeface="Arial"/>
                <a:cs typeface="Arial"/>
                <a:sym typeface="Arial"/>
              </a:rPr>
              <a:t># remove old style retweet text "RT"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tweet = re.sub(r'^RT[\s]+', '', tweet)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print("After removing Hashtags,URLs and Styles the tweet is:-\n{}".format(tweet))</a:t>
            </a:r>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32" name="Google Shape;632;p55"/>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96</a:t>
            </a:fld>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Google Shape;638;p56"/>
          <p:cNvSpPr txBox="1">
            <a:spLocks noGrp="1"/>
          </p:cNvSpPr>
          <p:nvPr>
            <p:ph type="title"/>
          </p:nvPr>
        </p:nvSpPr>
        <p:spPr>
          <a:xfrm>
            <a:off x="424833" y="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Contraction Replacement</a:t>
            </a:r>
            <a:endParaRPr sz="4000" b="1">
              <a:solidFill>
                <a:schemeClr val="accent2"/>
              </a:solidFill>
            </a:endParaRPr>
          </a:p>
        </p:txBody>
      </p:sp>
      <p:sp>
        <p:nvSpPr>
          <p:cNvPr id="639" name="Google Shape;639;p56"/>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640" name="Google Shape;640;p5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228600" algn="l" rtl="0">
              <a:spcBef>
                <a:spcPts val="0"/>
              </a:spcBef>
              <a:spcAft>
                <a:spcPts val="0"/>
              </a:spcAft>
              <a:buClr>
                <a:schemeClr val="dk1"/>
              </a:buClr>
              <a:buSzPts val="1800"/>
              <a:buFont typeface="Arial"/>
              <a:buNone/>
            </a:pPr>
            <a:endParaRPr sz="1800"/>
          </a:p>
          <a:p>
            <a:pPr marL="342900" lvl="0" indent="-228600" algn="l" rtl="0">
              <a:spcBef>
                <a:spcPts val="360"/>
              </a:spcBef>
              <a:spcAft>
                <a:spcPts val="0"/>
              </a:spcAft>
              <a:buClr>
                <a:schemeClr val="dk1"/>
              </a:buClr>
              <a:buSzPts val="1800"/>
              <a:buFont typeface="Arial"/>
              <a:buNone/>
            </a:pPr>
            <a:endParaRPr sz="1800"/>
          </a:p>
        </p:txBody>
      </p:sp>
      <p:sp>
        <p:nvSpPr>
          <p:cNvPr id="641" name="Google Shape;641;p56"/>
          <p:cNvSpPr/>
          <p:nvPr/>
        </p:nvSpPr>
        <p:spPr>
          <a:xfrm>
            <a:off x="827584" y="1054477"/>
            <a:ext cx="6984776" cy="701730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Contraction Replacement</a:t>
            </a:r>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Few of the contractions used are:- </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lt2"/>
                </a:solidFill>
                <a:latin typeface="Arial"/>
                <a:ea typeface="Arial"/>
                <a:cs typeface="Arial"/>
                <a:sym typeface="Arial"/>
              </a:rPr>
              <a:t>n't --&gt; not 'll --&gt; will 's --&gt; is 'd --&gt; would 'm --&gt; am 've --&gt; have 're --&gt; are</a:t>
            </a:r>
            <a:br>
              <a:rPr lang="en-US" sz="1800">
                <a:solidFill>
                  <a:schemeClr val="lt2"/>
                </a:solidFill>
                <a:latin typeface="Arial"/>
                <a:ea typeface="Arial"/>
                <a:cs typeface="Arial"/>
                <a:sym typeface="Arial"/>
              </a:rPr>
            </a:br>
            <a:endParaRPr sz="1800">
              <a:solidFill>
                <a:schemeClr val="lt2"/>
              </a:solidFill>
              <a:latin typeface="Arial"/>
              <a:ea typeface="Arial"/>
              <a:cs typeface="Arial"/>
              <a:sym typeface="Arial"/>
            </a:endParaRPr>
          </a:p>
          <a:p>
            <a:pPr marL="0" marR="0" lvl="0" indent="0" algn="l" rtl="0">
              <a:spcBef>
                <a:spcPts val="0"/>
              </a:spcBef>
              <a:spcAft>
                <a:spcPts val="0"/>
              </a:spcAft>
              <a:buNone/>
            </a:pPr>
            <a:r>
              <a:rPr lang="en-US" sz="1800">
                <a:solidFill>
                  <a:schemeClr val="lt2"/>
                </a:solidFill>
                <a:latin typeface="Arial"/>
                <a:ea typeface="Arial"/>
                <a:cs typeface="Arial"/>
                <a:sym typeface="Arial"/>
              </a:rPr>
              <a:t>#dictionary consisting of the contraction and the actual value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Apos_dict={</a:t>
            </a:r>
            <a:r>
              <a:rPr lang="en-US" sz="1800" i="1">
                <a:solidFill>
                  <a:schemeClr val="dk1"/>
                </a:solidFill>
                <a:latin typeface="Arial"/>
                <a:ea typeface="Arial"/>
                <a:cs typeface="Arial"/>
                <a:sym typeface="Arial"/>
              </a:rPr>
              <a:t>"'s"</a:t>
            </a:r>
            <a:r>
              <a:rPr lang="en-US" sz="1800">
                <a:solidFill>
                  <a:schemeClr val="dk1"/>
                </a:solidFill>
                <a:latin typeface="Arial"/>
                <a:ea typeface="Arial"/>
                <a:cs typeface="Arial"/>
                <a:sym typeface="Arial"/>
              </a:rPr>
              <a:t>:</a:t>
            </a:r>
            <a:r>
              <a:rPr lang="en-US" sz="1800" i="1">
                <a:solidFill>
                  <a:schemeClr val="dk1"/>
                </a:solidFill>
                <a:latin typeface="Arial"/>
                <a:ea typeface="Arial"/>
                <a:cs typeface="Arial"/>
                <a:sym typeface="Arial"/>
              </a:rPr>
              <a:t>" is"</a:t>
            </a:r>
            <a:r>
              <a:rPr lang="en-US" sz="1800">
                <a:solidFill>
                  <a:schemeClr val="dk1"/>
                </a:solidFill>
                <a:latin typeface="Arial"/>
                <a:ea typeface="Arial"/>
                <a:cs typeface="Arial"/>
                <a:sym typeface="Arial"/>
              </a:rPr>
              <a:t>,</a:t>
            </a:r>
            <a:r>
              <a:rPr lang="en-US" sz="1800" i="1">
                <a:solidFill>
                  <a:schemeClr val="dk1"/>
                </a:solidFill>
                <a:latin typeface="Arial"/>
                <a:ea typeface="Arial"/>
                <a:cs typeface="Arial"/>
                <a:sym typeface="Arial"/>
              </a:rPr>
              <a:t>"n't"</a:t>
            </a:r>
            <a:r>
              <a:rPr lang="en-US" sz="1800">
                <a:solidFill>
                  <a:schemeClr val="dk1"/>
                </a:solidFill>
                <a:latin typeface="Arial"/>
                <a:ea typeface="Arial"/>
                <a:cs typeface="Arial"/>
                <a:sym typeface="Arial"/>
              </a:rPr>
              <a:t>:</a:t>
            </a:r>
            <a:r>
              <a:rPr lang="en-US" sz="1800" i="1">
                <a:solidFill>
                  <a:schemeClr val="dk1"/>
                </a:solidFill>
                <a:latin typeface="Arial"/>
                <a:ea typeface="Arial"/>
                <a:cs typeface="Arial"/>
                <a:sym typeface="Arial"/>
              </a:rPr>
              <a:t>" not"</a:t>
            </a:r>
            <a:r>
              <a:rPr lang="en-US" sz="1800">
                <a:solidFill>
                  <a:schemeClr val="dk1"/>
                </a:solidFill>
                <a:latin typeface="Arial"/>
                <a:ea typeface="Arial"/>
                <a:cs typeface="Arial"/>
                <a:sym typeface="Arial"/>
              </a:rPr>
              <a:t>,</a:t>
            </a:r>
            <a:r>
              <a:rPr lang="en-US" sz="1800" i="1">
                <a:solidFill>
                  <a:schemeClr val="dk1"/>
                </a:solidFill>
                <a:latin typeface="Arial"/>
                <a:ea typeface="Arial"/>
                <a:cs typeface="Arial"/>
                <a:sym typeface="Arial"/>
              </a:rPr>
              <a:t>"'m"</a:t>
            </a:r>
            <a:r>
              <a:rPr lang="en-US" sz="1800">
                <a:solidFill>
                  <a:schemeClr val="dk1"/>
                </a:solidFill>
                <a:latin typeface="Arial"/>
                <a:ea typeface="Arial"/>
                <a:cs typeface="Arial"/>
                <a:sym typeface="Arial"/>
              </a:rPr>
              <a:t>:</a:t>
            </a:r>
            <a:r>
              <a:rPr lang="en-US" sz="1800" i="1">
                <a:solidFill>
                  <a:schemeClr val="dk1"/>
                </a:solidFill>
                <a:latin typeface="Arial"/>
                <a:ea typeface="Arial"/>
                <a:cs typeface="Arial"/>
                <a:sym typeface="Arial"/>
              </a:rPr>
              <a:t>" am"</a:t>
            </a:r>
            <a:r>
              <a:rPr lang="en-US" sz="1800">
                <a:solidFill>
                  <a:schemeClr val="dk1"/>
                </a:solidFill>
                <a:latin typeface="Arial"/>
                <a:ea typeface="Arial"/>
                <a:cs typeface="Arial"/>
                <a:sym typeface="Arial"/>
              </a:rPr>
              <a:t>,</a:t>
            </a:r>
            <a:r>
              <a:rPr lang="en-US" sz="1800" i="1">
                <a:solidFill>
                  <a:schemeClr val="dk1"/>
                </a:solidFill>
                <a:latin typeface="Arial"/>
                <a:ea typeface="Arial"/>
                <a:cs typeface="Arial"/>
                <a:sym typeface="Arial"/>
              </a:rPr>
              <a:t>"'</a:t>
            </a:r>
            <a:r>
              <a:rPr lang="en-US" sz="1800" i="1" u="sng">
                <a:solidFill>
                  <a:schemeClr val="dk1"/>
                </a:solidFill>
                <a:latin typeface="Arial"/>
                <a:ea typeface="Arial"/>
                <a:cs typeface="Arial"/>
                <a:sym typeface="Arial"/>
              </a:rPr>
              <a:t>ll</a:t>
            </a:r>
            <a:r>
              <a:rPr lang="en-US" sz="1800" i="1">
                <a:solidFill>
                  <a:schemeClr val="dk1"/>
                </a:solidFill>
                <a:latin typeface="Arial"/>
                <a:ea typeface="Arial"/>
                <a:cs typeface="Arial"/>
                <a:sym typeface="Arial"/>
              </a:rPr>
              <a:t>"</a:t>
            </a:r>
            <a:r>
              <a:rPr lang="en-US" sz="1800">
                <a:solidFill>
                  <a:schemeClr val="dk1"/>
                </a:solidFill>
                <a:latin typeface="Arial"/>
                <a:ea typeface="Arial"/>
                <a:cs typeface="Arial"/>
                <a:sym typeface="Arial"/>
              </a:rPr>
              <a:t>:</a:t>
            </a:r>
            <a:r>
              <a:rPr lang="en-US" sz="1800" i="1">
                <a:solidFill>
                  <a:schemeClr val="dk1"/>
                </a:solidFill>
                <a:latin typeface="Arial"/>
                <a:ea typeface="Arial"/>
                <a:cs typeface="Arial"/>
                <a:sym typeface="Arial"/>
              </a:rPr>
              <a:t>" will"</a:t>
            </a:r>
            <a:r>
              <a:rPr lang="en-US" sz="1800">
                <a:solidFill>
                  <a:schemeClr val="dk1"/>
                </a:solidFill>
                <a:latin typeface="Arial"/>
                <a:ea typeface="Arial"/>
                <a:cs typeface="Arial"/>
                <a:sym typeface="Arial"/>
              </a:rPr>
              <a:t>,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           </a:t>
            </a:r>
            <a:r>
              <a:rPr lang="en-US" sz="1800" i="1">
                <a:solidFill>
                  <a:schemeClr val="dk1"/>
                </a:solidFill>
                <a:latin typeface="Arial"/>
                <a:ea typeface="Arial"/>
                <a:cs typeface="Arial"/>
                <a:sym typeface="Arial"/>
              </a:rPr>
              <a:t>"'d"</a:t>
            </a:r>
            <a:r>
              <a:rPr lang="en-US" sz="1800">
                <a:solidFill>
                  <a:schemeClr val="dk1"/>
                </a:solidFill>
                <a:latin typeface="Arial"/>
                <a:ea typeface="Arial"/>
                <a:cs typeface="Arial"/>
                <a:sym typeface="Arial"/>
              </a:rPr>
              <a:t>:</a:t>
            </a:r>
            <a:r>
              <a:rPr lang="en-US" sz="1800" i="1">
                <a:solidFill>
                  <a:schemeClr val="dk1"/>
                </a:solidFill>
                <a:latin typeface="Arial"/>
                <a:ea typeface="Arial"/>
                <a:cs typeface="Arial"/>
                <a:sym typeface="Arial"/>
              </a:rPr>
              <a:t>" would"</a:t>
            </a:r>
            <a:r>
              <a:rPr lang="en-US" sz="1800">
                <a:solidFill>
                  <a:schemeClr val="dk1"/>
                </a:solidFill>
                <a:latin typeface="Arial"/>
                <a:ea typeface="Arial"/>
                <a:cs typeface="Arial"/>
                <a:sym typeface="Arial"/>
              </a:rPr>
              <a:t>,</a:t>
            </a:r>
            <a:r>
              <a:rPr lang="en-US" sz="1800" i="1">
                <a:solidFill>
                  <a:schemeClr val="dk1"/>
                </a:solidFill>
                <a:latin typeface="Arial"/>
                <a:ea typeface="Arial"/>
                <a:cs typeface="Arial"/>
                <a:sym typeface="Arial"/>
              </a:rPr>
              <a:t>"'</a:t>
            </a:r>
            <a:r>
              <a:rPr lang="en-US" sz="1800" i="1" u="sng">
                <a:solidFill>
                  <a:schemeClr val="dk1"/>
                </a:solidFill>
                <a:latin typeface="Arial"/>
                <a:ea typeface="Arial"/>
                <a:cs typeface="Arial"/>
                <a:sym typeface="Arial"/>
              </a:rPr>
              <a:t>ve</a:t>
            </a:r>
            <a:r>
              <a:rPr lang="en-US" sz="1800" i="1">
                <a:solidFill>
                  <a:schemeClr val="dk1"/>
                </a:solidFill>
                <a:latin typeface="Arial"/>
                <a:ea typeface="Arial"/>
                <a:cs typeface="Arial"/>
                <a:sym typeface="Arial"/>
              </a:rPr>
              <a:t>"</a:t>
            </a:r>
            <a:r>
              <a:rPr lang="en-US" sz="1800">
                <a:solidFill>
                  <a:schemeClr val="dk1"/>
                </a:solidFill>
                <a:latin typeface="Arial"/>
                <a:ea typeface="Arial"/>
                <a:cs typeface="Arial"/>
                <a:sym typeface="Arial"/>
              </a:rPr>
              <a:t>:</a:t>
            </a:r>
            <a:r>
              <a:rPr lang="en-US" sz="1800" i="1">
                <a:solidFill>
                  <a:schemeClr val="dk1"/>
                </a:solidFill>
                <a:latin typeface="Arial"/>
                <a:ea typeface="Arial"/>
                <a:cs typeface="Arial"/>
                <a:sym typeface="Arial"/>
              </a:rPr>
              <a:t>" have"</a:t>
            </a:r>
            <a:r>
              <a:rPr lang="en-US" sz="1800">
                <a:solidFill>
                  <a:schemeClr val="dk1"/>
                </a:solidFill>
                <a:latin typeface="Arial"/>
                <a:ea typeface="Arial"/>
                <a:cs typeface="Arial"/>
                <a:sym typeface="Arial"/>
              </a:rPr>
              <a:t>,</a:t>
            </a:r>
            <a:r>
              <a:rPr lang="en-US" sz="1800" i="1">
                <a:solidFill>
                  <a:schemeClr val="dk1"/>
                </a:solidFill>
                <a:latin typeface="Arial"/>
                <a:ea typeface="Arial"/>
                <a:cs typeface="Arial"/>
                <a:sym typeface="Arial"/>
              </a:rPr>
              <a:t>"'re"</a:t>
            </a:r>
            <a:r>
              <a:rPr lang="en-US" sz="1800">
                <a:solidFill>
                  <a:schemeClr val="dk1"/>
                </a:solidFill>
                <a:latin typeface="Arial"/>
                <a:ea typeface="Arial"/>
                <a:cs typeface="Arial"/>
                <a:sym typeface="Arial"/>
              </a:rPr>
              <a:t>:</a:t>
            </a:r>
            <a:r>
              <a:rPr lang="en-US" sz="1800" i="1">
                <a:solidFill>
                  <a:schemeClr val="dk1"/>
                </a:solidFill>
                <a:latin typeface="Arial"/>
                <a:ea typeface="Arial"/>
                <a:cs typeface="Arial"/>
                <a:sym typeface="Arial"/>
              </a:rPr>
              <a:t>" are"</a:t>
            </a:r>
            <a:r>
              <a:rPr lang="en-US" sz="1800">
                <a:solidFill>
                  <a:schemeClr val="dk1"/>
                </a:solidFill>
                <a:latin typeface="Arial"/>
                <a:ea typeface="Arial"/>
                <a:cs typeface="Arial"/>
                <a:sym typeface="Arial"/>
              </a:rPr>
              <a:t>}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  </a:t>
            </a:r>
            <a:endParaRPr/>
          </a:p>
          <a:p>
            <a:pPr marL="0" marR="0" lvl="0" indent="0" algn="l" rtl="0">
              <a:spcBef>
                <a:spcPts val="0"/>
              </a:spcBef>
              <a:spcAft>
                <a:spcPts val="0"/>
              </a:spcAft>
              <a:buNone/>
            </a:pPr>
            <a:r>
              <a:rPr lang="en-US" sz="1800">
                <a:solidFill>
                  <a:schemeClr val="lt2"/>
                </a:solidFill>
                <a:latin typeface="Arial"/>
                <a:ea typeface="Arial"/>
                <a:cs typeface="Arial"/>
                <a:sym typeface="Arial"/>
              </a:rPr>
              <a:t>#replace the contractions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for key,value in Apos_dict.items():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    if key in tweet: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        tweet=tweet.replace(key,value)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print(</a:t>
            </a:r>
            <a:r>
              <a:rPr lang="en-US" sz="1800" i="1">
                <a:solidFill>
                  <a:schemeClr val="dk1"/>
                </a:solidFill>
                <a:latin typeface="Arial"/>
                <a:ea typeface="Arial"/>
                <a:cs typeface="Arial"/>
                <a:sym typeface="Arial"/>
              </a:rPr>
              <a:t>"After Contraction replacement the </a:t>
            </a:r>
            <a:r>
              <a:rPr lang="en-US" sz="1800" i="1" u="sng">
                <a:solidFill>
                  <a:schemeClr val="dk1"/>
                </a:solidFill>
                <a:latin typeface="Arial"/>
                <a:ea typeface="Arial"/>
                <a:cs typeface="Arial"/>
                <a:sym typeface="Arial"/>
              </a:rPr>
              <a:t>tweet</a:t>
            </a:r>
            <a:r>
              <a:rPr lang="en-US" sz="1800" i="1">
                <a:solidFill>
                  <a:schemeClr val="dk1"/>
                </a:solidFill>
                <a:latin typeface="Arial"/>
                <a:ea typeface="Arial"/>
                <a:cs typeface="Arial"/>
                <a:sym typeface="Arial"/>
              </a:rPr>
              <a:t> is:-\n{}"</a:t>
            </a:r>
            <a:r>
              <a:rPr lang="en-US" sz="1800">
                <a:solidFill>
                  <a:schemeClr val="dk1"/>
                </a:solidFill>
                <a:latin typeface="Arial"/>
                <a:ea typeface="Arial"/>
                <a:cs typeface="Arial"/>
                <a:sym typeface="Arial"/>
              </a:rPr>
              <a:t>.format(tweet))</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42" name="Google Shape;642;p56"/>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97</a:t>
            </a:fld>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Google Shape;648;p57"/>
          <p:cNvSpPr txBox="1">
            <a:spLocks noGrp="1"/>
          </p:cNvSpPr>
          <p:nvPr>
            <p:ph type="title"/>
          </p:nvPr>
        </p:nvSpPr>
        <p:spPr>
          <a:xfrm>
            <a:off x="424833" y="341784"/>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Split Attached Words &amp; Lower Casing</a:t>
            </a:r>
            <a:endParaRPr/>
          </a:p>
        </p:txBody>
      </p:sp>
      <p:sp>
        <p:nvSpPr>
          <p:cNvPr id="649" name="Google Shape;649;p57"/>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650" name="Google Shape;650;p57"/>
          <p:cNvSpPr txBox="1">
            <a:spLocks noGrp="1"/>
          </p:cNvSpPr>
          <p:nvPr>
            <p:ph type="body" idx="1"/>
          </p:nvPr>
        </p:nvSpPr>
        <p:spPr>
          <a:xfrm>
            <a:off x="457200" y="1628800"/>
            <a:ext cx="8229600" cy="4525963"/>
          </a:xfrm>
          <a:prstGeom prst="rect">
            <a:avLst/>
          </a:prstGeom>
          <a:noFill/>
          <a:ln>
            <a:noFill/>
          </a:ln>
        </p:spPr>
        <p:txBody>
          <a:bodyPr spcFirstLastPara="1" wrap="square" lIns="91425" tIns="45700" rIns="91425" bIns="45700" anchor="t" anchorCtr="0">
            <a:noAutofit/>
          </a:bodyPr>
          <a:lstStyle/>
          <a:p>
            <a:pPr marL="342900" lvl="0" indent="-228600" algn="l" rtl="0">
              <a:spcBef>
                <a:spcPts val="0"/>
              </a:spcBef>
              <a:spcAft>
                <a:spcPts val="0"/>
              </a:spcAft>
              <a:buClr>
                <a:schemeClr val="dk1"/>
              </a:buClr>
              <a:buSzPts val="1800"/>
              <a:buFont typeface="Arial"/>
              <a:buNone/>
            </a:pPr>
            <a:endParaRPr sz="1800"/>
          </a:p>
          <a:p>
            <a:pPr marL="342900" lvl="0" indent="-228600" algn="l" rtl="0">
              <a:spcBef>
                <a:spcPts val="360"/>
              </a:spcBef>
              <a:spcAft>
                <a:spcPts val="0"/>
              </a:spcAft>
              <a:buClr>
                <a:schemeClr val="dk1"/>
              </a:buClr>
              <a:buSzPts val="1800"/>
              <a:buFont typeface="Arial"/>
              <a:buNone/>
            </a:pPr>
            <a:endParaRPr sz="1800"/>
          </a:p>
        </p:txBody>
      </p:sp>
      <p:sp>
        <p:nvSpPr>
          <p:cNvPr id="651" name="Google Shape;651;p57"/>
          <p:cNvSpPr/>
          <p:nvPr/>
        </p:nvSpPr>
        <p:spPr>
          <a:xfrm>
            <a:off x="827584" y="1613113"/>
            <a:ext cx="6984776" cy="56323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Split Attached Words</a:t>
            </a:r>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import re </a:t>
            </a:r>
            <a:endParaRPr/>
          </a:p>
          <a:p>
            <a:pPr marL="0" marR="0" lvl="0" indent="0" algn="l" rtl="0">
              <a:spcBef>
                <a:spcPts val="0"/>
              </a:spcBef>
              <a:spcAft>
                <a:spcPts val="0"/>
              </a:spcAft>
              <a:buNone/>
            </a:pPr>
            <a:r>
              <a:rPr lang="en-US" sz="1800">
                <a:solidFill>
                  <a:schemeClr val="lt2"/>
                </a:solidFill>
                <a:latin typeface="Arial"/>
                <a:ea typeface="Arial"/>
                <a:cs typeface="Arial"/>
                <a:sym typeface="Arial"/>
              </a:rPr>
              <a:t>#separate the words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tweet = " ".join([s for s in re.split("([A-Z][a-z]+[^A-Z]*)",tweet) if s])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print("After spliting attached words the tweet is:-\n{}".format(tweet))</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b="1">
                <a:solidFill>
                  <a:schemeClr val="dk1"/>
                </a:solidFill>
                <a:latin typeface="Arial"/>
                <a:ea typeface="Arial"/>
                <a:cs typeface="Arial"/>
                <a:sym typeface="Arial"/>
              </a:rPr>
              <a:t>Convert to lower case:</a:t>
            </a:r>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lt2"/>
                </a:solidFill>
                <a:latin typeface="Arial"/>
                <a:ea typeface="Arial"/>
                <a:cs typeface="Arial"/>
                <a:sym typeface="Arial"/>
              </a:rPr>
              <a:t>#convert to lower case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tweet=tweet.lower()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print("After converting to lower case the tweet is:-\n{}".format(tweet))</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52" name="Google Shape;652;p57"/>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98</a:t>
            </a:fld>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58"/>
          <p:cNvSpPr txBox="1">
            <a:spLocks noGrp="1"/>
          </p:cNvSpPr>
          <p:nvPr>
            <p:ph type="title"/>
          </p:nvPr>
        </p:nvSpPr>
        <p:spPr>
          <a:xfrm>
            <a:off x="424833" y="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Slang Lookup</a:t>
            </a:r>
            <a:endParaRPr/>
          </a:p>
        </p:txBody>
      </p:sp>
      <p:sp>
        <p:nvSpPr>
          <p:cNvPr id="659" name="Google Shape;659;p58"/>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660" name="Google Shape;660;p5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228600" algn="l" rtl="0">
              <a:spcBef>
                <a:spcPts val="0"/>
              </a:spcBef>
              <a:spcAft>
                <a:spcPts val="0"/>
              </a:spcAft>
              <a:buClr>
                <a:schemeClr val="dk1"/>
              </a:buClr>
              <a:buSzPts val="1800"/>
              <a:buFont typeface="Arial"/>
              <a:buNone/>
            </a:pPr>
            <a:endParaRPr sz="1800"/>
          </a:p>
          <a:p>
            <a:pPr marL="342900" lvl="0" indent="-228600" algn="l" rtl="0">
              <a:spcBef>
                <a:spcPts val="360"/>
              </a:spcBef>
              <a:spcAft>
                <a:spcPts val="0"/>
              </a:spcAft>
              <a:buClr>
                <a:schemeClr val="dk1"/>
              </a:buClr>
              <a:buSzPts val="1800"/>
              <a:buFont typeface="Arial"/>
              <a:buNone/>
            </a:pPr>
            <a:endParaRPr sz="1800"/>
          </a:p>
        </p:txBody>
      </p:sp>
      <p:sp>
        <p:nvSpPr>
          <p:cNvPr id="661" name="Google Shape;661;p58"/>
          <p:cNvSpPr/>
          <p:nvPr/>
        </p:nvSpPr>
        <p:spPr>
          <a:xfrm>
            <a:off x="827584" y="1413931"/>
            <a:ext cx="6984776" cy="618630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Slang lookup: </a:t>
            </a:r>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There are many slang words which are used nowadays, and they can be found in the text data. </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So we need to replace them with their meanings.</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lt2"/>
                </a:solidFill>
                <a:latin typeface="Arial"/>
                <a:ea typeface="Arial"/>
                <a:cs typeface="Arial"/>
                <a:sym typeface="Arial"/>
              </a:rPr>
              <a:t>asap --&gt; as soon as possible </a:t>
            </a:r>
            <a:endParaRPr/>
          </a:p>
          <a:p>
            <a:pPr marL="0" marR="0" lvl="0" indent="0" algn="l" rtl="0">
              <a:spcBef>
                <a:spcPts val="0"/>
              </a:spcBef>
              <a:spcAft>
                <a:spcPts val="0"/>
              </a:spcAft>
              <a:buNone/>
            </a:pPr>
            <a:r>
              <a:rPr lang="en-US" sz="1800">
                <a:solidFill>
                  <a:schemeClr val="lt2"/>
                </a:solidFill>
                <a:latin typeface="Arial"/>
                <a:ea typeface="Arial"/>
                <a:cs typeface="Arial"/>
                <a:sym typeface="Arial"/>
              </a:rPr>
              <a:t>b4 --&gt; before </a:t>
            </a:r>
            <a:endParaRPr/>
          </a:p>
          <a:p>
            <a:pPr marL="0" marR="0" lvl="0" indent="0" algn="l" rtl="0">
              <a:spcBef>
                <a:spcPts val="0"/>
              </a:spcBef>
              <a:spcAft>
                <a:spcPts val="0"/>
              </a:spcAft>
              <a:buNone/>
            </a:pPr>
            <a:r>
              <a:rPr lang="en-US" sz="1800">
                <a:solidFill>
                  <a:schemeClr val="lt2"/>
                </a:solidFill>
                <a:latin typeface="Arial"/>
                <a:ea typeface="Arial"/>
                <a:cs typeface="Arial"/>
                <a:sym typeface="Arial"/>
              </a:rPr>
              <a:t>lol --&gt; laugh out loud </a:t>
            </a:r>
            <a:endParaRPr/>
          </a:p>
          <a:p>
            <a:pPr marL="0" marR="0" lvl="0" indent="0" algn="l" rtl="0">
              <a:spcBef>
                <a:spcPts val="0"/>
              </a:spcBef>
              <a:spcAft>
                <a:spcPts val="0"/>
              </a:spcAft>
              <a:buNone/>
            </a:pPr>
            <a:r>
              <a:rPr lang="en-US" sz="1800">
                <a:solidFill>
                  <a:schemeClr val="lt2"/>
                </a:solidFill>
                <a:latin typeface="Arial"/>
                <a:ea typeface="Arial"/>
                <a:cs typeface="Arial"/>
                <a:sym typeface="Arial"/>
              </a:rPr>
              <a:t>luv --&gt; love </a:t>
            </a:r>
            <a:endParaRPr/>
          </a:p>
          <a:p>
            <a:pPr marL="0" marR="0" lvl="0" indent="0" algn="l" rtl="0">
              <a:spcBef>
                <a:spcPts val="0"/>
              </a:spcBef>
              <a:spcAft>
                <a:spcPts val="0"/>
              </a:spcAft>
              <a:buNone/>
            </a:pPr>
            <a:r>
              <a:rPr lang="en-US" sz="1800">
                <a:solidFill>
                  <a:schemeClr val="lt2"/>
                </a:solidFill>
                <a:latin typeface="Arial"/>
                <a:ea typeface="Arial"/>
                <a:cs typeface="Arial"/>
                <a:sym typeface="Arial"/>
              </a:rPr>
              <a:t>wtg --&gt; way to go</a:t>
            </a:r>
            <a:endParaRPr/>
          </a:p>
          <a:p>
            <a:pPr marL="0" marR="0" lvl="0" indent="0" algn="l" rtl="0">
              <a:spcBef>
                <a:spcPts val="0"/>
              </a:spcBef>
              <a:spcAft>
                <a:spcPts val="0"/>
              </a:spcAft>
              <a:buNone/>
            </a:pPr>
            <a:endParaRPr sz="1800">
              <a:solidFill>
                <a:schemeClr val="lt2"/>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62" name="Google Shape;662;p58"/>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99</a:t>
            </a:fld>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4653</TotalTime>
  <Words>9744</Words>
  <Application>Microsoft Macintosh PowerPoint</Application>
  <PresentationFormat>On-screen Show (4:3)</PresentationFormat>
  <Paragraphs>1397</Paragraphs>
  <Slides>148</Slides>
  <Notes>126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148</vt:i4>
      </vt:variant>
    </vt:vector>
  </HeadingPairs>
  <TitlesOfParts>
    <vt:vector size="157" baseType="lpstr">
      <vt:lpstr>Arial</vt:lpstr>
      <vt:lpstr>Courier</vt:lpstr>
      <vt:lpstr>Courier New Bold</vt:lpstr>
      <vt:lpstr>Gill Sans</vt:lpstr>
      <vt:lpstr>Monaco</vt:lpstr>
      <vt:lpstr>Noto Sans Symbols</vt:lpstr>
      <vt:lpstr>Symbol</vt:lpstr>
      <vt:lpstr>Times New Roman</vt:lpstr>
      <vt:lpstr>Default Design</vt:lpstr>
      <vt:lpstr>NLP 220  Data Science and Machine Learning Fundamentals  Lecture 11</vt:lpstr>
      <vt:lpstr>Regular Expressions </vt:lpstr>
      <vt:lpstr>Regular Expressions</vt:lpstr>
      <vt:lpstr>Understanding Regular Expressions</vt:lpstr>
      <vt:lpstr>Regular Expressions</vt:lpstr>
      <vt:lpstr>Regular Expression Quick Guide</vt:lpstr>
      <vt:lpstr>Regular Expression Quick Guide</vt:lpstr>
      <vt:lpstr>Regular Expression Syntax</vt:lpstr>
      <vt:lpstr>Regular Expression Syntax</vt:lpstr>
      <vt:lpstr>Regular Expression Syntax</vt:lpstr>
      <vt:lpstr>Regular Expression Syntax</vt:lpstr>
      <vt:lpstr>The Regular Expression Module in Python</vt:lpstr>
      <vt:lpstr>Using re.search() like find()</vt:lpstr>
      <vt:lpstr>Using re.search() like startswith()</vt:lpstr>
      <vt:lpstr>Wild-Card Characters</vt:lpstr>
      <vt:lpstr>Exercise</vt:lpstr>
      <vt:lpstr>Matching and Extracting Data</vt:lpstr>
      <vt:lpstr>Matching and Extracting Data</vt:lpstr>
      <vt:lpstr>Warning: Greedy Matching</vt:lpstr>
      <vt:lpstr>Non-Greedy Matching</vt:lpstr>
      <vt:lpstr>Fine Tuning String Extraction</vt:lpstr>
      <vt:lpstr>Fine Tuning String Extraction</vt:lpstr>
      <vt:lpstr>Fine Tuning String Extraction</vt:lpstr>
      <vt:lpstr>The Double Split Version</vt:lpstr>
      <vt:lpstr>The Regex Version</vt:lpstr>
      <vt:lpstr>The Regex Version</vt:lpstr>
      <vt:lpstr>The Regex Version</vt:lpstr>
      <vt:lpstr>Even Cooler Regex Version</vt:lpstr>
      <vt:lpstr>Even Cooler Regex Version</vt:lpstr>
      <vt:lpstr>Even Cooler Regex Version</vt:lpstr>
      <vt:lpstr>Even Cooler Regex Version</vt:lpstr>
      <vt:lpstr>Even Cooler Regex Version</vt:lpstr>
      <vt:lpstr>Exercise</vt:lpstr>
      <vt:lpstr>Regular Expression Quick Guide</vt:lpstr>
      <vt:lpstr>Escape Character</vt:lpstr>
      <vt:lpstr>Search and Match</vt:lpstr>
      <vt:lpstr>Match Object</vt:lpstr>
      <vt:lpstr>What got Matched</vt:lpstr>
      <vt:lpstr>What got Matched</vt:lpstr>
      <vt:lpstr>What got Matched</vt:lpstr>
      <vt:lpstr>More re functions</vt:lpstr>
      <vt:lpstr>Exercise</vt:lpstr>
      <vt:lpstr>Data Cleanup </vt:lpstr>
      <vt:lpstr>Why Data Cleanup?</vt:lpstr>
      <vt:lpstr>Why Data Cleanup?</vt:lpstr>
      <vt:lpstr>How does data gets dirty?</vt:lpstr>
      <vt:lpstr>Data Cleaning Advantage</vt:lpstr>
      <vt:lpstr>Text Cleaning is Task Specific</vt:lpstr>
      <vt:lpstr>Text Cleaning Is Task Specific</vt:lpstr>
      <vt:lpstr>Text Cleaning Is Task Specific</vt:lpstr>
      <vt:lpstr>Text Cleaning Is Task Specific</vt:lpstr>
      <vt:lpstr>Text Cleaning Is Task Specific</vt:lpstr>
      <vt:lpstr>Text Cleaning Is Task Specific</vt:lpstr>
      <vt:lpstr>Text Cleaning Is Task Specific</vt:lpstr>
      <vt:lpstr>Normalizing Text </vt:lpstr>
      <vt:lpstr>Removing Stop-words</vt:lpstr>
      <vt:lpstr>A small pipeline of text preparation</vt:lpstr>
      <vt:lpstr>A small pipeline of text preparation</vt:lpstr>
      <vt:lpstr>A small pipeline of text preparation</vt:lpstr>
      <vt:lpstr>Stemming Words</vt:lpstr>
      <vt:lpstr>Case Study – NLP Data Preparation   </vt:lpstr>
      <vt:lpstr>Data Preparation – selecting unique words</vt:lpstr>
      <vt:lpstr>Data Preparation – create document vectors</vt:lpstr>
      <vt:lpstr>Managing Vocabulary</vt:lpstr>
      <vt:lpstr>Do you see this as an Issue?  How can you improve?</vt:lpstr>
      <vt:lpstr>Managing Vocabulary</vt:lpstr>
      <vt:lpstr>Managing Vocabulary</vt:lpstr>
      <vt:lpstr>Text Data Preparation </vt:lpstr>
      <vt:lpstr>Text Data Preparation</vt:lpstr>
      <vt:lpstr>Text Data Preparation</vt:lpstr>
      <vt:lpstr>Text Data Preparation</vt:lpstr>
      <vt:lpstr>Text Data Preparation</vt:lpstr>
      <vt:lpstr>Text Data Preparation</vt:lpstr>
      <vt:lpstr>Another Data Cleaning Example</vt:lpstr>
      <vt:lpstr>Text Data Preparation</vt:lpstr>
      <vt:lpstr>Text Data Preparation</vt:lpstr>
      <vt:lpstr>Text Data Preparation</vt:lpstr>
      <vt:lpstr>Text Data Preparation</vt:lpstr>
      <vt:lpstr>Text Data Preparation</vt:lpstr>
      <vt:lpstr>Text Data Preparation</vt:lpstr>
      <vt:lpstr>Text Data Preparation</vt:lpstr>
      <vt:lpstr>Text Data Preparation</vt:lpstr>
      <vt:lpstr>Text Data Preparation</vt:lpstr>
      <vt:lpstr>Slang Lookup</vt:lpstr>
      <vt:lpstr>Slang Lookup</vt:lpstr>
      <vt:lpstr>Text Data Preparation</vt:lpstr>
      <vt:lpstr>Advanced Data Cleaning</vt:lpstr>
      <vt:lpstr>Class Exercise  </vt:lpstr>
      <vt:lpstr>PowerPoint Presentation</vt:lpstr>
      <vt:lpstr>Another Example</vt:lpstr>
      <vt:lpstr>HTML Parser - Background </vt:lpstr>
      <vt:lpstr>HTML Parser - Background </vt:lpstr>
      <vt:lpstr>Another Example</vt:lpstr>
      <vt:lpstr>Encoding &amp; Decoding</vt:lpstr>
      <vt:lpstr>Another Example</vt:lpstr>
      <vt:lpstr>Removing URLs, Hashtags, Styles</vt:lpstr>
      <vt:lpstr>Contraction Replacement</vt:lpstr>
      <vt:lpstr>Split Attached Words &amp; Lower Casing</vt:lpstr>
      <vt:lpstr>Slang Lookup</vt:lpstr>
      <vt:lpstr>Standardize and Spell Check</vt:lpstr>
      <vt:lpstr>Spell Check</vt:lpstr>
      <vt:lpstr>Remove Stopwords</vt:lpstr>
      <vt:lpstr>Remove Punctuation</vt:lpstr>
      <vt:lpstr>Text Vectorization     Applied Text Analysis with Python: Enabling Language-Aware Data Products with Machine Learning, Bengfort, Benjamin </vt:lpstr>
      <vt:lpstr>Text Vectorization</vt:lpstr>
      <vt:lpstr>Words in Space</vt:lpstr>
      <vt:lpstr>Words in Space - Frequency Vectors</vt:lpstr>
      <vt:lpstr>Words in Space - Frequency Vectors</vt:lpstr>
      <vt:lpstr>Words in Space - Frequency Vectors</vt:lpstr>
      <vt:lpstr>Words in Space - Frequency Vectors</vt:lpstr>
      <vt:lpstr>Words in Space - Frequency Vectors</vt:lpstr>
      <vt:lpstr>Words in Space - One-Hot Encoding</vt:lpstr>
      <vt:lpstr>Words in Space - One-Hot Encoding</vt:lpstr>
      <vt:lpstr>Words in Space - One-Hot Encoding</vt:lpstr>
      <vt:lpstr>Words in Space - One-Hot Encoding</vt:lpstr>
      <vt:lpstr>Words in Space - One-Hot Encoding</vt:lpstr>
      <vt:lpstr>Words in Space - One-Hot Encoding</vt:lpstr>
      <vt:lpstr>Words in Space - Term Frequency–Inverse Document Frequency</vt:lpstr>
      <vt:lpstr>Words in Space - Term Frequency–Inverse Document Frequency</vt:lpstr>
      <vt:lpstr>Term Frequency–Inverse Document Frequency</vt:lpstr>
      <vt:lpstr>Term Frequency–Inverse Document Frequency</vt:lpstr>
      <vt:lpstr>Term Frequency–Inverse Document Frequency</vt:lpstr>
      <vt:lpstr>Term Frequency–Inverse Document Frequency</vt:lpstr>
      <vt:lpstr>Term Frequency–Inverse Document Frequency</vt:lpstr>
      <vt:lpstr>Distributed Representation</vt:lpstr>
      <vt:lpstr>Distributed Representation</vt:lpstr>
      <vt:lpstr>Distributed Representation</vt:lpstr>
      <vt:lpstr>Distributed Representation</vt:lpstr>
      <vt:lpstr>Distributed Representation</vt:lpstr>
      <vt:lpstr>Distributed Representation</vt:lpstr>
      <vt:lpstr>Distributed Representation</vt:lpstr>
      <vt:lpstr>Distributed Representation</vt:lpstr>
      <vt:lpstr>Distributed Representation</vt:lpstr>
      <vt:lpstr>Distributed Representation</vt:lpstr>
      <vt:lpstr>Distributed Representation</vt:lpstr>
      <vt:lpstr>Distributed Representation</vt:lpstr>
      <vt:lpstr>Distributed Representation</vt:lpstr>
      <vt:lpstr>Distributed Representation</vt:lpstr>
      <vt:lpstr>Distributed Representation</vt:lpstr>
      <vt:lpstr>Distributed Representation</vt:lpstr>
      <vt:lpstr>Distributed Representation</vt:lpstr>
      <vt:lpstr>Distributed Representation</vt:lpstr>
      <vt:lpstr>PowerPoint Presentation</vt:lpstr>
      <vt:lpstr>Distributed Representation – Gensim’s Implementation</vt:lpstr>
      <vt:lpstr>Distributed Representation – Gensim’s Implementation</vt:lpstr>
      <vt:lpstr>Distributed Representation – Summary</vt:lpstr>
      <vt:lpstr>Distributed Representation – Summary</vt:lpstr>
      <vt:lpstr>Overview of Text Vectorization Methods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220  Data Collection, Wrangling and Crowdsourcing  Lecture 2</dc:title>
  <dc:creator>Richard Xiao</dc:creator>
  <cp:lastModifiedBy>Jalal Mahmud</cp:lastModifiedBy>
  <cp:revision>30</cp:revision>
  <dcterms:created xsi:type="dcterms:W3CDTF">2007-12-28T20:36:17Z</dcterms:created>
  <dcterms:modified xsi:type="dcterms:W3CDTF">2022-11-02T06:10:17Z</dcterms:modified>
</cp:coreProperties>
</file>