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72" r:id="rId3"/>
    <p:sldId id="354" r:id="rId4"/>
    <p:sldId id="260" r:id="rId5"/>
    <p:sldId id="261" r:id="rId6"/>
    <p:sldId id="262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297" r:id="rId54"/>
    <p:sldId id="298" r:id="rId55"/>
    <p:sldId id="1103" r:id="rId56"/>
    <p:sldId id="1104" r:id="rId57"/>
    <p:sldId id="1105" r:id="rId58"/>
    <p:sldId id="1106" r:id="rId59"/>
    <p:sldId id="1078" r:id="rId60"/>
    <p:sldId id="1079" r:id="rId61"/>
    <p:sldId id="1080" r:id="rId62"/>
    <p:sldId id="1081" r:id="rId63"/>
    <p:sldId id="1082" r:id="rId64"/>
    <p:sldId id="1083" r:id="rId65"/>
    <p:sldId id="1084" r:id="rId66"/>
    <p:sldId id="1085" r:id="rId67"/>
    <p:sldId id="1086" r:id="rId68"/>
    <p:sldId id="1087" r:id="rId69"/>
    <p:sldId id="1107" r:id="rId70"/>
    <p:sldId id="1108" r:id="rId71"/>
    <p:sldId id="1109" r:id="rId7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C54C-326B-9F42-974F-15A5406A93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1BCE-1F5D-2F48-8EE9-31D4DC756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3f1670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3" name="Google Shape;113;gf13f1670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76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3f1670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f13f1670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2" name="Google Shape;192;gf13f16700f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3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3f1670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f13f1670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1" name="Google Shape;201;gf13f16700f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3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3f16700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f13f16700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9" name="Google Shape;209;gf13f16700f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49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3f1670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f13f1670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8" name="Google Shape;218;gf13f16700f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939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3f16700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gf13f16700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8" name="Google Shape;228;gf13f16700f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67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3f16700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f13f16700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7" name="Google Shape;237;gf13f16700f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70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3f16700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f13f16700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46" name="Google Shape;246;gf13f16700f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723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3f1670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gf13f1670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6" name="Google Shape;256;gf13f16700f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71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3f1670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f13f1670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66" name="Google Shape;266;gf13f16700f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75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13f16700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f13f16700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77" name="Google Shape;277;gf13f16700f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65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3f16700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f13f16700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94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3f16700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gf13f16700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7" name="Google Shape;287;gf13f16700f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5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3f16700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gf13f16700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8" name="Google Shape;298;gf13f16700f_0_3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3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3f16700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f13f16700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8" name="Google Shape;308;gf13f16700f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698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3f16700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gf13f16700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0" name="Google Shape;320;gf13f16700f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11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3f16700f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f13f16700f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gf13f16700f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26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13f16700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gf13f16700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3" name="Google Shape;343;gf13f16700f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1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13f1670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gf13f1670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gf13f16700f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86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3f1670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gf13f1670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4" name="Google Shape;364;gf13f16700f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939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3f1670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f13f1670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1" name="Google Shape;131;gf13f16700f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39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3f16700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f13f16700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9" name="Google Shape;139;gf13f16700f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106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0" name="Google Shape;4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4" name="Google Shape;48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9" name="Google Shape;49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6" name="Google Shape;5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5" name="Google Shape;5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3f16700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f13f16700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8" name="Google Shape;148;gf13f16700f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065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2" name="Google Shape;53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9" name="Google Shape;5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7" name="Google Shape;78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5" name="Google Shape;79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6" name="Google Shape;796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9" name="Google Shape;80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5" name="Google Shape;8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0" name="Google Shape;8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3f1670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6" name="Google Shape;156;gf13f1670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458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6" name="Google Shape;8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5" name="Google Shape;8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4" name="Google Shape;86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2" name="Google Shape;87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1" name="Google Shape;88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1" name="Google Shape;89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9" name="Google Shape;90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7" name="Google Shape;91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3f16700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f13f16700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4" name="Google Shape;164;gf13f16700f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3f16700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2" name="Google Shape;172;gf13f16700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84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3f16700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f13f16700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1" name="Google Shape;181;gf13f16700f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1512" y="1843532"/>
            <a:ext cx="8308975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56361" y="1965452"/>
            <a:ext cx="4384675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206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0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2"/>
            <a:ext cx="1035812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532"/>
            <a:ext cx="8535035" cy="194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?highlight=csv#csv-fmt-pa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hyperlink" Target="http://www.nltk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ahds.ac.uk/linguistic-corpora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models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41384" y="608997"/>
            <a:ext cx="8308975" cy="282000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algn="ctr">
              <a:lnSpc>
                <a:spcPts val="5810"/>
              </a:lnSpc>
              <a:spcBef>
                <a:spcPts val="850"/>
              </a:spcBef>
            </a:pPr>
            <a:r>
              <a:rPr spc="-250" dirty="0"/>
              <a:t>NLP </a:t>
            </a:r>
            <a:r>
              <a:rPr spc="-95" dirty="0"/>
              <a:t>2</a:t>
            </a:r>
            <a:r>
              <a:rPr lang="en-US" spc="-95" dirty="0"/>
              <a:t>20 Data Science and</a:t>
            </a:r>
            <a:r>
              <a:rPr spc="-95" dirty="0"/>
              <a:t> </a:t>
            </a:r>
            <a:r>
              <a:rPr spc="-130" dirty="0"/>
              <a:t>Machine </a:t>
            </a:r>
            <a:r>
              <a:rPr spc="-270" dirty="0"/>
              <a:t>Learning</a:t>
            </a:r>
            <a:r>
              <a:rPr lang="en-US" spc="-270" dirty="0"/>
              <a:t> Fundamentals</a:t>
            </a:r>
            <a:endParaRPr spc="-235" dirty="0"/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200" spc="-20" dirty="0">
                <a:solidFill>
                  <a:srgbClr val="000000"/>
                </a:solidFill>
                <a:latin typeface="Carlito"/>
                <a:cs typeface="Carlito"/>
              </a:rPr>
              <a:t>Fall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202</a:t>
            </a:r>
            <a:r>
              <a:rPr lang="en-US" sz="2200" spc="-5" dirty="0">
                <a:solidFill>
                  <a:srgbClr val="000000"/>
                </a:solidFill>
                <a:latin typeface="Carlito"/>
                <a:cs typeface="Carlito"/>
              </a:rPr>
              <a:t>4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09315-A5F0-926D-97A8-7654CDC44512}"/>
              </a:ext>
            </a:extLst>
          </p:cNvPr>
          <p:cNvSpPr txBox="1"/>
          <p:nvPr/>
        </p:nvSpPr>
        <p:spPr>
          <a:xfrm>
            <a:off x="3198342" y="3496647"/>
            <a:ext cx="8155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		  Lecture 2</a:t>
            </a:r>
          </a:p>
          <a:p>
            <a:endParaRPr lang="en-US" sz="3600" dirty="0"/>
          </a:p>
          <a:p>
            <a:r>
              <a:rPr lang="en-US" sz="3600" dirty="0"/>
              <a:t>	        Jalal Mahmud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3f16700f_0_234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Data: 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75" name="Google Shape;175;gf13f16700f_0_23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f13f16700f_0_234" descr="A picture containing 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2548731"/>
            <a:ext cx="6781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13f16700f_0_234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648" y="4939642"/>
            <a:ext cx="3479800" cy="9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38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3f16700f_0_24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Another Example: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84" name="Google Shape;184;gf13f16700f_0_24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 csv_reader = csv.reader(csv_file, delimiter=',’)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	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85" name="Google Shape;185;gf13f16700f_0_24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f13f16700f_0_24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606803"/>
            <a:ext cx="6877849" cy="118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13f16700f_0_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8620" y="0"/>
            <a:ext cx="8579378" cy="643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f13f16700f_0_241"/>
          <p:cNvSpPr/>
          <p:nvPr/>
        </p:nvSpPr>
        <p:spPr>
          <a:xfrm>
            <a:off x="1873780" y="6390672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13f16700f_0_25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95" name="Google Shape;195;gf13f16700f_0_25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csv_reader = csv.DictReader(csv_file)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96" name="Google Shape;196;gf13f16700f_0_25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f13f16700f_0_25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815604"/>
            <a:ext cx="6877849" cy="118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3f16700f_0_259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4" name="Google Shape;204;gf13f16700f_0_259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reader object can handle different styles of CSV files by specifying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additional parameters</a:t>
            </a:r>
            <a:r>
              <a:rPr lang="en-US" sz="2000"/>
              <a:t>, some of which are shown below:</a:t>
            </a:r>
            <a:endParaRPr/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delimiter specifies the character used to separate each field. The default is the comma (',').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quotechar specifies the character used to surround fields that contain the delimiter character. The default is a double quote (' " 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escapechar specifies the character used to escape the delimiter character, in case quotes aren’t used. The default is no escape character.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05" name="Google Shape;205;gf13f16700f_0_25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5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3f16700f_0_266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2" name="Google Shape;212;gf13f16700f_0_266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13" name="Google Shape;213;gf13f16700f_0_2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f13f16700f_0_26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132857"/>
            <a:ext cx="8229602" cy="16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2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3f16700f_0_274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1" name="Google Shape;221;gf13f16700f_0_274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22" name="Google Shape;222;gf13f16700f_0_27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13f16700f_0_27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06" y="1700808"/>
            <a:ext cx="87757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13f16700f_0_274"/>
          <p:cNvSpPr/>
          <p:nvPr/>
        </p:nvSpPr>
        <p:spPr>
          <a:xfrm>
            <a:off x="1697806" y="3632055"/>
            <a:ext cx="8775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CSV file contains three fields: name, address, and date joined, which are delimited by commas.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 that the data for the address field also contains a comma to signify the zip code.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75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3f16700f_0_283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31" name="Google Shape;231;gf13f16700f_0_283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32" name="Google Shape;232;gf13f16700f_0_283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13f16700f_0_283"/>
          <p:cNvSpPr/>
          <p:nvPr/>
        </p:nvSpPr>
        <p:spPr>
          <a:xfrm>
            <a:off x="1708150" y="1663055"/>
            <a:ext cx="87756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different delimiter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 can safely be used in the data itself. You use the delimiter optional parameter to specify the new delimiter.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the data in quotes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special nature of your chosen delimiter is ignored in quoted strings.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you can specify the character used for quoting with the quotechar optional parameter.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that character also doesn’t appear in the data, you’re fine.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6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3f16700f_0_29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gf13f16700f_0_291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41" name="Google Shape;241;gf13f16700f_0_29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13f16700f_0_291"/>
          <p:cNvSpPr/>
          <p:nvPr/>
        </p:nvSpPr>
        <p:spPr>
          <a:xfrm>
            <a:off x="1708150" y="1663055"/>
            <a:ext cx="87756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the delimiter characters in the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characters work just as they do in format strings, nullifying the interpretation of the character being escaped (in this case, the delimiter).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escape character is used, it must be specified using the escapechar optional parameter.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62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3f16700f_0_299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9" name="Google Shape;249;gf13f16700f_0_299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50" name="Google Shape;250;gf13f16700f_0_29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f13f16700f_0_299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f13f16700f_0_29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93" y="2896808"/>
            <a:ext cx="8204200" cy="17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8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13f16700f_0_308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9" name="Google Shape;259;gf13f16700f_0_308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60" name="Google Shape;260;gf13f16700f_0_30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f13f16700f_0_308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csv.DictWriter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f13f16700f_0_30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3046121"/>
            <a:ext cx="84201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9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7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30" dirty="0"/>
              <a:t> </a:t>
            </a:r>
            <a:r>
              <a:rPr spc="-32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642"/>
            <a:ext cx="7577455" cy="14061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Review of CSV Parsing </a:t>
            </a: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NLP Toolkits 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3f16700f_0_31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Using Python Pandas Library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9" name="Google Shape;269;gf13f16700f_0_31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70" name="Google Shape;270;gf13f16700f_0_31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13f16700f_0_317"/>
          <p:cNvSpPr/>
          <p:nvPr/>
        </p:nvSpPr>
        <p:spPr>
          <a:xfrm>
            <a:off x="2092220" y="1585075"/>
            <a:ext cx="7820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an open-source Python library that provides high performance data analysis tools and easy to use data structures.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available for all Python installations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13f16700f_0_317"/>
          <p:cNvSpPr/>
          <p:nvPr/>
        </p:nvSpPr>
        <p:spPr>
          <a:xfrm>
            <a:off x="2092220" y="3395667"/>
            <a:ext cx="6308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if you have a lot of data to analyze.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13f16700f_0_317"/>
          <p:cNvSpPr/>
          <p:nvPr/>
        </p:nvSpPr>
        <p:spPr>
          <a:xfrm>
            <a:off x="2114872" y="4866942"/>
            <a:ext cx="196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pandas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pandas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7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3f16700f_0_32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0" name="Google Shape;280;gf13f16700f_0_32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81" name="Google Shape;281;gf13f16700f_0_32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f13f16700f_0_3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130" y="1658209"/>
            <a:ext cx="5168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13f16700f_0_32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6152" y="4833840"/>
            <a:ext cx="44069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82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13f16700f_0_33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0" name="Google Shape;290;gf13f16700f_0_33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91" name="Google Shape;291;gf13f16700f_0_33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f13f16700f_0_33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712" y="1700808"/>
            <a:ext cx="44069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f13f16700f_0_33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600" y="4497660"/>
            <a:ext cx="71882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f13f16700f_0_336"/>
          <p:cNvSpPr/>
          <p:nvPr/>
        </p:nvSpPr>
        <p:spPr>
          <a:xfrm>
            <a:off x="2820144" y="3441774"/>
            <a:ext cx="68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pandas.read_csv() opens, analyzes, and reads the CSV file provided, and stores the data in a DataFrame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19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13f16700f_0_34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1" name="Google Shape;301;gf13f16700f_0_34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02" name="Google Shape;302;gf13f16700f_0_34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f13f16700f_0_346"/>
          <p:cNvSpPr/>
          <p:nvPr/>
        </p:nvSpPr>
        <p:spPr>
          <a:xfrm>
            <a:off x="2100148" y="1654798"/>
            <a:ext cx="77769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recognized that the first line of the CSV contained column names, and used them automatically.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pandas is also using zero-based integer indices in the DataFrame. That’s because we didn’t tell it what our index should be.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13f16700f_0_34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3" y="1516176"/>
            <a:ext cx="5688631" cy="171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3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3f16700f_0_355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1" name="Google Shape;311;gf13f16700f_0_355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12" name="Google Shape;312;gf13f16700f_0_355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13f16700f_0_355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f13f16700f_0_355"/>
          <p:cNvSpPr/>
          <p:nvPr/>
        </p:nvSpPr>
        <p:spPr>
          <a:xfrm>
            <a:off x="2322256" y="2021229"/>
            <a:ext cx="756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different column as the DataFrame index, add the index_col optional parameter: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f13f16700f_0_35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2914650"/>
            <a:ext cx="6604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f13f16700f_0_35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4190440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6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16700f_0_36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gf13f16700f_0_36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24" name="Google Shape;324;gf13f16700f_0_3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13f16700f_0_366"/>
          <p:cNvSpPr/>
          <p:nvPr/>
        </p:nvSpPr>
        <p:spPr>
          <a:xfrm>
            <a:off x="2100148" y="1654798"/>
            <a:ext cx="77769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has properly converted the Salary and Sick Days remaining columns to numbers, but the Hire Date column is still a String.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f13f16700f_0_36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729" y="5026288"/>
            <a:ext cx="3938397" cy="98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13f16700f_0_36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1421538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6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13f16700f_0_37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gf13f16700f_0_37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35" name="Google Shape;335;gf13f16700f_0_37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f13f16700f_0_37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f13f16700f_0_376"/>
          <p:cNvSpPr/>
          <p:nvPr/>
        </p:nvSpPr>
        <p:spPr>
          <a:xfrm>
            <a:off x="2322256" y="1556792"/>
            <a:ext cx="7569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the data type of the Hire Date field.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force pandas to read data as a date with the parse_dates optional parameter, which is defined as a list of column names to treat as 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f13f16700f_0_376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850" y="2996952"/>
            <a:ext cx="7988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f13f16700f_0_37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100" y="4293096"/>
            <a:ext cx="60198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6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13f16700f_0_38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gf13f16700f_0_38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47" name="Google Shape;347;gf13f16700f_0_38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13f16700f_0_387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13f16700f_0_387"/>
          <p:cNvSpPr/>
          <p:nvPr/>
        </p:nvSpPr>
        <p:spPr>
          <a:xfrm>
            <a:off x="2307532" y="2151372"/>
            <a:ext cx="75696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CSV files doesn’t have column names in the first line, you can use the names optional parameter to provide a list of column names.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this if you want to override the column names provided in the first line.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58750"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you must also tell pandas.read_csv() to ignore existing column names using the header=0 optional parameter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3f16700f_0_39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6" name="Google Shape;356;gf13f16700f_0_39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57" name="Google Shape;357;gf13f16700f_0_39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f13f16700f_0_39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f13f16700f_0_39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44" y="1700808"/>
            <a:ext cx="63881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f13f16700f_0_39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72" y="4095328"/>
            <a:ext cx="50292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3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3f16700f_0_40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67" name="Google Shape;367;gf13f16700f_0_40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68" name="Google Shape;368;gf13f16700f_0_40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f13f16700f_0_40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f13f16700f_0_406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150" y="2476500"/>
            <a:ext cx="72517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3f16700f_0_182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16" name="Google Shape;116;gf13f16700f_0_182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You don’t have to build your own CSV parser from scratch.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There are several perfectly acceptable libraries you can use.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 Python csv library will work for most cases.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If your work requires lots of data or numerical analysis, the pandas library has CSV parsing capabilities as well.</a:t>
            </a:r>
            <a:endParaRPr sz="2400" dirty="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117" name="Google Shape;117;gf13f16700f_0_18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64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2001640" y="435970"/>
            <a:ext cx="6961128" cy="69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2224088" y="1622670"/>
            <a:ext cx="7743825" cy="102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80975" marR="3810" indent="-171450">
              <a:lnSpc>
                <a:spcPct val="107142"/>
              </a:lnSpc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Corpus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(plural, corpora): Large body of natural language data, (usually  raw) text.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4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include Brown corpus, Google Books corpus, Wikipedia,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6"/>
          <p:cNvGrpSpPr/>
          <p:nvPr/>
        </p:nvGrpSpPr>
        <p:grpSpPr>
          <a:xfrm>
            <a:off x="2152651" y="3321844"/>
            <a:ext cx="5795753" cy="2233012"/>
            <a:chOff x="838200" y="3286125"/>
            <a:chExt cx="7727670" cy="2977349"/>
          </a:xfrm>
        </p:grpSpPr>
        <p:sp>
          <p:nvSpPr>
            <p:cNvPr id="336" name="Google Shape;336;p6"/>
            <p:cNvSpPr/>
            <p:nvPr/>
          </p:nvSpPr>
          <p:spPr>
            <a:xfrm>
              <a:off x="838200" y="3286125"/>
              <a:ext cx="6542760" cy="29773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678482" y="4659680"/>
              <a:ext cx="4321810" cy="927100"/>
            </a:xfrm>
            <a:custGeom>
              <a:avLst/>
              <a:gdLst/>
              <a:ahLst/>
              <a:cxnLst/>
              <a:rect l="l" t="t" r="r" b="b"/>
              <a:pathLst>
                <a:path w="4321810" h="927100" extrusionOk="0">
                  <a:moveTo>
                    <a:pt x="0" y="0"/>
                  </a:moveTo>
                  <a:lnTo>
                    <a:pt x="4321482" y="0"/>
                  </a:lnTo>
                  <a:lnTo>
                    <a:pt x="4321482" y="926926"/>
                  </a:lnTo>
                  <a:lnTo>
                    <a:pt x="0" y="9269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380960" y="4659680"/>
              <a:ext cx="1184910" cy="283845"/>
            </a:xfrm>
            <a:custGeom>
              <a:avLst/>
              <a:gdLst/>
              <a:ahLst/>
              <a:cxnLst/>
              <a:rect l="l" t="t" r="r" b="b"/>
              <a:pathLst>
                <a:path w="1184909" h="283845" extrusionOk="0">
                  <a:moveTo>
                    <a:pt x="1043190" y="0"/>
                  </a:moveTo>
                  <a:lnTo>
                    <a:pt x="1043190" y="70840"/>
                  </a:lnTo>
                  <a:lnTo>
                    <a:pt x="0" y="70840"/>
                  </a:lnTo>
                  <a:lnTo>
                    <a:pt x="0" y="212509"/>
                  </a:lnTo>
                  <a:lnTo>
                    <a:pt x="1043190" y="212509"/>
                  </a:lnTo>
                  <a:lnTo>
                    <a:pt x="1043190" y="283337"/>
                  </a:lnTo>
                  <a:lnTo>
                    <a:pt x="1184859" y="141668"/>
                  </a:lnTo>
                  <a:lnTo>
                    <a:pt x="104319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7380960" y="4659680"/>
              <a:ext cx="1184910" cy="283845"/>
            </a:xfrm>
            <a:custGeom>
              <a:avLst/>
              <a:gdLst/>
              <a:ahLst/>
              <a:cxnLst/>
              <a:rect l="l" t="t" r="r" b="b"/>
              <a:pathLst>
                <a:path w="1184909" h="283845" extrusionOk="0">
                  <a:moveTo>
                    <a:pt x="0" y="70833"/>
                  </a:moveTo>
                  <a:lnTo>
                    <a:pt x="1043190" y="70833"/>
                  </a:lnTo>
                  <a:lnTo>
                    <a:pt x="1043190" y="0"/>
                  </a:lnTo>
                  <a:lnTo>
                    <a:pt x="1184860" y="141667"/>
                  </a:lnTo>
                  <a:lnTo>
                    <a:pt x="1043190" y="283335"/>
                  </a:lnTo>
                  <a:lnTo>
                    <a:pt x="1043190" y="212501"/>
                  </a:lnTo>
                  <a:lnTo>
                    <a:pt x="0" y="212501"/>
                  </a:lnTo>
                  <a:lnTo>
                    <a:pt x="0" y="70833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6"/>
          <p:cNvSpPr txBox="1"/>
          <p:nvPr/>
        </p:nvSpPr>
        <p:spPr>
          <a:xfrm>
            <a:off x="8154524" y="4333875"/>
            <a:ext cx="2233613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 into sentences and words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xfrm>
            <a:off x="2041589" y="308581"/>
            <a:ext cx="5833784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7"/>
          <p:cNvSpPr txBox="1"/>
          <p:nvPr/>
        </p:nvSpPr>
        <p:spPr>
          <a:xfrm>
            <a:off x="2211705" y="2158366"/>
            <a:ext cx="7003733" cy="350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127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5"/>
              </a:spcBef>
              <a:buClr>
                <a:srgbClr val="000000"/>
              </a:buClr>
              <a:buSzPts val="1988"/>
            </a:pPr>
            <a:endParaRPr sz="19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ending with a ., ?, ! (and sometimes also :)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746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ambiguities are from abbreviations, for example: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house located on Main St. was owned by the son.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75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U.N. decisions about 3.5 years of …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675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sentences: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“You reminded me,” she remarked, “of your mother.”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6775" lvl="2" indent="-171925">
              <a:spcBef>
                <a:spcPts val="458"/>
              </a:spcBef>
              <a:buClr>
                <a:srgbClr val="000000"/>
              </a:buClr>
              <a:buSzPts val="1275"/>
              <a:buFont typeface="Arial"/>
              <a:buChar char="•"/>
            </a:pPr>
            <a:r>
              <a:rPr lang="en-US" sz="12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.”</a:t>
            </a:r>
            <a:endParaRPr sz="12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>
            <a:spLocks noGrp="1"/>
          </p:cNvSpPr>
          <p:nvPr>
            <p:ph type="title"/>
          </p:nvPr>
        </p:nvSpPr>
        <p:spPr>
          <a:xfrm>
            <a:off x="2001639" y="319837"/>
            <a:ext cx="5339715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55" name="Google Shape;355;p8"/>
          <p:cNvSpPr txBox="1"/>
          <p:nvPr/>
        </p:nvSpPr>
        <p:spPr>
          <a:xfrm>
            <a:off x="2211705" y="2140077"/>
            <a:ext cx="7003733" cy="313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3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78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9"/>
              </a:spcBef>
              <a:buClr>
                <a:srgbClr val="000000"/>
              </a:buClr>
              <a:buSzPts val="2475"/>
            </a:pPr>
            <a:endParaRPr sz="24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Tokens: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88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indivisible sequence of characters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33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elementary meaning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17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in different contexts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spcBef>
                <a:spcPts val="4"/>
              </a:spcBef>
              <a:buClr>
                <a:srgbClr val="000000"/>
              </a:buClr>
              <a:buSzPts val="2025"/>
            </a:pPr>
            <a:endParaRPr sz="20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challenging than expected: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63"/>
              </a:spcBef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“He’s” versus “he is”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>
            <a:spLocks noGrp="1"/>
          </p:cNvSpPr>
          <p:nvPr>
            <p:ph type="title"/>
          </p:nvPr>
        </p:nvSpPr>
        <p:spPr>
          <a:xfrm>
            <a:off x="2211704" y="299741"/>
            <a:ext cx="5339238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2211705" y="2140078"/>
            <a:ext cx="7003733" cy="9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3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78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2267755" y="3219089"/>
            <a:ext cx="6395832" cy="20121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title"/>
          </p:nvPr>
        </p:nvSpPr>
        <p:spPr>
          <a:xfrm>
            <a:off x="2211705" y="294026"/>
            <a:ext cx="456152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 err="1">
                <a:solidFill>
                  <a:schemeClr val="tx2"/>
                </a:solidFill>
              </a:rPr>
              <a:t>Punkt</a:t>
            </a:r>
            <a:r>
              <a:rPr lang="en-US" b="1" dirty="0">
                <a:solidFill>
                  <a:schemeClr val="tx2"/>
                </a:solidFill>
              </a:rPr>
              <a:t> Sentence </a:t>
            </a:r>
            <a:r>
              <a:rPr lang="en-US" b="1" dirty="0" err="1">
                <a:solidFill>
                  <a:schemeClr val="tx2"/>
                </a:solidFill>
              </a:rPr>
              <a:t>Segmenter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74" name="Google Shape;374;p10"/>
          <p:cNvSpPr txBox="1"/>
          <p:nvPr/>
        </p:nvSpPr>
        <p:spPr>
          <a:xfrm>
            <a:off x="2211705" y="2134744"/>
            <a:ext cx="7282815" cy="361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20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 uses the</a:t>
            </a:r>
            <a:r>
              <a:rPr lang="en-US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 u="sng">
                <a:solidFill>
                  <a:srgbClr val="0563C1"/>
                </a:solidFill>
                <a:latin typeface="Trebuchet MS"/>
                <a:ea typeface="Trebuchet MS"/>
                <a:cs typeface="Trebuchet MS"/>
                <a:sym typeface="Trebuchet MS"/>
              </a:rPr>
              <a:t>Punkt </a:t>
            </a:r>
            <a:r>
              <a:rPr lang="en-US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sentence segmenter</a:t>
            </a:r>
            <a:r>
              <a:rPr lang="en-US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(Kiss and Strunk, 2006)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10800"/>
              </a:lnSpc>
              <a:spcBef>
                <a:spcPts val="68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a large number of ambiguities in the determination of sentence  boundaries can be eliminated once abbreviations have been identified.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99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3 simple rules to identify them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marR="166688" lvl="1" indent="-171450">
              <a:lnSpc>
                <a:spcPct val="110800"/>
              </a:lnSpc>
              <a:spcBef>
                <a:spcPts val="307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 very tight collocation consisting of a truncated word and a final  period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63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Abbreviations are usually short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61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Abbreviations can contain internal periods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907"/>
              </a:spcBef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US" sz="20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independent.</a:t>
            </a:r>
            <a:endParaRPr sz="20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 txBox="1">
            <a:spLocks noGrp="1"/>
          </p:cNvSpPr>
          <p:nvPr>
            <p:ph type="title"/>
          </p:nvPr>
        </p:nvSpPr>
        <p:spPr>
          <a:xfrm>
            <a:off x="2206450" y="250809"/>
            <a:ext cx="674465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Sentence Segmentation as Classification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211705" y="2138554"/>
            <a:ext cx="7688104" cy="244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75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Gillick.</a:t>
            </a:r>
            <a:r>
              <a:rPr lang="en-US" sz="15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Sentence boundary detection and the problem with the U.S.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NAACL, 2009.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93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statistical system, publicly available at:</a:t>
            </a:r>
            <a:r>
              <a:rPr lang="en-US" sz="15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https://code.google.com/archive/p/splitta/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96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word boundary with a candidate token: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1013">
              <a:spcBef>
                <a:spcPts val="521"/>
              </a:spcBef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&lt;preceding word&gt;. &lt;following word&gt;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>
              <a:spcBef>
                <a:spcPts val="611"/>
              </a:spcBef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“St. was”, a set of features are computed.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21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len(&lt;preceding word&gt;)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10533"/>
              </a:lnSpc>
              <a:spcBef>
                <a:spcPts val="769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Support Vector Machine classifiers to train a model that would estimate if the boundary is a  sentence boundary or not, given the associated features.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1"/>
          <p:cNvGrpSpPr/>
          <p:nvPr/>
        </p:nvGrpSpPr>
        <p:grpSpPr>
          <a:xfrm>
            <a:off x="7618924" y="4537386"/>
            <a:ext cx="2125028" cy="1391126"/>
            <a:chOff x="8126565" y="4906848"/>
            <a:chExt cx="2833370" cy="1854835"/>
          </a:xfrm>
        </p:grpSpPr>
        <p:sp>
          <p:nvSpPr>
            <p:cNvPr id="385" name="Google Shape;385;p11"/>
            <p:cNvSpPr/>
            <p:nvPr/>
          </p:nvSpPr>
          <p:spPr>
            <a:xfrm>
              <a:off x="8126565" y="4906848"/>
              <a:ext cx="2833370" cy="1854835"/>
            </a:xfrm>
            <a:custGeom>
              <a:avLst/>
              <a:gdLst/>
              <a:ahLst/>
              <a:cxnLst/>
              <a:rect l="l" t="t" r="r" b="b"/>
              <a:pathLst>
                <a:path w="2833370" h="1854834" extrusionOk="0">
                  <a:moveTo>
                    <a:pt x="1904911" y="0"/>
                  </a:moveTo>
                  <a:lnTo>
                    <a:pt x="1416685" y="497979"/>
                  </a:lnTo>
                  <a:lnTo>
                    <a:pt x="1095565" y="197053"/>
                  </a:lnTo>
                  <a:lnTo>
                    <a:pt x="959142" y="542632"/>
                  </a:lnTo>
                  <a:lnTo>
                    <a:pt x="48539" y="197053"/>
                  </a:lnTo>
                  <a:lnTo>
                    <a:pt x="606945" y="653986"/>
                  </a:lnTo>
                  <a:lnTo>
                    <a:pt x="0" y="739678"/>
                  </a:lnTo>
                  <a:lnTo>
                    <a:pt x="488226" y="1010993"/>
                  </a:lnTo>
                  <a:lnTo>
                    <a:pt x="17716" y="1252429"/>
                  </a:lnTo>
                  <a:lnTo>
                    <a:pt x="743369" y="1196621"/>
                  </a:lnTo>
                  <a:lnTo>
                    <a:pt x="624649" y="1512582"/>
                  </a:lnTo>
                  <a:lnTo>
                    <a:pt x="1012012" y="1341723"/>
                  </a:lnTo>
                  <a:lnTo>
                    <a:pt x="1113015" y="1854559"/>
                  </a:lnTo>
                  <a:lnTo>
                    <a:pt x="1381518" y="1282308"/>
                  </a:lnTo>
                  <a:lnTo>
                    <a:pt x="1737664" y="1694604"/>
                  </a:lnTo>
                  <a:lnTo>
                    <a:pt x="1839061" y="1241267"/>
                  </a:lnTo>
                  <a:lnTo>
                    <a:pt x="2380145" y="1553624"/>
                  </a:lnTo>
                  <a:lnTo>
                    <a:pt x="2208580" y="1111191"/>
                  </a:lnTo>
                  <a:lnTo>
                    <a:pt x="2833357" y="1141070"/>
                  </a:lnTo>
                  <a:lnTo>
                    <a:pt x="2309583" y="899377"/>
                  </a:lnTo>
                  <a:lnTo>
                    <a:pt x="2767380" y="698638"/>
                  </a:lnTo>
                  <a:lnTo>
                    <a:pt x="2190864" y="628065"/>
                  </a:lnTo>
                  <a:lnTo>
                    <a:pt x="2410980" y="382676"/>
                  </a:lnTo>
                  <a:lnTo>
                    <a:pt x="1856765" y="457200"/>
                  </a:lnTo>
                  <a:lnTo>
                    <a:pt x="1904911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126565" y="4906848"/>
              <a:ext cx="2833370" cy="1854835"/>
            </a:xfrm>
            <a:custGeom>
              <a:avLst/>
              <a:gdLst/>
              <a:ahLst/>
              <a:cxnLst/>
              <a:rect l="l" t="t" r="r" b="b"/>
              <a:pathLst>
                <a:path w="2833370" h="1854834" extrusionOk="0">
                  <a:moveTo>
                    <a:pt x="1416680" y="497983"/>
                  </a:moveTo>
                  <a:lnTo>
                    <a:pt x="1904911" y="0"/>
                  </a:lnTo>
                  <a:lnTo>
                    <a:pt x="1856761" y="457200"/>
                  </a:lnTo>
                  <a:lnTo>
                    <a:pt x="2410971" y="382674"/>
                  </a:lnTo>
                  <a:lnTo>
                    <a:pt x="2190861" y="628059"/>
                  </a:lnTo>
                  <a:lnTo>
                    <a:pt x="2767371" y="698636"/>
                  </a:lnTo>
                  <a:lnTo>
                    <a:pt x="2309571" y="899374"/>
                  </a:lnTo>
                  <a:lnTo>
                    <a:pt x="2833351" y="1141070"/>
                  </a:lnTo>
                  <a:lnTo>
                    <a:pt x="2208571" y="1111190"/>
                  </a:lnTo>
                  <a:lnTo>
                    <a:pt x="2380151" y="1553620"/>
                  </a:lnTo>
                  <a:lnTo>
                    <a:pt x="1839061" y="1241270"/>
                  </a:lnTo>
                  <a:lnTo>
                    <a:pt x="1737660" y="1694600"/>
                  </a:lnTo>
                  <a:lnTo>
                    <a:pt x="1381520" y="1282310"/>
                  </a:lnTo>
                  <a:lnTo>
                    <a:pt x="1113010" y="1854561"/>
                  </a:lnTo>
                  <a:lnTo>
                    <a:pt x="1012010" y="1341720"/>
                  </a:lnTo>
                  <a:lnTo>
                    <a:pt x="624649" y="1512580"/>
                  </a:lnTo>
                  <a:lnTo>
                    <a:pt x="743361" y="1196620"/>
                  </a:lnTo>
                  <a:lnTo>
                    <a:pt x="17708" y="1252430"/>
                  </a:lnTo>
                  <a:lnTo>
                    <a:pt x="488229" y="1010990"/>
                  </a:lnTo>
                  <a:lnTo>
                    <a:pt x="0" y="739676"/>
                  </a:lnTo>
                  <a:lnTo>
                    <a:pt x="606941" y="653989"/>
                  </a:lnTo>
                  <a:lnTo>
                    <a:pt x="48534" y="197047"/>
                  </a:lnTo>
                  <a:lnTo>
                    <a:pt x="959142" y="542630"/>
                  </a:lnTo>
                  <a:lnTo>
                    <a:pt x="1095560" y="197047"/>
                  </a:lnTo>
                  <a:lnTo>
                    <a:pt x="1416680" y="497983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11"/>
          <p:cNvSpPr txBox="1"/>
          <p:nvPr/>
        </p:nvSpPr>
        <p:spPr>
          <a:xfrm>
            <a:off x="8336518" y="4964812"/>
            <a:ext cx="663416" cy="99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000" rIns="0" bIns="0" anchor="t" anchorCtr="0">
            <a:spAutoFit/>
          </a:bodyPr>
          <a:lstStyle/>
          <a:p>
            <a:pPr marL="9525" marR="3810" indent="34766">
              <a:lnSpc>
                <a:spcPct val="117259"/>
              </a:lnSpc>
            </a:pPr>
            <a:r>
              <a:rPr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 one  example!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>
            <a:spLocks noGrp="1"/>
          </p:cNvSpPr>
          <p:nvPr>
            <p:ph type="title"/>
          </p:nvPr>
        </p:nvSpPr>
        <p:spPr>
          <a:xfrm>
            <a:off x="2211705" y="381000"/>
            <a:ext cx="67036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2211705" y="2144650"/>
            <a:ext cx="5636894" cy="213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unigrams: show, me, movies,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69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Bigrams: show me, me movies, movies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88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Trigrams: show me movies, me movies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2361472" y="4328434"/>
            <a:ext cx="4877528" cy="2453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 txBox="1"/>
          <p:nvPr/>
        </p:nvSpPr>
        <p:spPr>
          <a:xfrm>
            <a:off x="8181641" y="5662041"/>
            <a:ext cx="2403158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https://books.google.com/ngrams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"/>
          <p:cNvSpPr txBox="1">
            <a:spLocks noGrp="1"/>
          </p:cNvSpPr>
          <p:nvPr>
            <p:ph type="title"/>
          </p:nvPr>
        </p:nvSpPr>
        <p:spPr>
          <a:xfrm>
            <a:off x="2211705" y="658507"/>
            <a:ext cx="428434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Counting in NLTK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2211706" y="2204085"/>
            <a:ext cx="2638901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frequencies, etc.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3"/>
          <p:cNvGrpSpPr/>
          <p:nvPr/>
        </p:nvGrpSpPr>
        <p:grpSpPr>
          <a:xfrm>
            <a:off x="2345029" y="2520000"/>
            <a:ext cx="7998101" cy="3206906"/>
            <a:chOff x="1094704" y="2217000"/>
            <a:chExt cx="10664135" cy="4275874"/>
          </a:xfrm>
        </p:grpSpPr>
        <p:sp>
          <p:nvSpPr>
            <p:cNvPr id="403" name="Google Shape;403;p13"/>
            <p:cNvSpPr/>
            <p:nvPr/>
          </p:nvSpPr>
          <p:spPr>
            <a:xfrm>
              <a:off x="1094704" y="2351938"/>
              <a:ext cx="7621254" cy="41409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8070760" y="2217000"/>
              <a:ext cx="3688079" cy="669925"/>
            </a:xfrm>
            <a:custGeom>
              <a:avLst/>
              <a:gdLst/>
              <a:ahLst/>
              <a:cxnLst/>
              <a:rect l="l" t="t" r="r" b="b"/>
              <a:pathLst>
                <a:path w="3688079" h="669925" extrusionOk="0">
                  <a:moveTo>
                    <a:pt x="0" y="334853"/>
                  </a:moveTo>
                  <a:lnTo>
                    <a:pt x="334853" y="0"/>
                  </a:lnTo>
                  <a:lnTo>
                    <a:pt x="334853" y="167424"/>
                  </a:lnTo>
                  <a:lnTo>
                    <a:pt x="3687652" y="167424"/>
                  </a:lnTo>
                  <a:lnTo>
                    <a:pt x="3687652" y="502278"/>
                  </a:lnTo>
                  <a:lnTo>
                    <a:pt x="334853" y="502278"/>
                  </a:lnTo>
                  <a:lnTo>
                    <a:pt x="334853" y="669702"/>
                  </a:lnTo>
                  <a:lnTo>
                    <a:pt x="0" y="33485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13"/>
          <p:cNvSpPr txBox="1"/>
          <p:nvPr/>
        </p:nvSpPr>
        <p:spPr>
          <a:xfrm>
            <a:off x="8428910" y="2649093"/>
            <a:ext cx="1187768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 in NLTK!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title"/>
          </p:nvPr>
        </p:nvSpPr>
        <p:spPr>
          <a:xfrm>
            <a:off x="2209800" y="273279"/>
            <a:ext cx="4060508" cy="12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rtl="0">
              <a:spcBef>
                <a:spcPts val="75"/>
              </a:spcBef>
            </a:pPr>
            <a:r>
              <a:rPr lang="en-US" sz="4000" b="1" dirty="0">
                <a:solidFill>
                  <a:schemeClr val="tx2"/>
                </a:solidFill>
              </a:rPr>
              <a:t>Counting in NLTK (cont.)</a:t>
            </a:r>
            <a:endParaRPr sz="4000" b="1" dirty="0">
              <a:solidFill>
                <a:schemeClr val="tx2"/>
              </a:solidFill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2302253" y="1903761"/>
            <a:ext cx="7518959" cy="3916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>
            <a:spLocks noGrp="1"/>
          </p:cNvSpPr>
          <p:nvPr>
            <p:ph type="title"/>
          </p:nvPr>
        </p:nvSpPr>
        <p:spPr>
          <a:xfrm>
            <a:off x="2211705" y="313591"/>
            <a:ext cx="516350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Part-of-speech Tagging in NLTK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17" name="Google Shape;417;p15"/>
          <p:cNvSpPr txBox="1"/>
          <p:nvPr/>
        </p:nvSpPr>
        <p:spPr>
          <a:xfrm>
            <a:off x="2211705" y="2191895"/>
            <a:ext cx="7730014" cy="225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lexical items are too specific: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6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generalize well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9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data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09166"/>
              </a:lnSpc>
              <a:spcBef>
                <a:spcPts val="769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words into a small set of word classes or lexical categories can be useful  for many applications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0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Part-of-speech is a common method of categorizing 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6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Grounded in linguistic theory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2267755" y="4378937"/>
            <a:ext cx="2717978" cy="1621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5100838" y="4650767"/>
            <a:ext cx="5410667" cy="12053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3f16700f_0_188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23" name="Google Shape;123;gf13f16700f_0_188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/>
          </a:p>
        </p:txBody>
      </p:sp>
      <p:sp>
        <p:nvSpPr>
          <p:cNvPr id="124" name="Google Shape;124;gf13f16700f_0_18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13f16700f_0_18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456" y="1431505"/>
            <a:ext cx="62484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13f16700f_0_188"/>
          <p:cNvSpPr/>
          <p:nvPr/>
        </p:nvSpPr>
        <p:spPr>
          <a:xfrm>
            <a:off x="2639616" y="3802041"/>
            <a:ext cx="7272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separator character is called a delimiter, and the comma is not the only one used.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popular delimiters include the tab (\t), colon (:) and semi-colon (;) characters.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parsing a CSV file requires us to know which delimiter is being used.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13f16700f_0_188"/>
          <p:cNvSpPr/>
          <p:nvPr/>
        </p:nvSpPr>
        <p:spPr>
          <a:xfrm>
            <a:off x="2276099" y="6347690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2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>
            <a:spLocks noGrp="1"/>
          </p:cNvSpPr>
          <p:nvPr>
            <p:ph type="title"/>
          </p:nvPr>
        </p:nvSpPr>
        <p:spPr>
          <a:xfrm>
            <a:off x="914400" y="534547"/>
            <a:ext cx="5923237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grpSp>
        <p:nvGrpSpPr>
          <p:cNvPr id="425" name="Google Shape;425;p16"/>
          <p:cNvGrpSpPr/>
          <p:nvPr/>
        </p:nvGrpSpPr>
        <p:grpSpPr>
          <a:xfrm>
            <a:off x="2055608" y="2334140"/>
            <a:ext cx="7983743" cy="3666611"/>
            <a:chOff x="708809" y="1969185"/>
            <a:chExt cx="10644990" cy="4888814"/>
          </a:xfrm>
        </p:grpSpPr>
        <p:sp>
          <p:nvSpPr>
            <p:cNvPr id="426" name="Google Shape;426;p16"/>
            <p:cNvSpPr/>
            <p:nvPr/>
          </p:nvSpPr>
          <p:spPr>
            <a:xfrm>
              <a:off x="708809" y="1969185"/>
              <a:ext cx="9270564" cy="47456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8180057" y="5543689"/>
              <a:ext cx="3173742" cy="13143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6"/>
          <p:cNvSpPr/>
          <p:nvPr/>
        </p:nvSpPr>
        <p:spPr>
          <a:xfrm>
            <a:off x="8417634" y="1026214"/>
            <a:ext cx="962025" cy="3476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8417243" y="1320927"/>
            <a:ext cx="1169670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685800" y="2249760"/>
            <a:ext cx="1521619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3838" indent="-214313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Spacy</a:t>
            </a:r>
            <a:endParaRPr sz="2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6837637" y="4749927"/>
            <a:ext cx="3439001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 tags, dependency parse tree, named entities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2211704" y="888250"/>
            <a:ext cx="71608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/>
              <a:t>NLP Basic Terminology (cont.)</a:t>
            </a:r>
            <a:endParaRPr b="1" dirty="0"/>
          </a:p>
        </p:txBody>
      </p:sp>
      <p:sp>
        <p:nvSpPr>
          <p:cNvPr id="437" name="Google Shape;437;p17"/>
          <p:cNvSpPr txBox="1"/>
          <p:nvPr/>
        </p:nvSpPr>
        <p:spPr>
          <a:xfrm>
            <a:off x="2211705" y="2144649"/>
            <a:ext cx="5845016" cy="11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Chunking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69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1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Show me movies directed by Woody Allen recently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236529" y="3246863"/>
            <a:ext cx="4486272" cy="167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5601262" y="4727067"/>
            <a:ext cx="4705350" cy="95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3838" indent="-214313">
              <a:lnSpc>
                <a:spcPct val="118592"/>
              </a:lnSpc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Chunking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8" lvl="1" indent="-214312">
              <a:lnSpc>
                <a:spcPct val="118592"/>
              </a:lnSpc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down a diﬃcult text into more manageable pieces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8" lvl="1" indent="-214312">
              <a:spcBef>
                <a:spcPts val="34"/>
              </a:spcBef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i.e., noun phrases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 txBox="1">
            <a:spLocks noGrp="1"/>
          </p:cNvSpPr>
          <p:nvPr>
            <p:ph type="title"/>
          </p:nvPr>
        </p:nvSpPr>
        <p:spPr>
          <a:xfrm>
            <a:off x="2057400" y="667475"/>
            <a:ext cx="69322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2211706" y="2204085"/>
            <a:ext cx="2519839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entity tagging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2152651" y="2629166"/>
            <a:ext cx="7264403" cy="1633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5853475" y="4583049"/>
            <a:ext cx="3430905" cy="7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>
              <a:lnSpc>
                <a:spcPct val="118592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entities: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">
              <a:lnSpc>
                <a:spcPct val="118592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Person, location, organization, date, number, etc.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>
                <a:solidFill>
                  <a:srgbClr val="262672"/>
                </a:solidFill>
              </a:rPr>
              <a:t>Introduction to NLTK (cont.)</a:t>
            </a:r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Text material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Raw text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Annotated Text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Tools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Part of speech taggers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Semantic analysis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Resources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WordNet, Treebanks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 dirty="0">
                <a:solidFill>
                  <a:schemeClr val="tx2"/>
                </a:solidFill>
              </a:rPr>
              <a:t>NLTK</a:t>
            </a:r>
            <a:r>
              <a:rPr lang="en-US" dirty="0">
                <a:solidFill>
                  <a:schemeClr val="tx2"/>
                </a:solidFill>
              </a:rPr>
              <a:t>	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60" name="Google Shape;460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corpus readers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tokenizers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stemmers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taggers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parsers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wordnet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semantic interpretation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clusterers</a:t>
            </a:r>
            <a:endParaRPr sz="2400"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evaluation metrics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….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>
            <a:spLocks noGrp="1"/>
          </p:cNvSpPr>
          <p:nvPr>
            <p:ph type="title"/>
          </p:nvPr>
        </p:nvSpPr>
        <p:spPr>
          <a:xfrm>
            <a:off x="1854200" y="260648"/>
            <a:ext cx="8483600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 dirty="0">
                <a:solidFill>
                  <a:schemeClr val="tx2"/>
                </a:solidFill>
              </a:rPr>
              <a:t>Installing NLTK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74" name="Google Shape;474;p36"/>
          <p:cNvSpPr txBox="1">
            <a:spLocks noGrp="1"/>
          </p:cNvSpPr>
          <p:nvPr>
            <p:ph type="body" idx="1"/>
          </p:nvPr>
        </p:nvSpPr>
        <p:spPr>
          <a:xfrm>
            <a:off x="2235200" y="1371601"/>
            <a:ext cx="8382000" cy="499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indent="-256032" algn="l" rtl="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Download and Install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C00000"/>
                </a:solidFill>
              </a:rPr>
              <a:t>http://nltk.org/install.html</a:t>
            </a:r>
            <a:endParaRPr/>
          </a:p>
          <a:p>
            <a:pPr marL="365760" indent="-256032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Download NLTK data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</a:pPr>
            <a:r>
              <a:rPr lang="en-US" sz="2000">
                <a:solidFill>
                  <a:srgbClr val="C00000"/>
                </a:solidFill>
              </a:rPr>
              <a:t>&gt;&gt;&gt; import nltk</a:t>
            </a:r>
            <a:endParaRPr sz="2000">
              <a:solidFill>
                <a:srgbClr val="C00000"/>
              </a:solidFill>
            </a:endParaRPr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</a:pPr>
            <a:r>
              <a:rPr lang="en-US" sz="2000">
                <a:solidFill>
                  <a:srgbClr val="C00000"/>
                </a:solidFill>
              </a:rPr>
              <a:t>&gt;&gt;&gt; nltk.download()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>
              <a:solidFill>
                <a:srgbClr val="C00000"/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You will need to import the necessary modules to create objects and call member functions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import ~ include objects from pre-built packages</a:t>
            </a:r>
            <a:endParaRPr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FreqDist, ConditionalFreqDist are in nltk.probability</a:t>
            </a:r>
            <a:endParaRPr sz="200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PlaintextCorpusReader is in nltk.corpus</a:t>
            </a:r>
            <a:endParaRPr sz="2000"/>
          </a:p>
          <a:p>
            <a:pPr marL="765810" lvl="1" indent="-256032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Using NLTK </a:t>
            </a:r>
            <a:endParaRPr/>
          </a:p>
        </p:txBody>
      </p:sp>
      <p:pic>
        <p:nvPicPr>
          <p:cNvPr id="481" name="Google Shape;481;p3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405" y="1700808"/>
            <a:ext cx="881719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Using NLTK </a:t>
            </a:r>
            <a:endParaRPr/>
          </a:p>
        </p:txBody>
      </p:sp>
      <p:pic>
        <p:nvPicPr>
          <p:cNvPr id="488" name="Google Shape;488;p38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23" y="1519721"/>
            <a:ext cx="6913555" cy="131913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/>
          <p:nvPr/>
        </p:nvSpPr>
        <p:spPr>
          <a:xfrm>
            <a:off x="2209801" y="3064321"/>
            <a:ext cx="2488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Vocabulary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213274" y="3589476"/>
            <a:ext cx="1726145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sorted(set(text3))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['!', "'", '(', ')', ',', ',)', '.', '.)', ':', ';', ';)', '?', '?)', 'A', 'Abel', 'Abelmizraim', 'Abidah’,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'Abide', 'Abimael', 'Abimelech', 'Abr', 'Abrah', 'Abraham', 'Abram', 'Accad’,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'Achbor', 'Adah', ...]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len(set(text3))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2789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</a:t>
            </a: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2063552" y="14319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simplest way to represent 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with a single string.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Often, it is more convenient to work with a list of tokens.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 of converting a text from a single string to a list of tokens is known as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tokenization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Tokenization is harder that it seems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I’ll see you in New York.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aluminum-export ban.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90500" algn="l" rtl="0">
              <a:spcBef>
                <a:spcPts val="480"/>
              </a:spcBef>
              <a:buClr>
                <a:schemeClr val="dk1"/>
              </a:buClr>
              <a:buSzPts val="2400"/>
            </a:pPr>
            <a:endParaRPr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03" name="Google Shape;503;p40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simplest approach is to use “graphic words” (i.e., separate words using whitespace)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use regular expressions to specify which substrings are valid words.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 =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"The cat is very cute"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tokens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nltk.word_tokenize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(sent)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print(tokens)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3f16700f_0_197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pic>
        <p:nvPicPr>
          <p:cNvPr id="134" name="Google Shape;134;gf13f16700f_0_19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11624" y="1484784"/>
            <a:ext cx="4640400" cy="4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13f16700f_0_19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414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15900" algn="l" rtl="0">
              <a:lnSpc>
                <a:spcPct val="90000"/>
              </a:lnSpc>
              <a:buClr>
                <a:schemeClr val="dk1"/>
              </a:buClr>
              <a:buSzPts val="2000"/>
            </a:pPr>
            <a:endParaRPr sz="2000"/>
          </a:p>
        </p:txBody>
      </p:sp>
      <p:pic>
        <p:nvPicPr>
          <p:cNvPr id="511" name="Google Shape;511;p4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412776"/>
            <a:ext cx="755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2516" y="4292158"/>
            <a:ext cx="7575528" cy="127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19" name="Google Shape;519;p42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/>
              <a:t>Operate at the level of sentences</a:t>
            </a:r>
            <a:endParaRPr sz="2000" b="1"/>
          </a:p>
        </p:txBody>
      </p:sp>
      <p:pic>
        <p:nvPicPr>
          <p:cNvPr id="520" name="Google Shape;520;p4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916833"/>
            <a:ext cx="8356344" cy="179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8066" y="4941168"/>
            <a:ext cx="86233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2"/>
          <p:cNvSpPr/>
          <p:nvPr/>
        </p:nvSpPr>
        <p:spPr>
          <a:xfrm>
            <a:off x="1858067" y="4281294"/>
            <a:ext cx="1603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Spans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body" idx="1"/>
          </p:nvPr>
        </p:nvSpPr>
        <p:spPr>
          <a:xfrm>
            <a:off x="2423592" y="1628800"/>
            <a:ext cx="8092008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 dirty="0"/>
              <a:t>Tokenizer for tweets</a:t>
            </a:r>
            <a:endParaRPr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from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nltk.tokenize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TweetTokenizer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tknzr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TweetTokenizer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s0 = "This is 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cooool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dummysmiley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:-) :-P &lt;3 and some arrows &lt; &gt; -&gt; &lt;--"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tknzr.tokenize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(s0)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['This', 'is', 'a',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cooool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'#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dummysmiley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':', ':-)', ':-P', '&lt;3', 'and', 'some', 'arrows', '&lt;', '&gt;', '-&gt;', '&lt;--']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36" name="Google Shape;536;p44"/>
          <p:cNvSpPr txBox="1">
            <a:spLocks noGrp="1"/>
          </p:cNvSpPr>
          <p:nvPr>
            <p:ph type="body" idx="1"/>
          </p:nvPr>
        </p:nvSpPr>
        <p:spPr>
          <a:xfrm>
            <a:off x="2423592" y="1628800"/>
            <a:ext cx="8092008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 dirty="0"/>
              <a:t>using </a:t>
            </a:r>
            <a:r>
              <a:rPr lang="en-US" sz="2000" b="1" i="1" dirty="0" err="1"/>
              <a:t>strip_handles</a:t>
            </a:r>
            <a:r>
              <a:rPr lang="en-US" sz="2000" b="1" dirty="0"/>
              <a:t> and </a:t>
            </a:r>
            <a:r>
              <a:rPr lang="en-US" sz="2000" b="1" i="1" dirty="0" err="1"/>
              <a:t>reduce_len</a:t>
            </a:r>
            <a:r>
              <a:rPr lang="en-US" sz="2000" b="1" i="1" dirty="0"/>
              <a:t> parameters</a:t>
            </a:r>
            <a:r>
              <a:rPr lang="en-US" sz="2000" b="1" dirty="0"/>
              <a:t>:</a:t>
            </a:r>
            <a:endParaRPr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from </a:t>
            </a:r>
            <a:r>
              <a:rPr lang="en-US" sz="2000" dirty="0" err="1"/>
              <a:t>nltk.tokenize</a:t>
            </a:r>
            <a:r>
              <a:rPr lang="en-US" sz="2000" dirty="0"/>
              <a:t> import </a:t>
            </a:r>
            <a:r>
              <a:rPr lang="en-US" sz="2000" dirty="0" err="1"/>
              <a:t>TweetTokenizer</a:t>
            </a:r>
            <a:r>
              <a:rPr lang="en-US" sz="2000" dirty="0"/>
              <a:t>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</a:t>
            </a:r>
            <a:r>
              <a:rPr lang="en-US" sz="2000" dirty="0" err="1"/>
              <a:t>tknzr</a:t>
            </a:r>
            <a:r>
              <a:rPr lang="en-US" sz="2000" dirty="0"/>
              <a:t> = </a:t>
            </a:r>
            <a:r>
              <a:rPr lang="en-US" sz="2000" dirty="0" err="1"/>
              <a:t>TweetTokenizer</a:t>
            </a:r>
            <a:r>
              <a:rPr lang="en-US" sz="2000" dirty="0"/>
              <a:t>(</a:t>
            </a:r>
            <a:r>
              <a:rPr lang="en-US" sz="2000" dirty="0" err="1"/>
              <a:t>strip_handles</a:t>
            </a:r>
            <a:r>
              <a:rPr lang="en-US" sz="2000" dirty="0"/>
              <a:t>=True, </a:t>
            </a:r>
            <a:r>
              <a:rPr lang="en-US" sz="2000" dirty="0" err="1"/>
              <a:t>reduce_len</a:t>
            </a:r>
            <a:r>
              <a:rPr lang="en-US" sz="2000" dirty="0"/>
              <a:t>=True)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s1 = '@</a:t>
            </a:r>
            <a:r>
              <a:rPr lang="en-US" sz="2000" dirty="0" err="1"/>
              <a:t>remy</a:t>
            </a:r>
            <a:r>
              <a:rPr lang="en-US" sz="2000" dirty="0"/>
              <a:t>: This is </a:t>
            </a:r>
            <a:r>
              <a:rPr lang="en-US" sz="2000" dirty="0" err="1"/>
              <a:t>waaaaayyyy</a:t>
            </a:r>
            <a:r>
              <a:rPr lang="en-US" sz="2000" dirty="0"/>
              <a:t> too much for you!!!!!!’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</a:t>
            </a:r>
            <a:r>
              <a:rPr lang="en-US" sz="2000" dirty="0" err="1"/>
              <a:t>tknzr.tokenize</a:t>
            </a:r>
            <a:r>
              <a:rPr lang="en-US" sz="2000" dirty="0"/>
              <a:t>(s1)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[':', 'This', 'is',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waaayyy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'too', 'much', 'for', 'you', '!', '!', '!']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2209800" y="40466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/>
              <a:t>Simple Statistics with NLTK</a:t>
            </a:r>
            <a:br>
              <a:rPr lang="en-US" sz="4000" b="1"/>
            </a:br>
            <a:endParaRPr sz="4000" b="1">
              <a:solidFill>
                <a:srgbClr val="262672"/>
              </a:solidFill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1991545" y="1362998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Distributions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4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2348880"/>
            <a:ext cx="81280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5"/>
          <p:cNvSpPr/>
          <p:nvPr/>
        </p:nvSpPr>
        <p:spPr>
          <a:xfrm>
            <a:off x="1989263" y="6235164"/>
            <a:ext cx="38139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https://www.nltk.org/book/ch01.html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6"/>
          <p:cNvSpPr/>
          <p:nvPr/>
        </p:nvSpPr>
        <p:spPr>
          <a:xfrm>
            <a:off x="1826840" y="1054478"/>
            <a:ext cx="8517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Sentence Polarity dataset contains 5331 positive and 5331 negative processed sentences.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from </a:t>
            </a:r>
            <a:r>
              <a:rPr lang="en-US" sz="1800" dirty="0" err="1">
                <a:solidFill>
                  <a:schemeClr val="tx2"/>
                </a:solidFill>
              </a:rPr>
              <a:t>nltk.corpus</a:t>
            </a:r>
            <a:r>
              <a:rPr lang="en-US" sz="1800" dirty="0">
                <a:solidFill>
                  <a:schemeClr val="tx2"/>
                </a:solidFill>
              </a:rPr>
              <a:t> import </a:t>
            </a:r>
            <a:r>
              <a:rPr lang="en-US" sz="1800" dirty="0" err="1">
                <a:solidFill>
                  <a:schemeClr val="tx2"/>
                </a:solidFill>
              </a:rPr>
              <a:t>sentence_polarity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sentence_polarity.sents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[['simplistic', ',', 'silly', 'and', 'tedious', '.'], ["it's", 'so', 'laddish', 'and', 'juvenile', ',', 'only', 'teenage', 'boys', 'could', 'possibly', 'find', 'it', 'funny', '.'], ...] 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sentence_polarity.categories</a:t>
            </a:r>
            <a:r>
              <a:rPr lang="en-US" sz="1800" dirty="0">
                <a:solidFill>
                  <a:schemeClr val="tx2"/>
                </a:solidFill>
              </a:rPr>
              <a:t>() ['neg', 'pos’] 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sentence_polarity.sents</a:t>
            </a:r>
            <a:r>
              <a:rPr lang="en-US" sz="1800" dirty="0">
                <a:solidFill>
                  <a:schemeClr val="tx2"/>
                </a:solidFill>
              </a:rPr>
              <a:t>()[1]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["it's", 'so', 'laddish', 'and', 'juvenile', ',', 'only', 'teenage', 'boys', 'could', 'possibly', 'find', 'it', 'funny', '.'] </a:t>
            </a:r>
            <a:endParaRPr dirty="0">
              <a:solidFill>
                <a:schemeClr val="tx2"/>
              </a:solidFill>
            </a:endParaRPr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792" name="Google Shape;792;p76"/>
          <p:cNvSpPr txBox="1"/>
          <p:nvPr/>
        </p:nvSpPr>
        <p:spPr>
          <a:xfrm>
            <a:off x="1847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Sentence Polarity</a:t>
            </a:r>
            <a:endParaRPr sz="40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7"/>
          <p:cNvSpPr/>
          <p:nvPr/>
        </p:nvSpPr>
        <p:spPr>
          <a:xfrm>
            <a:off x="1826840" y="1054478"/>
            <a:ext cx="8517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NLTK's twitter corpus currently contains a sample of 20k Tweets retrieved from the Twitter Streaming API.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from </a:t>
            </a:r>
            <a:r>
              <a:rPr lang="en-US" sz="1800" dirty="0" err="1">
                <a:solidFill>
                  <a:schemeClr val="tx2"/>
                </a:solidFill>
              </a:rPr>
              <a:t>nltk.corpus</a:t>
            </a:r>
            <a:r>
              <a:rPr lang="en-US" sz="1800" dirty="0">
                <a:solidFill>
                  <a:schemeClr val="tx2"/>
                </a:solidFill>
              </a:rPr>
              <a:t> import </a:t>
            </a:r>
            <a:r>
              <a:rPr lang="en-US" sz="1800" dirty="0" err="1">
                <a:solidFill>
                  <a:schemeClr val="tx2"/>
                </a:solidFill>
              </a:rPr>
              <a:t>twitter_samples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twitter_samples.fileids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  <a:endParaRPr dirty="0">
              <a:solidFill>
                <a:schemeClr val="tx2"/>
              </a:solidFill>
            </a:endParaRPr>
          </a:p>
          <a:p>
            <a:pPr algn="l" rtl="0">
              <a:spcBef>
                <a:spcPts val="360"/>
              </a:spcBef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tx2"/>
                </a:solidFill>
              </a:rPr>
              <a:t>['</a:t>
            </a:r>
            <a:r>
              <a:rPr lang="en-US" sz="1800" dirty="0" err="1">
                <a:solidFill>
                  <a:schemeClr val="tx2"/>
                </a:solidFill>
              </a:rPr>
              <a:t>negative_tweets.json</a:t>
            </a:r>
            <a:r>
              <a:rPr lang="en-US" sz="1800" dirty="0">
                <a:solidFill>
                  <a:schemeClr val="tx2"/>
                </a:solidFill>
              </a:rPr>
              <a:t>', '</a:t>
            </a:r>
            <a:r>
              <a:rPr lang="en-US" sz="1800" dirty="0" err="1">
                <a:solidFill>
                  <a:schemeClr val="tx2"/>
                </a:solidFill>
              </a:rPr>
              <a:t>positive_tweets.json</a:t>
            </a:r>
            <a:r>
              <a:rPr lang="en-US" sz="1800" dirty="0">
                <a:solidFill>
                  <a:schemeClr val="tx2"/>
                </a:solidFill>
              </a:rPr>
              <a:t>', 'tweets.20150430-223406.json’]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twitter_samples.strings</a:t>
            </a:r>
            <a:r>
              <a:rPr lang="en-US" sz="1800" dirty="0">
                <a:solidFill>
                  <a:schemeClr val="tx2"/>
                </a:solidFill>
              </a:rPr>
              <a:t>('tweets.20150430-223406.json’)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['RT @</a:t>
            </a:r>
            <a:r>
              <a:rPr lang="en-US" sz="1800" dirty="0" err="1">
                <a:solidFill>
                  <a:schemeClr val="tx2"/>
                </a:solidFill>
              </a:rPr>
              <a:t>KirkKus</a:t>
            </a:r>
            <a:r>
              <a:rPr lang="en-US" sz="1800" dirty="0">
                <a:solidFill>
                  <a:schemeClr val="tx2"/>
                </a:solidFill>
              </a:rPr>
              <a:t>: Indirect cost of the UK being in the EU is estimated to be costing Britain \xa3170 billion per year! #</a:t>
            </a:r>
            <a:r>
              <a:rPr lang="en-US" sz="1800" dirty="0" err="1">
                <a:solidFill>
                  <a:schemeClr val="tx2"/>
                </a:solidFill>
              </a:rPr>
              <a:t>BetterOffOut</a:t>
            </a:r>
            <a:r>
              <a:rPr lang="en-US" sz="1800" dirty="0">
                <a:solidFill>
                  <a:schemeClr val="tx2"/>
                </a:solidFill>
              </a:rPr>
              <a:t> #UKIP', ...]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twitter_samples.tokenized</a:t>
            </a:r>
            <a:r>
              <a:rPr lang="en-US" sz="1800" dirty="0">
                <a:solidFill>
                  <a:schemeClr val="tx2"/>
                </a:solidFill>
              </a:rPr>
              <a:t>('tweets.20150430-223406.json’)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[['RT', '@</a:t>
            </a:r>
            <a:r>
              <a:rPr lang="en-US" sz="1800" dirty="0" err="1">
                <a:solidFill>
                  <a:schemeClr val="tx2"/>
                </a:solidFill>
              </a:rPr>
              <a:t>KirkKus</a:t>
            </a:r>
            <a:r>
              <a:rPr lang="en-US" sz="1800" dirty="0">
                <a:solidFill>
                  <a:schemeClr val="tx2"/>
                </a:solidFill>
              </a:rPr>
              <a:t>', ':', 'Indirect', 'cost', 'of', 'the', 'UK', 'being', 'in', ...], ['VIDEO', ':', 'Sturgeon', 'on', 'post-election', 'deals', 'http://</a:t>
            </a:r>
            <a:r>
              <a:rPr lang="en-US" sz="1800" dirty="0" err="1">
                <a:solidFill>
                  <a:schemeClr val="tx2"/>
                </a:solidFill>
              </a:rPr>
              <a:t>t.co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BTJwrpbmOY</a:t>
            </a:r>
            <a:r>
              <a:rPr lang="en-US" sz="1800" dirty="0">
                <a:solidFill>
                  <a:schemeClr val="tx2"/>
                </a:solidFill>
              </a:rPr>
              <a:t>'], ...]</a:t>
            </a:r>
            <a:endParaRPr sz="1800" b="1" dirty="0">
              <a:solidFill>
                <a:schemeClr val="tx2"/>
              </a:solidFill>
            </a:endParaRPr>
          </a:p>
        </p:txBody>
      </p:sp>
      <p:sp>
        <p:nvSpPr>
          <p:cNvPr id="800" name="Google Shape;800;p77"/>
          <p:cNvSpPr txBox="1"/>
          <p:nvPr/>
        </p:nvSpPr>
        <p:spPr>
          <a:xfrm>
            <a:off x="1847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Twitter Corpus</a:t>
            </a:r>
            <a:endParaRPr sz="40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8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Reading Materials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8"/>
          <p:cNvSpPr/>
          <p:nvPr/>
        </p:nvSpPr>
        <p:spPr>
          <a:xfrm>
            <a:off x="2217912" y="1052737"/>
            <a:ext cx="799288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Reading: Chapter 2  from  Natural Language Annotation for Machine Learning: A Guide to Corpus-Building for Applications, Pustejovsky, James</a:t>
            </a: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https://www.oreilly.com/library/view/natural-language-annotation/9781449332693/</a:t>
            </a:r>
            <a:r>
              <a:rPr lang="en-US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9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6870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 dirty="0">
                <a:solidFill>
                  <a:schemeClr val="tx2"/>
                </a:solidFill>
              </a:rPr>
              <a:t>References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12" name="Google Shape;812;p79"/>
          <p:cNvSpPr txBox="1">
            <a:spLocks noGrp="1"/>
          </p:cNvSpPr>
          <p:nvPr>
            <p:ph type="body" idx="1"/>
          </p:nvPr>
        </p:nvSpPr>
        <p:spPr>
          <a:xfrm>
            <a:off x="2209800" y="10668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Leech, G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2005 ‘Adding Linguistic Annotation’, in M. Wynne, </a:t>
            </a:r>
            <a:r>
              <a:rPr lang="en-US" sz="1800" i="1"/>
              <a:t>Developing Linguistic Corpora: a Guide to Good Practice</a:t>
            </a:r>
            <a:r>
              <a:rPr lang="en-US" sz="1800"/>
              <a:t> (Oxford: Oxbrow Books), pp. 17-29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		[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http://ahds.ac.uk/linguistic-corpora/</a:t>
            </a:r>
            <a:r>
              <a:rPr lang="en-US" sz="1800"/>
              <a:t>]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Hunston, S.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2002 </a:t>
            </a:r>
            <a:r>
              <a:rPr lang="en-US" sz="1800" i="1"/>
              <a:t>Corpora in Applied Linguistics</a:t>
            </a:r>
            <a:r>
              <a:rPr lang="en-US" sz="1800"/>
              <a:t> (Cambridge: Cambridge University Press)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McEnery, A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2003 ‘Corpus Linguistics’, in R. Mitov (ed.), </a:t>
            </a:r>
            <a:r>
              <a:rPr lang="en-US" sz="1800" i="1"/>
              <a:t>The Oxford Handbook of Computational Linguistics</a:t>
            </a:r>
            <a:r>
              <a:rPr lang="en-US" sz="1800"/>
              <a:t> (Oxford: Oxford University Press), pp. 448-463 </a:t>
            </a:r>
            <a:endParaRPr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/>
              <a:t>https://www.nltk.org/book/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>
                <a:solidFill>
                  <a:srgbClr val="262672"/>
                </a:solidFill>
              </a:rPr>
              <a:t> </a:t>
            </a:r>
            <a:endParaRPr/>
          </a:p>
        </p:txBody>
      </p:sp>
      <p:sp>
        <p:nvSpPr>
          <p:cNvPr id="818" name="Google Shape;818;p19"/>
          <p:cNvSpPr txBox="1">
            <a:spLocks noGrp="1"/>
          </p:cNvSpPr>
          <p:nvPr>
            <p:ph type="body" idx="1"/>
          </p:nvPr>
        </p:nvSpPr>
        <p:spPr>
          <a:xfrm>
            <a:off x="2495600" y="2780928"/>
            <a:ext cx="6989948" cy="3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</a:rPr>
              <a:t>Another NLP Toolkit -  Spacy </a:t>
            </a:r>
            <a:endParaRPr sz="4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3f16700f_0_204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42" name="Google Shape;142;gf13f16700f_0_20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f13f16700f_0_204" descr="Graphical user interface, application, table, Exce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4872" y="1844824"/>
            <a:ext cx="8229600" cy="2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13f16700f_0_204"/>
          <p:cNvSpPr/>
          <p:nvPr/>
        </p:nvSpPr>
        <p:spPr>
          <a:xfrm>
            <a:off x="2123714" y="5517232"/>
            <a:ext cx="728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https://github.com/jackiekazil/data-wrangling/blob/master/data/chp3/data-text.csv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617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0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0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26" name="Google Shape;826;p20"/>
          <p:cNvSpPr/>
          <p:nvPr/>
        </p:nvSpPr>
        <p:spPr>
          <a:xfrm>
            <a:off x="2217912" y="1417639"/>
            <a:ext cx="71773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free, open-source library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advanced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(NLP) in Python.</a:t>
            </a:r>
            <a:endParaRPr dirty="0"/>
          </a:p>
        </p:txBody>
      </p:sp>
      <p:sp>
        <p:nvSpPr>
          <p:cNvPr id="827" name="Google Shape;827;p20"/>
          <p:cNvSpPr/>
          <p:nvPr/>
        </p:nvSpPr>
        <p:spPr>
          <a:xfrm>
            <a:off x="2217912" y="2305760"/>
            <a:ext cx="702906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used to build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systems, or to pre-process text for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1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1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35" name="Google Shape;835;p21" descr="Graphical user interfac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0" y="1384300"/>
            <a:ext cx="77470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43" name="Google Shape;843;p22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860" y="1214333"/>
            <a:ext cx="5938280" cy="480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- Statistical Models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3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51" name="Google Shape;851;p23"/>
          <p:cNvSpPr/>
          <p:nvPr/>
        </p:nvSpPr>
        <p:spPr>
          <a:xfrm>
            <a:off x="2217912" y="1496777"/>
            <a:ext cx="74491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some of spaCy’s features work independently, others require </a:t>
            </a: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trained pipelines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loaded, which enable spaCy to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linguistic annotations – for example, whether a word is a verb or a noun. </a:t>
            </a:r>
            <a:endParaRPr/>
          </a:p>
          <a:p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trained pipeline can consist of multiple components that use a statistical model trained on labeled data. spaCy currently offers trained pipelines for a variety of languages, which can be installed as individual Python modules. </a:t>
            </a:r>
            <a:endParaRPr/>
          </a:p>
        </p:txBody>
      </p:sp>
      <p:sp>
        <p:nvSpPr>
          <p:cNvPr id="852" name="Google Shape;852;p23"/>
          <p:cNvSpPr/>
          <p:nvPr/>
        </p:nvSpPr>
        <p:spPr>
          <a:xfrm>
            <a:off x="2217911" y="4171776"/>
            <a:ext cx="7127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general-purpose use case, the small, default packages are always a good start. They typically include the following components: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Linguistic Annotations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4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60" name="Google Shape;860;p2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6350" y="3688665"/>
            <a:ext cx="70993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24"/>
          <p:cNvSpPr/>
          <p:nvPr/>
        </p:nvSpPr>
        <p:spPr>
          <a:xfrm>
            <a:off x="2546350" y="2052970"/>
            <a:ext cx="7664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spaCy provides a variety of linguistic annotations to give you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a text’s grammatical structure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includes the word types, like the parts of speech, and how the words are related to each other.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3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- Tokenization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93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93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69" name="Google Shape;869;p93"/>
          <p:cNvSpPr/>
          <p:nvPr/>
        </p:nvSpPr>
        <p:spPr>
          <a:xfrm>
            <a:off x="2339546" y="1417639"/>
            <a:ext cx="6882713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the raw text is split on whitespace characters, similar to text.split(' '). Then, the tokenizer processes the text from left to right. On each substring, it performs two checks:</a:t>
            </a:r>
            <a:endParaRPr/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substring match a tokenizer exception rule?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“don’t” does not contain whitespace, but should be split into two tokens, “do” and “n’t”, while “U.K.” should always remain one token.</a:t>
            </a:r>
            <a:endParaRPr/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 prefix, suffix or infix be split off?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 punctuation like commas, periods, hyphens or quotes.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4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POS Tagging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94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4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77" name="Google Shape;877;p9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050" y="3000828"/>
            <a:ext cx="70739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94"/>
          <p:cNvSpPr/>
          <p:nvPr/>
        </p:nvSpPr>
        <p:spPr>
          <a:xfrm>
            <a:off x="2559050" y="1417638"/>
            <a:ext cx="67002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tokenization, spaCy can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given Doc. This is where the trained pipeline and its statistical models come in, which enable spaCy to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predictions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which tag or label most likely applies in this context.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5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Named Entities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95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5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86" name="Google Shape;886;p9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403" y="1348923"/>
            <a:ext cx="5654246" cy="192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9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6044" y="3429001"/>
            <a:ext cx="5338119" cy="228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95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5729" y="5569740"/>
            <a:ext cx="5338120" cy="85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6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Word Vectors &amp; Similarity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96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96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96" name="Google Shape;896;p96"/>
          <p:cNvSpPr/>
          <p:nvPr/>
        </p:nvSpPr>
        <p:spPr>
          <a:xfrm>
            <a:off x="2292053" y="1959917"/>
            <a:ext cx="72514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is determined by comparing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vectors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“word embeddings”, multi-dimensional meaning representations of a word. </a:t>
            </a:r>
            <a:endParaRPr/>
          </a:p>
        </p:txBody>
      </p:sp>
      <p:pic>
        <p:nvPicPr>
          <p:cNvPr id="897" name="Google Shape;897;p9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584" y="2788466"/>
            <a:ext cx="4260678" cy="269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Word Vectors &amp; Similarity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97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97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905" name="Google Shape;905;p97"/>
          <p:cNvSpPr/>
          <p:nvPr/>
        </p:nvSpPr>
        <p:spPr>
          <a:xfrm>
            <a:off x="2292053" y="1959917"/>
            <a:ext cx="72514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is determined by comparing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vectors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“word embeddings”, multi-dimensional meaning representations of a word. </a:t>
            </a:r>
            <a:endParaRPr/>
          </a:p>
        </p:txBody>
      </p:sp>
      <p:pic>
        <p:nvPicPr>
          <p:cNvPr id="906" name="Google Shape;906;p9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9167" y="2841503"/>
            <a:ext cx="5481938" cy="300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3f16700f_0_212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Python CSV Module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1" name="Google Shape;151;gf13f16700f_0_21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13f16700f_0_21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csv module’s reader and writer objects read and write sequences. 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Programmers can also read and write data in dictionary form using the </a:t>
            </a:r>
            <a:r>
              <a:rPr lang="en-US" sz="2000" b="1"/>
              <a:t>DictReader</a:t>
            </a:r>
            <a:r>
              <a:rPr lang="en-US" sz="2000"/>
              <a:t> and </a:t>
            </a:r>
            <a:r>
              <a:rPr lang="en-US" sz="2000" b="1"/>
              <a:t>DictWriter</a:t>
            </a:r>
            <a:r>
              <a:rPr lang="en-US" sz="2000"/>
              <a:t> classes.</a:t>
            </a:r>
            <a:endParaRPr/>
          </a:p>
        </p:txBody>
      </p:sp>
      <p:sp>
        <p:nvSpPr>
          <p:cNvPr id="153" name="Google Shape;153;gf13f16700f_0_212"/>
          <p:cNvSpPr/>
          <p:nvPr/>
        </p:nvSpPr>
        <p:spPr>
          <a:xfrm>
            <a:off x="2063552" y="6127448"/>
            <a:ext cx="42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https://docs.python.org/3/library/csv.html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3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8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Pipelines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98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98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914" name="Google Shape;914;p98" descr="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2195736"/>
            <a:ext cx="742950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9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Pipelines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99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99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922" name="Google Shape;922;p99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5953" y="1417638"/>
            <a:ext cx="6180095" cy="4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3f16700f_0_220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9" name="Google Shape;159;gf13f16700f_0_220"/>
          <p:cNvSpPr txBox="1">
            <a:spLocks noGrp="1"/>
          </p:cNvSpPr>
          <p:nvPr>
            <p:ph type="body" idx="1"/>
          </p:nvPr>
        </p:nvSpPr>
        <p:spPr>
          <a:xfrm>
            <a:off x="2567608" y="1916832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import  csv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</a:t>
            </a:r>
            <a:r>
              <a:rPr lang="en-US" sz="2000" dirty="0" err="1"/>
              <a:t>csvfile</a:t>
            </a:r>
            <a:r>
              <a:rPr lang="en-US" sz="2000" dirty="0"/>
              <a:t> = open('data-</a:t>
            </a:r>
            <a:r>
              <a:rPr lang="en-US" sz="2000" dirty="0" err="1"/>
              <a:t>text.csv</a:t>
            </a:r>
            <a:r>
              <a:rPr lang="en-US" sz="2000" dirty="0"/>
              <a:t>', '</a:t>
            </a:r>
            <a:r>
              <a:rPr lang="en-US" sz="2000" dirty="0" err="1"/>
              <a:t>rb</a:t>
            </a:r>
            <a:r>
              <a:rPr lang="en-US" sz="2000" dirty="0"/>
              <a:t>’)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reader = </a:t>
            </a:r>
            <a:r>
              <a:rPr lang="en-US" sz="2000" dirty="0" err="1"/>
              <a:t>csv.reader</a:t>
            </a:r>
            <a:r>
              <a:rPr lang="en-US" sz="2000" dirty="0"/>
              <a:t>(</a:t>
            </a:r>
            <a:r>
              <a:rPr lang="en-US" sz="2000" dirty="0" err="1"/>
              <a:t>csvfile</a:t>
            </a:r>
            <a:r>
              <a:rPr lang="en-US" sz="2000" dirty="0"/>
              <a:t>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for row in reader: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	print(row)</a:t>
            </a:r>
            <a:endParaRPr dirty="0"/>
          </a:p>
        </p:txBody>
      </p:sp>
      <p:sp>
        <p:nvSpPr>
          <p:cNvPr id="160" name="Google Shape;160;gf13f16700f_0_220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3f16700f_0_22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67" name="Google Shape;167;gf13f16700f_0_226"/>
          <p:cNvSpPr txBox="1">
            <a:spLocks noGrp="1"/>
          </p:cNvSpPr>
          <p:nvPr>
            <p:ph type="body" idx="1"/>
          </p:nvPr>
        </p:nvSpPr>
        <p:spPr>
          <a:xfrm>
            <a:off x="2555182" y="1382030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Instead of dealing with a list of individual String elements, you can read CSV data directly into a dictionary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/>
              <a:t> </a:t>
            </a:r>
            <a:endParaRPr dirty="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import csv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 err="1"/>
              <a:t>csvfile</a:t>
            </a:r>
            <a:r>
              <a:rPr lang="en-US" dirty="0"/>
              <a:t> = open('data-</a:t>
            </a:r>
            <a:r>
              <a:rPr lang="en-US" dirty="0" err="1"/>
              <a:t>text.csv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’)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for row in reader: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	print row</a:t>
            </a:r>
            <a:endParaRPr dirty="0"/>
          </a:p>
        </p:txBody>
      </p:sp>
      <p:sp>
        <p:nvSpPr>
          <p:cNvPr id="168" name="Google Shape;168;gf13f16700f_0_22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13f16700f_0_226"/>
          <p:cNvSpPr/>
          <p:nvPr/>
        </p:nvSpPr>
        <p:spPr>
          <a:xfrm>
            <a:off x="2579918" y="4326195"/>
            <a:ext cx="705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'Indicator': 'Healthy life expectancy (HALE) at birth (years)', 'Country': 'Zimbabwe', 'Comments': '', 'Display Value': '49', 'World Bank income group': 'Low-income', 'Numeric': '49.00000', 'Sex': 'Female', 'High': '', 'Low': '', 'Year': '2012’, 'WHO region': 'Africa', 'PUBLISH STATES': 'Published'}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5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Words>3229</Words>
  <Application>Microsoft Macintosh PowerPoint</Application>
  <PresentationFormat>Widescreen</PresentationFormat>
  <Paragraphs>559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Carlito</vt:lpstr>
      <vt:lpstr>Courier New</vt:lpstr>
      <vt:lpstr>Trebuchet MS</vt:lpstr>
      <vt:lpstr>Office Theme</vt:lpstr>
      <vt:lpstr>NLP 220 Data Science and Machine Learning Fundamentals Fall 2024</vt:lpstr>
      <vt:lpstr>Outline for Today</vt:lpstr>
      <vt:lpstr>CSV Parsing </vt:lpstr>
      <vt:lpstr>CSV Parsing </vt:lpstr>
      <vt:lpstr>CSV Example</vt:lpstr>
      <vt:lpstr>CSV Example</vt:lpstr>
      <vt:lpstr>Python CSV Module</vt:lpstr>
      <vt:lpstr>How to Import CSV Data</vt:lpstr>
      <vt:lpstr>Using Dictionary Reader</vt:lpstr>
      <vt:lpstr>How to Import CSV Data: Using Dictionary Reader</vt:lpstr>
      <vt:lpstr>Another Example:  How to Import CSV Data</vt:lpstr>
      <vt:lpstr>Using Dictionary Reader:  How to Import CSV Data</vt:lpstr>
      <vt:lpstr>Optional Python CSV reader Parameters</vt:lpstr>
      <vt:lpstr>Optional Python CSV reader Parameters</vt:lpstr>
      <vt:lpstr>Optional Python CSV reader Parameters</vt:lpstr>
      <vt:lpstr>How to handle this when data also contains the delimiter?</vt:lpstr>
      <vt:lpstr>How to handle this when data also contains the delimiter?</vt:lpstr>
      <vt:lpstr>Writing to CSV File </vt:lpstr>
      <vt:lpstr>Writing to CSV File </vt:lpstr>
      <vt:lpstr>Using Python Pandas Library 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Writing a CSV File using Pandas</vt:lpstr>
      <vt:lpstr>NLP Basic Terminology</vt:lpstr>
      <vt:lpstr>Natural Language Toolkit (NLTK)</vt:lpstr>
      <vt:lpstr>Natural Language Toolkit (NLTK)</vt:lpstr>
      <vt:lpstr>Natural Language Toolkit (NLTK)</vt:lpstr>
      <vt:lpstr>Punkt Sentence Segmenter</vt:lpstr>
      <vt:lpstr>Sentence Segmentation as Classification</vt:lpstr>
      <vt:lpstr>NLP Basic Terminology (cont.)</vt:lpstr>
      <vt:lpstr>Counting in NLTK</vt:lpstr>
      <vt:lpstr>Counting in NLTK (cont.)</vt:lpstr>
      <vt:lpstr>Part-of-speech Tagging in NLTK</vt:lpstr>
      <vt:lpstr>NLP Basic Terminology (cont.)</vt:lpstr>
      <vt:lpstr>NLP Basic Terminology (cont.)</vt:lpstr>
      <vt:lpstr>NLP Basic Terminology (cont.)</vt:lpstr>
      <vt:lpstr>Introduction to NLTK (cont.)</vt:lpstr>
      <vt:lpstr>NLTK </vt:lpstr>
      <vt:lpstr>Installing NLTK</vt:lpstr>
      <vt:lpstr>Using NLTK </vt:lpstr>
      <vt:lpstr>Using NLTK </vt:lpstr>
      <vt:lpstr>Tokenization</vt:lpstr>
      <vt:lpstr>Tokenization Example</vt:lpstr>
      <vt:lpstr>Tokenization Example</vt:lpstr>
      <vt:lpstr>Tokenization Example</vt:lpstr>
      <vt:lpstr>Tokenization Example</vt:lpstr>
      <vt:lpstr>Tokenization Example</vt:lpstr>
      <vt:lpstr>Simple Statistics with NLTK </vt:lpstr>
      <vt:lpstr>PowerPoint Presentation</vt:lpstr>
      <vt:lpstr>PowerPoint Presentation</vt:lpstr>
      <vt:lpstr>PowerPoint Presentation</vt:lpstr>
      <vt:lpstr>References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243 Machine Learning for  Natural Language Processing Fall 2021</dc:title>
  <cp:lastModifiedBy>Jalal Mahmud</cp:lastModifiedBy>
  <cp:revision>22</cp:revision>
  <dcterms:created xsi:type="dcterms:W3CDTF">2022-04-20T06:42:42Z</dcterms:created>
  <dcterms:modified xsi:type="dcterms:W3CDTF">2024-09-14T05:47:34Z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LastSaved">
    <vt:filetime>2022-04-20T00:00:00Z</vt:filetime>
  </property>
</Properties>
</file>