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315" r:id="rId4"/>
    <p:sldId id="316" r:id="rId5"/>
    <p:sldId id="317" r:id="rId6"/>
    <p:sldId id="318" r:id="rId7"/>
    <p:sldId id="302" r:id="rId8"/>
    <p:sldId id="303" r:id="rId9"/>
    <p:sldId id="304" r:id="rId10"/>
    <p:sldId id="305" r:id="rId11"/>
    <p:sldId id="306" r:id="rId12"/>
    <p:sldId id="307" r:id="rId13"/>
    <p:sldId id="308" r:id="rId14"/>
    <p:sldId id="309" r:id="rId15"/>
    <p:sldId id="310" r:id="rId16"/>
    <p:sldId id="319" r:id="rId17"/>
    <p:sldId id="320"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3" r:id="rId43"/>
    <p:sldId id="284" r:id="rId44"/>
    <p:sldId id="285" r:id="rId45"/>
    <p:sldId id="326" r:id="rId46"/>
    <p:sldId id="286" r:id="rId47"/>
    <p:sldId id="287" r:id="rId48"/>
    <p:sldId id="288" r:id="rId49"/>
    <p:sldId id="289" r:id="rId50"/>
    <p:sldId id="321" r:id="rId51"/>
    <p:sldId id="322" r:id="rId52"/>
    <p:sldId id="323" r:id="rId53"/>
    <p:sldId id="324" r:id="rId54"/>
    <p:sldId id="325" r:id="rId55"/>
    <p:sldId id="291" r:id="rId56"/>
    <p:sldId id="292" r:id="rId57"/>
    <p:sldId id="293" r:id="rId58"/>
    <p:sldId id="294" r:id="rId59"/>
    <p:sldId id="295" r:id="rId60"/>
    <p:sldId id="296" r:id="rId61"/>
    <p:sldId id="297" r:id="rId62"/>
    <p:sldId id="298" r:id="rId63"/>
    <p:sldId id="299" r:id="rId64"/>
    <p:sldId id="300" r:id="rId65"/>
    <p:sldId id="311" r:id="rId66"/>
    <p:sldId id="312" r:id="rId67"/>
    <p:sldId id="313" r:id="rId6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26"/>
  </p:normalViewPr>
  <p:slideViewPr>
    <p:cSldViewPr>
      <p:cViewPr varScale="1">
        <p:scale>
          <a:sx n="104" d="100"/>
          <a:sy n="104" d="100"/>
        </p:scale>
        <p:origin x="232" y="560"/>
      </p:cViewPr>
      <p:guideLst>
        <p:guide orient="horz" pos="2880"/>
        <p:guide pos="2160"/>
      </p:guideLst>
    </p:cSldViewPr>
  </p:slideViewPr>
  <p:notesTextViewPr>
    <p:cViewPr>
      <p:scale>
        <a:sx n="100" d="100"/>
        <a:sy n="100" d="100"/>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941702" y="1843532"/>
            <a:ext cx="8308594" cy="2045335"/>
          </a:xfrm>
          <a:prstGeom prst="rect">
            <a:avLst/>
          </a:prstGeom>
        </p:spPr>
        <p:txBody>
          <a:bodyPr wrap="square" lIns="0" tIns="0" rIns="0" bIns="0">
            <a:spAutoFit/>
          </a:bodyPr>
          <a:lstStyle>
            <a:lvl1pPr>
              <a:defRPr sz="5400" b="0" i="0">
                <a:solidFill>
                  <a:srgbClr val="0070C0"/>
                </a:solidFill>
                <a:latin typeface="Calibri Light"/>
                <a:cs typeface="Calibri Ligh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4472C4"/>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4472C4"/>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4472C4"/>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16939" y="611124"/>
            <a:ext cx="10358120" cy="695960"/>
          </a:xfrm>
          <a:prstGeom prst="rect">
            <a:avLst/>
          </a:prstGeom>
        </p:spPr>
        <p:txBody>
          <a:bodyPr wrap="square" lIns="0" tIns="0" rIns="0" bIns="0">
            <a:spAutoFit/>
          </a:bodyPr>
          <a:lstStyle>
            <a:lvl1pPr>
              <a:defRPr sz="4400" b="0" i="0">
                <a:solidFill>
                  <a:srgbClr val="4472C4"/>
                </a:solidFill>
                <a:latin typeface="Calibri Light"/>
                <a:cs typeface="Calibri Light"/>
              </a:defRPr>
            </a:lvl1pPr>
          </a:lstStyle>
          <a:p>
            <a:endParaRPr/>
          </a:p>
        </p:txBody>
      </p:sp>
      <p:sp>
        <p:nvSpPr>
          <p:cNvPr id="3" name="Holder 3"/>
          <p:cNvSpPr>
            <a:spLocks noGrp="1"/>
          </p:cNvSpPr>
          <p:nvPr>
            <p:ph type="body" idx="1"/>
          </p:nvPr>
        </p:nvSpPr>
        <p:spPr>
          <a:xfrm>
            <a:off x="916939" y="1640813"/>
            <a:ext cx="9791700" cy="3328035"/>
          </a:xfrm>
          <a:prstGeom prst="rect">
            <a:avLst/>
          </a:prstGeom>
        </p:spPr>
        <p:txBody>
          <a:bodyPr wrap="square" lIns="0" tIns="0" rIns="0" bIns="0">
            <a:spAutoFit/>
          </a:bodyPr>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10/18/22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www.di.ens.fr/~mallat/papiers/svmtutorial.pdf" TargetMode="External"/><Relationship Id="rId2" Type="http://schemas.openxmlformats.org/officeDocument/2006/relationships/hyperlink" Target="http://web.mit.edu/zoya/www/SVM.pd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4.png"/><Relationship Id="rId16"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18" Type="http://schemas.openxmlformats.org/officeDocument/2006/relationships/image" Target="../media/image55.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image" Target="../media/image39.png"/><Relationship Id="rId16"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5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1.png"/></Relationships>
</file>

<file path=ppt/slides/_rels/slide27.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7.png"/><Relationship Id="rId18" Type="http://schemas.openxmlformats.org/officeDocument/2006/relationships/image" Target="../media/image72.png"/><Relationship Id="rId3" Type="http://schemas.openxmlformats.org/officeDocument/2006/relationships/image" Target="../media/image57.png"/><Relationship Id="rId21" Type="http://schemas.openxmlformats.org/officeDocument/2006/relationships/image" Target="../media/image75.png"/><Relationship Id="rId7" Type="http://schemas.openxmlformats.org/officeDocument/2006/relationships/image" Target="../media/image61.png"/><Relationship Id="rId12" Type="http://schemas.openxmlformats.org/officeDocument/2006/relationships/image" Target="../media/image66.png"/><Relationship Id="rId17" Type="http://schemas.openxmlformats.org/officeDocument/2006/relationships/image" Target="../media/image71.png"/><Relationship Id="rId2" Type="http://schemas.openxmlformats.org/officeDocument/2006/relationships/image" Target="../media/image56.png"/><Relationship Id="rId16" Type="http://schemas.openxmlformats.org/officeDocument/2006/relationships/image" Target="../media/image70.png"/><Relationship Id="rId20"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5" Type="http://schemas.openxmlformats.org/officeDocument/2006/relationships/image" Target="../media/image69.png"/><Relationship Id="rId10" Type="http://schemas.openxmlformats.org/officeDocument/2006/relationships/image" Target="../media/image64.png"/><Relationship Id="rId19" Type="http://schemas.openxmlformats.org/officeDocument/2006/relationships/image" Target="../media/image73.png"/><Relationship Id="rId4" Type="http://schemas.openxmlformats.org/officeDocument/2006/relationships/image" Target="../media/image58.png"/><Relationship Id="rId9" Type="http://schemas.openxmlformats.org/officeDocument/2006/relationships/image" Target="../media/image63.png"/><Relationship Id="rId14" Type="http://schemas.openxmlformats.org/officeDocument/2006/relationships/image" Target="../media/image68.png"/></Relationships>
</file>

<file path=ppt/slides/_rels/slide28.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image" Target="../media/image70.png"/><Relationship Id="rId18" Type="http://schemas.openxmlformats.org/officeDocument/2006/relationships/image" Target="../media/image75.png"/><Relationship Id="rId3" Type="http://schemas.openxmlformats.org/officeDocument/2006/relationships/image" Target="../media/image57.png"/><Relationship Id="rId21" Type="http://schemas.openxmlformats.org/officeDocument/2006/relationships/image" Target="../media/image63.png"/><Relationship Id="rId7" Type="http://schemas.openxmlformats.org/officeDocument/2006/relationships/image" Target="../media/image64.png"/><Relationship Id="rId12" Type="http://schemas.openxmlformats.org/officeDocument/2006/relationships/image" Target="../media/image69.png"/><Relationship Id="rId17" Type="http://schemas.openxmlformats.org/officeDocument/2006/relationships/image" Target="../media/image74.png"/><Relationship Id="rId2" Type="http://schemas.openxmlformats.org/officeDocument/2006/relationships/image" Target="../media/image56.png"/><Relationship Id="rId16" Type="http://schemas.openxmlformats.org/officeDocument/2006/relationships/image" Target="../media/image73.png"/><Relationship Id="rId20"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8.png"/><Relationship Id="rId5" Type="http://schemas.openxmlformats.org/officeDocument/2006/relationships/image" Target="../media/image59.png"/><Relationship Id="rId15" Type="http://schemas.openxmlformats.org/officeDocument/2006/relationships/image" Target="../media/image72.png"/><Relationship Id="rId10" Type="http://schemas.openxmlformats.org/officeDocument/2006/relationships/image" Target="../media/image67.png"/><Relationship Id="rId19" Type="http://schemas.openxmlformats.org/officeDocument/2006/relationships/image" Target="../media/image60.png"/><Relationship Id="rId4" Type="http://schemas.openxmlformats.org/officeDocument/2006/relationships/image" Target="../media/image58.png"/><Relationship Id="rId9" Type="http://schemas.openxmlformats.org/officeDocument/2006/relationships/image" Target="../media/image66.png"/><Relationship Id="rId14" Type="http://schemas.openxmlformats.org/officeDocument/2006/relationships/image" Target="../media/image71.png"/></Relationships>
</file>

<file path=ppt/slides/_rels/slide29.xml.rels><?xml version="1.0" encoding="UTF-8" standalone="yes"?>
<Relationships xmlns="http://schemas.openxmlformats.org/package/2006/relationships"><Relationship Id="rId2" Type="http://schemas.openxmlformats.org/officeDocument/2006/relationships/image" Target="../media/image7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9.png"/><Relationship Id="rId3" Type="http://schemas.openxmlformats.org/officeDocument/2006/relationships/image" Target="../media/image57.png"/><Relationship Id="rId7" Type="http://schemas.openxmlformats.org/officeDocument/2006/relationships/image" Target="../media/image62.png"/><Relationship Id="rId12" Type="http://schemas.openxmlformats.org/officeDocument/2006/relationships/image" Target="../media/image68.png"/><Relationship Id="rId17" Type="http://schemas.openxmlformats.org/officeDocument/2006/relationships/image" Target="../media/image75.png"/><Relationship Id="rId2" Type="http://schemas.openxmlformats.org/officeDocument/2006/relationships/image" Target="../media/image56.png"/><Relationship Id="rId16"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63.png"/><Relationship Id="rId11" Type="http://schemas.openxmlformats.org/officeDocument/2006/relationships/image" Target="../media/image67.png"/><Relationship Id="rId5" Type="http://schemas.openxmlformats.org/officeDocument/2006/relationships/image" Target="../media/image59.png"/><Relationship Id="rId15" Type="http://schemas.openxmlformats.org/officeDocument/2006/relationships/image" Target="../media/image73.png"/><Relationship Id="rId10" Type="http://schemas.openxmlformats.org/officeDocument/2006/relationships/image" Target="../media/image65.png"/><Relationship Id="rId4" Type="http://schemas.openxmlformats.org/officeDocument/2006/relationships/image" Target="../media/image58.png"/><Relationship Id="rId9" Type="http://schemas.openxmlformats.org/officeDocument/2006/relationships/image" Target="../media/image60.png"/><Relationship Id="rId14" Type="http://schemas.openxmlformats.org/officeDocument/2006/relationships/image" Target="../media/image72.png"/></Relationships>
</file>

<file path=ppt/slides/_rels/slide33.xml.rels><?xml version="1.0" encoding="UTF-8" standalone="yes"?>
<Relationships xmlns="http://schemas.openxmlformats.org/package/2006/relationships"><Relationship Id="rId2" Type="http://schemas.openxmlformats.org/officeDocument/2006/relationships/image" Target="../media/image77.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8.jp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79.jp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81.jpg"/><Relationship Id="rId2" Type="http://schemas.openxmlformats.org/officeDocument/2006/relationships/image" Target="../media/image80.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1.jpg"/><Relationship Id="rId2" Type="http://schemas.openxmlformats.org/officeDocument/2006/relationships/image" Target="../media/image80.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0.jpg"/><Relationship Id="rId2" Type="http://schemas.openxmlformats.org/officeDocument/2006/relationships/image" Target="../media/image82.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3.jp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83.jp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79.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8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image" Target="../media/image86.png"/><Relationship Id="rId7" Type="http://schemas.openxmlformats.org/officeDocument/2006/relationships/image" Target="../media/image90.png"/><Relationship Id="rId2" Type="http://schemas.openxmlformats.org/officeDocument/2006/relationships/image" Target="../media/image85.png"/><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88.png"/><Relationship Id="rId10" Type="http://schemas.openxmlformats.org/officeDocument/2006/relationships/image" Target="../media/image93.png"/><Relationship Id="rId4" Type="http://schemas.openxmlformats.org/officeDocument/2006/relationships/image" Target="../media/image87.png"/><Relationship Id="rId9" Type="http://schemas.openxmlformats.org/officeDocument/2006/relationships/image" Target="../media/image92.png"/></Relationships>
</file>

<file path=ppt/slides/_rels/slide56.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7.png"/><Relationship Id="rId18" Type="http://schemas.openxmlformats.org/officeDocument/2006/relationships/image" Target="../media/image72.png"/><Relationship Id="rId3" Type="http://schemas.openxmlformats.org/officeDocument/2006/relationships/image" Target="../media/image57.png"/><Relationship Id="rId21" Type="http://schemas.openxmlformats.org/officeDocument/2006/relationships/image" Target="../media/image75.png"/><Relationship Id="rId7" Type="http://schemas.openxmlformats.org/officeDocument/2006/relationships/image" Target="../media/image61.png"/><Relationship Id="rId12" Type="http://schemas.openxmlformats.org/officeDocument/2006/relationships/image" Target="../media/image66.png"/><Relationship Id="rId17" Type="http://schemas.openxmlformats.org/officeDocument/2006/relationships/image" Target="../media/image71.png"/><Relationship Id="rId2" Type="http://schemas.openxmlformats.org/officeDocument/2006/relationships/image" Target="../media/image56.png"/><Relationship Id="rId16" Type="http://schemas.openxmlformats.org/officeDocument/2006/relationships/image" Target="../media/image70.png"/><Relationship Id="rId20"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5" Type="http://schemas.openxmlformats.org/officeDocument/2006/relationships/image" Target="../media/image69.png"/><Relationship Id="rId10" Type="http://schemas.openxmlformats.org/officeDocument/2006/relationships/image" Target="../media/image64.png"/><Relationship Id="rId19" Type="http://schemas.openxmlformats.org/officeDocument/2006/relationships/image" Target="../media/image73.png"/><Relationship Id="rId4" Type="http://schemas.openxmlformats.org/officeDocument/2006/relationships/image" Target="../media/image58.png"/><Relationship Id="rId9" Type="http://schemas.openxmlformats.org/officeDocument/2006/relationships/image" Target="../media/image63.png"/><Relationship Id="rId14" Type="http://schemas.openxmlformats.org/officeDocument/2006/relationships/image" Target="../media/image68.png"/></Relationships>
</file>

<file path=ppt/slides/_rels/slide61.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image" Target="../media/image70.png"/><Relationship Id="rId18" Type="http://schemas.openxmlformats.org/officeDocument/2006/relationships/image" Target="../media/image75.png"/><Relationship Id="rId3" Type="http://schemas.openxmlformats.org/officeDocument/2006/relationships/image" Target="../media/image57.png"/><Relationship Id="rId21" Type="http://schemas.openxmlformats.org/officeDocument/2006/relationships/image" Target="../media/image63.png"/><Relationship Id="rId7" Type="http://schemas.openxmlformats.org/officeDocument/2006/relationships/image" Target="../media/image64.png"/><Relationship Id="rId12" Type="http://schemas.openxmlformats.org/officeDocument/2006/relationships/image" Target="../media/image69.png"/><Relationship Id="rId17" Type="http://schemas.openxmlformats.org/officeDocument/2006/relationships/image" Target="../media/image74.png"/><Relationship Id="rId2" Type="http://schemas.openxmlformats.org/officeDocument/2006/relationships/image" Target="../media/image56.png"/><Relationship Id="rId16" Type="http://schemas.openxmlformats.org/officeDocument/2006/relationships/image" Target="../media/image73.png"/><Relationship Id="rId20"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8.png"/><Relationship Id="rId5" Type="http://schemas.openxmlformats.org/officeDocument/2006/relationships/image" Target="../media/image59.png"/><Relationship Id="rId15" Type="http://schemas.openxmlformats.org/officeDocument/2006/relationships/image" Target="../media/image72.png"/><Relationship Id="rId10" Type="http://schemas.openxmlformats.org/officeDocument/2006/relationships/image" Target="../media/image67.png"/><Relationship Id="rId19" Type="http://schemas.openxmlformats.org/officeDocument/2006/relationships/image" Target="../media/image60.png"/><Relationship Id="rId4" Type="http://schemas.openxmlformats.org/officeDocument/2006/relationships/image" Target="../media/image58.png"/><Relationship Id="rId9" Type="http://schemas.openxmlformats.org/officeDocument/2006/relationships/image" Target="../media/image66.png"/><Relationship Id="rId14" Type="http://schemas.openxmlformats.org/officeDocument/2006/relationships/image" Target="../media/image71.png"/></Relationships>
</file>

<file path=ppt/slides/_rels/slide62.xml.rels><?xml version="1.0" encoding="UTF-8" standalone="yes"?>
<Relationships xmlns="http://schemas.openxmlformats.org/package/2006/relationships"><Relationship Id="rId8" Type="http://schemas.openxmlformats.org/officeDocument/2006/relationships/image" Target="../media/image102.png"/><Relationship Id="rId3" Type="http://schemas.openxmlformats.org/officeDocument/2006/relationships/image" Target="../media/image97.png"/><Relationship Id="rId7" Type="http://schemas.openxmlformats.org/officeDocument/2006/relationships/image" Target="../media/image101.png"/><Relationship Id="rId2" Type="http://schemas.openxmlformats.org/officeDocument/2006/relationships/image" Target="../media/image96.png"/><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 Id="rId9" Type="http://schemas.openxmlformats.org/officeDocument/2006/relationships/image" Target="../media/image103.png"/></Relationships>
</file>

<file path=ppt/slides/_rels/slide63.xml.rels><?xml version="1.0" encoding="UTF-8" standalone="yes"?>
<Relationships xmlns="http://schemas.openxmlformats.org/package/2006/relationships"><Relationship Id="rId3" Type="http://schemas.openxmlformats.org/officeDocument/2006/relationships/image" Target="../media/image105.jp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cikit-learn.org/stable/modules/svm.html-svm-kernels"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941702" y="1843532"/>
            <a:ext cx="8308594" cy="4020331"/>
          </a:xfrm>
          <a:prstGeom prst="rect">
            <a:avLst/>
          </a:prstGeom>
        </p:spPr>
        <p:txBody>
          <a:bodyPr vert="horz" wrap="square" lIns="0" tIns="107950" rIns="0" bIns="0" rtlCol="0">
            <a:spAutoFit/>
          </a:bodyPr>
          <a:lstStyle/>
          <a:p>
            <a:pPr marL="12065" marR="5080" algn="ctr">
              <a:lnSpc>
                <a:spcPts val="5810"/>
              </a:lnSpc>
              <a:spcBef>
                <a:spcPts val="850"/>
              </a:spcBef>
            </a:pPr>
            <a:r>
              <a:rPr dirty="0"/>
              <a:t>NLP</a:t>
            </a:r>
            <a:r>
              <a:rPr spc="-25" dirty="0"/>
              <a:t> </a:t>
            </a:r>
            <a:r>
              <a:rPr dirty="0"/>
              <a:t>2</a:t>
            </a:r>
            <a:r>
              <a:rPr lang="en-US" dirty="0"/>
              <a:t>20</a:t>
            </a:r>
            <a:r>
              <a:rPr spc="-20" dirty="0"/>
              <a:t> </a:t>
            </a:r>
            <a:r>
              <a:rPr lang="en-US" spc="-20" dirty="0"/>
              <a:t>Data Science and </a:t>
            </a:r>
            <a:r>
              <a:rPr spc="-5" dirty="0"/>
              <a:t>Machine</a:t>
            </a:r>
            <a:r>
              <a:rPr spc="-25" dirty="0"/>
              <a:t> </a:t>
            </a:r>
            <a:r>
              <a:rPr spc="-5" dirty="0"/>
              <a:t>Learning</a:t>
            </a:r>
            <a:r>
              <a:rPr spc="-10" dirty="0"/>
              <a:t> </a:t>
            </a:r>
            <a:r>
              <a:rPr lang="en-US" spc="-50" dirty="0"/>
              <a:t>Fundamentals</a:t>
            </a:r>
            <a:endParaRPr spc="-25" dirty="0"/>
          </a:p>
          <a:p>
            <a:pPr algn="ctr">
              <a:lnSpc>
                <a:spcPct val="100000"/>
              </a:lnSpc>
              <a:spcBef>
                <a:spcPts val="1130"/>
              </a:spcBef>
            </a:pPr>
            <a:r>
              <a:rPr sz="2000" b="0" spc="-15" dirty="0">
                <a:solidFill>
                  <a:srgbClr val="000000"/>
                </a:solidFill>
                <a:latin typeface="Calibri"/>
                <a:cs typeface="Calibri"/>
              </a:rPr>
              <a:t>Fall</a:t>
            </a:r>
            <a:r>
              <a:rPr sz="2000" b="0" spc="-40" dirty="0">
                <a:solidFill>
                  <a:srgbClr val="000000"/>
                </a:solidFill>
                <a:latin typeface="Calibri"/>
                <a:cs typeface="Calibri"/>
              </a:rPr>
              <a:t> </a:t>
            </a:r>
            <a:r>
              <a:rPr sz="2000" b="0" spc="-5" dirty="0">
                <a:solidFill>
                  <a:srgbClr val="000000"/>
                </a:solidFill>
                <a:latin typeface="Calibri"/>
                <a:cs typeface="Calibri"/>
              </a:rPr>
              <a:t>202</a:t>
            </a:r>
            <a:r>
              <a:rPr lang="en-US" sz="2000" b="0" spc="-5" dirty="0">
                <a:solidFill>
                  <a:srgbClr val="000000"/>
                </a:solidFill>
                <a:latin typeface="Calibri"/>
                <a:cs typeface="Calibri"/>
              </a:rPr>
              <a:t>2</a:t>
            </a:r>
            <a:br>
              <a:rPr lang="en-US" sz="2000" b="0" spc="-5" dirty="0">
                <a:solidFill>
                  <a:srgbClr val="000000"/>
                </a:solidFill>
                <a:latin typeface="Calibri"/>
                <a:cs typeface="Calibri"/>
              </a:rPr>
            </a:br>
            <a:br>
              <a:rPr lang="en-US" sz="2000" b="0" spc="-5" dirty="0">
                <a:solidFill>
                  <a:srgbClr val="000000"/>
                </a:solidFill>
                <a:latin typeface="Calibri"/>
                <a:cs typeface="Calibri"/>
              </a:rPr>
            </a:br>
            <a:r>
              <a:rPr lang="en-US" sz="2000" b="0" spc="-5" dirty="0">
                <a:solidFill>
                  <a:srgbClr val="000000"/>
                </a:solidFill>
                <a:latin typeface="Calibri"/>
                <a:cs typeface="Calibri"/>
              </a:rPr>
              <a:t>Lecture 4</a:t>
            </a:r>
            <a:br>
              <a:rPr lang="en-US" sz="2000" b="0" spc="-5" dirty="0">
                <a:solidFill>
                  <a:srgbClr val="000000"/>
                </a:solidFill>
                <a:latin typeface="Calibri"/>
                <a:cs typeface="Calibri"/>
              </a:rPr>
            </a:br>
            <a:br>
              <a:rPr lang="en-US" sz="2000" b="0" spc="-5" dirty="0">
                <a:solidFill>
                  <a:srgbClr val="000000"/>
                </a:solidFill>
                <a:latin typeface="Calibri"/>
                <a:cs typeface="Calibri"/>
              </a:rPr>
            </a:br>
            <a:r>
              <a:rPr lang="en-US" sz="2000" b="0" spc="-5" dirty="0">
                <a:solidFill>
                  <a:srgbClr val="000000"/>
                </a:solidFill>
                <a:latin typeface="Calibri"/>
                <a:cs typeface="Calibri"/>
              </a:rPr>
              <a:t>Jalal Mahmud</a:t>
            </a:r>
            <a:endParaRPr sz="2000" dirty="0">
              <a:latin typeface="Calibri"/>
              <a:cs typeface="Calibri"/>
            </a:endParaRPr>
          </a:p>
        </p:txBody>
      </p:sp>
      <p:sp>
        <p:nvSpPr>
          <p:cNvPr id="3" name="object 3"/>
          <p:cNvSpPr txBox="1"/>
          <p:nvPr/>
        </p:nvSpPr>
        <p:spPr>
          <a:xfrm>
            <a:off x="1896776" y="6146800"/>
            <a:ext cx="8397875" cy="330200"/>
          </a:xfrm>
          <a:prstGeom prst="rect">
            <a:avLst/>
          </a:prstGeom>
        </p:spPr>
        <p:txBody>
          <a:bodyPr vert="horz" wrap="square" lIns="0" tIns="12700" rIns="0" bIns="0" rtlCol="0">
            <a:spAutoFit/>
          </a:bodyPr>
          <a:lstStyle/>
          <a:p>
            <a:pPr marL="12700">
              <a:lnSpc>
                <a:spcPct val="100000"/>
              </a:lnSpc>
              <a:spcBef>
                <a:spcPts val="100"/>
              </a:spcBef>
            </a:pPr>
            <a:r>
              <a:rPr sz="2000" spc="-5" dirty="0">
                <a:latin typeface="Calibri"/>
                <a:cs typeface="Calibri"/>
              </a:rPr>
              <a:t>Including</a:t>
            </a:r>
            <a:r>
              <a:rPr sz="2000" spc="-10" dirty="0">
                <a:latin typeface="Calibri"/>
                <a:cs typeface="Calibri"/>
              </a:rPr>
              <a:t> </a:t>
            </a:r>
            <a:r>
              <a:rPr sz="2000" dirty="0">
                <a:latin typeface="Calibri"/>
                <a:cs typeface="Calibri"/>
              </a:rPr>
              <a:t>slides</a:t>
            </a:r>
            <a:r>
              <a:rPr sz="2000" spc="5" dirty="0">
                <a:latin typeface="Calibri"/>
                <a:cs typeface="Calibri"/>
              </a:rPr>
              <a:t> </a:t>
            </a:r>
            <a:r>
              <a:rPr sz="2000" spc="-5" dirty="0">
                <a:latin typeface="Calibri"/>
                <a:cs typeface="Calibri"/>
              </a:rPr>
              <a:t>adapted</a:t>
            </a:r>
            <a:r>
              <a:rPr sz="2000" dirty="0">
                <a:latin typeface="Calibri"/>
                <a:cs typeface="Calibri"/>
              </a:rPr>
              <a:t> </a:t>
            </a:r>
            <a:r>
              <a:rPr sz="2000" spc="-10" dirty="0">
                <a:latin typeface="Calibri"/>
                <a:cs typeface="Calibri"/>
              </a:rPr>
              <a:t>from</a:t>
            </a:r>
            <a:r>
              <a:rPr sz="2000" spc="5" dirty="0">
                <a:latin typeface="Calibri"/>
                <a:cs typeface="Calibri"/>
              </a:rPr>
              <a:t> </a:t>
            </a:r>
            <a:r>
              <a:rPr sz="2000" spc="-5" dirty="0">
                <a:latin typeface="Calibri"/>
                <a:cs typeface="Calibri"/>
              </a:rPr>
              <a:t>Marilyn </a:t>
            </a:r>
            <a:r>
              <a:rPr sz="2000" spc="-45" dirty="0">
                <a:latin typeface="Calibri"/>
                <a:cs typeface="Calibri"/>
              </a:rPr>
              <a:t>Walker,</a:t>
            </a:r>
            <a:r>
              <a:rPr sz="2000" dirty="0">
                <a:latin typeface="Calibri"/>
                <a:cs typeface="Calibri"/>
              </a:rPr>
              <a:t> </a:t>
            </a:r>
            <a:r>
              <a:rPr sz="2000" spc="-5" dirty="0">
                <a:latin typeface="Calibri"/>
                <a:cs typeface="Calibri"/>
              </a:rPr>
              <a:t>Dan</a:t>
            </a:r>
            <a:r>
              <a:rPr sz="2000" spc="5" dirty="0">
                <a:latin typeface="Calibri"/>
                <a:cs typeface="Calibri"/>
              </a:rPr>
              <a:t> </a:t>
            </a:r>
            <a:r>
              <a:rPr sz="2000" spc="-30" dirty="0">
                <a:latin typeface="Calibri"/>
                <a:cs typeface="Calibri"/>
              </a:rPr>
              <a:t>Jurafsky,</a:t>
            </a:r>
            <a:r>
              <a:rPr sz="2000" dirty="0">
                <a:latin typeface="Calibri"/>
                <a:cs typeface="Calibri"/>
              </a:rPr>
              <a:t> Mu </a:t>
            </a:r>
            <a:r>
              <a:rPr sz="2000" spc="-5" dirty="0">
                <a:latin typeface="Calibri"/>
                <a:cs typeface="Calibri"/>
              </a:rPr>
              <a:t>Li</a:t>
            </a:r>
            <a:r>
              <a:rPr sz="2000" dirty="0">
                <a:latin typeface="Calibri"/>
                <a:cs typeface="Calibri"/>
              </a:rPr>
              <a:t> </a:t>
            </a:r>
            <a:r>
              <a:rPr sz="2000" spc="-5" dirty="0">
                <a:latin typeface="Calibri"/>
                <a:cs typeface="Calibri"/>
              </a:rPr>
              <a:t>and</a:t>
            </a:r>
            <a:r>
              <a:rPr sz="2000" dirty="0">
                <a:latin typeface="Calibri"/>
                <a:cs typeface="Calibri"/>
              </a:rPr>
              <a:t> </a:t>
            </a:r>
            <a:r>
              <a:rPr sz="2000" spc="-10" dirty="0">
                <a:latin typeface="Calibri"/>
                <a:cs typeface="Calibri"/>
              </a:rPr>
              <a:t>Alex</a:t>
            </a:r>
            <a:r>
              <a:rPr sz="2000" dirty="0">
                <a:latin typeface="Calibri"/>
                <a:cs typeface="Calibri"/>
              </a:rPr>
              <a:t> </a:t>
            </a:r>
            <a:r>
              <a:rPr sz="2000" spc="-5" dirty="0">
                <a:latin typeface="Calibri"/>
                <a:cs typeface="Calibri"/>
              </a:rPr>
              <a:t>Smola</a:t>
            </a:r>
            <a:endParaRPr sz="20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7680325" cy="695960"/>
          </a:xfrm>
          <a:prstGeom prst="rect">
            <a:avLst/>
          </a:prstGeom>
        </p:spPr>
        <p:txBody>
          <a:bodyPr vert="horz" wrap="square" lIns="0" tIns="12700" rIns="0" bIns="0" rtlCol="0">
            <a:spAutoFit/>
          </a:bodyPr>
          <a:lstStyle/>
          <a:p>
            <a:pPr marL="12700">
              <a:lnSpc>
                <a:spcPct val="100000"/>
              </a:lnSpc>
              <a:spcBef>
                <a:spcPts val="100"/>
              </a:spcBef>
            </a:pPr>
            <a:r>
              <a:rPr spc="-150" dirty="0"/>
              <a:t>Multinomial </a:t>
            </a:r>
            <a:r>
              <a:rPr spc="-204" dirty="0"/>
              <a:t>Naïve </a:t>
            </a:r>
            <a:r>
              <a:rPr spc="-215" dirty="0"/>
              <a:t>Bayes</a:t>
            </a:r>
            <a:r>
              <a:rPr spc="-655" dirty="0"/>
              <a:t> </a:t>
            </a:r>
            <a:r>
              <a:rPr spc="-235" dirty="0"/>
              <a:t>Classifier</a:t>
            </a:r>
          </a:p>
        </p:txBody>
      </p:sp>
      <p:sp>
        <p:nvSpPr>
          <p:cNvPr id="3" name="object 3"/>
          <p:cNvSpPr txBox="1"/>
          <p:nvPr/>
        </p:nvSpPr>
        <p:spPr>
          <a:xfrm>
            <a:off x="2311540" y="2312021"/>
            <a:ext cx="6584950" cy="883285"/>
          </a:xfrm>
          <a:prstGeom prst="rect">
            <a:avLst/>
          </a:prstGeom>
        </p:spPr>
        <p:txBody>
          <a:bodyPr vert="horz" wrap="square" lIns="0" tIns="11430" rIns="0" bIns="0" rtlCol="0">
            <a:spAutoFit/>
          </a:bodyPr>
          <a:lstStyle/>
          <a:p>
            <a:pPr marL="38100">
              <a:lnSpc>
                <a:spcPct val="100000"/>
              </a:lnSpc>
              <a:spcBef>
                <a:spcPts val="90"/>
              </a:spcBef>
              <a:tabLst>
                <a:tab pos="911860" algn="l"/>
              </a:tabLst>
            </a:pPr>
            <a:r>
              <a:rPr sz="3550" i="1" spc="5" dirty="0">
                <a:latin typeface="Times New Roman"/>
                <a:cs typeface="Times New Roman"/>
              </a:rPr>
              <a:t>c</a:t>
            </a:r>
            <a:r>
              <a:rPr sz="3075" i="1" spc="7" baseline="-24390" dirty="0">
                <a:latin typeface="Times New Roman"/>
                <a:cs typeface="Times New Roman"/>
              </a:rPr>
              <a:t>MAP	</a:t>
            </a:r>
            <a:r>
              <a:rPr sz="3550" spc="5" dirty="0">
                <a:latin typeface="Symbol"/>
                <a:cs typeface="Symbol"/>
              </a:rPr>
              <a:t></a:t>
            </a:r>
            <a:r>
              <a:rPr sz="3550" spc="-190" dirty="0">
                <a:latin typeface="Times New Roman"/>
                <a:cs typeface="Times New Roman"/>
              </a:rPr>
              <a:t> </a:t>
            </a:r>
            <a:r>
              <a:rPr sz="3550" spc="-10" dirty="0">
                <a:latin typeface="Times New Roman"/>
                <a:cs typeface="Times New Roman"/>
              </a:rPr>
              <a:t>argmax</a:t>
            </a:r>
            <a:r>
              <a:rPr sz="3550" spc="-405" dirty="0">
                <a:latin typeface="Times New Roman"/>
                <a:cs typeface="Times New Roman"/>
              </a:rPr>
              <a:t> </a:t>
            </a:r>
            <a:r>
              <a:rPr sz="3550" i="1" spc="30" dirty="0">
                <a:latin typeface="Times New Roman"/>
                <a:cs typeface="Times New Roman"/>
              </a:rPr>
              <a:t>P</a:t>
            </a:r>
            <a:r>
              <a:rPr sz="3550" spc="30" dirty="0">
                <a:latin typeface="Times New Roman"/>
                <a:cs typeface="Times New Roman"/>
              </a:rPr>
              <a:t>(</a:t>
            </a:r>
            <a:r>
              <a:rPr sz="3550" i="1" spc="30" dirty="0">
                <a:latin typeface="Times New Roman"/>
                <a:cs typeface="Times New Roman"/>
              </a:rPr>
              <a:t>x</a:t>
            </a:r>
            <a:r>
              <a:rPr sz="3075" spc="44" baseline="-24390" dirty="0">
                <a:latin typeface="Times New Roman"/>
                <a:cs typeface="Times New Roman"/>
              </a:rPr>
              <a:t>1</a:t>
            </a:r>
            <a:r>
              <a:rPr sz="3550" spc="30" dirty="0">
                <a:latin typeface="Times New Roman"/>
                <a:cs typeface="Times New Roman"/>
              </a:rPr>
              <a:t>,</a:t>
            </a:r>
            <a:r>
              <a:rPr sz="3550" spc="-270" dirty="0">
                <a:latin typeface="Times New Roman"/>
                <a:cs typeface="Times New Roman"/>
              </a:rPr>
              <a:t> </a:t>
            </a:r>
            <a:r>
              <a:rPr sz="3550" i="1" spc="25" dirty="0">
                <a:latin typeface="Times New Roman"/>
                <a:cs typeface="Times New Roman"/>
              </a:rPr>
              <a:t>x</a:t>
            </a:r>
            <a:r>
              <a:rPr sz="3075" spc="37" baseline="-24390" dirty="0">
                <a:latin typeface="Times New Roman"/>
                <a:cs typeface="Times New Roman"/>
              </a:rPr>
              <a:t>2</a:t>
            </a:r>
            <a:r>
              <a:rPr sz="3550" spc="25" dirty="0">
                <a:latin typeface="Times New Roman"/>
                <a:cs typeface="Times New Roman"/>
              </a:rPr>
              <a:t>,</a:t>
            </a:r>
            <a:r>
              <a:rPr sz="3550" spc="25" dirty="0">
                <a:latin typeface="Arial"/>
                <a:cs typeface="Arial"/>
              </a:rPr>
              <a:t>…</a:t>
            </a:r>
            <a:r>
              <a:rPr sz="3550" spc="25" dirty="0">
                <a:latin typeface="Times New Roman"/>
                <a:cs typeface="Times New Roman"/>
              </a:rPr>
              <a:t>,</a:t>
            </a:r>
            <a:r>
              <a:rPr sz="3550" spc="-265" dirty="0">
                <a:latin typeface="Times New Roman"/>
                <a:cs typeface="Times New Roman"/>
              </a:rPr>
              <a:t> </a:t>
            </a:r>
            <a:r>
              <a:rPr sz="3550" i="1" spc="35" dirty="0">
                <a:latin typeface="Times New Roman"/>
                <a:cs typeface="Times New Roman"/>
              </a:rPr>
              <a:t>x</a:t>
            </a:r>
            <a:r>
              <a:rPr sz="3075" i="1" spc="52" baseline="-24390" dirty="0">
                <a:latin typeface="Times New Roman"/>
                <a:cs typeface="Times New Roman"/>
              </a:rPr>
              <a:t>n</a:t>
            </a:r>
            <a:r>
              <a:rPr sz="3075" i="1" spc="660" baseline="-24390" dirty="0">
                <a:latin typeface="Times New Roman"/>
                <a:cs typeface="Times New Roman"/>
              </a:rPr>
              <a:t> </a:t>
            </a:r>
            <a:r>
              <a:rPr sz="3550" dirty="0">
                <a:latin typeface="Times New Roman"/>
                <a:cs typeface="Times New Roman"/>
              </a:rPr>
              <a:t>|</a:t>
            </a:r>
            <a:r>
              <a:rPr sz="3550" spc="-330" dirty="0">
                <a:latin typeface="Times New Roman"/>
                <a:cs typeface="Times New Roman"/>
              </a:rPr>
              <a:t> </a:t>
            </a:r>
            <a:r>
              <a:rPr sz="3550" i="1" spc="75" dirty="0">
                <a:latin typeface="Times New Roman"/>
                <a:cs typeface="Times New Roman"/>
              </a:rPr>
              <a:t>c</a:t>
            </a:r>
            <a:r>
              <a:rPr sz="3550" spc="75" dirty="0">
                <a:latin typeface="Times New Roman"/>
                <a:cs typeface="Times New Roman"/>
              </a:rPr>
              <a:t>)</a:t>
            </a:r>
            <a:r>
              <a:rPr sz="3550" i="1" spc="75" dirty="0">
                <a:latin typeface="Times New Roman"/>
                <a:cs typeface="Times New Roman"/>
              </a:rPr>
              <a:t>P</a:t>
            </a:r>
            <a:r>
              <a:rPr sz="3550" spc="75" dirty="0">
                <a:latin typeface="Times New Roman"/>
                <a:cs typeface="Times New Roman"/>
              </a:rPr>
              <a:t>(</a:t>
            </a:r>
            <a:r>
              <a:rPr sz="3550" i="1" spc="75" dirty="0">
                <a:latin typeface="Times New Roman"/>
                <a:cs typeface="Times New Roman"/>
              </a:rPr>
              <a:t>c</a:t>
            </a:r>
            <a:r>
              <a:rPr sz="3550" spc="75" dirty="0">
                <a:latin typeface="Times New Roman"/>
                <a:cs typeface="Times New Roman"/>
              </a:rPr>
              <a:t>)</a:t>
            </a:r>
            <a:endParaRPr sz="3550">
              <a:latin typeface="Times New Roman"/>
              <a:cs typeface="Times New Roman"/>
            </a:endParaRPr>
          </a:p>
          <a:p>
            <a:pPr marL="1678305">
              <a:lnSpc>
                <a:spcPct val="100000"/>
              </a:lnSpc>
              <a:spcBef>
                <a:spcPts val="45"/>
              </a:spcBef>
            </a:pPr>
            <a:r>
              <a:rPr sz="2050" i="1" spc="25" dirty="0">
                <a:latin typeface="Times New Roman"/>
                <a:cs typeface="Times New Roman"/>
              </a:rPr>
              <a:t>c</a:t>
            </a:r>
            <a:r>
              <a:rPr sz="2050" spc="25" dirty="0">
                <a:latin typeface="Symbol"/>
                <a:cs typeface="Symbol"/>
              </a:rPr>
              <a:t></a:t>
            </a:r>
            <a:r>
              <a:rPr sz="2050" i="1" spc="25" dirty="0">
                <a:latin typeface="Times New Roman"/>
                <a:cs typeface="Times New Roman"/>
              </a:rPr>
              <a:t>C</a:t>
            </a:r>
            <a:endParaRPr sz="2050">
              <a:latin typeface="Times New Roman"/>
              <a:cs typeface="Times New Roman"/>
            </a:endParaRPr>
          </a:p>
        </p:txBody>
      </p:sp>
      <p:sp>
        <p:nvSpPr>
          <p:cNvPr id="4" name="object 4"/>
          <p:cNvSpPr/>
          <p:nvPr/>
        </p:nvSpPr>
        <p:spPr>
          <a:xfrm>
            <a:off x="2478450" y="3662687"/>
            <a:ext cx="5028621" cy="9537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3980" rIns="0" bIns="0" rtlCol="0">
            <a:spAutoFit/>
          </a:bodyPr>
          <a:lstStyle/>
          <a:p>
            <a:pPr marL="12700" marR="5080">
              <a:lnSpc>
                <a:spcPts val="4700"/>
              </a:lnSpc>
              <a:spcBef>
                <a:spcPts val="740"/>
              </a:spcBef>
            </a:pPr>
            <a:r>
              <a:rPr spc="-200" dirty="0"/>
              <a:t>Applying </a:t>
            </a:r>
            <a:r>
              <a:rPr spc="-155" dirty="0"/>
              <a:t>Multinomial </a:t>
            </a:r>
            <a:r>
              <a:rPr spc="-204" dirty="0"/>
              <a:t>Naive </a:t>
            </a:r>
            <a:r>
              <a:rPr spc="-215" dirty="0"/>
              <a:t>Bayes</a:t>
            </a:r>
            <a:r>
              <a:rPr spc="-755" dirty="0"/>
              <a:t> </a:t>
            </a:r>
            <a:r>
              <a:rPr spc="-220" dirty="0"/>
              <a:t>Classiﬁers  </a:t>
            </a:r>
            <a:r>
              <a:rPr spc="-210" dirty="0"/>
              <a:t>to </a:t>
            </a:r>
            <a:r>
              <a:rPr spc="-445" dirty="0"/>
              <a:t>Text</a:t>
            </a:r>
            <a:r>
              <a:rPr spc="-434" dirty="0"/>
              <a:t> </a:t>
            </a:r>
            <a:r>
              <a:rPr spc="-235" dirty="0"/>
              <a:t>Classiﬁcation</a:t>
            </a:r>
          </a:p>
        </p:txBody>
      </p:sp>
      <p:sp>
        <p:nvSpPr>
          <p:cNvPr id="3" name="object 3"/>
          <p:cNvSpPr txBox="1"/>
          <p:nvPr/>
        </p:nvSpPr>
        <p:spPr>
          <a:xfrm>
            <a:off x="4402708" y="4462972"/>
            <a:ext cx="609600" cy="321945"/>
          </a:xfrm>
          <a:prstGeom prst="rect">
            <a:avLst/>
          </a:prstGeom>
        </p:spPr>
        <p:txBody>
          <a:bodyPr vert="horz" wrap="square" lIns="0" tIns="12065" rIns="0" bIns="0" rtlCol="0">
            <a:spAutoFit/>
          </a:bodyPr>
          <a:lstStyle/>
          <a:p>
            <a:pPr marL="38100">
              <a:lnSpc>
                <a:spcPct val="100000"/>
              </a:lnSpc>
              <a:spcBef>
                <a:spcPts val="95"/>
              </a:spcBef>
            </a:pPr>
            <a:r>
              <a:rPr sz="1950" i="1" spc="60" dirty="0">
                <a:latin typeface="Times New Roman"/>
                <a:cs typeface="Times New Roman"/>
              </a:rPr>
              <a:t>c</a:t>
            </a:r>
            <a:r>
              <a:rPr sz="2100" spc="89" baseline="-19841" dirty="0">
                <a:latin typeface="Times New Roman"/>
                <a:cs typeface="Times New Roman"/>
              </a:rPr>
              <a:t>j</a:t>
            </a:r>
            <a:r>
              <a:rPr sz="1950" spc="60" dirty="0">
                <a:latin typeface="Symbol"/>
                <a:cs typeface="Symbol"/>
              </a:rPr>
              <a:t></a:t>
            </a:r>
            <a:r>
              <a:rPr sz="1950" i="1" spc="60" dirty="0">
                <a:latin typeface="Times New Roman"/>
                <a:cs typeface="Times New Roman"/>
              </a:rPr>
              <a:t>C</a:t>
            </a:r>
            <a:endParaRPr sz="1950">
              <a:latin typeface="Times New Roman"/>
              <a:cs typeface="Times New Roman"/>
            </a:endParaRPr>
          </a:p>
        </p:txBody>
      </p:sp>
      <p:sp>
        <p:nvSpPr>
          <p:cNvPr id="4" name="object 4"/>
          <p:cNvSpPr txBox="1"/>
          <p:nvPr/>
        </p:nvSpPr>
        <p:spPr>
          <a:xfrm>
            <a:off x="3070260" y="3944682"/>
            <a:ext cx="3291204" cy="538480"/>
          </a:xfrm>
          <a:prstGeom prst="rect">
            <a:avLst/>
          </a:prstGeom>
        </p:spPr>
        <p:txBody>
          <a:bodyPr vert="horz" wrap="square" lIns="0" tIns="13970" rIns="0" bIns="0" rtlCol="0">
            <a:spAutoFit/>
          </a:bodyPr>
          <a:lstStyle/>
          <a:p>
            <a:pPr marL="38100">
              <a:lnSpc>
                <a:spcPct val="100000"/>
              </a:lnSpc>
              <a:spcBef>
                <a:spcPts val="110"/>
              </a:spcBef>
            </a:pPr>
            <a:r>
              <a:rPr sz="3350" i="1" spc="25" dirty="0">
                <a:latin typeface="Times New Roman"/>
                <a:cs typeface="Times New Roman"/>
              </a:rPr>
              <a:t>c</a:t>
            </a:r>
            <a:r>
              <a:rPr sz="2925" i="1" spc="37" baseline="-24216" dirty="0">
                <a:latin typeface="Times New Roman"/>
                <a:cs typeface="Times New Roman"/>
              </a:rPr>
              <a:t>NB </a:t>
            </a:r>
            <a:r>
              <a:rPr sz="3350" spc="15" dirty="0">
                <a:latin typeface="Symbol"/>
                <a:cs typeface="Symbol"/>
              </a:rPr>
              <a:t></a:t>
            </a:r>
            <a:r>
              <a:rPr sz="3350" spc="15" dirty="0">
                <a:latin typeface="Times New Roman"/>
                <a:cs typeface="Times New Roman"/>
              </a:rPr>
              <a:t> </a:t>
            </a:r>
            <a:r>
              <a:rPr sz="3350" spc="-5" dirty="0">
                <a:latin typeface="Times New Roman"/>
                <a:cs typeface="Times New Roman"/>
              </a:rPr>
              <a:t>argmax </a:t>
            </a:r>
            <a:r>
              <a:rPr sz="3350" i="1" spc="105" dirty="0">
                <a:latin typeface="Times New Roman"/>
                <a:cs typeface="Times New Roman"/>
              </a:rPr>
              <a:t>P</a:t>
            </a:r>
            <a:r>
              <a:rPr sz="3350" spc="105" dirty="0">
                <a:latin typeface="Times New Roman"/>
                <a:cs typeface="Times New Roman"/>
              </a:rPr>
              <a:t>(</a:t>
            </a:r>
            <a:r>
              <a:rPr sz="3350" i="1" spc="105" dirty="0">
                <a:latin typeface="Times New Roman"/>
                <a:cs typeface="Times New Roman"/>
              </a:rPr>
              <a:t>c</a:t>
            </a:r>
            <a:r>
              <a:rPr sz="2925" i="1" spc="157" baseline="-24216" dirty="0">
                <a:latin typeface="Times New Roman"/>
                <a:cs typeface="Times New Roman"/>
              </a:rPr>
              <a:t>j</a:t>
            </a:r>
            <a:r>
              <a:rPr sz="2925" i="1" spc="-247" baseline="-24216" dirty="0">
                <a:latin typeface="Times New Roman"/>
                <a:cs typeface="Times New Roman"/>
              </a:rPr>
              <a:t> </a:t>
            </a:r>
            <a:r>
              <a:rPr sz="3350" spc="10" dirty="0">
                <a:latin typeface="Times New Roman"/>
                <a:cs typeface="Times New Roman"/>
              </a:rPr>
              <a:t>)</a:t>
            </a:r>
            <a:endParaRPr sz="3350">
              <a:latin typeface="Times New Roman"/>
              <a:cs typeface="Times New Roman"/>
            </a:endParaRPr>
          </a:p>
        </p:txBody>
      </p:sp>
      <p:sp>
        <p:nvSpPr>
          <p:cNvPr id="5" name="object 5"/>
          <p:cNvSpPr txBox="1"/>
          <p:nvPr/>
        </p:nvSpPr>
        <p:spPr>
          <a:xfrm>
            <a:off x="7520321" y="3944682"/>
            <a:ext cx="1544320" cy="538480"/>
          </a:xfrm>
          <a:prstGeom prst="rect">
            <a:avLst/>
          </a:prstGeom>
        </p:spPr>
        <p:txBody>
          <a:bodyPr vert="horz" wrap="square" lIns="0" tIns="13970" rIns="0" bIns="0" rtlCol="0">
            <a:spAutoFit/>
          </a:bodyPr>
          <a:lstStyle/>
          <a:p>
            <a:pPr marL="38100">
              <a:lnSpc>
                <a:spcPct val="100000"/>
              </a:lnSpc>
              <a:spcBef>
                <a:spcPts val="110"/>
              </a:spcBef>
            </a:pPr>
            <a:r>
              <a:rPr sz="3350" i="1" spc="85" dirty="0">
                <a:latin typeface="Times New Roman"/>
                <a:cs typeface="Times New Roman"/>
              </a:rPr>
              <a:t>P</a:t>
            </a:r>
            <a:r>
              <a:rPr sz="3350" spc="85" dirty="0">
                <a:latin typeface="Times New Roman"/>
                <a:cs typeface="Times New Roman"/>
              </a:rPr>
              <a:t>(</a:t>
            </a:r>
            <a:r>
              <a:rPr sz="3350" i="1" spc="85" dirty="0">
                <a:latin typeface="Times New Roman"/>
                <a:cs typeface="Times New Roman"/>
              </a:rPr>
              <a:t>x</a:t>
            </a:r>
            <a:r>
              <a:rPr sz="2925" i="1" spc="127" baseline="-24216" dirty="0">
                <a:latin typeface="Times New Roman"/>
                <a:cs typeface="Times New Roman"/>
              </a:rPr>
              <a:t>i </a:t>
            </a:r>
            <a:r>
              <a:rPr sz="3350" spc="5" dirty="0">
                <a:latin typeface="Times New Roman"/>
                <a:cs typeface="Times New Roman"/>
              </a:rPr>
              <a:t>| </a:t>
            </a:r>
            <a:r>
              <a:rPr sz="3350" i="1" spc="130" dirty="0">
                <a:latin typeface="Times New Roman"/>
                <a:cs typeface="Times New Roman"/>
              </a:rPr>
              <a:t>c</a:t>
            </a:r>
            <a:r>
              <a:rPr sz="2925" i="1" spc="195" baseline="-24216" dirty="0">
                <a:latin typeface="Times New Roman"/>
                <a:cs typeface="Times New Roman"/>
              </a:rPr>
              <a:t>j</a:t>
            </a:r>
            <a:r>
              <a:rPr sz="2925" i="1" spc="-104" baseline="-24216" dirty="0">
                <a:latin typeface="Times New Roman"/>
                <a:cs typeface="Times New Roman"/>
              </a:rPr>
              <a:t> </a:t>
            </a:r>
            <a:r>
              <a:rPr sz="3350" spc="10" dirty="0">
                <a:latin typeface="Times New Roman"/>
                <a:cs typeface="Times New Roman"/>
              </a:rPr>
              <a:t>)</a:t>
            </a:r>
            <a:endParaRPr sz="3350">
              <a:latin typeface="Times New Roman"/>
              <a:cs typeface="Times New Roman"/>
            </a:endParaRPr>
          </a:p>
        </p:txBody>
      </p:sp>
      <p:sp>
        <p:nvSpPr>
          <p:cNvPr id="6" name="object 6"/>
          <p:cNvSpPr txBox="1"/>
          <p:nvPr/>
        </p:nvSpPr>
        <p:spPr>
          <a:xfrm>
            <a:off x="6308289" y="4580866"/>
            <a:ext cx="1200785" cy="321945"/>
          </a:xfrm>
          <a:prstGeom prst="rect">
            <a:avLst/>
          </a:prstGeom>
        </p:spPr>
        <p:txBody>
          <a:bodyPr vert="horz" wrap="square" lIns="0" tIns="12065" rIns="0" bIns="0" rtlCol="0">
            <a:spAutoFit/>
          </a:bodyPr>
          <a:lstStyle/>
          <a:p>
            <a:pPr marL="12700">
              <a:lnSpc>
                <a:spcPct val="100000"/>
              </a:lnSpc>
              <a:spcBef>
                <a:spcPts val="95"/>
              </a:spcBef>
            </a:pPr>
            <a:r>
              <a:rPr sz="1950" i="1" spc="25" dirty="0">
                <a:latin typeface="Times New Roman"/>
                <a:cs typeface="Times New Roman"/>
              </a:rPr>
              <a:t>i</a:t>
            </a:r>
            <a:r>
              <a:rPr sz="1950" spc="25" dirty="0">
                <a:latin typeface="Symbol"/>
                <a:cs typeface="Symbol"/>
              </a:rPr>
              <a:t></a:t>
            </a:r>
            <a:r>
              <a:rPr sz="1950" spc="-310" dirty="0">
                <a:latin typeface="Times New Roman"/>
                <a:cs typeface="Times New Roman"/>
              </a:rPr>
              <a:t> </a:t>
            </a:r>
            <a:r>
              <a:rPr sz="1950" i="1" spc="-5" dirty="0">
                <a:latin typeface="Times New Roman"/>
                <a:cs typeface="Times New Roman"/>
              </a:rPr>
              <a:t>positions</a:t>
            </a:r>
            <a:endParaRPr sz="1950">
              <a:latin typeface="Times New Roman"/>
              <a:cs typeface="Times New Roman"/>
            </a:endParaRPr>
          </a:p>
        </p:txBody>
      </p:sp>
      <p:sp>
        <p:nvSpPr>
          <p:cNvPr id="7" name="object 7"/>
          <p:cNvSpPr txBox="1"/>
          <p:nvPr/>
        </p:nvSpPr>
        <p:spPr>
          <a:xfrm>
            <a:off x="6632458" y="3802321"/>
            <a:ext cx="555625" cy="794385"/>
          </a:xfrm>
          <a:prstGeom prst="rect">
            <a:avLst/>
          </a:prstGeom>
        </p:spPr>
        <p:txBody>
          <a:bodyPr vert="horz" wrap="square" lIns="0" tIns="12065" rIns="0" bIns="0" rtlCol="0">
            <a:spAutoFit/>
          </a:bodyPr>
          <a:lstStyle/>
          <a:p>
            <a:pPr marL="12700">
              <a:lnSpc>
                <a:spcPct val="100000"/>
              </a:lnSpc>
              <a:spcBef>
                <a:spcPts val="95"/>
              </a:spcBef>
            </a:pPr>
            <a:r>
              <a:rPr sz="5050" spc="15" dirty="0">
                <a:latin typeface="Symbol"/>
                <a:cs typeface="Symbol"/>
              </a:rPr>
              <a:t></a:t>
            </a:r>
            <a:endParaRPr sz="5050">
              <a:latin typeface="Symbol"/>
              <a:cs typeface="Symbol"/>
            </a:endParaRPr>
          </a:p>
        </p:txBody>
      </p:sp>
      <p:sp>
        <p:nvSpPr>
          <p:cNvPr id="8" name="object 8"/>
          <p:cNvSpPr txBox="1"/>
          <p:nvPr/>
        </p:nvSpPr>
        <p:spPr>
          <a:xfrm>
            <a:off x="2288539" y="2460243"/>
            <a:ext cx="6910070" cy="452120"/>
          </a:xfrm>
          <a:prstGeom prst="rect">
            <a:avLst/>
          </a:prstGeom>
        </p:spPr>
        <p:txBody>
          <a:bodyPr vert="horz" wrap="square" lIns="0" tIns="12700" rIns="0" bIns="0" rtlCol="0">
            <a:spAutoFit/>
          </a:bodyPr>
          <a:lstStyle/>
          <a:p>
            <a:pPr marL="12700">
              <a:lnSpc>
                <a:spcPct val="100000"/>
              </a:lnSpc>
              <a:spcBef>
                <a:spcPts val="100"/>
              </a:spcBef>
            </a:pPr>
            <a:r>
              <a:rPr sz="2800" spc="-5" dirty="0">
                <a:latin typeface="Times New Roman"/>
                <a:cs typeface="Times New Roman"/>
              </a:rPr>
              <a:t>positions </a:t>
            </a:r>
            <a:r>
              <a:rPr sz="2800" spc="765" dirty="0">
                <a:latin typeface="Symbol"/>
                <a:cs typeface="Symbol"/>
              </a:rPr>
              <a:t></a:t>
            </a:r>
            <a:r>
              <a:rPr sz="2800" spc="5" dirty="0">
                <a:latin typeface="Times New Roman"/>
                <a:cs typeface="Times New Roman"/>
              </a:rPr>
              <a:t> </a:t>
            </a:r>
            <a:r>
              <a:rPr sz="2800" spc="-5" dirty="0">
                <a:latin typeface="Carlito"/>
                <a:cs typeface="Carlito"/>
              </a:rPr>
              <a:t>all </a:t>
            </a:r>
            <a:r>
              <a:rPr sz="2800" spc="-20" dirty="0">
                <a:latin typeface="Carlito"/>
                <a:cs typeface="Carlito"/>
              </a:rPr>
              <a:t>word </a:t>
            </a:r>
            <a:r>
              <a:rPr sz="2800" spc="-5" dirty="0">
                <a:latin typeface="Carlito"/>
                <a:cs typeface="Carlito"/>
              </a:rPr>
              <a:t>positions in </a:t>
            </a:r>
            <a:r>
              <a:rPr sz="2800" spc="-20" dirty="0">
                <a:latin typeface="Carlito"/>
                <a:cs typeface="Carlito"/>
              </a:rPr>
              <a:t>test </a:t>
            </a:r>
            <a:r>
              <a:rPr sz="2800" spc="-10" dirty="0">
                <a:latin typeface="Carlito"/>
                <a:cs typeface="Carlito"/>
              </a:rPr>
              <a:t>document</a:t>
            </a:r>
            <a:endParaRPr sz="2800">
              <a:latin typeface="Carlito"/>
              <a:cs typeface="Carl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10211435" cy="695960"/>
          </a:xfrm>
          <a:prstGeom prst="rect">
            <a:avLst/>
          </a:prstGeom>
        </p:spPr>
        <p:txBody>
          <a:bodyPr vert="horz" wrap="square" lIns="0" tIns="12700" rIns="0" bIns="0" rtlCol="0">
            <a:spAutoFit/>
          </a:bodyPr>
          <a:lstStyle/>
          <a:p>
            <a:pPr marL="12700">
              <a:lnSpc>
                <a:spcPct val="100000"/>
              </a:lnSpc>
              <a:spcBef>
                <a:spcPts val="100"/>
              </a:spcBef>
            </a:pPr>
            <a:r>
              <a:rPr dirty="0">
                <a:latin typeface="Carlito"/>
                <a:cs typeface="Carlito"/>
              </a:rPr>
              <a:t>Learning the Multinomial </a:t>
            </a:r>
            <a:r>
              <a:rPr spc="-15" dirty="0">
                <a:latin typeface="Carlito"/>
                <a:cs typeface="Carlito"/>
              </a:rPr>
              <a:t>Naïve </a:t>
            </a:r>
            <a:r>
              <a:rPr spc="-30" dirty="0">
                <a:latin typeface="Carlito"/>
                <a:cs typeface="Carlito"/>
              </a:rPr>
              <a:t>Bayes</a:t>
            </a:r>
            <a:r>
              <a:rPr spc="-45" dirty="0">
                <a:latin typeface="Carlito"/>
                <a:cs typeface="Carlito"/>
              </a:rPr>
              <a:t> </a:t>
            </a:r>
            <a:r>
              <a:rPr dirty="0">
                <a:latin typeface="Carlito"/>
                <a:cs typeface="Carlito"/>
              </a:rPr>
              <a:t>Model</a:t>
            </a:r>
          </a:p>
        </p:txBody>
      </p:sp>
      <p:sp>
        <p:nvSpPr>
          <p:cNvPr id="3" name="object 3"/>
          <p:cNvSpPr txBox="1"/>
          <p:nvPr/>
        </p:nvSpPr>
        <p:spPr>
          <a:xfrm>
            <a:off x="916939" y="1781556"/>
            <a:ext cx="7618730" cy="141732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3200" spc="-20" dirty="0">
                <a:latin typeface="Carlito"/>
                <a:cs typeface="Carlito"/>
              </a:rPr>
              <a:t>First attempt: </a:t>
            </a:r>
            <a:r>
              <a:rPr sz="3200" spc="-5" dirty="0">
                <a:latin typeface="Carlito"/>
                <a:cs typeface="Carlito"/>
              </a:rPr>
              <a:t>maximum </a:t>
            </a:r>
            <a:r>
              <a:rPr sz="3200" spc="-15" dirty="0">
                <a:latin typeface="Carlito"/>
                <a:cs typeface="Carlito"/>
              </a:rPr>
              <a:t>likelihood</a:t>
            </a:r>
            <a:r>
              <a:rPr sz="3200" spc="40" dirty="0">
                <a:latin typeface="Carlito"/>
                <a:cs typeface="Carlito"/>
              </a:rPr>
              <a:t> </a:t>
            </a:r>
            <a:r>
              <a:rPr sz="3200" spc="-15" dirty="0">
                <a:latin typeface="Carlito"/>
                <a:cs typeface="Carlito"/>
              </a:rPr>
              <a:t>estimates</a:t>
            </a:r>
            <a:endParaRPr sz="3200">
              <a:latin typeface="Carlito"/>
              <a:cs typeface="Carlito"/>
            </a:endParaRPr>
          </a:p>
          <a:p>
            <a:pPr marL="698500" lvl="1" indent="-228600">
              <a:lnSpc>
                <a:spcPct val="100000"/>
              </a:lnSpc>
              <a:spcBef>
                <a:spcPts val="160"/>
              </a:spcBef>
              <a:buFont typeface="Arial"/>
              <a:buChar char="•"/>
              <a:tabLst>
                <a:tab pos="698500" algn="l"/>
              </a:tabLst>
            </a:pPr>
            <a:r>
              <a:rPr sz="2800" spc="-5" dirty="0">
                <a:latin typeface="Carlito"/>
                <a:cs typeface="Carlito"/>
              </a:rPr>
              <a:t>simply </a:t>
            </a:r>
            <a:r>
              <a:rPr sz="2800" dirty="0">
                <a:latin typeface="Carlito"/>
                <a:cs typeface="Carlito"/>
              </a:rPr>
              <a:t>use </a:t>
            </a:r>
            <a:r>
              <a:rPr sz="2800" spc="-5" dirty="0">
                <a:latin typeface="Carlito"/>
                <a:cs typeface="Carlito"/>
              </a:rPr>
              <a:t>the </a:t>
            </a:r>
            <a:r>
              <a:rPr sz="2800" spc="-10" dirty="0">
                <a:latin typeface="Carlito"/>
                <a:cs typeface="Carlito"/>
              </a:rPr>
              <a:t>frequencies </a:t>
            </a:r>
            <a:r>
              <a:rPr sz="2800" spc="-5" dirty="0">
                <a:latin typeface="Carlito"/>
                <a:cs typeface="Carlito"/>
              </a:rPr>
              <a:t>in the</a:t>
            </a:r>
            <a:r>
              <a:rPr sz="2800" spc="20" dirty="0">
                <a:latin typeface="Carlito"/>
                <a:cs typeface="Carlito"/>
              </a:rPr>
              <a:t> </a:t>
            </a:r>
            <a:r>
              <a:rPr sz="2800" spc="-20" dirty="0">
                <a:latin typeface="Carlito"/>
                <a:cs typeface="Carlito"/>
              </a:rPr>
              <a:t>data</a:t>
            </a:r>
            <a:endParaRPr sz="2800">
              <a:latin typeface="Carlito"/>
              <a:cs typeface="Carlito"/>
            </a:endParaRPr>
          </a:p>
          <a:p>
            <a:pPr marL="698500" lvl="1" indent="-228600">
              <a:lnSpc>
                <a:spcPct val="100000"/>
              </a:lnSpc>
              <a:spcBef>
                <a:spcPts val="240"/>
              </a:spcBef>
              <a:buFont typeface="Arial"/>
              <a:buChar char="•"/>
              <a:tabLst>
                <a:tab pos="698500" algn="l"/>
              </a:tabLst>
            </a:pPr>
            <a:r>
              <a:rPr sz="2800" spc="-5" dirty="0">
                <a:latin typeface="Carlito"/>
                <a:cs typeface="Carlito"/>
              </a:rPr>
              <a:t>Counting!</a:t>
            </a:r>
            <a:endParaRPr sz="2800">
              <a:latin typeface="Carlito"/>
              <a:cs typeface="Carlito"/>
            </a:endParaRPr>
          </a:p>
        </p:txBody>
      </p:sp>
      <p:sp>
        <p:nvSpPr>
          <p:cNvPr id="4" name="object 4"/>
          <p:cNvSpPr txBox="1"/>
          <p:nvPr/>
        </p:nvSpPr>
        <p:spPr>
          <a:xfrm>
            <a:off x="3886479" y="5030987"/>
            <a:ext cx="1580515" cy="430530"/>
          </a:xfrm>
          <a:prstGeom prst="rect">
            <a:avLst/>
          </a:prstGeom>
        </p:spPr>
        <p:txBody>
          <a:bodyPr vert="horz" wrap="square" lIns="0" tIns="13335" rIns="0" bIns="0" rtlCol="0">
            <a:spAutoFit/>
          </a:bodyPr>
          <a:lstStyle/>
          <a:p>
            <a:pPr marL="50800">
              <a:lnSpc>
                <a:spcPct val="100000"/>
              </a:lnSpc>
              <a:spcBef>
                <a:spcPts val="105"/>
              </a:spcBef>
            </a:pPr>
            <a:r>
              <a:rPr sz="2650" i="1" spc="-160" dirty="0">
                <a:latin typeface="Times New Roman"/>
                <a:cs typeface="Times New Roman"/>
              </a:rPr>
              <a:t>P</a:t>
            </a:r>
            <a:r>
              <a:rPr sz="3975" spc="-240" baseline="14675" dirty="0">
                <a:latin typeface="Times New Roman"/>
                <a:cs typeface="Times New Roman"/>
              </a:rPr>
              <a:t>ˆ</a:t>
            </a:r>
            <a:r>
              <a:rPr sz="2650" spc="-160" dirty="0">
                <a:latin typeface="Times New Roman"/>
                <a:cs typeface="Times New Roman"/>
              </a:rPr>
              <a:t>(</a:t>
            </a:r>
            <a:r>
              <a:rPr sz="2650" i="1" spc="-160" dirty="0">
                <a:latin typeface="Times New Roman"/>
                <a:cs typeface="Times New Roman"/>
              </a:rPr>
              <a:t>w</a:t>
            </a:r>
            <a:r>
              <a:rPr sz="2700" i="1" spc="-240" baseline="-20061" dirty="0">
                <a:latin typeface="Times New Roman"/>
                <a:cs typeface="Times New Roman"/>
              </a:rPr>
              <a:t>i</a:t>
            </a:r>
            <a:r>
              <a:rPr sz="2700" i="1" spc="-67" baseline="-20061" dirty="0">
                <a:latin typeface="Times New Roman"/>
                <a:cs typeface="Times New Roman"/>
              </a:rPr>
              <a:t> </a:t>
            </a:r>
            <a:r>
              <a:rPr sz="2650" dirty="0">
                <a:latin typeface="Times New Roman"/>
                <a:cs typeface="Times New Roman"/>
              </a:rPr>
              <a:t>|</a:t>
            </a:r>
            <a:r>
              <a:rPr sz="2650" spc="-254" dirty="0">
                <a:latin typeface="Times New Roman"/>
                <a:cs typeface="Times New Roman"/>
              </a:rPr>
              <a:t> </a:t>
            </a:r>
            <a:r>
              <a:rPr sz="2650" i="1" spc="114" dirty="0">
                <a:latin typeface="Times New Roman"/>
                <a:cs typeface="Times New Roman"/>
              </a:rPr>
              <a:t>c</a:t>
            </a:r>
            <a:r>
              <a:rPr sz="2700" i="1" spc="172" baseline="-20061" dirty="0">
                <a:latin typeface="Times New Roman"/>
                <a:cs typeface="Times New Roman"/>
              </a:rPr>
              <a:t>j</a:t>
            </a:r>
            <a:r>
              <a:rPr sz="2700" i="1" spc="-157" baseline="-20061" dirty="0">
                <a:latin typeface="Times New Roman"/>
                <a:cs typeface="Times New Roman"/>
              </a:rPr>
              <a:t> </a:t>
            </a:r>
            <a:r>
              <a:rPr sz="2650" spc="5" dirty="0">
                <a:latin typeface="Times New Roman"/>
                <a:cs typeface="Times New Roman"/>
              </a:rPr>
              <a:t>)</a:t>
            </a:r>
            <a:r>
              <a:rPr sz="2650" spc="-220" dirty="0">
                <a:latin typeface="Times New Roman"/>
                <a:cs typeface="Times New Roman"/>
              </a:rPr>
              <a:t> </a:t>
            </a:r>
            <a:r>
              <a:rPr sz="2650" spc="10" dirty="0">
                <a:latin typeface="Symbol"/>
                <a:cs typeface="Symbol"/>
              </a:rPr>
              <a:t></a:t>
            </a:r>
            <a:endParaRPr sz="2650">
              <a:latin typeface="Symbol"/>
              <a:cs typeface="Symbol"/>
            </a:endParaRPr>
          </a:p>
        </p:txBody>
      </p:sp>
      <p:sp>
        <p:nvSpPr>
          <p:cNvPr id="5" name="object 5"/>
          <p:cNvSpPr txBox="1"/>
          <p:nvPr/>
        </p:nvSpPr>
        <p:spPr>
          <a:xfrm>
            <a:off x="5693294" y="4787706"/>
            <a:ext cx="1789430" cy="430530"/>
          </a:xfrm>
          <a:prstGeom prst="rect">
            <a:avLst/>
          </a:prstGeom>
        </p:spPr>
        <p:txBody>
          <a:bodyPr vert="horz" wrap="square" lIns="0" tIns="13335" rIns="0" bIns="0" rtlCol="0">
            <a:spAutoFit/>
          </a:bodyPr>
          <a:lstStyle/>
          <a:p>
            <a:pPr marL="38100">
              <a:lnSpc>
                <a:spcPct val="100000"/>
              </a:lnSpc>
              <a:spcBef>
                <a:spcPts val="105"/>
              </a:spcBef>
            </a:pPr>
            <a:r>
              <a:rPr sz="2650" i="1" spc="30" dirty="0">
                <a:latin typeface="Times New Roman"/>
                <a:cs typeface="Times New Roman"/>
              </a:rPr>
              <a:t>count</a:t>
            </a:r>
            <a:r>
              <a:rPr sz="2650" spc="30" dirty="0">
                <a:latin typeface="Times New Roman"/>
                <a:cs typeface="Times New Roman"/>
              </a:rPr>
              <a:t>(</a:t>
            </a:r>
            <a:r>
              <a:rPr sz="2650" i="1" spc="30" dirty="0">
                <a:latin typeface="Times New Roman"/>
                <a:cs typeface="Times New Roman"/>
              </a:rPr>
              <a:t>w</a:t>
            </a:r>
            <a:r>
              <a:rPr sz="2700" i="1" spc="44" baseline="-20061" dirty="0">
                <a:latin typeface="Times New Roman"/>
                <a:cs typeface="Times New Roman"/>
              </a:rPr>
              <a:t>i</a:t>
            </a:r>
            <a:r>
              <a:rPr sz="2650" spc="30" dirty="0">
                <a:latin typeface="Times New Roman"/>
                <a:cs typeface="Times New Roman"/>
              </a:rPr>
              <a:t>,</a:t>
            </a:r>
            <a:r>
              <a:rPr sz="2650" spc="-360" dirty="0">
                <a:latin typeface="Times New Roman"/>
                <a:cs typeface="Times New Roman"/>
              </a:rPr>
              <a:t> </a:t>
            </a:r>
            <a:r>
              <a:rPr sz="2650" i="1" spc="114" dirty="0">
                <a:latin typeface="Times New Roman"/>
                <a:cs typeface="Times New Roman"/>
              </a:rPr>
              <a:t>c</a:t>
            </a:r>
            <a:r>
              <a:rPr sz="2700" i="1" spc="172" baseline="-20061" dirty="0">
                <a:latin typeface="Times New Roman"/>
                <a:cs typeface="Times New Roman"/>
              </a:rPr>
              <a:t>j</a:t>
            </a:r>
            <a:r>
              <a:rPr sz="2700" i="1" spc="-187" baseline="-20061" dirty="0">
                <a:latin typeface="Times New Roman"/>
                <a:cs typeface="Times New Roman"/>
              </a:rPr>
              <a:t> </a:t>
            </a:r>
            <a:r>
              <a:rPr sz="2650" spc="5" dirty="0">
                <a:latin typeface="Times New Roman"/>
                <a:cs typeface="Times New Roman"/>
              </a:rPr>
              <a:t>)</a:t>
            </a:r>
            <a:endParaRPr sz="2650">
              <a:latin typeface="Times New Roman"/>
              <a:cs typeface="Times New Roman"/>
            </a:endParaRPr>
          </a:p>
        </p:txBody>
      </p:sp>
      <p:sp>
        <p:nvSpPr>
          <p:cNvPr id="6" name="object 6"/>
          <p:cNvSpPr txBox="1"/>
          <p:nvPr/>
        </p:nvSpPr>
        <p:spPr>
          <a:xfrm>
            <a:off x="7430696" y="5500874"/>
            <a:ext cx="89535" cy="300990"/>
          </a:xfrm>
          <a:prstGeom prst="rect">
            <a:avLst/>
          </a:prstGeom>
        </p:spPr>
        <p:txBody>
          <a:bodyPr vert="horz" wrap="square" lIns="0" tIns="13335" rIns="0" bIns="0" rtlCol="0">
            <a:spAutoFit/>
          </a:bodyPr>
          <a:lstStyle/>
          <a:p>
            <a:pPr marL="12700">
              <a:lnSpc>
                <a:spcPct val="100000"/>
              </a:lnSpc>
              <a:spcBef>
                <a:spcPts val="105"/>
              </a:spcBef>
            </a:pPr>
            <a:r>
              <a:rPr sz="1800" i="1" dirty="0">
                <a:latin typeface="Times New Roman"/>
                <a:cs typeface="Times New Roman"/>
              </a:rPr>
              <a:t>j</a:t>
            </a:r>
            <a:endParaRPr sz="1800">
              <a:latin typeface="Times New Roman"/>
              <a:cs typeface="Times New Roman"/>
            </a:endParaRPr>
          </a:p>
        </p:txBody>
      </p:sp>
      <p:sp>
        <p:nvSpPr>
          <p:cNvPr id="7" name="object 7"/>
          <p:cNvSpPr txBox="1"/>
          <p:nvPr/>
        </p:nvSpPr>
        <p:spPr>
          <a:xfrm>
            <a:off x="5540547" y="5139895"/>
            <a:ext cx="2163445" cy="633095"/>
          </a:xfrm>
          <a:prstGeom prst="rect">
            <a:avLst/>
          </a:prstGeom>
        </p:spPr>
        <p:txBody>
          <a:bodyPr vert="horz" wrap="square" lIns="0" tIns="16510" rIns="0" bIns="0" rtlCol="0">
            <a:spAutoFit/>
          </a:bodyPr>
          <a:lstStyle/>
          <a:p>
            <a:pPr marL="38100">
              <a:lnSpc>
                <a:spcPct val="100000"/>
              </a:lnSpc>
              <a:spcBef>
                <a:spcPts val="130"/>
              </a:spcBef>
              <a:tabLst>
                <a:tab pos="2011680" algn="l"/>
              </a:tabLst>
            </a:pPr>
            <a:r>
              <a:rPr sz="5925" spc="52" baseline="-6329" dirty="0">
                <a:latin typeface="Symbol"/>
                <a:cs typeface="Symbol"/>
              </a:rPr>
              <a:t></a:t>
            </a:r>
            <a:r>
              <a:rPr sz="5925" spc="-330" baseline="-6329" dirty="0">
                <a:latin typeface="Times New Roman"/>
                <a:cs typeface="Times New Roman"/>
              </a:rPr>
              <a:t> </a:t>
            </a:r>
            <a:r>
              <a:rPr sz="2650" i="1" spc="10" dirty="0">
                <a:latin typeface="Times New Roman"/>
                <a:cs typeface="Times New Roman"/>
              </a:rPr>
              <a:t>count</a:t>
            </a:r>
            <a:r>
              <a:rPr sz="2650" spc="10" dirty="0">
                <a:latin typeface="Times New Roman"/>
                <a:cs typeface="Times New Roman"/>
              </a:rPr>
              <a:t>(</a:t>
            </a:r>
            <a:r>
              <a:rPr sz="2650" i="1" spc="10" dirty="0">
                <a:latin typeface="Times New Roman"/>
                <a:cs typeface="Times New Roman"/>
              </a:rPr>
              <a:t>w</a:t>
            </a:r>
            <a:r>
              <a:rPr sz="2650" spc="10" dirty="0">
                <a:latin typeface="Times New Roman"/>
                <a:cs typeface="Times New Roman"/>
              </a:rPr>
              <a:t>,</a:t>
            </a:r>
            <a:r>
              <a:rPr sz="2650" spc="-325" dirty="0">
                <a:latin typeface="Times New Roman"/>
                <a:cs typeface="Times New Roman"/>
              </a:rPr>
              <a:t> </a:t>
            </a:r>
            <a:r>
              <a:rPr sz="2650" i="1" spc="5" dirty="0">
                <a:latin typeface="Times New Roman"/>
                <a:cs typeface="Times New Roman"/>
              </a:rPr>
              <a:t>c	</a:t>
            </a:r>
            <a:r>
              <a:rPr sz="2650" spc="5" dirty="0">
                <a:latin typeface="Times New Roman"/>
                <a:cs typeface="Times New Roman"/>
              </a:rPr>
              <a:t>)</a:t>
            </a:r>
            <a:endParaRPr sz="2650">
              <a:latin typeface="Times New Roman"/>
              <a:cs typeface="Times New Roman"/>
            </a:endParaRPr>
          </a:p>
        </p:txBody>
      </p:sp>
      <p:sp>
        <p:nvSpPr>
          <p:cNvPr id="8" name="object 8"/>
          <p:cNvSpPr txBox="1"/>
          <p:nvPr/>
        </p:nvSpPr>
        <p:spPr>
          <a:xfrm>
            <a:off x="5503259" y="5810912"/>
            <a:ext cx="485140" cy="300990"/>
          </a:xfrm>
          <a:prstGeom prst="rect">
            <a:avLst/>
          </a:prstGeom>
        </p:spPr>
        <p:txBody>
          <a:bodyPr vert="horz" wrap="square" lIns="0" tIns="13335" rIns="0" bIns="0" rtlCol="0">
            <a:spAutoFit/>
          </a:bodyPr>
          <a:lstStyle/>
          <a:p>
            <a:pPr marL="12700">
              <a:lnSpc>
                <a:spcPct val="100000"/>
              </a:lnSpc>
              <a:spcBef>
                <a:spcPts val="105"/>
              </a:spcBef>
            </a:pPr>
            <a:r>
              <a:rPr sz="1800" i="1" spc="50" dirty="0">
                <a:latin typeface="Times New Roman"/>
                <a:cs typeface="Times New Roman"/>
              </a:rPr>
              <a:t>w</a:t>
            </a:r>
            <a:r>
              <a:rPr sz="1800" spc="-35" dirty="0">
                <a:latin typeface="Symbol"/>
                <a:cs typeface="Symbol"/>
              </a:rPr>
              <a:t></a:t>
            </a:r>
            <a:r>
              <a:rPr sz="1800" i="1" spc="5" dirty="0">
                <a:latin typeface="Times New Roman"/>
                <a:cs typeface="Times New Roman"/>
              </a:rPr>
              <a:t>V</a:t>
            </a:r>
            <a:endParaRPr sz="1800">
              <a:latin typeface="Times New Roman"/>
              <a:cs typeface="Times New Roman"/>
            </a:endParaRPr>
          </a:p>
        </p:txBody>
      </p:sp>
      <p:sp>
        <p:nvSpPr>
          <p:cNvPr id="9" name="object 9"/>
          <p:cNvSpPr/>
          <p:nvPr/>
        </p:nvSpPr>
        <p:spPr>
          <a:xfrm>
            <a:off x="5492120" y="5308488"/>
            <a:ext cx="2181225" cy="0"/>
          </a:xfrm>
          <a:custGeom>
            <a:avLst/>
            <a:gdLst/>
            <a:ahLst/>
            <a:cxnLst/>
            <a:rect l="l" t="t" r="r" b="b"/>
            <a:pathLst>
              <a:path w="2181225">
                <a:moveTo>
                  <a:pt x="0" y="0"/>
                </a:moveTo>
                <a:lnTo>
                  <a:pt x="2180838" y="0"/>
                </a:lnTo>
              </a:path>
            </a:pathLst>
          </a:custGeom>
          <a:ln w="16687">
            <a:solidFill>
              <a:srgbClr val="000000"/>
            </a:solidFill>
          </a:ln>
        </p:spPr>
        <p:txBody>
          <a:bodyPr wrap="square" lIns="0" tIns="0" rIns="0" bIns="0" rtlCol="0"/>
          <a:lstStyle/>
          <a:p>
            <a:endParaRPr/>
          </a:p>
        </p:txBody>
      </p:sp>
      <p:sp>
        <p:nvSpPr>
          <p:cNvPr id="10" name="object 10"/>
          <p:cNvSpPr txBox="1"/>
          <p:nvPr/>
        </p:nvSpPr>
        <p:spPr>
          <a:xfrm>
            <a:off x="4004641" y="3569456"/>
            <a:ext cx="138430" cy="429259"/>
          </a:xfrm>
          <a:prstGeom prst="rect">
            <a:avLst/>
          </a:prstGeom>
        </p:spPr>
        <p:txBody>
          <a:bodyPr vert="horz" wrap="square" lIns="0" tIns="12065" rIns="0" bIns="0" rtlCol="0">
            <a:spAutoFit/>
          </a:bodyPr>
          <a:lstStyle/>
          <a:p>
            <a:pPr marL="12700">
              <a:lnSpc>
                <a:spcPct val="100000"/>
              </a:lnSpc>
              <a:spcBef>
                <a:spcPts val="95"/>
              </a:spcBef>
            </a:pPr>
            <a:r>
              <a:rPr sz="2650" dirty="0">
                <a:latin typeface="Times New Roman"/>
                <a:cs typeface="Times New Roman"/>
              </a:rPr>
              <a:t>ˆ</a:t>
            </a:r>
            <a:endParaRPr sz="2650">
              <a:latin typeface="Times New Roman"/>
              <a:cs typeface="Times New Roman"/>
            </a:endParaRPr>
          </a:p>
        </p:txBody>
      </p:sp>
      <p:sp>
        <p:nvSpPr>
          <p:cNvPr id="11" name="object 11"/>
          <p:cNvSpPr txBox="1"/>
          <p:nvPr/>
        </p:nvSpPr>
        <p:spPr>
          <a:xfrm>
            <a:off x="4436362" y="3852290"/>
            <a:ext cx="89535"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Times New Roman"/>
                <a:cs typeface="Times New Roman"/>
              </a:rPr>
              <a:t>j</a:t>
            </a:r>
            <a:endParaRPr sz="1800">
              <a:latin typeface="Times New Roman"/>
              <a:cs typeface="Times New Roman"/>
            </a:endParaRPr>
          </a:p>
        </p:txBody>
      </p:sp>
      <p:sp>
        <p:nvSpPr>
          <p:cNvPr id="12" name="object 12"/>
          <p:cNvSpPr txBox="1"/>
          <p:nvPr/>
        </p:nvSpPr>
        <p:spPr>
          <a:xfrm>
            <a:off x="3924465" y="3660527"/>
            <a:ext cx="1002665" cy="429259"/>
          </a:xfrm>
          <a:prstGeom prst="rect">
            <a:avLst/>
          </a:prstGeom>
        </p:spPr>
        <p:txBody>
          <a:bodyPr vert="horz" wrap="square" lIns="0" tIns="12065" rIns="0" bIns="0" rtlCol="0">
            <a:spAutoFit/>
          </a:bodyPr>
          <a:lstStyle/>
          <a:p>
            <a:pPr marL="12700">
              <a:lnSpc>
                <a:spcPct val="100000"/>
              </a:lnSpc>
              <a:spcBef>
                <a:spcPts val="95"/>
              </a:spcBef>
              <a:tabLst>
                <a:tab pos="633730" algn="l"/>
              </a:tabLst>
            </a:pPr>
            <a:r>
              <a:rPr sz="2650" i="1" spc="35" dirty="0">
                <a:latin typeface="Times New Roman"/>
                <a:cs typeface="Times New Roman"/>
              </a:rPr>
              <a:t>P</a:t>
            </a:r>
            <a:r>
              <a:rPr sz="2650" spc="35" dirty="0">
                <a:latin typeface="Times New Roman"/>
                <a:cs typeface="Times New Roman"/>
              </a:rPr>
              <a:t>(</a:t>
            </a:r>
            <a:r>
              <a:rPr sz="2650" i="1" spc="35" dirty="0">
                <a:latin typeface="Times New Roman"/>
                <a:cs typeface="Times New Roman"/>
              </a:rPr>
              <a:t>c	</a:t>
            </a:r>
            <a:r>
              <a:rPr sz="2650" dirty="0">
                <a:latin typeface="Times New Roman"/>
                <a:cs typeface="Times New Roman"/>
              </a:rPr>
              <a:t>)</a:t>
            </a:r>
            <a:r>
              <a:rPr sz="2650" spc="-290" dirty="0">
                <a:latin typeface="Times New Roman"/>
                <a:cs typeface="Times New Roman"/>
              </a:rPr>
              <a:t> </a:t>
            </a:r>
            <a:r>
              <a:rPr sz="2650" spc="5" dirty="0">
                <a:latin typeface="Symbol"/>
                <a:cs typeface="Symbol"/>
              </a:rPr>
              <a:t></a:t>
            </a:r>
            <a:endParaRPr sz="2650">
              <a:latin typeface="Symbol"/>
              <a:cs typeface="Symbol"/>
            </a:endParaRPr>
          </a:p>
        </p:txBody>
      </p:sp>
      <p:sp>
        <p:nvSpPr>
          <p:cNvPr id="13" name="object 13"/>
          <p:cNvSpPr txBox="1"/>
          <p:nvPr/>
        </p:nvSpPr>
        <p:spPr>
          <a:xfrm>
            <a:off x="7097171" y="3609733"/>
            <a:ext cx="89535"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Times New Roman"/>
                <a:cs typeface="Times New Roman"/>
              </a:rPr>
              <a:t>j</a:t>
            </a:r>
            <a:endParaRPr sz="1800">
              <a:latin typeface="Times New Roman"/>
              <a:cs typeface="Times New Roman"/>
            </a:endParaRPr>
          </a:p>
        </p:txBody>
      </p:sp>
      <p:sp>
        <p:nvSpPr>
          <p:cNvPr id="14" name="object 14"/>
          <p:cNvSpPr txBox="1"/>
          <p:nvPr/>
        </p:nvSpPr>
        <p:spPr>
          <a:xfrm>
            <a:off x="4999361" y="3417983"/>
            <a:ext cx="2345690" cy="429259"/>
          </a:xfrm>
          <a:prstGeom prst="rect">
            <a:avLst/>
          </a:prstGeom>
        </p:spPr>
        <p:txBody>
          <a:bodyPr vert="horz" wrap="square" lIns="0" tIns="12065" rIns="0" bIns="0" rtlCol="0">
            <a:spAutoFit/>
          </a:bodyPr>
          <a:lstStyle/>
          <a:p>
            <a:pPr marL="12700">
              <a:lnSpc>
                <a:spcPct val="100000"/>
              </a:lnSpc>
              <a:spcBef>
                <a:spcPts val="95"/>
              </a:spcBef>
              <a:tabLst>
                <a:tab pos="2219325" algn="l"/>
              </a:tabLst>
            </a:pPr>
            <a:r>
              <a:rPr sz="2650" i="1" spc="5" dirty="0">
                <a:latin typeface="Times New Roman"/>
                <a:cs typeface="Times New Roman"/>
              </a:rPr>
              <a:t>do</a:t>
            </a:r>
            <a:r>
              <a:rPr sz="2650" i="1" spc="-15" dirty="0">
                <a:latin typeface="Times New Roman"/>
                <a:cs typeface="Times New Roman"/>
              </a:rPr>
              <a:t>cc</a:t>
            </a:r>
            <a:r>
              <a:rPr sz="2650" i="1" spc="5" dirty="0">
                <a:latin typeface="Times New Roman"/>
                <a:cs typeface="Times New Roman"/>
              </a:rPr>
              <a:t>oun</a:t>
            </a:r>
            <a:r>
              <a:rPr sz="2650" i="1" spc="130" dirty="0">
                <a:latin typeface="Times New Roman"/>
                <a:cs typeface="Times New Roman"/>
              </a:rPr>
              <a:t>t</a:t>
            </a:r>
            <a:r>
              <a:rPr sz="2650" spc="-30" dirty="0">
                <a:latin typeface="Times New Roman"/>
                <a:cs typeface="Times New Roman"/>
              </a:rPr>
              <a:t>(</a:t>
            </a:r>
            <a:r>
              <a:rPr sz="2650" i="1" spc="5" dirty="0">
                <a:latin typeface="Times New Roman"/>
                <a:cs typeface="Times New Roman"/>
              </a:rPr>
              <a:t>C</a:t>
            </a:r>
            <a:r>
              <a:rPr sz="2650" i="1" spc="-50" dirty="0">
                <a:latin typeface="Times New Roman"/>
                <a:cs typeface="Times New Roman"/>
              </a:rPr>
              <a:t> </a:t>
            </a:r>
            <a:r>
              <a:rPr sz="2650" spc="5" dirty="0">
                <a:latin typeface="Symbol"/>
                <a:cs typeface="Symbol"/>
              </a:rPr>
              <a:t></a:t>
            </a:r>
            <a:r>
              <a:rPr sz="2650" spc="-135" dirty="0">
                <a:latin typeface="Times New Roman"/>
                <a:cs typeface="Times New Roman"/>
              </a:rPr>
              <a:t> </a:t>
            </a:r>
            <a:r>
              <a:rPr sz="2650" i="1" spc="5" dirty="0">
                <a:latin typeface="Times New Roman"/>
                <a:cs typeface="Times New Roman"/>
              </a:rPr>
              <a:t>c</a:t>
            </a:r>
            <a:r>
              <a:rPr sz="2650" i="1" dirty="0">
                <a:latin typeface="Times New Roman"/>
                <a:cs typeface="Times New Roman"/>
              </a:rPr>
              <a:t>	</a:t>
            </a:r>
            <a:r>
              <a:rPr sz="2650" dirty="0">
                <a:latin typeface="Times New Roman"/>
                <a:cs typeface="Times New Roman"/>
              </a:rPr>
              <a:t>)</a:t>
            </a:r>
            <a:endParaRPr sz="2650">
              <a:latin typeface="Times New Roman"/>
              <a:cs typeface="Times New Roman"/>
            </a:endParaRPr>
          </a:p>
        </p:txBody>
      </p:sp>
      <p:sp>
        <p:nvSpPr>
          <p:cNvPr id="15" name="object 15"/>
          <p:cNvSpPr txBox="1"/>
          <p:nvPr/>
        </p:nvSpPr>
        <p:spPr>
          <a:xfrm>
            <a:off x="5857516" y="3928459"/>
            <a:ext cx="251460" cy="429259"/>
          </a:xfrm>
          <a:prstGeom prst="rect">
            <a:avLst/>
          </a:prstGeom>
        </p:spPr>
        <p:txBody>
          <a:bodyPr vert="horz" wrap="square" lIns="0" tIns="12065" rIns="0" bIns="0" rtlCol="0">
            <a:spAutoFit/>
          </a:bodyPr>
          <a:lstStyle/>
          <a:p>
            <a:pPr marL="12700">
              <a:lnSpc>
                <a:spcPct val="100000"/>
              </a:lnSpc>
              <a:spcBef>
                <a:spcPts val="95"/>
              </a:spcBef>
            </a:pPr>
            <a:r>
              <a:rPr sz="2650" i="1" spc="5" dirty="0">
                <a:latin typeface="Times New Roman"/>
                <a:cs typeface="Times New Roman"/>
              </a:rPr>
              <a:t>N</a:t>
            </a:r>
            <a:endParaRPr sz="2650">
              <a:latin typeface="Times New Roman"/>
              <a:cs typeface="Times New Roman"/>
            </a:endParaRPr>
          </a:p>
        </p:txBody>
      </p:sp>
      <p:sp>
        <p:nvSpPr>
          <p:cNvPr id="16" name="object 16"/>
          <p:cNvSpPr txBox="1"/>
          <p:nvPr/>
        </p:nvSpPr>
        <p:spPr>
          <a:xfrm>
            <a:off x="6102451" y="4120222"/>
            <a:ext cx="356870"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Times New Roman"/>
                <a:cs typeface="Times New Roman"/>
              </a:rPr>
              <a:t>do</a:t>
            </a:r>
            <a:r>
              <a:rPr sz="1800" i="1" spc="5" dirty="0">
                <a:latin typeface="Times New Roman"/>
                <a:cs typeface="Times New Roman"/>
              </a:rPr>
              <a:t>c</a:t>
            </a:r>
            <a:endParaRPr sz="1800">
              <a:latin typeface="Times New Roman"/>
              <a:cs typeface="Times New Roman"/>
            </a:endParaRPr>
          </a:p>
        </p:txBody>
      </p:sp>
      <p:sp>
        <p:nvSpPr>
          <p:cNvPr id="17" name="object 17"/>
          <p:cNvSpPr/>
          <p:nvPr/>
        </p:nvSpPr>
        <p:spPr>
          <a:xfrm>
            <a:off x="4990034" y="3937224"/>
            <a:ext cx="2349500" cy="0"/>
          </a:xfrm>
          <a:custGeom>
            <a:avLst/>
            <a:gdLst/>
            <a:ahLst/>
            <a:cxnLst/>
            <a:rect l="l" t="t" r="r" b="b"/>
            <a:pathLst>
              <a:path w="2349500">
                <a:moveTo>
                  <a:pt x="0" y="0"/>
                </a:moveTo>
                <a:lnTo>
                  <a:pt x="2348912" y="0"/>
                </a:lnTo>
              </a:path>
            </a:pathLst>
          </a:custGeom>
          <a:ln w="16636">
            <a:solidFill>
              <a:srgbClr val="000000"/>
            </a:solidFill>
          </a:ln>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4948555" cy="695960"/>
          </a:xfrm>
          <a:prstGeom prst="rect">
            <a:avLst/>
          </a:prstGeom>
        </p:spPr>
        <p:txBody>
          <a:bodyPr vert="horz" wrap="square" lIns="0" tIns="12700" rIns="0" bIns="0" rtlCol="0">
            <a:spAutoFit/>
          </a:bodyPr>
          <a:lstStyle/>
          <a:p>
            <a:pPr marL="12700">
              <a:lnSpc>
                <a:spcPct val="100000"/>
              </a:lnSpc>
              <a:spcBef>
                <a:spcPts val="100"/>
              </a:spcBef>
            </a:pPr>
            <a:r>
              <a:rPr spc="-30" dirty="0">
                <a:latin typeface="Carlito"/>
                <a:cs typeface="Carlito"/>
              </a:rPr>
              <a:t>Parameter</a:t>
            </a:r>
            <a:r>
              <a:rPr spc="-60" dirty="0">
                <a:latin typeface="Carlito"/>
                <a:cs typeface="Carlito"/>
              </a:rPr>
              <a:t> </a:t>
            </a:r>
            <a:r>
              <a:rPr spc="-10" dirty="0">
                <a:latin typeface="Carlito"/>
                <a:cs typeface="Carlito"/>
              </a:rPr>
              <a:t>estimation</a:t>
            </a:r>
          </a:p>
        </p:txBody>
      </p:sp>
      <p:sp>
        <p:nvSpPr>
          <p:cNvPr id="3" name="object 3"/>
          <p:cNvSpPr txBox="1"/>
          <p:nvPr/>
        </p:nvSpPr>
        <p:spPr>
          <a:xfrm>
            <a:off x="1660690" y="3261866"/>
            <a:ext cx="8075930" cy="1231900"/>
          </a:xfrm>
          <a:prstGeom prst="rect">
            <a:avLst/>
          </a:prstGeom>
        </p:spPr>
        <p:txBody>
          <a:bodyPr vert="horz" wrap="square" lIns="0" tIns="63500" rIns="0" bIns="0" rtlCol="0">
            <a:spAutoFit/>
          </a:bodyPr>
          <a:lstStyle/>
          <a:p>
            <a:pPr marL="241300" marR="5080" indent="-228600">
              <a:lnSpc>
                <a:spcPts val="3000"/>
              </a:lnSpc>
              <a:spcBef>
                <a:spcPts val="500"/>
              </a:spcBef>
              <a:buFont typeface="Arial"/>
              <a:buChar char="•"/>
              <a:tabLst>
                <a:tab pos="241300" algn="l"/>
              </a:tabLst>
            </a:pPr>
            <a:r>
              <a:rPr sz="2800" spc="-20" dirty="0">
                <a:latin typeface="Carlito"/>
                <a:cs typeface="Carlito"/>
              </a:rPr>
              <a:t>Create </a:t>
            </a:r>
            <a:r>
              <a:rPr sz="2800" spc="-10" dirty="0">
                <a:latin typeface="Carlito"/>
                <a:cs typeface="Carlito"/>
              </a:rPr>
              <a:t>mega-document </a:t>
            </a:r>
            <a:r>
              <a:rPr sz="2800" spc="-20" dirty="0">
                <a:latin typeface="Carlito"/>
                <a:cs typeface="Carlito"/>
              </a:rPr>
              <a:t>for </a:t>
            </a:r>
            <a:r>
              <a:rPr sz="2800" spc="-10" dirty="0">
                <a:latin typeface="Carlito"/>
                <a:cs typeface="Carlito"/>
              </a:rPr>
              <a:t>topic </a:t>
            </a:r>
            <a:r>
              <a:rPr sz="2800" i="1" spc="-360" dirty="0">
                <a:latin typeface="Trebuchet MS"/>
                <a:cs typeface="Trebuchet MS"/>
              </a:rPr>
              <a:t>j </a:t>
            </a:r>
            <a:r>
              <a:rPr sz="2800" spc="-5" dirty="0">
                <a:latin typeface="Carlito"/>
                <a:cs typeface="Carlito"/>
              </a:rPr>
              <a:t>by </a:t>
            </a:r>
            <a:r>
              <a:rPr sz="2800" spc="-15" dirty="0">
                <a:latin typeface="Carlito"/>
                <a:cs typeface="Carlito"/>
              </a:rPr>
              <a:t>concatenating </a:t>
            </a:r>
            <a:r>
              <a:rPr sz="2800" spc="-5" dirty="0">
                <a:latin typeface="Carlito"/>
                <a:cs typeface="Carlito"/>
              </a:rPr>
              <a:t>all  docs in this</a:t>
            </a:r>
            <a:r>
              <a:rPr sz="2800" spc="20" dirty="0">
                <a:latin typeface="Carlito"/>
                <a:cs typeface="Carlito"/>
              </a:rPr>
              <a:t> </a:t>
            </a:r>
            <a:r>
              <a:rPr sz="2800" spc="-10" dirty="0">
                <a:latin typeface="Carlito"/>
                <a:cs typeface="Carlito"/>
              </a:rPr>
              <a:t>topic</a:t>
            </a:r>
            <a:endParaRPr sz="2800">
              <a:latin typeface="Carlito"/>
              <a:cs typeface="Carlito"/>
            </a:endParaRPr>
          </a:p>
          <a:p>
            <a:pPr marL="698500" lvl="1" indent="-228600">
              <a:lnSpc>
                <a:spcPct val="100000"/>
              </a:lnSpc>
              <a:spcBef>
                <a:spcPts val="215"/>
              </a:spcBef>
              <a:buFont typeface="Arial"/>
              <a:buChar char="•"/>
              <a:tabLst>
                <a:tab pos="698500" algn="l"/>
              </a:tabLst>
            </a:pPr>
            <a:r>
              <a:rPr sz="2400" spc="-5" dirty="0">
                <a:latin typeface="Carlito"/>
                <a:cs typeface="Carlito"/>
              </a:rPr>
              <a:t>Use frequency of </a:t>
            </a:r>
            <a:r>
              <a:rPr sz="2400" i="1" spc="-75" dirty="0">
                <a:latin typeface="Trebuchet MS"/>
                <a:cs typeface="Trebuchet MS"/>
              </a:rPr>
              <a:t>w </a:t>
            </a:r>
            <a:r>
              <a:rPr sz="2400" spc="-5" dirty="0">
                <a:latin typeface="Carlito"/>
                <a:cs typeface="Carlito"/>
              </a:rPr>
              <a:t>in</a:t>
            </a:r>
            <a:r>
              <a:rPr sz="2400" spc="-114" dirty="0">
                <a:latin typeface="Carlito"/>
                <a:cs typeface="Carlito"/>
              </a:rPr>
              <a:t> </a:t>
            </a:r>
            <a:r>
              <a:rPr sz="2400" spc="-10" dirty="0">
                <a:latin typeface="Carlito"/>
                <a:cs typeface="Carlito"/>
              </a:rPr>
              <a:t>mega-document</a:t>
            </a:r>
            <a:endParaRPr sz="2400">
              <a:latin typeface="Carlito"/>
              <a:cs typeface="Carlito"/>
            </a:endParaRPr>
          </a:p>
        </p:txBody>
      </p:sp>
      <p:sp>
        <p:nvSpPr>
          <p:cNvPr id="4" name="object 4"/>
          <p:cNvSpPr txBox="1"/>
          <p:nvPr/>
        </p:nvSpPr>
        <p:spPr>
          <a:xfrm>
            <a:off x="4856264" y="2005076"/>
            <a:ext cx="5109845" cy="760095"/>
          </a:xfrm>
          <a:prstGeom prst="rect">
            <a:avLst/>
          </a:prstGeom>
        </p:spPr>
        <p:txBody>
          <a:bodyPr vert="horz" wrap="square" lIns="0" tIns="9525" rIns="0" bIns="0" rtlCol="0">
            <a:spAutoFit/>
          </a:bodyPr>
          <a:lstStyle/>
          <a:p>
            <a:pPr marL="38100" marR="30480" indent="452755">
              <a:lnSpc>
                <a:spcPct val="100800"/>
              </a:lnSpc>
              <a:spcBef>
                <a:spcPts val="75"/>
              </a:spcBef>
            </a:pPr>
            <a:r>
              <a:rPr sz="2400" spc="-10" dirty="0">
                <a:latin typeface="Carlito"/>
                <a:cs typeface="Carlito"/>
              </a:rPr>
              <a:t>fraction </a:t>
            </a:r>
            <a:r>
              <a:rPr sz="2400" spc="-5" dirty="0">
                <a:latin typeface="Carlito"/>
                <a:cs typeface="Carlito"/>
              </a:rPr>
              <a:t>of times </a:t>
            </a:r>
            <a:r>
              <a:rPr sz="2400" spc="-20" dirty="0">
                <a:latin typeface="Carlito"/>
                <a:cs typeface="Carlito"/>
              </a:rPr>
              <a:t>word </a:t>
            </a:r>
            <a:r>
              <a:rPr sz="2400" i="1" spc="-100" dirty="0">
                <a:latin typeface="Trebuchet MS"/>
                <a:cs typeface="Trebuchet MS"/>
              </a:rPr>
              <a:t>w</a:t>
            </a:r>
            <a:r>
              <a:rPr sz="2400" i="1" spc="-150" baseline="-17361" dirty="0">
                <a:latin typeface="Trebuchet MS"/>
                <a:cs typeface="Trebuchet MS"/>
              </a:rPr>
              <a:t>i </a:t>
            </a:r>
            <a:r>
              <a:rPr sz="2400" spc="-10" dirty="0">
                <a:latin typeface="Carlito"/>
                <a:cs typeface="Carlito"/>
              </a:rPr>
              <a:t>appears  </a:t>
            </a:r>
            <a:r>
              <a:rPr sz="2400" spc="-5" dirty="0">
                <a:latin typeface="Carlito"/>
                <a:cs typeface="Carlito"/>
              </a:rPr>
              <a:t>among </a:t>
            </a:r>
            <a:r>
              <a:rPr sz="2400" dirty="0">
                <a:latin typeface="Carlito"/>
                <a:cs typeface="Carlito"/>
              </a:rPr>
              <a:t>all </a:t>
            </a:r>
            <a:r>
              <a:rPr sz="2400" spc="-15" dirty="0">
                <a:latin typeface="Carlito"/>
                <a:cs typeface="Carlito"/>
              </a:rPr>
              <a:t>words </a:t>
            </a:r>
            <a:r>
              <a:rPr sz="2400" spc="-5" dirty="0">
                <a:latin typeface="Carlito"/>
                <a:cs typeface="Carlito"/>
              </a:rPr>
              <a:t>in documents of </a:t>
            </a:r>
            <a:r>
              <a:rPr sz="2400" spc="-10" dirty="0">
                <a:latin typeface="Carlito"/>
                <a:cs typeface="Carlito"/>
              </a:rPr>
              <a:t>topic</a:t>
            </a:r>
            <a:r>
              <a:rPr sz="2400" spc="-80" dirty="0">
                <a:latin typeface="Carlito"/>
                <a:cs typeface="Carlito"/>
              </a:rPr>
              <a:t> </a:t>
            </a:r>
            <a:r>
              <a:rPr sz="2400" i="1" spc="-155" dirty="0">
                <a:latin typeface="Trebuchet MS"/>
                <a:cs typeface="Trebuchet MS"/>
              </a:rPr>
              <a:t>c</a:t>
            </a:r>
            <a:r>
              <a:rPr sz="2400" i="1" spc="-232" baseline="-17361" dirty="0">
                <a:latin typeface="Trebuchet MS"/>
                <a:cs typeface="Trebuchet MS"/>
              </a:rPr>
              <a:t>j</a:t>
            </a:r>
            <a:endParaRPr sz="2400" baseline="-17361">
              <a:latin typeface="Trebuchet MS"/>
              <a:cs typeface="Trebuchet MS"/>
            </a:endParaRPr>
          </a:p>
        </p:txBody>
      </p:sp>
      <p:sp>
        <p:nvSpPr>
          <p:cNvPr id="5" name="object 5"/>
          <p:cNvSpPr txBox="1"/>
          <p:nvPr/>
        </p:nvSpPr>
        <p:spPr>
          <a:xfrm>
            <a:off x="1425359" y="2171108"/>
            <a:ext cx="1321435" cy="359410"/>
          </a:xfrm>
          <a:prstGeom prst="rect">
            <a:avLst/>
          </a:prstGeom>
        </p:spPr>
        <p:txBody>
          <a:bodyPr vert="horz" wrap="square" lIns="0" tIns="11430" rIns="0" bIns="0" rtlCol="0">
            <a:spAutoFit/>
          </a:bodyPr>
          <a:lstStyle/>
          <a:p>
            <a:pPr marL="50800">
              <a:lnSpc>
                <a:spcPct val="100000"/>
              </a:lnSpc>
              <a:spcBef>
                <a:spcPts val="90"/>
              </a:spcBef>
            </a:pPr>
            <a:r>
              <a:rPr sz="2200" i="1" spc="-135" dirty="0">
                <a:latin typeface="Times New Roman"/>
                <a:cs typeface="Times New Roman"/>
              </a:rPr>
              <a:t>P</a:t>
            </a:r>
            <a:r>
              <a:rPr sz="3300" spc="-202" baseline="15151" dirty="0">
                <a:latin typeface="Times New Roman"/>
                <a:cs typeface="Times New Roman"/>
              </a:rPr>
              <a:t>ˆ</a:t>
            </a:r>
            <a:r>
              <a:rPr sz="2200" spc="-135" dirty="0">
                <a:latin typeface="Times New Roman"/>
                <a:cs typeface="Times New Roman"/>
              </a:rPr>
              <a:t>(</a:t>
            </a:r>
            <a:r>
              <a:rPr sz="2200" i="1" spc="-135" dirty="0">
                <a:latin typeface="Times New Roman"/>
                <a:cs typeface="Times New Roman"/>
              </a:rPr>
              <a:t>w</a:t>
            </a:r>
            <a:r>
              <a:rPr sz="2175" i="1" spc="-202" baseline="-21072" dirty="0">
                <a:latin typeface="Times New Roman"/>
                <a:cs typeface="Times New Roman"/>
              </a:rPr>
              <a:t>i</a:t>
            </a:r>
            <a:r>
              <a:rPr sz="2175" i="1" spc="-37" baseline="-21072" dirty="0">
                <a:latin typeface="Times New Roman"/>
                <a:cs typeface="Times New Roman"/>
              </a:rPr>
              <a:t> </a:t>
            </a:r>
            <a:r>
              <a:rPr sz="2200" dirty="0">
                <a:latin typeface="Times New Roman"/>
                <a:cs typeface="Times New Roman"/>
              </a:rPr>
              <a:t>|</a:t>
            </a:r>
            <a:r>
              <a:rPr sz="2200" spc="-210" dirty="0">
                <a:latin typeface="Times New Roman"/>
                <a:cs typeface="Times New Roman"/>
              </a:rPr>
              <a:t> </a:t>
            </a:r>
            <a:r>
              <a:rPr sz="2200" i="1" spc="95" dirty="0">
                <a:latin typeface="Times New Roman"/>
                <a:cs typeface="Times New Roman"/>
              </a:rPr>
              <a:t>c</a:t>
            </a:r>
            <a:r>
              <a:rPr sz="2175" i="1" spc="142" baseline="-21072" dirty="0">
                <a:latin typeface="Times New Roman"/>
                <a:cs typeface="Times New Roman"/>
              </a:rPr>
              <a:t>j</a:t>
            </a:r>
            <a:r>
              <a:rPr sz="2175" i="1" spc="-120" baseline="-21072" dirty="0">
                <a:latin typeface="Times New Roman"/>
                <a:cs typeface="Times New Roman"/>
              </a:rPr>
              <a:t> </a:t>
            </a:r>
            <a:r>
              <a:rPr sz="2200" dirty="0">
                <a:latin typeface="Times New Roman"/>
                <a:cs typeface="Times New Roman"/>
              </a:rPr>
              <a:t>)</a:t>
            </a:r>
            <a:r>
              <a:rPr sz="2200" spc="-195" dirty="0">
                <a:latin typeface="Times New Roman"/>
                <a:cs typeface="Times New Roman"/>
              </a:rPr>
              <a:t> </a:t>
            </a:r>
            <a:r>
              <a:rPr sz="2200" dirty="0">
                <a:latin typeface="Symbol"/>
                <a:cs typeface="Symbol"/>
              </a:rPr>
              <a:t></a:t>
            </a:r>
            <a:endParaRPr sz="2200">
              <a:latin typeface="Symbol"/>
              <a:cs typeface="Symbol"/>
            </a:endParaRPr>
          </a:p>
        </p:txBody>
      </p:sp>
      <p:sp>
        <p:nvSpPr>
          <p:cNvPr id="6" name="object 6"/>
          <p:cNvSpPr txBox="1"/>
          <p:nvPr/>
        </p:nvSpPr>
        <p:spPr>
          <a:xfrm>
            <a:off x="2917777" y="1970461"/>
            <a:ext cx="1489075" cy="359410"/>
          </a:xfrm>
          <a:prstGeom prst="rect">
            <a:avLst/>
          </a:prstGeom>
        </p:spPr>
        <p:txBody>
          <a:bodyPr vert="horz" wrap="square" lIns="0" tIns="11430" rIns="0" bIns="0" rtlCol="0">
            <a:spAutoFit/>
          </a:bodyPr>
          <a:lstStyle/>
          <a:p>
            <a:pPr marL="38100">
              <a:lnSpc>
                <a:spcPct val="100000"/>
              </a:lnSpc>
              <a:spcBef>
                <a:spcPts val="90"/>
              </a:spcBef>
            </a:pPr>
            <a:r>
              <a:rPr sz="2200" i="1" spc="20" dirty="0">
                <a:latin typeface="Times New Roman"/>
                <a:cs typeface="Times New Roman"/>
              </a:rPr>
              <a:t>count</a:t>
            </a:r>
            <a:r>
              <a:rPr sz="2200" spc="20" dirty="0">
                <a:latin typeface="Times New Roman"/>
                <a:cs typeface="Times New Roman"/>
              </a:rPr>
              <a:t>(</a:t>
            </a:r>
            <a:r>
              <a:rPr sz="2200" i="1" spc="20" dirty="0">
                <a:latin typeface="Times New Roman"/>
                <a:cs typeface="Times New Roman"/>
              </a:rPr>
              <a:t>w</a:t>
            </a:r>
            <a:r>
              <a:rPr sz="2175" i="1" spc="30" baseline="-21072" dirty="0">
                <a:latin typeface="Times New Roman"/>
                <a:cs typeface="Times New Roman"/>
              </a:rPr>
              <a:t>i</a:t>
            </a:r>
            <a:r>
              <a:rPr sz="2200" spc="20" dirty="0">
                <a:latin typeface="Times New Roman"/>
                <a:cs typeface="Times New Roman"/>
              </a:rPr>
              <a:t>,</a:t>
            </a:r>
            <a:r>
              <a:rPr sz="2200" spc="-305" dirty="0">
                <a:latin typeface="Times New Roman"/>
                <a:cs typeface="Times New Roman"/>
              </a:rPr>
              <a:t> </a:t>
            </a:r>
            <a:r>
              <a:rPr sz="2200" i="1" spc="95" dirty="0">
                <a:latin typeface="Times New Roman"/>
                <a:cs typeface="Times New Roman"/>
              </a:rPr>
              <a:t>c</a:t>
            </a:r>
            <a:r>
              <a:rPr sz="2175" i="1" spc="142" baseline="-21072" dirty="0">
                <a:latin typeface="Times New Roman"/>
                <a:cs typeface="Times New Roman"/>
              </a:rPr>
              <a:t>j</a:t>
            </a:r>
            <a:r>
              <a:rPr sz="2175" i="1" spc="-142" baseline="-21072" dirty="0">
                <a:latin typeface="Times New Roman"/>
                <a:cs typeface="Times New Roman"/>
              </a:rPr>
              <a:t> </a:t>
            </a:r>
            <a:r>
              <a:rPr sz="2200" dirty="0">
                <a:latin typeface="Times New Roman"/>
                <a:cs typeface="Times New Roman"/>
              </a:rPr>
              <a:t>)</a:t>
            </a:r>
            <a:endParaRPr sz="2200">
              <a:latin typeface="Times New Roman"/>
              <a:cs typeface="Times New Roman"/>
            </a:endParaRPr>
          </a:p>
        </p:txBody>
      </p:sp>
      <p:sp>
        <p:nvSpPr>
          <p:cNvPr id="7" name="object 7"/>
          <p:cNvSpPr txBox="1"/>
          <p:nvPr/>
        </p:nvSpPr>
        <p:spPr>
          <a:xfrm>
            <a:off x="4355172" y="2558657"/>
            <a:ext cx="78740" cy="252729"/>
          </a:xfrm>
          <a:prstGeom prst="rect">
            <a:avLst/>
          </a:prstGeom>
        </p:spPr>
        <p:txBody>
          <a:bodyPr vert="horz" wrap="square" lIns="0" tIns="17145" rIns="0" bIns="0" rtlCol="0">
            <a:spAutoFit/>
          </a:bodyPr>
          <a:lstStyle/>
          <a:p>
            <a:pPr marL="12700">
              <a:lnSpc>
                <a:spcPct val="100000"/>
              </a:lnSpc>
              <a:spcBef>
                <a:spcPts val="135"/>
              </a:spcBef>
            </a:pPr>
            <a:r>
              <a:rPr sz="1450" i="1" spc="10" dirty="0">
                <a:latin typeface="Times New Roman"/>
                <a:cs typeface="Times New Roman"/>
              </a:rPr>
              <a:t>j</a:t>
            </a:r>
            <a:endParaRPr sz="1450">
              <a:latin typeface="Times New Roman"/>
              <a:cs typeface="Times New Roman"/>
            </a:endParaRPr>
          </a:p>
        </p:txBody>
      </p:sp>
      <p:sp>
        <p:nvSpPr>
          <p:cNvPr id="8" name="object 8"/>
          <p:cNvSpPr txBox="1"/>
          <p:nvPr/>
        </p:nvSpPr>
        <p:spPr>
          <a:xfrm>
            <a:off x="2791797" y="2260932"/>
            <a:ext cx="1797685" cy="526415"/>
          </a:xfrm>
          <a:prstGeom prst="rect">
            <a:avLst/>
          </a:prstGeom>
        </p:spPr>
        <p:txBody>
          <a:bodyPr vert="horz" wrap="square" lIns="0" tIns="17145" rIns="0" bIns="0" rtlCol="0">
            <a:spAutoFit/>
          </a:bodyPr>
          <a:lstStyle/>
          <a:p>
            <a:pPr marL="38100">
              <a:lnSpc>
                <a:spcPct val="100000"/>
              </a:lnSpc>
              <a:spcBef>
                <a:spcPts val="135"/>
              </a:spcBef>
            </a:pPr>
            <a:r>
              <a:rPr sz="4875" spc="52" baseline="-5982" dirty="0">
                <a:latin typeface="Symbol"/>
                <a:cs typeface="Symbol"/>
              </a:rPr>
              <a:t></a:t>
            </a:r>
            <a:r>
              <a:rPr sz="4875" spc="52" baseline="-5982" dirty="0">
                <a:latin typeface="Times New Roman"/>
                <a:cs typeface="Times New Roman"/>
              </a:rPr>
              <a:t> </a:t>
            </a:r>
            <a:r>
              <a:rPr sz="2200" i="1" spc="5" dirty="0">
                <a:latin typeface="Times New Roman"/>
                <a:cs typeface="Times New Roman"/>
              </a:rPr>
              <a:t>count</a:t>
            </a:r>
            <a:r>
              <a:rPr sz="2200" spc="5" dirty="0">
                <a:latin typeface="Times New Roman"/>
                <a:cs typeface="Times New Roman"/>
              </a:rPr>
              <a:t>(</a:t>
            </a:r>
            <a:r>
              <a:rPr sz="2200" i="1" spc="5" dirty="0">
                <a:latin typeface="Times New Roman"/>
                <a:cs typeface="Times New Roman"/>
              </a:rPr>
              <a:t>w</a:t>
            </a:r>
            <a:r>
              <a:rPr sz="2200" spc="5" dirty="0">
                <a:latin typeface="Times New Roman"/>
                <a:cs typeface="Times New Roman"/>
              </a:rPr>
              <a:t>, </a:t>
            </a:r>
            <a:r>
              <a:rPr sz="2200" i="1" dirty="0">
                <a:latin typeface="Times New Roman"/>
                <a:cs typeface="Times New Roman"/>
              </a:rPr>
              <a:t>c</a:t>
            </a:r>
            <a:r>
              <a:rPr sz="2200" i="1" spc="-240" dirty="0">
                <a:latin typeface="Times New Roman"/>
                <a:cs typeface="Times New Roman"/>
              </a:rPr>
              <a:t> </a:t>
            </a:r>
            <a:r>
              <a:rPr sz="2200" dirty="0">
                <a:latin typeface="Times New Roman"/>
                <a:cs typeface="Times New Roman"/>
              </a:rPr>
              <a:t>)</a:t>
            </a:r>
            <a:endParaRPr sz="2200">
              <a:latin typeface="Times New Roman"/>
              <a:cs typeface="Times New Roman"/>
            </a:endParaRPr>
          </a:p>
        </p:txBody>
      </p:sp>
      <p:sp>
        <p:nvSpPr>
          <p:cNvPr id="9" name="object 9"/>
          <p:cNvSpPr txBox="1"/>
          <p:nvPr/>
        </p:nvSpPr>
        <p:spPr>
          <a:xfrm>
            <a:off x="2765494" y="2814359"/>
            <a:ext cx="404495" cy="252729"/>
          </a:xfrm>
          <a:prstGeom prst="rect">
            <a:avLst/>
          </a:prstGeom>
        </p:spPr>
        <p:txBody>
          <a:bodyPr vert="horz" wrap="square" lIns="0" tIns="17145" rIns="0" bIns="0" rtlCol="0">
            <a:spAutoFit/>
          </a:bodyPr>
          <a:lstStyle/>
          <a:p>
            <a:pPr marL="12700">
              <a:lnSpc>
                <a:spcPct val="100000"/>
              </a:lnSpc>
              <a:spcBef>
                <a:spcPts val="135"/>
              </a:spcBef>
            </a:pPr>
            <a:r>
              <a:rPr sz="1450" i="1" spc="65" dirty="0">
                <a:latin typeface="Times New Roman"/>
                <a:cs typeface="Times New Roman"/>
              </a:rPr>
              <a:t>w</a:t>
            </a:r>
            <a:r>
              <a:rPr sz="1450" spc="-5" dirty="0">
                <a:latin typeface="Symbol"/>
                <a:cs typeface="Symbol"/>
              </a:rPr>
              <a:t></a:t>
            </a:r>
            <a:r>
              <a:rPr sz="1450" i="1" spc="25" dirty="0">
                <a:latin typeface="Times New Roman"/>
                <a:cs typeface="Times New Roman"/>
              </a:rPr>
              <a:t>V</a:t>
            </a:r>
            <a:endParaRPr sz="1450">
              <a:latin typeface="Times New Roman"/>
              <a:cs typeface="Times New Roman"/>
            </a:endParaRPr>
          </a:p>
        </p:txBody>
      </p:sp>
      <p:sp>
        <p:nvSpPr>
          <p:cNvPr id="10" name="object 10"/>
          <p:cNvSpPr/>
          <p:nvPr/>
        </p:nvSpPr>
        <p:spPr>
          <a:xfrm>
            <a:off x="2758533" y="2402214"/>
            <a:ext cx="1798955" cy="0"/>
          </a:xfrm>
          <a:custGeom>
            <a:avLst/>
            <a:gdLst/>
            <a:ahLst/>
            <a:cxnLst/>
            <a:rect l="l" t="t" r="r" b="b"/>
            <a:pathLst>
              <a:path w="1798954">
                <a:moveTo>
                  <a:pt x="0" y="0"/>
                </a:moveTo>
                <a:lnTo>
                  <a:pt x="1798673" y="0"/>
                </a:lnTo>
              </a:path>
            </a:pathLst>
          </a:custGeom>
          <a:ln w="13763">
            <a:solidFill>
              <a:srgbClr val="000000"/>
            </a:solidFill>
          </a:ln>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7941945" cy="695960"/>
          </a:xfrm>
          <a:prstGeom prst="rect">
            <a:avLst/>
          </a:prstGeom>
        </p:spPr>
        <p:txBody>
          <a:bodyPr vert="horz" wrap="square" lIns="0" tIns="12700" rIns="0" bIns="0" rtlCol="0">
            <a:spAutoFit/>
          </a:bodyPr>
          <a:lstStyle/>
          <a:p>
            <a:pPr marL="12700">
              <a:lnSpc>
                <a:spcPct val="100000"/>
              </a:lnSpc>
              <a:spcBef>
                <a:spcPts val="100"/>
              </a:spcBef>
            </a:pPr>
            <a:r>
              <a:rPr spc="-15" dirty="0">
                <a:latin typeface="Carlito"/>
                <a:cs typeface="Carlito"/>
              </a:rPr>
              <a:t>Problem </a:t>
            </a:r>
            <a:r>
              <a:rPr dirty="0">
                <a:latin typeface="Carlito"/>
                <a:cs typeface="Carlito"/>
              </a:rPr>
              <a:t>with </a:t>
            </a:r>
            <a:r>
              <a:rPr spc="-10" dirty="0">
                <a:latin typeface="Carlito"/>
                <a:cs typeface="Carlito"/>
              </a:rPr>
              <a:t>Maximum</a:t>
            </a:r>
            <a:r>
              <a:rPr spc="-35" dirty="0">
                <a:latin typeface="Carlito"/>
                <a:cs typeface="Carlito"/>
              </a:rPr>
              <a:t> </a:t>
            </a:r>
            <a:r>
              <a:rPr spc="-15" dirty="0">
                <a:latin typeface="Carlito"/>
                <a:cs typeface="Carlito"/>
              </a:rPr>
              <a:t>Likelihood</a:t>
            </a:r>
          </a:p>
        </p:txBody>
      </p:sp>
      <p:sp>
        <p:nvSpPr>
          <p:cNvPr id="3" name="object 3"/>
          <p:cNvSpPr txBox="1"/>
          <p:nvPr/>
        </p:nvSpPr>
        <p:spPr>
          <a:xfrm>
            <a:off x="916939" y="1795778"/>
            <a:ext cx="10160635" cy="1936750"/>
          </a:xfrm>
          <a:prstGeom prst="rect">
            <a:avLst/>
          </a:prstGeom>
        </p:spPr>
        <p:txBody>
          <a:bodyPr vert="horz" wrap="square" lIns="0" tIns="12700" rIns="0" bIns="0" rtlCol="0">
            <a:spAutoFit/>
          </a:bodyPr>
          <a:lstStyle/>
          <a:p>
            <a:pPr marL="241300" indent="-228600">
              <a:lnSpc>
                <a:spcPts val="3180"/>
              </a:lnSpc>
              <a:spcBef>
                <a:spcPts val="100"/>
              </a:spcBef>
              <a:buFont typeface="Arial"/>
              <a:buChar char="•"/>
              <a:tabLst>
                <a:tab pos="241300" algn="l"/>
              </a:tabLst>
            </a:pPr>
            <a:r>
              <a:rPr sz="2800" spc="-10" dirty="0">
                <a:latin typeface="Carlito"/>
                <a:cs typeface="Carlito"/>
              </a:rPr>
              <a:t>What </a:t>
            </a:r>
            <a:r>
              <a:rPr sz="2800" spc="-5" dirty="0">
                <a:latin typeface="Carlito"/>
                <a:cs typeface="Carlito"/>
              </a:rPr>
              <a:t>if </a:t>
            </a:r>
            <a:r>
              <a:rPr sz="2800" spc="-15" dirty="0">
                <a:latin typeface="Carlito"/>
                <a:cs typeface="Carlito"/>
              </a:rPr>
              <a:t>we </a:t>
            </a:r>
            <a:r>
              <a:rPr sz="2800" spc="-20" dirty="0">
                <a:latin typeface="Carlito"/>
                <a:cs typeface="Carlito"/>
              </a:rPr>
              <a:t>have </a:t>
            </a:r>
            <a:r>
              <a:rPr sz="2800" spc="-5" dirty="0">
                <a:latin typeface="Carlito"/>
                <a:cs typeface="Carlito"/>
              </a:rPr>
              <a:t>seen </a:t>
            </a:r>
            <a:r>
              <a:rPr sz="2800" dirty="0">
                <a:latin typeface="Carlito"/>
                <a:cs typeface="Carlito"/>
              </a:rPr>
              <a:t>no </a:t>
            </a:r>
            <a:r>
              <a:rPr sz="2800" spc="-15" dirty="0">
                <a:latin typeface="Carlito"/>
                <a:cs typeface="Carlito"/>
              </a:rPr>
              <a:t>training </a:t>
            </a:r>
            <a:r>
              <a:rPr sz="2800" spc="-5" dirty="0">
                <a:latin typeface="Carlito"/>
                <a:cs typeface="Carlito"/>
              </a:rPr>
              <a:t>documents with the </a:t>
            </a:r>
            <a:r>
              <a:rPr sz="2800" spc="-20" dirty="0">
                <a:latin typeface="Carlito"/>
                <a:cs typeface="Carlito"/>
              </a:rPr>
              <a:t>word</a:t>
            </a:r>
            <a:r>
              <a:rPr sz="2800" spc="100" dirty="0">
                <a:latin typeface="Carlito"/>
                <a:cs typeface="Carlito"/>
              </a:rPr>
              <a:t> </a:t>
            </a:r>
            <a:r>
              <a:rPr sz="2800" b="1" i="1" spc="-20" dirty="0">
                <a:latin typeface="Carlito"/>
                <a:cs typeface="Carlito"/>
              </a:rPr>
              <a:t>fantastic</a:t>
            </a:r>
            <a:endParaRPr sz="2800">
              <a:latin typeface="Carlito"/>
              <a:cs typeface="Carlito"/>
            </a:endParaRPr>
          </a:p>
          <a:p>
            <a:pPr marL="241300">
              <a:lnSpc>
                <a:spcPts val="3180"/>
              </a:lnSpc>
            </a:pPr>
            <a:r>
              <a:rPr sz="2800" spc="-5" dirty="0">
                <a:latin typeface="Carlito"/>
                <a:cs typeface="Carlito"/>
              </a:rPr>
              <a:t>and classiﬁed in the </a:t>
            </a:r>
            <a:r>
              <a:rPr sz="2800" spc="-10" dirty="0">
                <a:latin typeface="Carlito"/>
                <a:cs typeface="Carlito"/>
              </a:rPr>
              <a:t>topic </a:t>
            </a:r>
            <a:r>
              <a:rPr sz="2800" b="1" spc="-145" dirty="0">
                <a:latin typeface="Trebuchet MS"/>
                <a:cs typeface="Trebuchet MS"/>
              </a:rPr>
              <a:t>positive</a:t>
            </a:r>
            <a:r>
              <a:rPr sz="2800" b="1" spc="-160" dirty="0">
                <a:latin typeface="Trebuchet MS"/>
                <a:cs typeface="Trebuchet MS"/>
              </a:rPr>
              <a:t> </a:t>
            </a:r>
            <a:r>
              <a:rPr sz="2800" spc="-5" dirty="0">
                <a:latin typeface="Carlito"/>
                <a:cs typeface="Carlito"/>
              </a:rPr>
              <a:t>(</a:t>
            </a:r>
            <a:r>
              <a:rPr sz="2800" b="1" i="1" spc="-5" dirty="0">
                <a:latin typeface="Carlito"/>
                <a:cs typeface="Carlito"/>
              </a:rPr>
              <a:t>thumbs-up)</a:t>
            </a:r>
            <a:r>
              <a:rPr sz="2800" spc="-5" dirty="0">
                <a:latin typeface="Carlito"/>
                <a:cs typeface="Carlito"/>
              </a:rPr>
              <a:t>?</a:t>
            </a:r>
            <a:endParaRPr sz="2800">
              <a:latin typeface="Carlito"/>
              <a:cs typeface="Carlito"/>
            </a:endParaRPr>
          </a:p>
          <a:p>
            <a:pPr marL="241300" marR="225425" indent="-228600">
              <a:lnSpc>
                <a:spcPts val="3000"/>
              </a:lnSpc>
              <a:spcBef>
                <a:spcPts val="2725"/>
              </a:spcBef>
              <a:buFont typeface="Arial"/>
              <a:buChar char="•"/>
              <a:tabLst>
                <a:tab pos="241300" algn="l"/>
              </a:tabLst>
            </a:pPr>
            <a:r>
              <a:rPr sz="2800" spc="-30" dirty="0">
                <a:latin typeface="Carlito"/>
                <a:cs typeface="Carlito"/>
              </a:rPr>
              <a:t>Zero </a:t>
            </a:r>
            <a:r>
              <a:rPr sz="2800" spc="-10" dirty="0">
                <a:latin typeface="Carlito"/>
                <a:cs typeface="Carlito"/>
              </a:rPr>
              <a:t>probabilities cannot </a:t>
            </a:r>
            <a:r>
              <a:rPr sz="2800" dirty="0">
                <a:latin typeface="Carlito"/>
                <a:cs typeface="Carlito"/>
              </a:rPr>
              <a:t>be </a:t>
            </a:r>
            <a:r>
              <a:rPr sz="2800" spc="-10" dirty="0">
                <a:latin typeface="Carlito"/>
                <a:cs typeface="Carlito"/>
              </a:rPr>
              <a:t>conditioned </a:t>
            </a:r>
            <a:r>
              <a:rPr sz="2800" spc="-65" dirty="0">
                <a:latin typeface="Carlito"/>
                <a:cs typeface="Carlito"/>
              </a:rPr>
              <a:t>away, </a:t>
            </a:r>
            <a:r>
              <a:rPr sz="2800" dirty="0">
                <a:latin typeface="Carlito"/>
                <a:cs typeface="Carlito"/>
              </a:rPr>
              <a:t>no </a:t>
            </a:r>
            <a:r>
              <a:rPr sz="2800" spc="-30" dirty="0">
                <a:latin typeface="Carlito"/>
                <a:cs typeface="Carlito"/>
              </a:rPr>
              <a:t>matter </a:t>
            </a:r>
            <a:r>
              <a:rPr sz="2800" spc="-5" dirty="0">
                <a:latin typeface="Carlito"/>
                <a:cs typeface="Carlito"/>
              </a:rPr>
              <a:t>the other  </a:t>
            </a:r>
            <a:r>
              <a:rPr sz="2800" spc="-10" dirty="0">
                <a:latin typeface="Carlito"/>
                <a:cs typeface="Carlito"/>
              </a:rPr>
              <a:t>evidence!</a:t>
            </a:r>
            <a:endParaRPr sz="2800">
              <a:latin typeface="Carlito"/>
              <a:cs typeface="Carlito"/>
            </a:endParaRPr>
          </a:p>
        </p:txBody>
      </p:sp>
      <p:sp>
        <p:nvSpPr>
          <p:cNvPr id="4" name="object 4"/>
          <p:cNvSpPr/>
          <p:nvPr/>
        </p:nvSpPr>
        <p:spPr>
          <a:xfrm>
            <a:off x="4636031" y="3983595"/>
            <a:ext cx="0" cy="273050"/>
          </a:xfrm>
          <a:custGeom>
            <a:avLst/>
            <a:gdLst/>
            <a:ahLst/>
            <a:cxnLst/>
            <a:rect l="l" t="t" r="r" b="b"/>
            <a:pathLst>
              <a:path h="273050">
                <a:moveTo>
                  <a:pt x="0" y="0"/>
                </a:moveTo>
                <a:lnTo>
                  <a:pt x="0" y="272829"/>
                </a:lnTo>
              </a:path>
            </a:pathLst>
          </a:custGeom>
          <a:ln w="11278">
            <a:solidFill>
              <a:srgbClr val="000000"/>
            </a:solidFill>
          </a:ln>
        </p:spPr>
        <p:txBody>
          <a:bodyPr wrap="square" lIns="0" tIns="0" rIns="0" bIns="0" rtlCol="0"/>
          <a:lstStyle/>
          <a:p>
            <a:endParaRPr/>
          </a:p>
        </p:txBody>
      </p:sp>
      <p:sp>
        <p:nvSpPr>
          <p:cNvPr id="5" name="object 5"/>
          <p:cNvSpPr txBox="1"/>
          <p:nvPr/>
        </p:nvSpPr>
        <p:spPr>
          <a:xfrm>
            <a:off x="3341573" y="3931750"/>
            <a:ext cx="2398395" cy="299085"/>
          </a:xfrm>
          <a:prstGeom prst="rect">
            <a:avLst/>
          </a:prstGeom>
        </p:spPr>
        <p:txBody>
          <a:bodyPr vert="horz" wrap="square" lIns="0" tIns="11430" rIns="0" bIns="0" rtlCol="0">
            <a:spAutoFit/>
          </a:bodyPr>
          <a:lstStyle/>
          <a:p>
            <a:pPr marL="38100">
              <a:lnSpc>
                <a:spcPct val="100000"/>
              </a:lnSpc>
              <a:spcBef>
                <a:spcPts val="90"/>
              </a:spcBef>
            </a:pPr>
            <a:r>
              <a:rPr sz="1800" i="1" spc="-55" dirty="0">
                <a:latin typeface="Times New Roman"/>
                <a:cs typeface="Times New Roman"/>
              </a:rPr>
              <a:t>P</a:t>
            </a:r>
            <a:r>
              <a:rPr sz="2700" spc="-82" baseline="15432" dirty="0">
                <a:latin typeface="Times New Roman"/>
                <a:cs typeface="Times New Roman"/>
              </a:rPr>
              <a:t>ˆ</a:t>
            </a:r>
            <a:r>
              <a:rPr sz="1800" spc="-55" dirty="0">
                <a:latin typeface="Times New Roman"/>
                <a:cs typeface="Times New Roman"/>
              </a:rPr>
              <a:t>("fantastic" </a:t>
            </a:r>
            <a:r>
              <a:rPr sz="1800" dirty="0">
                <a:latin typeface="Times New Roman"/>
                <a:cs typeface="Times New Roman"/>
              </a:rPr>
              <a:t>positive)</a:t>
            </a:r>
            <a:r>
              <a:rPr sz="1800" spc="80" dirty="0">
                <a:latin typeface="Times New Roman"/>
                <a:cs typeface="Times New Roman"/>
              </a:rPr>
              <a:t> </a:t>
            </a:r>
            <a:r>
              <a:rPr sz="1800" spc="-5" dirty="0">
                <a:latin typeface="Symbol"/>
                <a:cs typeface="Symbol"/>
              </a:rPr>
              <a:t></a:t>
            </a:r>
            <a:endParaRPr sz="1800">
              <a:latin typeface="Symbol"/>
              <a:cs typeface="Symbol"/>
            </a:endParaRPr>
          </a:p>
        </p:txBody>
      </p:sp>
      <p:sp>
        <p:nvSpPr>
          <p:cNvPr id="6" name="object 6"/>
          <p:cNvSpPr txBox="1"/>
          <p:nvPr/>
        </p:nvSpPr>
        <p:spPr>
          <a:xfrm>
            <a:off x="5845260" y="3794742"/>
            <a:ext cx="2469515" cy="299085"/>
          </a:xfrm>
          <a:prstGeom prst="rect">
            <a:avLst/>
          </a:prstGeom>
        </p:spPr>
        <p:txBody>
          <a:bodyPr vert="horz" wrap="square" lIns="0" tIns="11430" rIns="0" bIns="0" rtlCol="0">
            <a:spAutoFit/>
          </a:bodyPr>
          <a:lstStyle/>
          <a:p>
            <a:pPr marL="12700">
              <a:lnSpc>
                <a:spcPct val="100000"/>
              </a:lnSpc>
              <a:spcBef>
                <a:spcPts val="90"/>
              </a:spcBef>
            </a:pPr>
            <a:r>
              <a:rPr sz="1800" i="1" spc="-10" dirty="0">
                <a:latin typeface="Times New Roman"/>
                <a:cs typeface="Times New Roman"/>
              </a:rPr>
              <a:t>count</a:t>
            </a:r>
            <a:r>
              <a:rPr sz="1800" spc="-10" dirty="0">
                <a:latin typeface="Times New Roman"/>
                <a:cs typeface="Times New Roman"/>
              </a:rPr>
              <a:t>("fantastic",</a:t>
            </a:r>
            <a:r>
              <a:rPr sz="1800" spc="-70" dirty="0">
                <a:latin typeface="Times New Roman"/>
                <a:cs typeface="Times New Roman"/>
              </a:rPr>
              <a:t> </a:t>
            </a:r>
            <a:r>
              <a:rPr sz="1800" dirty="0">
                <a:latin typeface="Times New Roman"/>
                <a:cs typeface="Times New Roman"/>
              </a:rPr>
              <a:t>positive)</a:t>
            </a:r>
            <a:endParaRPr sz="1800">
              <a:latin typeface="Times New Roman"/>
              <a:cs typeface="Times New Roman"/>
            </a:endParaRPr>
          </a:p>
        </p:txBody>
      </p:sp>
      <p:sp>
        <p:nvSpPr>
          <p:cNvPr id="7" name="object 7"/>
          <p:cNvSpPr txBox="1"/>
          <p:nvPr/>
        </p:nvSpPr>
        <p:spPr>
          <a:xfrm>
            <a:off x="6053739" y="3909995"/>
            <a:ext cx="2056764" cy="760095"/>
          </a:xfrm>
          <a:prstGeom prst="rect">
            <a:avLst/>
          </a:prstGeom>
        </p:spPr>
        <p:txBody>
          <a:bodyPr vert="horz" wrap="square" lIns="0" tIns="106680" rIns="0" bIns="0" rtlCol="0">
            <a:spAutoFit/>
          </a:bodyPr>
          <a:lstStyle/>
          <a:p>
            <a:pPr marL="80010">
              <a:lnSpc>
                <a:spcPct val="100000"/>
              </a:lnSpc>
              <a:spcBef>
                <a:spcPts val="840"/>
              </a:spcBef>
            </a:pPr>
            <a:r>
              <a:rPr sz="4050" spc="-15" baseline="-6172" dirty="0">
                <a:latin typeface="Symbol"/>
                <a:cs typeface="Symbol"/>
              </a:rPr>
              <a:t></a:t>
            </a:r>
            <a:r>
              <a:rPr sz="4050" spc="-644" baseline="-6172" dirty="0">
                <a:latin typeface="Times New Roman"/>
                <a:cs typeface="Times New Roman"/>
              </a:rPr>
              <a:t> </a:t>
            </a:r>
            <a:r>
              <a:rPr sz="1800" i="1" dirty="0">
                <a:latin typeface="Times New Roman"/>
                <a:cs typeface="Times New Roman"/>
              </a:rPr>
              <a:t>count</a:t>
            </a:r>
            <a:r>
              <a:rPr sz="1800" dirty="0">
                <a:latin typeface="Times New Roman"/>
                <a:cs typeface="Times New Roman"/>
              </a:rPr>
              <a:t>(</a:t>
            </a:r>
            <a:r>
              <a:rPr sz="1800" i="1" dirty="0">
                <a:latin typeface="Times New Roman"/>
                <a:cs typeface="Times New Roman"/>
              </a:rPr>
              <a:t>w</a:t>
            </a:r>
            <a:r>
              <a:rPr sz="1800" dirty="0">
                <a:latin typeface="Times New Roman"/>
                <a:cs typeface="Times New Roman"/>
              </a:rPr>
              <a:t>, positive)</a:t>
            </a:r>
            <a:endParaRPr sz="1800">
              <a:latin typeface="Times New Roman"/>
              <a:cs typeface="Times New Roman"/>
            </a:endParaRPr>
          </a:p>
          <a:p>
            <a:pPr marL="38100">
              <a:lnSpc>
                <a:spcPct val="100000"/>
              </a:lnSpc>
              <a:spcBef>
                <a:spcPts val="355"/>
              </a:spcBef>
            </a:pPr>
            <a:r>
              <a:rPr sz="1200" i="1" spc="10" dirty="0">
                <a:latin typeface="Times New Roman"/>
                <a:cs typeface="Times New Roman"/>
              </a:rPr>
              <a:t>w</a:t>
            </a:r>
            <a:r>
              <a:rPr sz="1200" spc="10" dirty="0">
                <a:latin typeface="Symbol"/>
                <a:cs typeface="Symbol"/>
              </a:rPr>
              <a:t></a:t>
            </a:r>
            <a:r>
              <a:rPr sz="1200" i="1" spc="10" dirty="0">
                <a:latin typeface="Times New Roman"/>
                <a:cs typeface="Times New Roman"/>
              </a:rPr>
              <a:t>V</a:t>
            </a:r>
            <a:endParaRPr sz="1200">
              <a:latin typeface="Times New Roman"/>
              <a:cs typeface="Times New Roman"/>
            </a:endParaRPr>
          </a:p>
        </p:txBody>
      </p:sp>
      <p:sp>
        <p:nvSpPr>
          <p:cNvPr id="8" name="object 8"/>
          <p:cNvSpPr/>
          <p:nvPr/>
        </p:nvSpPr>
        <p:spPr>
          <a:xfrm>
            <a:off x="5846088" y="4123273"/>
            <a:ext cx="2460625" cy="0"/>
          </a:xfrm>
          <a:custGeom>
            <a:avLst/>
            <a:gdLst/>
            <a:ahLst/>
            <a:cxnLst/>
            <a:rect l="l" t="t" r="r" b="b"/>
            <a:pathLst>
              <a:path w="2460625">
                <a:moveTo>
                  <a:pt x="0" y="0"/>
                </a:moveTo>
                <a:lnTo>
                  <a:pt x="2460479" y="0"/>
                </a:lnTo>
              </a:path>
            </a:pathLst>
          </a:custGeom>
          <a:ln w="11269">
            <a:solidFill>
              <a:srgbClr val="000000"/>
            </a:solidFill>
          </a:ln>
        </p:spPr>
        <p:txBody>
          <a:bodyPr wrap="square" lIns="0" tIns="0" rIns="0" bIns="0" rtlCol="0"/>
          <a:lstStyle/>
          <a:p>
            <a:endParaRPr/>
          </a:p>
        </p:txBody>
      </p:sp>
      <p:sp>
        <p:nvSpPr>
          <p:cNvPr id="9" name="object 9"/>
          <p:cNvSpPr txBox="1"/>
          <p:nvPr/>
        </p:nvSpPr>
        <p:spPr>
          <a:xfrm>
            <a:off x="8438707" y="3931750"/>
            <a:ext cx="386080" cy="299085"/>
          </a:xfrm>
          <a:prstGeom prst="rect">
            <a:avLst/>
          </a:prstGeom>
        </p:spPr>
        <p:txBody>
          <a:bodyPr vert="horz" wrap="square" lIns="0" tIns="11430" rIns="0" bIns="0" rtlCol="0">
            <a:spAutoFit/>
          </a:bodyPr>
          <a:lstStyle/>
          <a:p>
            <a:pPr marL="12700">
              <a:lnSpc>
                <a:spcPct val="100000"/>
              </a:lnSpc>
              <a:spcBef>
                <a:spcPts val="90"/>
              </a:spcBef>
            </a:pPr>
            <a:r>
              <a:rPr sz="1800" spc="-5" dirty="0">
                <a:latin typeface="Symbol"/>
                <a:cs typeface="Symbol"/>
              </a:rPr>
              <a:t></a:t>
            </a:r>
            <a:r>
              <a:rPr sz="1800" spc="409" dirty="0">
                <a:latin typeface="Times New Roman"/>
                <a:cs typeface="Times New Roman"/>
              </a:rPr>
              <a:t> </a:t>
            </a:r>
            <a:r>
              <a:rPr sz="1800" spc="-5" dirty="0">
                <a:latin typeface="Times New Roman"/>
                <a:cs typeface="Times New Roman"/>
              </a:rPr>
              <a:t>0</a:t>
            </a:r>
            <a:endParaRPr sz="1800">
              <a:latin typeface="Times New Roman"/>
              <a:cs typeface="Times New Roman"/>
            </a:endParaRPr>
          </a:p>
        </p:txBody>
      </p:sp>
      <p:sp>
        <p:nvSpPr>
          <p:cNvPr id="10" name="object 10"/>
          <p:cNvSpPr txBox="1"/>
          <p:nvPr/>
        </p:nvSpPr>
        <p:spPr>
          <a:xfrm>
            <a:off x="3715958" y="5568674"/>
            <a:ext cx="4177029" cy="719455"/>
          </a:xfrm>
          <a:prstGeom prst="rect">
            <a:avLst/>
          </a:prstGeom>
        </p:spPr>
        <p:txBody>
          <a:bodyPr vert="horz" wrap="square" lIns="0" tIns="17145" rIns="0" bIns="0" rtlCol="0">
            <a:spAutoFit/>
          </a:bodyPr>
          <a:lstStyle/>
          <a:p>
            <a:pPr marL="38100">
              <a:lnSpc>
                <a:spcPts val="4120"/>
              </a:lnSpc>
              <a:spcBef>
                <a:spcPts val="135"/>
              </a:spcBef>
            </a:pPr>
            <a:r>
              <a:rPr sz="2550" i="1" spc="10" dirty="0">
                <a:latin typeface="Times New Roman"/>
                <a:cs typeface="Times New Roman"/>
              </a:rPr>
              <a:t>c</a:t>
            </a:r>
            <a:r>
              <a:rPr sz="2175" i="1" spc="15" baseline="-24904" dirty="0">
                <a:latin typeface="Times New Roman"/>
                <a:cs typeface="Times New Roman"/>
              </a:rPr>
              <a:t>MAP </a:t>
            </a:r>
            <a:r>
              <a:rPr sz="2550" dirty="0">
                <a:latin typeface="Symbol"/>
                <a:cs typeface="Symbol"/>
              </a:rPr>
              <a:t></a:t>
            </a:r>
            <a:r>
              <a:rPr sz="2550" dirty="0">
                <a:latin typeface="Times New Roman"/>
                <a:cs typeface="Times New Roman"/>
              </a:rPr>
              <a:t> </a:t>
            </a:r>
            <a:r>
              <a:rPr sz="2550" spc="10" dirty="0">
                <a:latin typeface="Times New Roman"/>
                <a:cs typeface="Times New Roman"/>
              </a:rPr>
              <a:t>argmax</a:t>
            </a:r>
            <a:r>
              <a:rPr sz="2175" i="1" spc="15" baseline="-24904" dirty="0">
                <a:latin typeface="Times New Roman"/>
                <a:cs typeface="Times New Roman"/>
              </a:rPr>
              <a:t>c </a:t>
            </a:r>
            <a:r>
              <a:rPr sz="2550" i="1" spc="-120" dirty="0">
                <a:latin typeface="Times New Roman"/>
                <a:cs typeface="Times New Roman"/>
              </a:rPr>
              <a:t>P</a:t>
            </a:r>
            <a:r>
              <a:rPr sz="3825" spc="-179" baseline="15250" dirty="0">
                <a:latin typeface="Times New Roman"/>
                <a:cs typeface="Times New Roman"/>
              </a:rPr>
              <a:t>ˆ</a:t>
            </a:r>
            <a:r>
              <a:rPr sz="2550" spc="-120" dirty="0">
                <a:latin typeface="Times New Roman"/>
                <a:cs typeface="Times New Roman"/>
              </a:rPr>
              <a:t>(</a:t>
            </a:r>
            <a:r>
              <a:rPr sz="2550" i="1" spc="-120" dirty="0">
                <a:latin typeface="Times New Roman"/>
                <a:cs typeface="Times New Roman"/>
              </a:rPr>
              <a:t>c</a:t>
            </a:r>
            <a:r>
              <a:rPr sz="2550" spc="-120" dirty="0">
                <a:latin typeface="Times New Roman"/>
                <a:cs typeface="Times New Roman"/>
              </a:rPr>
              <a:t>)</a:t>
            </a:r>
            <a:r>
              <a:rPr sz="5700" spc="-179" baseline="-6578" dirty="0">
                <a:latin typeface="Symbol"/>
                <a:cs typeface="Symbol"/>
              </a:rPr>
              <a:t></a:t>
            </a:r>
            <a:r>
              <a:rPr sz="5700" spc="-179" baseline="-6578" dirty="0">
                <a:latin typeface="Times New Roman"/>
                <a:cs typeface="Times New Roman"/>
              </a:rPr>
              <a:t> </a:t>
            </a:r>
            <a:r>
              <a:rPr sz="2550" i="1" spc="-125" dirty="0">
                <a:latin typeface="Times New Roman"/>
                <a:cs typeface="Times New Roman"/>
              </a:rPr>
              <a:t>P</a:t>
            </a:r>
            <a:r>
              <a:rPr sz="3825" spc="-187" baseline="15250" dirty="0">
                <a:latin typeface="Times New Roman"/>
                <a:cs typeface="Times New Roman"/>
              </a:rPr>
              <a:t>ˆ</a:t>
            </a:r>
            <a:r>
              <a:rPr sz="2550" spc="-125" dirty="0">
                <a:latin typeface="Times New Roman"/>
                <a:cs typeface="Times New Roman"/>
              </a:rPr>
              <a:t>(</a:t>
            </a:r>
            <a:r>
              <a:rPr sz="2550" i="1" spc="-125" dirty="0">
                <a:latin typeface="Times New Roman"/>
                <a:cs typeface="Times New Roman"/>
              </a:rPr>
              <a:t>x</a:t>
            </a:r>
            <a:r>
              <a:rPr sz="2175" i="1" spc="-187" baseline="-24904" dirty="0">
                <a:latin typeface="Times New Roman"/>
                <a:cs typeface="Times New Roman"/>
              </a:rPr>
              <a:t>i </a:t>
            </a:r>
            <a:r>
              <a:rPr sz="2550" dirty="0">
                <a:latin typeface="Times New Roman"/>
                <a:cs typeface="Times New Roman"/>
              </a:rPr>
              <a:t>|</a:t>
            </a:r>
            <a:r>
              <a:rPr sz="2550" spc="-475" dirty="0">
                <a:latin typeface="Times New Roman"/>
                <a:cs typeface="Times New Roman"/>
              </a:rPr>
              <a:t> </a:t>
            </a:r>
            <a:r>
              <a:rPr sz="2550" i="1" spc="40" dirty="0">
                <a:latin typeface="Times New Roman"/>
                <a:cs typeface="Times New Roman"/>
              </a:rPr>
              <a:t>c</a:t>
            </a:r>
            <a:r>
              <a:rPr sz="2550" spc="40" dirty="0">
                <a:latin typeface="Times New Roman"/>
                <a:cs typeface="Times New Roman"/>
              </a:rPr>
              <a:t>)</a:t>
            </a:r>
            <a:endParaRPr sz="2550">
              <a:latin typeface="Times New Roman"/>
              <a:cs typeface="Times New Roman"/>
            </a:endParaRPr>
          </a:p>
          <a:p>
            <a:pPr marR="1078230" algn="r">
              <a:lnSpc>
                <a:spcPts val="1300"/>
              </a:lnSpc>
            </a:pPr>
            <a:r>
              <a:rPr sz="1450" i="1" spc="5" dirty="0">
                <a:latin typeface="Times New Roman"/>
                <a:cs typeface="Times New Roman"/>
              </a:rPr>
              <a:t>i</a:t>
            </a:r>
            <a:endParaRPr sz="145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9592310" cy="695960"/>
          </a:xfrm>
          <a:prstGeom prst="rect">
            <a:avLst/>
          </a:prstGeom>
        </p:spPr>
        <p:txBody>
          <a:bodyPr vert="horz" wrap="square" lIns="0" tIns="12700" rIns="0" bIns="0" rtlCol="0">
            <a:spAutoFit/>
          </a:bodyPr>
          <a:lstStyle/>
          <a:p>
            <a:pPr marL="12700">
              <a:lnSpc>
                <a:spcPct val="100000"/>
              </a:lnSpc>
              <a:spcBef>
                <a:spcPts val="100"/>
              </a:spcBef>
            </a:pPr>
            <a:r>
              <a:rPr spc="-275" dirty="0"/>
              <a:t>Laplace </a:t>
            </a:r>
            <a:r>
              <a:rPr spc="-220" dirty="0"/>
              <a:t>(add-1) </a:t>
            </a:r>
            <a:r>
              <a:rPr spc="-155" dirty="0"/>
              <a:t>smoothing </a:t>
            </a:r>
            <a:r>
              <a:rPr spc="-195" dirty="0"/>
              <a:t>for </a:t>
            </a:r>
            <a:r>
              <a:rPr spc="-200" dirty="0"/>
              <a:t>Naïve</a:t>
            </a:r>
            <a:r>
              <a:rPr spc="-775" dirty="0"/>
              <a:t> </a:t>
            </a:r>
            <a:r>
              <a:rPr spc="-185" dirty="0"/>
              <a:t>Bayes</a:t>
            </a:r>
          </a:p>
        </p:txBody>
      </p:sp>
      <p:sp>
        <p:nvSpPr>
          <p:cNvPr id="3" name="object 3"/>
          <p:cNvSpPr txBox="1"/>
          <p:nvPr/>
        </p:nvSpPr>
        <p:spPr>
          <a:xfrm>
            <a:off x="916939" y="1795778"/>
            <a:ext cx="4205605" cy="45212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dirty="0">
                <a:latin typeface="Carlito"/>
                <a:cs typeface="Carlito"/>
              </a:rPr>
              <a:t>No </a:t>
            </a:r>
            <a:r>
              <a:rPr sz="2800" spc="-15" dirty="0">
                <a:latin typeface="Carlito"/>
                <a:cs typeface="Carlito"/>
              </a:rPr>
              <a:t>more </a:t>
            </a:r>
            <a:r>
              <a:rPr sz="2800" spc="-35" dirty="0">
                <a:latin typeface="Carlito"/>
                <a:cs typeface="Carlito"/>
              </a:rPr>
              <a:t>zero</a:t>
            </a:r>
            <a:r>
              <a:rPr sz="2800" spc="-15" dirty="0">
                <a:latin typeface="Carlito"/>
                <a:cs typeface="Carlito"/>
              </a:rPr>
              <a:t> </a:t>
            </a:r>
            <a:r>
              <a:rPr sz="2800" spc="-10" dirty="0">
                <a:latin typeface="Carlito"/>
                <a:cs typeface="Carlito"/>
              </a:rPr>
              <a:t>probabilities!</a:t>
            </a:r>
            <a:endParaRPr sz="2800">
              <a:latin typeface="Carlito"/>
              <a:cs typeface="Carlito"/>
            </a:endParaRPr>
          </a:p>
        </p:txBody>
      </p:sp>
      <p:sp>
        <p:nvSpPr>
          <p:cNvPr id="4" name="object 4"/>
          <p:cNvSpPr txBox="1"/>
          <p:nvPr/>
        </p:nvSpPr>
        <p:spPr>
          <a:xfrm>
            <a:off x="7651494" y="4559425"/>
            <a:ext cx="223520" cy="457834"/>
          </a:xfrm>
          <a:prstGeom prst="rect">
            <a:avLst/>
          </a:prstGeom>
        </p:spPr>
        <p:txBody>
          <a:bodyPr vert="horz" wrap="square" lIns="0" tIns="17145" rIns="0" bIns="0" rtlCol="0">
            <a:spAutoFit/>
          </a:bodyPr>
          <a:lstStyle/>
          <a:p>
            <a:pPr marL="12700">
              <a:lnSpc>
                <a:spcPct val="100000"/>
              </a:lnSpc>
              <a:spcBef>
                <a:spcPts val="135"/>
              </a:spcBef>
            </a:pPr>
            <a:r>
              <a:rPr sz="2800" spc="20" dirty="0">
                <a:latin typeface="Symbol"/>
                <a:cs typeface="Symbol"/>
              </a:rPr>
              <a:t></a:t>
            </a:r>
            <a:endParaRPr sz="2800">
              <a:latin typeface="Symbol"/>
              <a:cs typeface="Symbol"/>
            </a:endParaRPr>
          </a:p>
        </p:txBody>
      </p:sp>
      <p:sp>
        <p:nvSpPr>
          <p:cNvPr id="5" name="object 5"/>
          <p:cNvSpPr txBox="1"/>
          <p:nvPr/>
        </p:nvSpPr>
        <p:spPr>
          <a:xfrm>
            <a:off x="8563278" y="4342700"/>
            <a:ext cx="2202815" cy="457834"/>
          </a:xfrm>
          <a:prstGeom prst="rect">
            <a:avLst/>
          </a:prstGeom>
        </p:spPr>
        <p:txBody>
          <a:bodyPr vert="horz" wrap="square" lIns="0" tIns="17145" rIns="0" bIns="0" rtlCol="0">
            <a:spAutoFit/>
          </a:bodyPr>
          <a:lstStyle/>
          <a:p>
            <a:pPr marL="38100">
              <a:lnSpc>
                <a:spcPct val="100000"/>
              </a:lnSpc>
              <a:spcBef>
                <a:spcPts val="135"/>
              </a:spcBef>
            </a:pPr>
            <a:r>
              <a:rPr sz="2800" i="1" spc="40" dirty="0">
                <a:latin typeface="Times New Roman"/>
                <a:cs typeface="Times New Roman"/>
              </a:rPr>
              <a:t>count</a:t>
            </a:r>
            <a:r>
              <a:rPr sz="2800" spc="40" dirty="0">
                <a:latin typeface="Times New Roman"/>
                <a:cs typeface="Times New Roman"/>
              </a:rPr>
              <a:t>(</a:t>
            </a:r>
            <a:r>
              <a:rPr sz="2800" i="1" spc="40" dirty="0">
                <a:latin typeface="Times New Roman"/>
                <a:cs typeface="Times New Roman"/>
              </a:rPr>
              <a:t>w</a:t>
            </a:r>
            <a:r>
              <a:rPr sz="2850" i="1" spc="60" baseline="-20467" dirty="0">
                <a:latin typeface="Times New Roman"/>
                <a:cs typeface="Times New Roman"/>
              </a:rPr>
              <a:t>i</a:t>
            </a:r>
            <a:r>
              <a:rPr sz="2800" spc="40" dirty="0">
                <a:latin typeface="Times New Roman"/>
                <a:cs typeface="Times New Roman"/>
              </a:rPr>
              <a:t>,</a:t>
            </a:r>
            <a:r>
              <a:rPr sz="2800" spc="-385" dirty="0">
                <a:latin typeface="Times New Roman"/>
                <a:cs typeface="Times New Roman"/>
              </a:rPr>
              <a:t> </a:t>
            </a:r>
            <a:r>
              <a:rPr sz="2800" i="1" spc="55" dirty="0">
                <a:latin typeface="Times New Roman"/>
                <a:cs typeface="Times New Roman"/>
              </a:rPr>
              <a:t>c</a:t>
            </a:r>
            <a:r>
              <a:rPr sz="2800" spc="55" dirty="0">
                <a:latin typeface="Times New Roman"/>
                <a:cs typeface="Times New Roman"/>
              </a:rPr>
              <a:t>)</a:t>
            </a:r>
            <a:r>
              <a:rPr sz="2800" spc="-400" dirty="0">
                <a:latin typeface="Times New Roman"/>
                <a:cs typeface="Times New Roman"/>
              </a:rPr>
              <a:t> </a:t>
            </a:r>
            <a:r>
              <a:rPr sz="2800" spc="100" dirty="0">
                <a:latin typeface="Symbol"/>
                <a:cs typeface="Symbol"/>
              </a:rPr>
              <a:t></a:t>
            </a:r>
            <a:r>
              <a:rPr sz="2800" spc="100" dirty="0">
                <a:latin typeface="Times New Roman"/>
                <a:cs typeface="Times New Roman"/>
              </a:rPr>
              <a:t>1</a:t>
            </a:r>
            <a:endParaRPr sz="2800">
              <a:latin typeface="Times New Roman"/>
              <a:cs typeface="Times New Roman"/>
            </a:endParaRPr>
          </a:p>
        </p:txBody>
      </p:sp>
      <p:sp>
        <p:nvSpPr>
          <p:cNvPr id="6" name="object 6"/>
          <p:cNvSpPr txBox="1"/>
          <p:nvPr/>
        </p:nvSpPr>
        <p:spPr>
          <a:xfrm>
            <a:off x="7908752" y="5552917"/>
            <a:ext cx="730250" cy="457834"/>
          </a:xfrm>
          <a:prstGeom prst="rect">
            <a:avLst/>
          </a:prstGeom>
        </p:spPr>
        <p:txBody>
          <a:bodyPr vert="horz" wrap="square" lIns="0" tIns="17145" rIns="0" bIns="0" rtlCol="0">
            <a:spAutoFit/>
          </a:bodyPr>
          <a:lstStyle/>
          <a:p>
            <a:pPr marL="38100">
              <a:lnSpc>
                <a:spcPct val="100000"/>
              </a:lnSpc>
              <a:spcBef>
                <a:spcPts val="135"/>
              </a:spcBef>
            </a:pPr>
            <a:r>
              <a:rPr sz="4200" spc="-67" baseline="6944" dirty="0">
                <a:latin typeface="Symbol"/>
                <a:cs typeface="Symbol"/>
              </a:rPr>
              <a:t></a:t>
            </a:r>
            <a:r>
              <a:rPr sz="1900" i="1" spc="-45" dirty="0">
                <a:latin typeface="Times New Roman"/>
                <a:cs typeface="Times New Roman"/>
              </a:rPr>
              <a:t>w</a:t>
            </a:r>
            <a:r>
              <a:rPr sz="1900" spc="-45" dirty="0">
                <a:latin typeface="Symbol"/>
                <a:cs typeface="Symbol"/>
              </a:rPr>
              <a:t></a:t>
            </a:r>
            <a:r>
              <a:rPr sz="1900" i="1" spc="-45" dirty="0">
                <a:latin typeface="Times New Roman"/>
                <a:cs typeface="Times New Roman"/>
              </a:rPr>
              <a:t>V</a:t>
            </a:r>
            <a:endParaRPr sz="1900">
              <a:latin typeface="Times New Roman"/>
              <a:cs typeface="Times New Roman"/>
            </a:endParaRPr>
          </a:p>
        </p:txBody>
      </p:sp>
      <p:sp>
        <p:nvSpPr>
          <p:cNvPr id="7" name="object 7"/>
          <p:cNvSpPr txBox="1"/>
          <p:nvPr/>
        </p:nvSpPr>
        <p:spPr>
          <a:xfrm>
            <a:off x="7934152" y="4781764"/>
            <a:ext cx="2487295" cy="457834"/>
          </a:xfrm>
          <a:prstGeom prst="rect">
            <a:avLst/>
          </a:prstGeom>
        </p:spPr>
        <p:txBody>
          <a:bodyPr vert="horz" wrap="square" lIns="0" tIns="17145" rIns="0" bIns="0" rtlCol="0">
            <a:spAutoFit/>
          </a:bodyPr>
          <a:lstStyle/>
          <a:p>
            <a:pPr marL="12700">
              <a:lnSpc>
                <a:spcPct val="100000"/>
              </a:lnSpc>
              <a:spcBef>
                <a:spcPts val="135"/>
              </a:spcBef>
              <a:tabLst>
                <a:tab pos="2335530" algn="l"/>
              </a:tabLst>
            </a:pPr>
            <a:r>
              <a:rPr sz="2800" spc="-315" dirty="0">
                <a:latin typeface="Symbol"/>
                <a:cs typeface="Symbol"/>
              </a:rPr>
              <a:t></a:t>
            </a:r>
            <a:r>
              <a:rPr sz="2800" spc="-315" dirty="0">
                <a:latin typeface="Times New Roman"/>
                <a:cs typeface="Times New Roman"/>
              </a:rPr>
              <a:t>	</a:t>
            </a:r>
            <a:r>
              <a:rPr sz="2800" spc="-1090" dirty="0">
                <a:latin typeface="Symbol"/>
                <a:cs typeface="Symbol"/>
              </a:rPr>
              <a:t></a:t>
            </a:r>
            <a:endParaRPr sz="2800">
              <a:latin typeface="Symbol"/>
              <a:cs typeface="Symbol"/>
            </a:endParaRPr>
          </a:p>
        </p:txBody>
      </p:sp>
      <p:sp>
        <p:nvSpPr>
          <p:cNvPr id="8" name="object 8"/>
          <p:cNvSpPr txBox="1"/>
          <p:nvPr/>
        </p:nvSpPr>
        <p:spPr>
          <a:xfrm>
            <a:off x="10257392" y="5506948"/>
            <a:ext cx="163830" cy="457834"/>
          </a:xfrm>
          <a:prstGeom prst="rect">
            <a:avLst/>
          </a:prstGeom>
        </p:spPr>
        <p:txBody>
          <a:bodyPr vert="horz" wrap="square" lIns="0" tIns="17145" rIns="0" bIns="0" rtlCol="0">
            <a:spAutoFit/>
          </a:bodyPr>
          <a:lstStyle/>
          <a:p>
            <a:pPr marL="12700">
              <a:lnSpc>
                <a:spcPct val="100000"/>
              </a:lnSpc>
              <a:spcBef>
                <a:spcPts val="135"/>
              </a:spcBef>
            </a:pPr>
            <a:r>
              <a:rPr sz="2800" spc="-1714" dirty="0">
                <a:latin typeface="Symbol"/>
                <a:cs typeface="Symbol"/>
              </a:rPr>
              <a:t></a:t>
            </a:r>
            <a:endParaRPr sz="2800">
              <a:latin typeface="Symbol"/>
              <a:cs typeface="Symbol"/>
            </a:endParaRPr>
          </a:p>
        </p:txBody>
      </p:sp>
      <p:sp>
        <p:nvSpPr>
          <p:cNvPr id="9" name="object 9"/>
          <p:cNvSpPr/>
          <p:nvPr/>
        </p:nvSpPr>
        <p:spPr>
          <a:xfrm>
            <a:off x="10989883" y="5206308"/>
            <a:ext cx="0" cy="431800"/>
          </a:xfrm>
          <a:custGeom>
            <a:avLst/>
            <a:gdLst/>
            <a:ahLst/>
            <a:cxnLst/>
            <a:rect l="l" t="t" r="r" b="b"/>
            <a:pathLst>
              <a:path h="431800">
                <a:moveTo>
                  <a:pt x="0" y="0"/>
                </a:moveTo>
                <a:lnTo>
                  <a:pt x="0" y="431548"/>
                </a:lnTo>
              </a:path>
            </a:pathLst>
          </a:custGeom>
          <a:ln w="17842">
            <a:solidFill>
              <a:srgbClr val="000000"/>
            </a:solidFill>
          </a:ln>
        </p:spPr>
        <p:txBody>
          <a:bodyPr wrap="square" lIns="0" tIns="0" rIns="0" bIns="0" rtlCol="0"/>
          <a:lstStyle/>
          <a:p>
            <a:endParaRPr/>
          </a:p>
        </p:txBody>
      </p:sp>
      <p:sp>
        <p:nvSpPr>
          <p:cNvPr id="10" name="object 10"/>
          <p:cNvSpPr txBox="1"/>
          <p:nvPr/>
        </p:nvSpPr>
        <p:spPr>
          <a:xfrm>
            <a:off x="7896052" y="4951563"/>
            <a:ext cx="3391535" cy="674370"/>
          </a:xfrm>
          <a:prstGeom prst="rect">
            <a:avLst/>
          </a:prstGeom>
        </p:spPr>
        <p:txBody>
          <a:bodyPr vert="horz" wrap="square" lIns="0" tIns="13335" rIns="0" bIns="0" rtlCol="0">
            <a:spAutoFit/>
          </a:bodyPr>
          <a:lstStyle/>
          <a:p>
            <a:pPr marL="50800">
              <a:lnSpc>
                <a:spcPct val="100000"/>
              </a:lnSpc>
              <a:spcBef>
                <a:spcPts val="105"/>
              </a:spcBef>
              <a:tabLst>
                <a:tab pos="2697480" algn="l"/>
                <a:tab pos="3132455" algn="l"/>
              </a:tabLst>
            </a:pPr>
            <a:r>
              <a:rPr sz="4200" spc="-1867" baseline="-21825" dirty="0">
                <a:latin typeface="Symbol"/>
                <a:cs typeface="Symbol"/>
              </a:rPr>
              <a:t></a:t>
            </a:r>
            <a:r>
              <a:rPr sz="4200" spc="60" baseline="-21825" dirty="0">
                <a:latin typeface="Times New Roman"/>
                <a:cs typeface="Times New Roman"/>
              </a:rPr>
              <a:t> </a:t>
            </a:r>
            <a:r>
              <a:rPr sz="6375" spc="7" baseline="-5882" dirty="0">
                <a:latin typeface="Symbol"/>
                <a:cs typeface="Symbol"/>
              </a:rPr>
              <a:t></a:t>
            </a:r>
            <a:r>
              <a:rPr sz="6375" spc="-367" baseline="-5882" dirty="0">
                <a:latin typeface="Times New Roman"/>
                <a:cs typeface="Times New Roman"/>
              </a:rPr>
              <a:t> </a:t>
            </a:r>
            <a:r>
              <a:rPr sz="2800" i="1" spc="20" dirty="0">
                <a:latin typeface="Times New Roman"/>
                <a:cs typeface="Times New Roman"/>
              </a:rPr>
              <a:t>count</a:t>
            </a:r>
            <a:r>
              <a:rPr sz="2800" spc="20" dirty="0">
                <a:latin typeface="Times New Roman"/>
                <a:cs typeface="Times New Roman"/>
              </a:rPr>
              <a:t>(</a:t>
            </a:r>
            <a:r>
              <a:rPr sz="2800" i="1" spc="20" dirty="0">
                <a:latin typeface="Times New Roman"/>
                <a:cs typeface="Times New Roman"/>
              </a:rPr>
              <a:t>w</a:t>
            </a:r>
            <a:r>
              <a:rPr sz="2800" spc="20" dirty="0">
                <a:latin typeface="Times New Roman"/>
                <a:cs typeface="Times New Roman"/>
              </a:rPr>
              <a:t>,</a:t>
            </a:r>
            <a:r>
              <a:rPr sz="2800" spc="-350" dirty="0">
                <a:latin typeface="Times New Roman"/>
                <a:cs typeface="Times New Roman"/>
              </a:rPr>
              <a:t> </a:t>
            </a:r>
            <a:r>
              <a:rPr sz="2800" i="1" spc="110" dirty="0">
                <a:latin typeface="Times New Roman"/>
                <a:cs typeface="Times New Roman"/>
              </a:rPr>
              <a:t>c</a:t>
            </a:r>
            <a:r>
              <a:rPr sz="2800" spc="110" dirty="0">
                <a:latin typeface="Times New Roman"/>
                <a:cs typeface="Times New Roman"/>
              </a:rPr>
              <a:t>)</a:t>
            </a:r>
            <a:r>
              <a:rPr sz="4200" spc="165" baseline="-21825" dirty="0">
                <a:latin typeface="Symbol"/>
                <a:cs typeface="Symbol"/>
              </a:rPr>
              <a:t></a:t>
            </a:r>
            <a:r>
              <a:rPr sz="4200" spc="165" baseline="-21825" dirty="0">
                <a:latin typeface="Times New Roman"/>
                <a:cs typeface="Times New Roman"/>
              </a:rPr>
              <a:t>	</a:t>
            </a:r>
            <a:r>
              <a:rPr sz="2800" spc="20" dirty="0">
                <a:latin typeface="Symbol"/>
                <a:cs typeface="Symbol"/>
              </a:rPr>
              <a:t></a:t>
            </a:r>
            <a:r>
              <a:rPr sz="2800" spc="20" dirty="0">
                <a:latin typeface="Times New Roman"/>
                <a:cs typeface="Times New Roman"/>
              </a:rPr>
              <a:t>	</a:t>
            </a:r>
            <a:r>
              <a:rPr sz="2800" i="1" spc="20" dirty="0">
                <a:latin typeface="Times New Roman"/>
                <a:cs typeface="Times New Roman"/>
              </a:rPr>
              <a:t>V</a:t>
            </a:r>
            <a:endParaRPr sz="2800">
              <a:latin typeface="Times New Roman"/>
              <a:cs typeface="Times New Roman"/>
            </a:endParaRPr>
          </a:p>
        </p:txBody>
      </p:sp>
      <p:sp>
        <p:nvSpPr>
          <p:cNvPr id="11" name="object 11"/>
          <p:cNvSpPr/>
          <p:nvPr/>
        </p:nvSpPr>
        <p:spPr>
          <a:xfrm>
            <a:off x="11321372" y="5206308"/>
            <a:ext cx="0" cy="431800"/>
          </a:xfrm>
          <a:custGeom>
            <a:avLst/>
            <a:gdLst/>
            <a:ahLst/>
            <a:cxnLst/>
            <a:rect l="l" t="t" r="r" b="b"/>
            <a:pathLst>
              <a:path h="431800">
                <a:moveTo>
                  <a:pt x="0" y="0"/>
                </a:moveTo>
                <a:lnTo>
                  <a:pt x="0" y="431548"/>
                </a:lnTo>
              </a:path>
            </a:pathLst>
          </a:custGeom>
          <a:ln w="17842">
            <a:solidFill>
              <a:srgbClr val="000000"/>
            </a:solidFill>
          </a:ln>
        </p:spPr>
        <p:txBody>
          <a:bodyPr wrap="square" lIns="0" tIns="0" rIns="0" bIns="0" rtlCol="0"/>
          <a:lstStyle/>
          <a:p>
            <a:endParaRPr/>
          </a:p>
        </p:txBody>
      </p:sp>
      <p:sp>
        <p:nvSpPr>
          <p:cNvPr id="12" name="object 12"/>
          <p:cNvSpPr/>
          <p:nvPr/>
        </p:nvSpPr>
        <p:spPr>
          <a:xfrm>
            <a:off x="7943096" y="4854971"/>
            <a:ext cx="3415665" cy="0"/>
          </a:xfrm>
          <a:custGeom>
            <a:avLst/>
            <a:gdLst/>
            <a:ahLst/>
            <a:cxnLst/>
            <a:rect l="l" t="t" r="r" b="b"/>
            <a:pathLst>
              <a:path w="3415665">
                <a:moveTo>
                  <a:pt x="0" y="0"/>
                </a:moveTo>
                <a:lnTo>
                  <a:pt x="3415369" y="0"/>
                </a:lnTo>
              </a:path>
            </a:pathLst>
          </a:custGeom>
          <a:ln w="17824">
            <a:solidFill>
              <a:srgbClr val="000000"/>
            </a:solidFill>
          </a:ln>
        </p:spPr>
        <p:txBody>
          <a:bodyPr wrap="square" lIns="0" tIns="0" rIns="0" bIns="0" rtlCol="0"/>
          <a:lstStyle/>
          <a:p>
            <a:endParaRPr/>
          </a:p>
        </p:txBody>
      </p:sp>
      <p:sp>
        <p:nvSpPr>
          <p:cNvPr id="13" name="object 13"/>
          <p:cNvSpPr txBox="1"/>
          <p:nvPr/>
        </p:nvSpPr>
        <p:spPr>
          <a:xfrm>
            <a:off x="1890277" y="3156426"/>
            <a:ext cx="93980" cy="319405"/>
          </a:xfrm>
          <a:prstGeom prst="rect">
            <a:avLst/>
          </a:prstGeom>
        </p:spPr>
        <p:txBody>
          <a:bodyPr vert="horz" wrap="square" lIns="0" tIns="15875" rIns="0" bIns="0" rtlCol="0">
            <a:spAutoFit/>
          </a:bodyPr>
          <a:lstStyle/>
          <a:p>
            <a:pPr marL="12700">
              <a:lnSpc>
                <a:spcPct val="100000"/>
              </a:lnSpc>
              <a:spcBef>
                <a:spcPts val="125"/>
              </a:spcBef>
            </a:pPr>
            <a:r>
              <a:rPr sz="1900" i="1" spc="5" dirty="0">
                <a:latin typeface="Times New Roman"/>
                <a:cs typeface="Times New Roman"/>
              </a:rPr>
              <a:t>i</a:t>
            </a:r>
            <a:endParaRPr sz="1900">
              <a:latin typeface="Times New Roman"/>
              <a:cs typeface="Times New Roman"/>
            </a:endParaRPr>
          </a:p>
        </p:txBody>
      </p:sp>
      <p:sp>
        <p:nvSpPr>
          <p:cNvPr id="14" name="object 14"/>
          <p:cNvSpPr txBox="1"/>
          <p:nvPr/>
        </p:nvSpPr>
        <p:spPr>
          <a:xfrm>
            <a:off x="1273581" y="2950963"/>
            <a:ext cx="1512570" cy="457834"/>
          </a:xfrm>
          <a:prstGeom prst="rect">
            <a:avLst/>
          </a:prstGeom>
        </p:spPr>
        <p:txBody>
          <a:bodyPr vert="horz" wrap="square" lIns="0" tIns="17145" rIns="0" bIns="0" rtlCol="0">
            <a:spAutoFit/>
          </a:bodyPr>
          <a:lstStyle/>
          <a:p>
            <a:pPr marL="38100">
              <a:lnSpc>
                <a:spcPct val="100000"/>
              </a:lnSpc>
              <a:spcBef>
                <a:spcPts val="135"/>
              </a:spcBef>
              <a:tabLst>
                <a:tab pos="794385" algn="l"/>
              </a:tabLst>
            </a:pPr>
            <a:r>
              <a:rPr sz="2800" i="1" spc="-185" dirty="0">
                <a:latin typeface="Times New Roman"/>
                <a:cs typeface="Times New Roman"/>
              </a:rPr>
              <a:t>P</a:t>
            </a:r>
            <a:r>
              <a:rPr sz="4200" spc="-277" baseline="14880" dirty="0">
                <a:latin typeface="Times New Roman"/>
                <a:cs typeface="Times New Roman"/>
              </a:rPr>
              <a:t>ˆ</a:t>
            </a:r>
            <a:r>
              <a:rPr sz="2800" spc="-185" dirty="0">
                <a:latin typeface="Times New Roman"/>
                <a:cs typeface="Times New Roman"/>
              </a:rPr>
              <a:t>(</a:t>
            </a:r>
            <a:r>
              <a:rPr sz="2800" i="1" spc="-185" dirty="0">
                <a:latin typeface="Times New Roman"/>
                <a:cs typeface="Times New Roman"/>
              </a:rPr>
              <a:t>w	</a:t>
            </a:r>
            <a:r>
              <a:rPr sz="2800" spc="5" dirty="0">
                <a:latin typeface="Times New Roman"/>
                <a:cs typeface="Times New Roman"/>
              </a:rPr>
              <a:t>| </a:t>
            </a:r>
            <a:r>
              <a:rPr sz="2800" i="1" spc="55" dirty="0">
                <a:latin typeface="Times New Roman"/>
                <a:cs typeface="Times New Roman"/>
              </a:rPr>
              <a:t>c</a:t>
            </a:r>
            <a:r>
              <a:rPr sz="2800" spc="55" dirty="0">
                <a:latin typeface="Times New Roman"/>
                <a:cs typeface="Times New Roman"/>
              </a:rPr>
              <a:t>)</a:t>
            </a:r>
            <a:r>
              <a:rPr sz="2800" spc="-545" dirty="0">
                <a:latin typeface="Times New Roman"/>
                <a:cs typeface="Times New Roman"/>
              </a:rPr>
              <a:t> </a:t>
            </a:r>
            <a:r>
              <a:rPr sz="2800" spc="20" dirty="0">
                <a:latin typeface="Symbol"/>
                <a:cs typeface="Symbol"/>
              </a:rPr>
              <a:t></a:t>
            </a:r>
            <a:endParaRPr sz="2800">
              <a:latin typeface="Symbol"/>
              <a:cs typeface="Symbol"/>
            </a:endParaRPr>
          </a:p>
        </p:txBody>
      </p:sp>
      <p:sp>
        <p:nvSpPr>
          <p:cNvPr id="15" name="object 15"/>
          <p:cNvSpPr txBox="1"/>
          <p:nvPr/>
        </p:nvSpPr>
        <p:spPr>
          <a:xfrm>
            <a:off x="3168545" y="2734250"/>
            <a:ext cx="1760855" cy="457834"/>
          </a:xfrm>
          <a:prstGeom prst="rect">
            <a:avLst/>
          </a:prstGeom>
        </p:spPr>
        <p:txBody>
          <a:bodyPr vert="horz" wrap="square" lIns="0" tIns="17145" rIns="0" bIns="0" rtlCol="0">
            <a:spAutoFit/>
          </a:bodyPr>
          <a:lstStyle/>
          <a:p>
            <a:pPr marL="38100">
              <a:lnSpc>
                <a:spcPct val="100000"/>
              </a:lnSpc>
              <a:spcBef>
                <a:spcPts val="135"/>
              </a:spcBef>
            </a:pPr>
            <a:r>
              <a:rPr sz="2800" i="1" spc="35" dirty="0">
                <a:latin typeface="Times New Roman"/>
                <a:cs typeface="Times New Roman"/>
              </a:rPr>
              <a:t>count</a:t>
            </a:r>
            <a:r>
              <a:rPr sz="2800" spc="35" dirty="0">
                <a:latin typeface="Times New Roman"/>
                <a:cs typeface="Times New Roman"/>
              </a:rPr>
              <a:t>(</a:t>
            </a:r>
            <a:r>
              <a:rPr sz="2800" i="1" spc="35" dirty="0">
                <a:latin typeface="Times New Roman"/>
                <a:cs typeface="Times New Roman"/>
              </a:rPr>
              <a:t>w</a:t>
            </a:r>
            <a:r>
              <a:rPr sz="2850" i="1" spc="52" baseline="-20467" dirty="0">
                <a:latin typeface="Times New Roman"/>
                <a:cs typeface="Times New Roman"/>
              </a:rPr>
              <a:t>i</a:t>
            </a:r>
            <a:r>
              <a:rPr sz="2800" spc="35" dirty="0">
                <a:latin typeface="Times New Roman"/>
                <a:cs typeface="Times New Roman"/>
              </a:rPr>
              <a:t>,</a:t>
            </a:r>
            <a:r>
              <a:rPr sz="2800" spc="-380" dirty="0">
                <a:latin typeface="Times New Roman"/>
                <a:cs typeface="Times New Roman"/>
              </a:rPr>
              <a:t> </a:t>
            </a:r>
            <a:r>
              <a:rPr sz="2800" i="1" spc="55" dirty="0">
                <a:latin typeface="Times New Roman"/>
                <a:cs typeface="Times New Roman"/>
              </a:rPr>
              <a:t>c</a:t>
            </a:r>
            <a:r>
              <a:rPr sz="2800" spc="55" dirty="0">
                <a:latin typeface="Times New Roman"/>
                <a:cs typeface="Times New Roman"/>
              </a:rPr>
              <a:t>)</a:t>
            </a:r>
            <a:endParaRPr sz="2800">
              <a:latin typeface="Times New Roman"/>
              <a:cs typeface="Times New Roman"/>
            </a:endParaRPr>
          </a:p>
        </p:txBody>
      </p:sp>
      <p:sp>
        <p:nvSpPr>
          <p:cNvPr id="16" name="object 16"/>
          <p:cNvSpPr txBox="1"/>
          <p:nvPr/>
        </p:nvSpPr>
        <p:spPr>
          <a:xfrm>
            <a:off x="2815644" y="2916585"/>
            <a:ext cx="2467610" cy="1186815"/>
          </a:xfrm>
          <a:prstGeom prst="rect">
            <a:avLst/>
          </a:prstGeom>
        </p:spPr>
        <p:txBody>
          <a:bodyPr vert="horz" wrap="square" lIns="0" tIns="163830" rIns="0" bIns="0" rtlCol="0">
            <a:spAutoFit/>
          </a:bodyPr>
          <a:lstStyle/>
          <a:p>
            <a:pPr marL="104139">
              <a:lnSpc>
                <a:spcPct val="100000"/>
              </a:lnSpc>
              <a:spcBef>
                <a:spcPts val="1290"/>
              </a:spcBef>
            </a:pPr>
            <a:r>
              <a:rPr sz="6375" baseline="-5882" dirty="0">
                <a:latin typeface="Symbol"/>
                <a:cs typeface="Symbol"/>
              </a:rPr>
              <a:t></a:t>
            </a:r>
            <a:r>
              <a:rPr sz="6375" spc="-1042" baseline="-5882" dirty="0">
                <a:latin typeface="Times New Roman"/>
                <a:cs typeface="Times New Roman"/>
              </a:rPr>
              <a:t> </a:t>
            </a:r>
            <a:r>
              <a:rPr sz="5475" spc="-7" baseline="-5327" dirty="0">
                <a:latin typeface="Symbol"/>
                <a:cs typeface="Symbol"/>
              </a:rPr>
              <a:t></a:t>
            </a:r>
            <a:r>
              <a:rPr sz="2800" i="1" spc="-5" dirty="0">
                <a:latin typeface="Times New Roman"/>
                <a:cs typeface="Times New Roman"/>
              </a:rPr>
              <a:t>count</a:t>
            </a:r>
            <a:r>
              <a:rPr sz="2800" spc="-5" dirty="0">
                <a:latin typeface="Times New Roman"/>
                <a:cs typeface="Times New Roman"/>
              </a:rPr>
              <a:t>(</a:t>
            </a:r>
            <a:r>
              <a:rPr sz="2800" i="1" spc="-5" dirty="0">
                <a:latin typeface="Times New Roman"/>
                <a:cs typeface="Times New Roman"/>
              </a:rPr>
              <a:t>w</a:t>
            </a:r>
            <a:r>
              <a:rPr sz="2800" spc="-5" dirty="0">
                <a:latin typeface="Times New Roman"/>
                <a:cs typeface="Times New Roman"/>
              </a:rPr>
              <a:t>, </a:t>
            </a:r>
            <a:r>
              <a:rPr sz="2800" i="1" spc="-60" dirty="0">
                <a:latin typeface="Times New Roman"/>
                <a:cs typeface="Times New Roman"/>
              </a:rPr>
              <a:t>c</a:t>
            </a:r>
            <a:r>
              <a:rPr sz="2800" spc="-60" dirty="0">
                <a:latin typeface="Times New Roman"/>
                <a:cs typeface="Times New Roman"/>
              </a:rPr>
              <a:t>)</a:t>
            </a:r>
            <a:r>
              <a:rPr sz="5475" spc="-89" baseline="-5327" dirty="0">
                <a:latin typeface="Symbol"/>
                <a:cs typeface="Symbol"/>
              </a:rPr>
              <a:t></a:t>
            </a:r>
            <a:endParaRPr sz="5475" baseline="-5327">
              <a:latin typeface="Symbol"/>
              <a:cs typeface="Symbol"/>
            </a:endParaRPr>
          </a:p>
          <a:p>
            <a:pPr marL="38100">
              <a:lnSpc>
                <a:spcPct val="100000"/>
              </a:lnSpc>
              <a:spcBef>
                <a:spcPts val="565"/>
              </a:spcBef>
            </a:pPr>
            <a:r>
              <a:rPr sz="1900" i="1" spc="20" dirty="0">
                <a:latin typeface="Times New Roman"/>
                <a:cs typeface="Times New Roman"/>
              </a:rPr>
              <a:t>w</a:t>
            </a:r>
            <a:r>
              <a:rPr sz="1900" spc="20" dirty="0">
                <a:latin typeface="Symbol"/>
                <a:cs typeface="Symbol"/>
              </a:rPr>
              <a:t></a:t>
            </a:r>
            <a:r>
              <a:rPr sz="1900" i="1" spc="20" dirty="0">
                <a:latin typeface="Times New Roman"/>
                <a:cs typeface="Times New Roman"/>
              </a:rPr>
              <a:t>V</a:t>
            </a:r>
            <a:endParaRPr sz="1900">
              <a:latin typeface="Times New Roman"/>
              <a:cs typeface="Times New Roman"/>
            </a:endParaRPr>
          </a:p>
        </p:txBody>
      </p:sp>
      <p:sp>
        <p:nvSpPr>
          <p:cNvPr id="17" name="object 17"/>
          <p:cNvSpPr/>
          <p:nvPr/>
        </p:nvSpPr>
        <p:spPr>
          <a:xfrm>
            <a:off x="2828403" y="3246525"/>
            <a:ext cx="2430145" cy="0"/>
          </a:xfrm>
          <a:custGeom>
            <a:avLst/>
            <a:gdLst/>
            <a:ahLst/>
            <a:cxnLst/>
            <a:rect l="l" t="t" r="r" b="b"/>
            <a:pathLst>
              <a:path w="2430145">
                <a:moveTo>
                  <a:pt x="0" y="0"/>
                </a:moveTo>
                <a:lnTo>
                  <a:pt x="2429946" y="0"/>
                </a:lnTo>
              </a:path>
            </a:pathLst>
          </a:custGeom>
          <a:ln w="17825">
            <a:solidFill>
              <a:srgbClr val="000000"/>
            </a:solidFill>
          </a:ln>
        </p:spPr>
        <p:txBody>
          <a:bodyPr wrap="square" lIns="0" tIns="0" rIns="0" bIns="0" rtlCol="0"/>
          <a:lstStyle/>
          <a:p>
            <a:endParaRPr/>
          </a:p>
        </p:txBody>
      </p:sp>
      <p:sp>
        <p:nvSpPr>
          <p:cNvPr id="18" name="object 18"/>
          <p:cNvSpPr txBox="1"/>
          <p:nvPr/>
        </p:nvSpPr>
        <p:spPr>
          <a:xfrm>
            <a:off x="6940867" y="3095250"/>
            <a:ext cx="93980" cy="319405"/>
          </a:xfrm>
          <a:prstGeom prst="rect">
            <a:avLst/>
          </a:prstGeom>
        </p:spPr>
        <p:txBody>
          <a:bodyPr vert="horz" wrap="square" lIns="0" tIns="15875" rIns="0" bIns="0" rtlCol="0">
            <a:spAutoFit/>
          </a:bodyPr>
          <a:lstStyle/>
          <a:p>
            <a:pPr marL="12700">
              <a:lnSpc>
                <a:spcPct val="100000"/>
              </a:lnSpc>
              <a:spcBef>
                <a:spcPts val="125"/>
              </a:spcBef>
            </a:pPr>
            <a:r>
              <a:rPr sz="1900" i="1" spc="5" dirty="0">
                <a:latin typeface="Times New Roman"/>
                <a:cs typeface="Times New Roman"/>
              </a:rPr>
              <a:t>i</a:t>
            </a:r>
            <a:endParaRPr sz="1900">
              <a:latin typeface="Times New Roman"/>
              <a:cs typeface="Times New Roman"/>
            </a:endParaRPr>
          </a:p>
        </p:txBody>
      </p:sp>
      <p:sp>
        <p:nvSpPr>
          <p:cNvPr id="19" name="object 19"/>
          <p:cNvSpPr txBox="1"/>
          <p:nvPr/>
        </p:nvSpPr>
        <p:spPr>
          <a:xfrm>
            <a:off x="6324142" y="2889787"/>
            <a:ext cx="1512570" cy="457834"/>
          </a:xfrm>
          <a:prstGeom prst="rect">
            <a:avLst/>
          </a:prstGeom>
        </p:spPr>
        <p:txBody>
          <a:bodyPr vert="horz" wrap="square" lIns="0" tIns="17145" rIns="0" bIns="0" rtlCol="0">
            <a:spAutoFit/>
          </a:bodyPr>
          <a:lstStyle/>
          <a:p>
            <a:pPr marL="38100">
              <a:lnSpc>
                <a:spcPct val="100000"/>
              </a:lnSpc>
              <a:spcBef>
                <a:spcPts val="135"/>
              </a:spcBef>
              <a:tabLst>
                <a:tab pos="794385" algn="l"/>
              </a:tabLst>
            </a:pPr>
            <a:r>
              <a:rPr sz="2800" i="1" spc="-185" dirty="0">
                <a:latin typeface="Times New Roman"/>
                <a:cs typeface="Times New Roman"/>
              </a:rPr>
              <a:t>P</a:t>
            </a:r>
            <a:r>
              <a:rPr sz="4200" spc="-277" baseline="14880" dirty="0">
                <a:latin typeface="Times New Roman"/>
                <a:cs typeface="Times New Roman"/>
              </a:rPr>
              <a:t>ˆ</a:t>
            </a:r>
            <a:r>
              <a:rPr sz="2800" spc="-185" dirty="0">
                <a:latin typeface="Times New Roman"/>
                <a:cs typeface="Times New Roman"/>
              </a:rPr>
              <a:t>(</a:t>
            </a:r>
            <a:r>
              <a:rPr sz="2800" i="1" spc="-185" dirty="0">
                <a:latin typeface="Times New Roman"/>
                <a:cs typeface="Times New Roman"/>
              </a:rPr>
              <a:t>w	</a:t>
            </a:r>
            <a:r>
              <a:rPr sz="2800" spc="5" dirty="0">
                <a:latin typeface="Times New Roman"/>
                <a:cs typeface="Times New Roman"/>
              </a:rPr>
              <a:t>| </a:t>
            </a:r>
            <a:r>
              <a:rPr sz="2800" i="1" spc="55" dirty="0">
                <a:latin typeface="Times New Roman"/>
                <a:cs typeface="Times New Roman"/>
              </a:rPr>
              <a:t>c</a:t>
            </a:r>
            <a:r>
              <a:rPr sz="2800" spc="55" dirty="0">
                <a:latin typeface="Times New Roman"/>
                <a:cs typeface="Times New Roman"/>
              </a:rPr>
              <a:t>)</a:t>
            </a:r>
            <a:r>
              <a:rPr sz="2800" spc="-545" dirty="0">
                <a:latin typeface="Times New Roman"/>
                <a:cs typeface="Times New Roman"/>
              </a:rPr>
              <a:t> </a:t>
            </a:r>
            <a:r>
              <a:rPr sz="2800" spc="20" dirty="0">
                <a:latin typeface="Symbol"/>
                <a:cs typeface="Symbol"/>
              </a:rPr>
              <a:t></a:t>
            </a:r>
            <a:endParaRPr sz="2800">
              <a:latin typeface="Symbol"/>
              <a:cs typeface="Symbol"/>
            </a:endParaRPr>
          </a:p>
        </p:txBody>
      </p:sp>
      <p:sp>
        <p:nvSpPr>
          <p:cNvPr id="20" name="object 20"/>
          <p:cNvSpPr txBox="1"/>
          <p:nvPr/>
        </p:nvSpPr>
        <p:spPr>
          <a:xfrm>
            <a:off x="8219196" y="2673074"/>
            <a:ext cx="2201545" cy="457834"/>
          </a:xfrm>
          <a:prstGeom prst="rect">
            <a:avLst/>
          </a:prstGeom>
        </p:spPr>
        <p:txBody>
          <a:bodyPr vert="horz" wrap="square" lIns="0" tIns="17145" rIns="0" bIns="0" rtlCol="0">
            <a:spAutoFit/>
          </a:bodyPr>
          <a:lstStyle/>
          <a:p>
            <a:pPr marL="38100">
              <a:lnSpc>
                <a:spcPct val="100000"/>
              </a:lnSpc>
              <a:spcBef>
                <a:spcPts val="135"/>
              </a:spcBef>
            </a:pPr>
            <a:r>
              <a:rPr sz="2800" i="1" spc="40" dirty="0">
                <a:latin typeface="Times New Roman"/>
                <a:cs typeface="Times New Roman"/>
              </a:rPr>
              <a:t>count</a:t>
            </a:r>
            <a:r>
              <a:rPr sz="2800" spc="40" dirty="0">
                <a:latin typeface="Times New Roman"/>
                <a:cs typeface="Times New Roman"/>
              </a:rPr>
              <a:t>(</a:t>
            </a:r>
            <a:r>
              <a:rPr sz="2800" i="1" spc="40" dirty="0">
                <a:latin typeface="Times New Roman"/>
                <a:cs typeface="Times New Roman"/>
              </a:rPr>
              <a:t>w</a:t>
            </a:r>
            <a:r>
              <a:rPr sz="2850" i="1" spc="60" baseline="-20467" dirty="0">
                <a:latin typeface="Times New Roman"/>
                <a:cs typeface="Times New Roman"/>
              </a:rPr>
              <a:t>i</a:t>
            </a:r>
            <a:r>
              <a:rPr sz="2800" spc="40" dirty="0">
                <a:latin typeface="Times New Roman"/>
                <a:cs typeface="Times New Roman"/>
              </a:rPr>
              <a:t>,</a:t>
            </a:r>
            <a:r>
              <a:rPr sz="2800" spc="-380" dirty="0">
                <a:latin typeface="Times New Roman"/>
                <a:cs typeface="Times New Roman"/>
              </a:rPr>
              <a:t> </a:t>
            </a:r>
            <a:r>
              <a:rPr sz="2800" i="1" spc="55" dirty="0">
                <a:latin typeface="Times New Roman"/>
                <a:cs typeface="Times New Roman"/>
              </a:rPr>
              <a:t>c</a:t>
            </a:r>
            <a:r>
              <a:rPr sz="2800" spc="55" dirty="0">
                <a:latin typeface="Times New Roman"/>
                <a:cs typeface="Times New Roman"/>
              </a:rPr>
              <a:t>)</a:t>
            </a:r>
            <a:r>
              <a:rPr sz="2800" spc="-405" dirty="0">
                <a:latin typeface="Times New Roman"/>
                <a:cs typeface="Times New Roman"/>
              </a:rPr>
              <a:t> </a:t>
            </a:r>
            <a:r>
              <a:rPr sz="2800" spc="95" dirty="0">
                <a:latin typeface="Symbol"/>
                <a:cs typeface="Symbol"/>
              </a:rPr>
              <a:t></a:t>
            </a:r>
            <a:r>
              <a:rPr sz="2800" spc="95" dirty="0">
                <a:latin typeface="Times New Roman"/>
                <a:cs typeface="Times New Roman"/>
              </a:rPr>
              <a:t>1</a:t>
            </a:r>
            <a:endParaRPr sz="2800">
              <a:latin typeface="Times New Roman"/>
              <a:cs typeface="Times New Roman"/>
            </a:endParaRPr>
          </a:p>
        </p:txBody>
      </p:sp>
      <p:sp>
        <p:nvSpPr>
          <p:cNvPr id="21" name="object 21"/>
          <p:cNvSpPr txBox="1"/>
          <p:nvPr/>
        </p:nvSpPr>
        <p:spPr>
          <a:xfrm>
            <a:off x="7866278" y="2855408"/>
            <a:ext cx="2891155" cy="1186815"/>
          </a:xfrm>
          <a:prstGeom prst="rect">
            <a:avLst/>
          </a:prstGeom>
        </p:spPr>
        <p:txBody>
          <a:bodyPr vert="horz" wrap="square" lIns="0" tIns="163830" rIns="0" bIns="0" rtlCol="0">
            <a:spAutoFit/>
          </a:bodyPr>
          <a:lstStyle/>
          <a:p>
            <a:pPr marL="104139">
              <a:lnSpc>
                <a:spcPct val="100000"/>
              </a:lnSpc>
              <a:spcBef>
                <a:spcPts val="1290"/>
              </a:spcBef>
            </a:pPr>
            <a:r>
              <a:rPr sz="6375" spc="7" baseline="-5882" dirty="0">
                <a:latin typeface="Symbol"/>
                <a:cs typeface="Symbol"/>
              </a:rPr>
              <a:t></a:t>
            </a:r>
            <a:r>
              <a:rPr sz="6375" spc="-509" baseline="-5882" dirty="0">
                <a:latin typeface="Times New Roman"/>
                <a:cs typeface="Times New Roman"/>
              </a:rPr>
              <a:t> </a:t>
            </a:r>
            <a:r>
              <a:rPr sz="5475" spc="-7" baseline="-5327" dirty="0">
                <a:latin typeface="Symbol"/>
                <a:cs typeface="Symbol"/>
              </a:rPr>
              <a:t></a:t>
            </a:r>
            <a:r>
              <a:rPr sz="2800" i="1" spc="-5" dirty="0">
                <a:latin typeface="Times New Roman"/>
                <a:cs typeface="Times New Roman"/>
              </a:rPr>
              <a:t>count</a:t>
            </a:r>
            <a:r>
              <a:rPr sz="2800" spc="-5" dirty="0">
                <a:latin typeface="Times New Roman"/>
                <a:cs typeface="Times New Roman"/>
              </a:rPr>
              <a:t>(</a:t>
            </a:r>
            <a:r>
              <a:rPr sz="2800" i="1" spc="-5" dirty="0">
                <a:latin typeface="Times New Roman"/>
                <a:cs typeface="Times New Roman"/>
              </a:rPr>
              <a:t>w</a:t>
            </a:r>
            <a:r>
              <a:rPr sz="2800" spc="-5" dirty="0">
                <a:latin typeface="Times New Roman"/>
                <a:cs typeface="Times New Roman"/>
              </a:rPr>
              <a:t>,</a:t>
            </a:r>
            <a:r>
              <a:rPr sz="2800" spc="-360" dirty="0">
                <a:latin typeface="Times New Roman"/>
                <a:cs typeface="Times New Roman"/>
              </a:rPr>
              <a:t> </a:t>
            </a:r>
            <a:r>
              <a:rPr sz="2800" i="1" spc="55" dirty="0">
                <a:latin typeface="Times New Roman"/>
                <a:cs typeface="Times New Roman"/>
              </a:rPr>
              <a:t>c</a:t>
            </a:r>
            <a:r>
              <a:rPr sz="2800" spc="55" dirty="0">
                <a:latin typeface="Times New Roman"/>
                <a:cs typeface="Times New Roman"/>
              </a:rPr>
              <a:t>)</a:t>
            </a:r>
            <a:r>
              <a:rPr sz="2800" spc="-385" dirty="0">
                <a:latin typeface="Times New Roman"/>
                <a:cs typeface="Times New Roman"/>
              </a:rPr>
              <a:t> </a:t>
            </a:r>
            <a:r>
              <a:rPr sz="2800" spc="-75" dirty="0">
                <a:latin typeface="Symbol"/>
                <a:cs typeface="Symbol"/>
              </a:rPr>
              <a:t></a:t>
            </a:r>
            <a:r>
              <a:rPr sz="2800" spc="-75" dirty="0">
                <a:latin typeface="Times New Roman"/>
                <a:cs typeface="Times New Roman"/>
              </a:rPr>
              <a:t>1</a:t>
            </a:r>
            <a:r>
              <a:rPr sz="5475" spc="-112" baseline="-5327" dirty="0">
                <a:latin typeface="Symbol"/>
                <a:cs typeface="Symbol"/>
              </a:rPr>
              <a:t></a:t>
            </a:r>
            <a:endParaRPr sz="5475" baseline="-5327">
              <a:latin typeface="Symbol"/>
              <a:cs typeface="Symbol"/>
            </a:endParaRPr>
          </a:p>
          <a:p>
            <a:pPr marL="38100">
              <a:lnSpc>
                <a:spcPct val="100000"/>
              </a:lnSpc>
              <a:spcBef>
                <a:spcPts val="565"/>
              </a:spcBef>
            </a:pPr>
            <a:r>
              <a:rPr sz="1900" i="1" spc="20" dirty="0">
                <a:latin typeface="Times New Roman"/>
                <a:cs typeface="Times New Roman"/>
              </a:rPr>
              <a:t>w</a:t>
            </a:r>
            <a:r>
              <a:rPr sz="1900" spc="20" dirty="0">
                <a:latin typeface="Symbol"/>
                <a:cs typeface="Symbol"/>
              </a:rPr>
              <a:t></a:t>
            </a:r>
            <a:r>
              <a:rPr sz="1900" i="1" spc="20" dirty="0">
                <a:latin typeface="Times New Roman"/>
                <a:cs typeface="Times New Roman"/>
              </a:rPr>
              <a:t>V</a:t>
            </a:r>
            <a:endParaRPr sz="1900">
              <a:latin typeface="Times New Roman"/>
              <a:cs typeface="Times New Roman"/>
            </a:endParaRPr>
          </a:p>
        </p:txBody>
      </p:sp>
      <p:sp>
        <p:nvSpPr>
          <p:cNvPr id="22" name="object 22"/>
          <p:cNvSpPr/>
          <p:nvPr/>
        </p:nvSpPr>
        <p:spPr>
          <a:xfrm>
            <a:off x="7879036" y="3185349"/>
            <a:ext cx="2853690" cy="0"/>
          </a:xfrm>
          <a:custGeom>
            <a:avLst/>
            <a:gdLst/>
            <a:ahLst/>
            <a:cxnLst/>
            <a:rect l="l" t="t" r="r" b="b"/>
            <a:pathLst>
              <a:path w="2853690">
                <a:moveTo>
                  <a:pt x="0" y="0"/>
                </a:moveTo>
                <a:lnTo>
                  <a:pt x="2853374" y="0"/>
                </a:lnTo>
              </a:path>
            </a:pathLst>
          </a:custGeom>
          <a:ln w="17825">
            <a:solidFill>
              <a:srgbClr val="000000"/>
            </a:solidFill>
          </a:ln>
        </p:spPr>
        <p:txBody>
          <a:bodyPr wrap="square" lIns="0" tIns="0" rIns="0" bIns="0" rtlCol="0"/>
          <a:lstStyle/>
          <a:p>
            <a:endParaRPr/>
          </a:p>
        </p:txBody>
      </p:sp>
      <p:grpSp>
        <p:nvGrpSpPr>
          <p:cNvPr id="23" name="object 23"/>
          <p:cNvGrpSpPr/>
          <p:nvPr/>
        </p:nvGrpSpPr>
        <p:grpSpPr>
          <a:xfrm>
            <a:off x="5467172" y="2968675"/>
            <a:ext cx="841375" cy="592455"/>
            <a:chOff x="5467172" y="2968675"/>
            <a:chExt cx="841375" cy="592455"/>
          </a:xfrm>
        </p:grpSpPr>
        <p:sp>
          <p:nvSpPr>
            <p:cNvPr id="24" name="object 24"/>
            <p:cNvSpPr/>
            <p:nvPr/>
          </p:nvSpPr>
          <p:spPr>
            <a:xfrm>
              <a:off x="5473522" y="2975025"/>
              <a:ext cx="828675" cy="579755"/>
            </a:xfrm>
            <a:custGeom>
              <a:avLst/>
              <a:gdLst/>
              <a:ahLst/>
              <a:cxnLst/>
              <a:rect l="l" t="t" r="r" b="b"/>
              <a:pathLst>
                <a:path w="828675" h="579754">
                  <a:moveTo>
                    <a:pt x="538873" y="0"/>
                  </a:moveTo>
                  <a:lnTo>
                    <a:pt x="538873" y="144881"/>
                  </a:lnTo>
                  <a:lnTo>
                    <a:pt x="0" y="144881"/>
                  </a:lnTo>
                  <a:lnTo>
                    <a:pt x="0" y="434657"/>
                  </a:lnTo>
                  <a:lnTo>
                    <a:pt x="538873" y="434657"/>
                  </a:lnTo>
                  <a:lnTo>
                    <a:pt x="538873" y="579539"/>
                  </a:lnTo>
                  <a:lnTo>
                    <a:pt x="828649" y="289763"/>
                  </a:lnTo>
                  <a:lnTo>
                    <a:pt x="538873" y="0"/>
                  </a:lnTo>
                  <a:close/>
                </a:path>
              </a:pathLst>
            </a:custGeom>
            <a:solidFill>
              <a:srgbClr val="4472C4"/>
            </a:solidFill>
          </p:spPr>
          <p:txBody>
            <a:bodyPr wrap="square" lIns="0" tIns="0" rIns="0" bIns="0" rtlCol="0"/>
            <a:lstStyle/>
            <a:p>
              <a:endParaRPr/>
            </a:p>
          </p:txBody>
        </p:sp>
        <p:sp>
          <p:nvSpPr>
            <p:cNvPr id="25" name="object 25"/>
            <p:cNvSpPr/>
            <p:nvPr/>
          </p:nvSpPr>
          <p:spPr>
            <a:xfrm>
              <a:off x="5473522" y="2975025"/>
              <a:ext cx="828675" cy="579755"/>
            </a:xfrm>
            <a:custGeom>
              <a:avLst/>
              <a:gdLst/>
              <a:ahLst/>
              <a:cxnLst/>
              <a:rect l="l" t="t" r="r" b="b"/>
              <a:pathLst>
                <a:path w="828675" h="579754">
                  <a:moveTo>
                    <a:pt x="0" y="144887"/>
                  </a:moveTo>
                  <a:lnTo>
                    <a:pt x="538877" y="144887"/>
                  </a:lnTo>
                  <a:lnTo>
                    <a:pt x="538877" y="0"/>
                  </a:lnTo>
                  <a:lnTo>
                    <a:pt x="828651" y="289774"/>
                  </a:lnTo>
                  <a:lnTo>
                    <a:pt x="538877" y="579549"/>
                  </a:lnTo>
                  <a:lnTo>
                    <a:pt x="538877" y="434662"/>
                  </a:lnTo>
                  <a:lnTo>
                    <a:pt x="0" y="434662"/>
                  </a:lnTo>
                  <a:lnTo>
                    <a:pt x="0" y="144887"/>
                  </a:lnTo>
                  <a:close/>
                </a:path>
              </a:pathLst>
            </a:custGeom>
            <a:ln w="12700">
              <a:solidFill>
                <a:srgbClr val="2F528F"/>
              </a:solidFill>
            </a:ln>
          </p:spPr>
          <p:txBody>
            <a:bodyPr wrap="square" lIns="0" tIns="0" rIns="0" bIns="0" rtlCol="0"/>
            <a:lstStyle/>
            <a:p>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3980" rIns="0" bIns="0" rtlCol="0">
            <a:spAutoFit/>
          </a:bodyPr>
          <a:lstStyle/>
          <a:p>
            <a:pPr marL="12700" marR="5080">
              <a:lnSpc>
                <a:spcPts val="4700"/>
              </a:lnSpc>
              <a:spcBef>
                <a:spcPts val="740"/>
              </a:spcBef>
            </a:pPr>
            <a:r>
              <a:rPr spc="-275" dirty="0"/>
              <a:t>Laplace </a:t>
            </a:r>
            <a:r>
              <a:rPr spc="-220" dirty="0"/>
              <a:t>(add-1) </a:t>
            </a:r>
            <a:r>
              <a:rPr spc="-155" dirty="0"/>
              <a:t>smoothing </a:t>
            </a:r>
            <a:r>
              <a:rPr spc="-195" dirty="0"/>
              <a:t>for </a:t>
            </a:r>
            <a:r>
              <a:rPr spc="-200" dirty="0"/>
              <a:t>Naïve</a:t>
            </a:r>
            <a:r>
              <a:rPr spc="-775" dirty="0"/>
              <a:t> </a:t>
            </a:r>
            <a:r>
              <a:rPr spc="-185" dirty="0"/>
              <a:t>Bayes  </a:t>
            </a:r>
            <a:r>
              <a:rPr spc="-220" dirty="0"/>
              <a:t>(Depiction)</a:t>
            </a:r>
          </a:p>
        </p:txBody>
      </p:sp>
      <p:grpSp>
        <p:nvGrpSpPr>
          <p:cNvPr id="3" name="object 3"/>
          <p:cNvGrpSpPr/>
          <p:nvPr/>
        </p:nvGrpSpPr>
        <p:grpSpPr>
          <a:xfrm>
            <a:off x="1828800" y="2057400"/>
            <a:ext cx="8597900" cy="4504880"/>
            <a:chOff x="1765300" y="1568005"/>
            <a:chExt cx="8661400" cy="4994275"/>
          </a:xfrm>
        </p:grpSpPr>
        <p:sp>
          <p:nvSpPr>
            <p:cNvPr id="4" name="object 4"/>
            <p:cNvSpPr/>
            <p:nvPr/>
          </p:nvSpPr>
          <p:spPr>
            <a:xfrm>
              <a:off x="1765300" y="1568005"/>
              <a:ext cx="8661400" cy="499109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8153400" y="5606604"/>
              <a:ext cx="539115" cy="955675"/>
            </a:xfrm>
            <a:custGeom>
              <a:avLst/>
              <a:gdLst/>
              <a:ahLst/>
              <a:cxnLst/>
              <a:rect l="l" t="t" r="r" b="b"/>
              <a:pathLst>
                <a:path w="539115" h="955675">
                  <a:moveTo>
                    <a:pt x="42768" y="63382"/>
                  </a:moveTo>
                  <a:lnTo>
                    <a:pt x="31693" y="69585"/>
                  </a:lnTo>
                  <a:lnTo>
                    <a:pt x="527862" y="955602"/>
                  </a:lnTo>
                  <a:lnTo>
                    <a:pt x="538937" y="949397"/>
                  </a:lnTo>
                  <a:lnTo>
                    <a:pt x="42768" y="63382"/>
                  </a:lnTo>
                  <a:close/>
                </a:path>
                <a:path w="539115" h="955675">
                  <a:moveTo>
                    <a:pt x="0" y="0"/>
                  </a:moveTo>
                  <a:lnTo>
                    <a:pt x="3987" y="85100"/>
                  </a:lnTo>
                  <a:lnTo>
                    <a:pt x="31693" y="69585"/>
                  </a:lnTo>
                  <a:lnTo>
                    <a:pt x="25488" y="58506"/>
                  </a:lnTo>
                  <a:lnTo>
                    <a:pt x="36563" y="52301"/>
                  </a:lnTo>
                  <a:lnTo>
                    <a:pt x="62557" y="52301"/>
                  </a:lnTo>
                  <a:lnTo>
                    <a:pt x="70472" y="47868"/>
                  </a:lnTo>
                  <a:lnTo>
                    <a:pt x="0" y="0"/>
                  </a:lnTo>
                  <a:close/>
                </a:path>
                <a:path w="539115" h="955675">
                  <a:moveTo>
                    <a:pt x="36563" y="52301"/>
                  </a:moveTo>
                  <a:lnTo>
                    <a:pt x="25488" y="58506"/>
                  </a:lnTo>
                  <a:lnTo>
                    <a:pt x="31693" y="69585"/>
                  </a:lnTo>
                  <a:lnTo>
                    <a:pt x="42768" y="63382"/>
                  </a:lnTo>
                  <a:lnTo>
                    <a:pt x="36563" y="52301"/>
                  </a:lnTo>
                  <a:close/>
                </a:path>
                <a:path w="539115" h="955675">
                  <a:moveTo>
                    <a:pt x="62557" y="52301"/>
                  </a:moveTo>
                  <a:lnTo>
                    <a:pt x="36563" y="52301"/>
                  </a:lnTo>
                  <a:lnTo>
                    <a:pt x="42768" y="63382"/>
                  </a:lnTo>
                  <a:lnTo>
                    <a:pt x="62557" y="52301"/>
                  </a:lnTo>
                  <a:close/>
                </a:path>
              </a:pathLst>
            </a:custGeom>
            <a:solidFill>
              <a:srgbClr val="FF0000"/>
            </a:solidFill>
          </p:spPr>
          <p:txBody>
            <a:bodyPr wrap="square" lIns="0" tIns="0" rIns="0" bIns="0" rtlCol="0"/>
            <a:lstStyle/>
            <a:p>
              <a:endParaRPr/>
            </a:p>
          </p:txBody>
        </p:sp>
      </p:grpSp>
      <p:sp>
        <p:nvSpPr>
          <p:cNvPr id="6" name="object 6"/>
          <p:cNvSpPr txBox="1"/>
          <p:nvPr/>
        </p:nvSpPr>
        <p:spPr>
          <a:xfrm>
            <a:off x="8498840" y="6543547"/>
            <a:ext cx="1650364" cy="299720"/>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FF0000"/>
                </a:solidFill>
                <a:latin typeface="Carlito"/>
                <a:cs typeface="Carlito"/>
              </a:rPr>
              <a:t>Zero</a:t>
            </a:r>
            <a:r>
              <a:rPr sz="1800" spc="-50" dirty="0">
                <a:solidFill>
                  <a:srgbClr val="FF0000"/>
                </a:solidFill>
                <a:latin typeface="Carlito"/>
                <a:cs typeface="Carlito"/>
              </a:rPr>
              <a:t> </a:t>
            </a:r>
            <a:r>
              <a:rPr sz="1800" spc="-5" dirty="0">
                <a:solidFill>
                  <a:srgbClr val="FF0000"/>
                </a:solidFill>
                <a:latin typeface="Carlito"/>
                <a:cs typeface="Carlito"/>
              </a:rPr>
              <a:t>probabilities</a:t>
            </a:r>
            <a:endParaRPr sz="1800">
              <a:latin typeface="Carlito"/>
              <a:cs typeface="Carlito"/>
            </a:endParaRPr>
          </a:p>
        </p:txBody>
      </p:sp>
      <p:sp>
        <p:nvSpPr>
          <p:cNvPr id="7" name="object 7"/>
          <p:cNvSpPr txBox="1"/>
          <p:nvPr/>
        </p:nvSpPr>
        <p:spPr>
          <a:xfrm>
            <a:off x="2212339" y="6513068"/>
            <a:ext cx="580644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rlito"/>
                <a:cs typeface="Carlito"/>
              </a:rPr>
              <a:t>* </a:t>
            </a:r>
            <a:r>
              <a:rPr sz="1800" spc="-5" dirty="0">
                <a:latin typeface="Carlito"/>
                <a:cs typeface="Carlito"/>
              </a:rPr>
              <a:t>Items (samples) </a:t>
            </a:r>
            <a:r>
              <a:rPr sz="1800" spc="-10" dirty="0">
                <a:latin typeface="Carlito"/>
                <a:cs typeface="Carlito"/>
              </a:rPr>
              <a:t>are </a:t>
            </a:r>
            <a:r>
              <a:rPr sz="1800" spc="-5" dirty="0">
                <a:latin typeface="Carlito"/>
                <a:cs typeface="Carlito"/>
              </a:rPr>
              <a:t>sorted in </a:t>
            </a:r>
            <a:r>
              <a:rPr sz="1800" spc="-10" dirty="0">
                <a:latin typeface="Carlito"/>
                <a:cs typeface="Carlito"/>
              </a:rPr>
              <a:t>order </a:t>
            </a:r>
            <a:r>
              <a:rPr sz="1800" dirty="0">
                <a:latin typeface="Carlito"/>
                <a:cs typeface="Carlito"/>
              </a:rPr>
              <a:t>of </a:t>
            </a:r>
            <a:r>
              <a:rPr sz="1800" spc="-5" dirty="0">
                <a:latin typeface="Carlito"/>
                <a:cs typeface="Carlito"/>
              </a:rPr>
              <a:t>decreasing</a:t>
            </a:r>
            <a:r>
              <a:rPr sz="1800" spc="70" dirty="0">
                <a:latin typeface="Carlito"/>
                <a:cs typeface="Carlito"/>
              </a:rPr>
              <a:t> </a:t>
            </a:r>
            <a:r>
              <a:rPr sz="1800" spc="-5" dirty="0">
                <a:latin typeface="Carlito"/>
                <a:cs typeface="Carlito"/>
              </a:rPr>
              <a:t>probability</a:t>
            </a:r>
            <a:endParaRPr sz="1800">
              <a:latin typeface="Carlito"/>
              <a:cs typeface="Carlito"/>
            </a:endParaRPr>
          </a:p>
        </p:txBody>
      </p:sp>
      <p:sp>
        <p:nvSpPr>
          <p:cNvPr id="8" name="object 8"/>
          <p:cNvSpPr txBox="1"/>
          <p:nvPr/>
        </p:nvSpPr>
        <p:spPr>
          <a:xfrm>
            <a:off x="7628890" y="3785107"/>
            <a:ext cx="1572260" cy="845819"/>
          </a:xfrm>
          <a:prstGeom prst="rect">
            <a:avLst/>
          </a:prstGeom>
        </p:spPr>
        <p:txBody>
          <a:bodyPr vert="horz" wrap="square" lIns="0" tIns="13970" rIns="0" bIns="0" rtlCol="0">
            <a:spAutoFit/>
          </a:bodyPr>
          <a:lstStyle/>
          <a:p>
            <a:pPr marL="12700" marR="5080">
              <a:lnSpc>
                <a:spcPct val="99400"/>
              </a:lnSpc>
              <a:spcBef>
                <a:spcPts val="110"/>
              </a:spcBef>
            </a:pPr>
            <a:r>
              <a:rPr sz="1800" spc="-10" dirty="0">
                <a:solidFill>
                  <a:srgbClr val="0000FF"/>
                </a:solidFill>
                <a:latin typeface="Carlito"/>
                <a:cs typeface="Carlito"/>
              </a:rPr>
              <a:t>Non-zero  </a:t>
            </a:r>
            <a:r>
              <a:rPr sz="1800" spc="-5" dirty="0">
                <a:solidFill>
                  <a:srgbClr val="0000FF"/>
                </a:solidFill>
                <a:latin typeface="Carlito"/>
                <a:cs typeface="Carlito"/>
              </a:rPr>
              <a:t>probabilities  </a:t>
            </a:r>
            <a:r>
              <a:rPr sz="1800" spc="-10" dirty="0">
                <a:solidFill>
                  <a:srgbClr val="0000FF"/>
                </a:solidFill>
                <a:latin typeface="Carlito"/>
                <a:cs typeface="Carlito"/>
              </a:rPr>
              <a:t>after</a:t>
            </a:r>
            <a:r>
              <a:rPr sz="1800" spc="-45" dirty="0">
                <a:solidFill>
                  <a:srgbClr val="0000FF"/>
                </a:solidFill>
                <a:latin typeface="Carlito"/>
                <a:cs typeface="Carlito"/>
              </a:rPr>
              <a:t> </a:t>
            </a:r>
            <a:r>
              <a:rPr sz="1800" spc="-5" dirty="0">
                <a:solidFill>
                  <a:srgbClr val="0000FF"/>
                </a:solidFill>
                <a:latin typeface="Carlito"/>
                <a:cs typeface="Carlito"/>
              </a:rPr>
              <a:t>smoothing.</a:t>
            </a:r>
            <a:endParaRPr sz="1800">
              <a:latin typeface="Carlito"/>
              <a:cs typeface="Carlito"/>
            </a:endParaRPr>
          </a:p>
        </p:txBody>
      </p:sp>
      <p:sp>
        <p:nvSpPr>
          <p:cNvPr id="9" name="object 9"/>
          <p:cNvSpPr/>
          <p:nvPr/>
        </p:nvSpPr>
        <p:spPr>
          <a:xfrm>
            <a:off x="8279345" y="4686287"/>
            <a:ext cx="147320" cy="768350"/>
          </a:xfrm>
          <a:custGeom>
            <a:avLst/>
            <a:gdLst/>
            <a:ahLst/>
            <a:cxnLst/>
            <a:rect l="l" t="t" r="r" b="b"/>
            <a:pathLst>
              <a:path w="147320" h="768350">
                <a:moveTo>
                  <a:pt x="0" y="686930"/>
                </a:moveTo>
                <a:lnTo>
                  <a:pt x="26454" y="767918"/>
                </a:lnTo>
                <a:lnTo>
                  <a:pt x="69851" y="706043"/>
                </a:lnTo>
                <a:lnTo>
                  <a:pt x="42087" y="706043"/>
                </a:lnTo>
                <a:lnTo>
                  <a:pt x="29527" y="704176"/>
                </a:lnTo>
                <a:lnTo>
                  <a:pt x="31399" y="691612"/>
                </a:lnTo>
                <a:lnTo>
                  <a:pt x="0" y="686930"/>
                </a:lnTo>
                <a:close/>
              </a:path>
              <a:path w="147320" h="768350">
                <a:moveTo>
                  <a:pt x="31399" y="691612"/>
                </a:moveTo>
                <a:lnTo>
                  <a:pt x="29527" y="704176"/>
                </a:lnTo>
                <a:lnTo>
                  <a:pt x="42087" y="706043"/>
                </a:lnTo>
                <a:lnTo>
                  <a:pt x="43959" y="693485"/>
                </a:lnTo>
                <a:lnTo>
                  <a:pt x="31399" y="691612"/>
                </a:lnTo>
                <a:close/>
              </a:path>
              <a:path w="147320" h="768350">
                <a:moveTo>
                  <a:pt x="43959" y="693485"/>
                </a:moveTo>
                <a:lnTo>
                  <a:pt x="42087" y="706043"/>
                </a:lnTo>
                <a:lnTo>
                  <a:pt x="69851" y="706043"/>
                </a:lnTo>
                <a:lnTo>
                  <a:pt x="75374" y="698169"/>
                </a:lnTo>
                <a:lnTo>
                  <a:pt x="43959" y="693485"/>
                </a:lnTo>
                <a:close/>
              </a:path>
              <a:path w="147320" h="768350">
                <a:moveTo>
                  <a:pt x="134467" y="0"/>
                </a:moveTo>
                <a:lnTo>
                  <a:pt x="31399" y="691612"/>
                </a:lnTo>
                <a:lnTo>
                  <a:pt x="43959" y="693485"/>
                </a:lnTo>
                <a:lnTo>
                  <a:pt x="147027" y="1866"/>
                </a:lnTo>
                <a:lnTo>
                  <a:pt x="134467" y="0"/>
                </a:lnTo>
                <a:close/>
              </a:path>
            </a:pathLst>
          </a:custGeom>
          <a:solidFill>
            <a:srgbClr val="0000FF"/>
          </a:solid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7759700" cy="695960"/>
          </a:xfrm>
          <a:prstGeom prst="rect">
            <a:avLst/>
          </a:prstGeom>
        </p:spPr>
        <p:txBody>
          <a:bodyPr vert="horz" wrap="square" lIns="0" tIns="12700" rIns="0" bIns="0" rtlCol="0">
            <a:spAutoFit/>
          </a:bodyPr>
          <a:lstStyle/>
          <a:p>
            <a:pPr marL="12700">
              <a:lnSpc>
                <a:spcPct val="100000"/>
              </a:lnSpc>
              <a:spcBef>
                <a:spcPts val="100"/>
              </a:spcBef>
            </a:pPr>
            <a:r>
              <a:rPr spc="-150" dirty="0"/>
              <a:t>Multinomial </a:t>
            </a:r>
            <a:r>
              <a:rPr spc="-204" dirty="0"/>
              <a:t>Naïve </a:t>
            </a:r>
            <a:r>
              <a:rPr spc="-260" dirty="0"/>
              <a:t>Bayes:</a:t>
            </a:r>
            <a:r>
              <a:rPr spc="-675" dirty="0"/>
              <a:t> </a:t>
            </a:r>
            <a:r>
              <a:rPr spc="-215" dirty="0"/>
              <a:t>Learning</a:t>
            </a:r>
          </a:p>
        </p:txBody>
      </p:sp>
      <p:sp>
        <p:nvSpPr>
          <p:cNvPr id="3" name="object 3"/>
          <p:cNvSpPr txBox="1"/>
          <p:nvPr/>
        </p:nvSpPr>
        <p:spPr>
          <a:xfrm>
            <a:off x="1717039" y="1490979"/>
            <a:ext cx="5399405" cy="1684655"/>
          </a:xfrm>
          <a:prstGeom prst="rect">
            <a:avLst/>
          </a:prstGeom>
        </p:spPr>
        <p:txBody>
          <a:bodyPr vert="horz" wrap="square" lIns="0" tIns="12700" rIns="0" bIns="0" rtlCol="0">
            <a:spAutoFit/>
          </a:bodyPr>
          <a:lstStyle/>
          <a:p>
            <a:pPr marL="325120" indent="-274955">
              <a:lnSpc>
                <a:spcPct val="100000"/>
              </a:lnSpc>
              <a:spcBef>
                <a:spcPts val="100"/>
              </a:spcBef>
              <a:buAutoNum type="arabicPeriod"/>
              <a:tabLst>
                <a:tab pos="325755" algn="l"/>
              </a:tabLst>
            </a:pPr>
            <a:r>
              <a:rPr sz="2200" spc="-10" dirty="0">
                <a:latin typeface="Carlito"/>
                <a:cs typeface="Carlito"/>
              </a:rPr>
              <a:t>From </a:t>
            </a:r>
            <a:r>
              <a:rPr sz="2200" spc="-5" dirty="0">
                <a:latin typeface="Carlito"/>
                <a:cs typeface="Carlito"/>
              </a:rPr>
              <a:t>the </a:t>
            </a:r>
            <a:r>
              <a:rPr sz="2200" spc="-15" dirty="0">
                <a:latin typeface="Carlito"/>
                <a:cs typeface="Carlito"/>
              </a:rPr>
              <a:t>training </a:t>
            </a:r>
            <a:r>
              <a:rPr sz="2200" spc="-10" dirty="0">
                <a:latin typeface="Carlito"/>
                <a:cs typeface="Carlito"/>
              </a:rPr>
              <a:t>corpus, </a:t>
            </a:r>
            <a:r>
              <a:rPr sz="2200" spc="-15" dirty="0">
                <a:latin typeface="Carlito"/>
                <a:cs typeface="Carlito"/>
              </a:rPr>
              <a:t>extract</a:t>
            </a:r>
            <a:r>
              <a:rPr sz="2200" spc="60" dirty="0">
                <a:latin typeface="Carlito"/>
                <a:cs typeface="Carlito"/>
              </a:rPr>
              <a:t> </a:t>
            </a:r>
            <a:r>
              <a:rPr sz="2200" i="1" spc="-30" dirty="0">
                <a:latin typeface="Times New Roman"/>
                <a:cs typeface="Times New Roman"/>
              </a:rPr>
              <a:t>Vocabulary</a:t>
            </a:r>
            <a:endParaRPr sz="2200">
              <a:latin typeface="Times New Roman"/>
              <a:cs typeface="Times New Roman"/>
            </a:endParaRPr>
          </a:p>
          <a:p>
            <a:pPr marL="274955" marR="2770505" indent="-274955" algn="r">
              <a:lnSpc>
                <a:spcPct val="100000"/>
              </a:lnSpc>
              <a:spcBef>
                <a:spcPts val="2425"/>
              </a:spcBef>
              <a:buAutoNum type="arabicPeriod"/>
              <a:tabLst>
                <a:tab pos="274955" algn="l"/>
              </a:tabLst>
            </a:pPr>
            <a:r>
              <a:rPr sz="2200" spc="-10" dirty="0">
                <a:latin typeface="Carlito"/>
                <a:cs typeface="Carlito"/>
              </a:rPr>
              <a:t>Calculate </a:t>
            </a:r>
            <a:r>
              <a:rPr sz="2200" i="1" spc="-75" dirty="0">
                <a:latin typeface="Trebuchet MS"/>
                <a:cs typeface="Trebuchet MS"/>
              </a:rPr>
              <a:t>P</a:t>
            </a:r>
            <a:r>
              <a:rPr sz="2200" spc="-75" dirty="0">
                <a:latin typeface="Carlito"/>
                <a:cs typeface="Carlito"/>
              </a:rPr>
              <a:t>(</a:t>
            </a:r>
            <a:r>
              <a:rPr sz="2200" i="1" spc="-75" dirty="0">
                <a:latin typeface="Trebuchet MS"/>
                <a:cs typeface="Trebuchet MS"/>
              </a:rPr>
              <a:t>c</a:t>
            </a:r>
            <a:r>
              <a:rPr sz="2250" i="1" spc="-112" baseline="-18518" dirty="0">
                <a:latin typeface="Trebuchet MS"/>
                <a:cs typeface="Trebuchet MS"/>
              </a:rPr>
              <a:t>j</a:t>
            </a:r>
            <a:r>
              <a:rPr sz="2200" spc="-75" dirty="0">
                <a:latin typeface="Carlito"/>
                <a:cs typeface="Carlito"/>
              </a:rPr>
              <a:t>)</a:t>
            </a:r>
            <a:r>
              <a:rPr sz="2200" spc="-60" dirty="0">
                <a:latin typeface="Carlito"/>
                <a:cs typeface="Carlito"/>
              </a:rPr>
              <a:t> </a:t>
            </a:r>
            <a:r>
              <a:rPr sz="2200" spc="-10" dirty="0">
                <a:latin typeface="Carlito"/>
                <a:cs typeface="Carlito"/>
              </a:rPr>
              <a:t>terms</a:t>
            </a:r>
            <a:endParaRPr sz="2200">
              <a:latin typeface="Carlito"/>
              <a:cs typeface="Carlito"/>
            </a:endParaRPr>
          </a:p>
          <a:p>
            <a:pPr marL="227965" marR="2821940" lvl="1" indent="-227965" algn="r">
              <a:lnSpc>
                <a:spcPct val="100000"/>
              </a:lnSpc>
              <a:spcBef>
                <a:spcPts val="245"/>
              </a:spcBef>
              <a:buFont typeface="Arial"/>
              <a:buChar char="•"/>
              <a:tabLst>
                <a:tab pos="227965" algn="l"/>
                <a:tab pos="228600" algn="l"/>
              </a:tabLst>
            </a:pPr>
            <a:r>
              <a:rPr sz="2000" spc="-15" dirty="0">
                <a:latin typeface="Carlito"/>
                <a:cs typeface="Carlito"/>
              </a:rPr>
              <a:t>For </a:t>
            </a:r>
            <a:r>
              <a:rPr sz="2000" dirty="0">
                <a:latin typeface="Carlito"/>
                <a:cs typeface="Carlito"/>
              </a:rPr>
              <a:t>each </a:t>
            </a:r>
            <a:r>
              <a:rPr sz="2000" i="1" spc="-125" dirty="0">
                <a:latin typeface="Trebuchet MS"/>
                <a:cs typeface="Trebuchet MS"/>
              </a:rPr>
              <a:t>c</a:t>
            </a:r>
            <a:r>
              <a:rPr sz="1950" i="1" spc="-187" baseline="-17094" dirty="0">
                <a:latin typeface="Trebuchet MS"/>
                <a:cs typeface="Trebuchet MS"/>
              </a:rPr>
              <a:t>j </a:t>
            </a:r>
            <a:r>
              <a:rPr sz="2000" dirty="0">
                <a:latin typeface="Carlito"/>
                <a:cs typeface="Carlito"/>
              </a:rPr>
              <a:t>in </a:t>
            </a:r>
            <a:r>
              <a:rPr sz="2000" i="1" spc="-155" dirty="0">
                <a:latin typeface="Trebuchet MS"/>
                <a:cs typeface="Trebuchet MS"/>
              </a:rPr>
              <a:t>C</a:t>
            </a:r>
            <a:r>
              <a:rPr sz="2000" i="1" spc="-190" dirty="0">
                <a:latin typeface="Trebuchet MS"/>
                <a:cs typeface="Trebuchet MS"/>
              </a:rPr>
              <a:t> </a:t>
            </a:r>
            <a:r>
              <a:rPr sz="2000" spc="-5" dirty="0">
                <a:latin typeface="Carlito"/>
                <a:cs typeface="Carlito"/>
              </a:rPr>
              <a:t>do</a:t>
            </a:r>
            <a:endParaRPr sz="2000">
              <a:latin typeface="Carlito"/>
              <a:cs typeface="Carlito"/>
            </a:endParaRPr>
          </a:p>
          <a:p>
            <a:pPr marR="482600" algn="ctr">
              <a:lnSpc>
                <a:spcPct val="100000"/>
              </a:lnSpc>
              <a:spcBef>
                <a:spcPts val="315"/>
              </a:spcBef>
            </a:pPr>
            <a:r>
              <a:rPr sz="2000" i="1" spc="-90" dirty="0">
                <a:latin typeface="Trebuchet MS"/>
                <a:cs typeface="Trebuchet MS"/>
              </a:rPr>
              <a:t>docs</a:t>
            </a:r>
            <a:r>
              <a:rPr sz="1950" i="1" spc="-135" baseline="-17094" dirty="0">
                <a:latin typeface="Trebuchet MS"/>
                <a:cs typeface="Trebuchet MS"/>
              </a:rPr>
              <a:t>j </a:t>
            </a:r>
            <a:r>
              <a:rPr sz="2000" spc="545" dirty="0">
                <a:latin typeface="Symbol"/>
                <a:cs typeface="Symbol"/>
              </a:rPr>
              <a:t></a:t>
            </a:r>
            <a:r>
              <a:rPr sz="2000" spc="545" dirty="0">
                <a:latin typeface="Times New Roman"/>
                <a:cs typeface="Times New Roman"/>
              </a:rPr>
              <a:t> </a:t>
            </a:r>
            <a:r>
              <a:rPr sz="2000" dirty="0">
                <a:latin typeface="Carlito"/>
                <a:cs typeface="Carlito"/>
              </a:rPr>
              <a:t>all </a:t>
            </a:r>
            <a:r>
              <a:rPr sz="2000" spc="-5" dirty="0">
                <a:latin typeface="Carlito"/>
                <a:cs typeface="Carlito"/>
              </a:rPr>
              <a:t>docs </a:t>
            </a:r>
            <a:r>
              <a:rPr sz="2000" dirty="0">
                <a:latin typeface="Carlito"/>
                <a:cs typeface="Carlito"/>
              </a:rPr>
              <a:t>with class</a:t>
            </a:r>
            <a:r>
              <a:rPr sz="2000" spc="-5" dirty="0">
                <a:latin typeface="Carlito"/>
                <a:cs typeface="Carlito"/>
              </a:rPr>
              <a:t> </a:t>
            </a:r>
            <a:r>
              <a:rPr sz="2000" spc="-85" dirty="0">
                <a:latin typeface="Carlito"/>
                <a:cs typeface="Carlito"/>
              </a:rPr>
              <a:t>=</a:t>
            </a:r>
            <a:r>
              <a:rPr sz="2000" i="1" spc="-85" dirty="0">
                <a:latin typeface="Trebuchet MS"/>
                <a:cs typeface="Trebuchet MS"/>
              </a:rPr>
              <a:t>c</a:t>
            </a:r>
            <a:r>
              <a:rPr sz="1950" i="1" spc="-127" baseline="-17094" dirty="0">
                <a:latin typeface="Trebuchet MS"/>
                <a:cs typeface="Trebuchet MS"/>
              </a:rPr>
              <a:t>j</a:t>
            </a:r>
            <a:endParaRPr sz="1950" baseline="-17094">
              <a:latin typeface="Trebuchet MS"/>
              <a:cs typeface="Trebuchet MS"/>
            </a:endParaRPr>
          </a:p>
        </p:txBody>
      </p:sp>
      <p:sp>
        <p:nvSpPr>
          <p:cNvPr id="4" name="object 4"/>
          <p:cNvSpPr txBox="1"/>
          <p:nvPr/>
        </p:nvSpPr>
        <p:spPr>
          <a:xfrm>
            <a:off x="2901619" y="5707323"/>
            <a:ext cx="1421765" cy="358775"/>
          </a:xfrm>
          <a:prstGeom prst="rect">
            <a:avLst/>
          </a:prstGeom>
        </p:spPr>
        <p:txBody>
          <a:bodyPr vert="horz" wrap="square" lIns="0" tIns="17145" rIns="0" bIns="0" rtlCol="0">
            <a:spAutoFit/>
          </a:bodyPr>
          <a:lstStyle/>
          <a:p>
            <a:pPr marL="38100">
              <a:lnSpc>
                <a:spcPct val="100000"/>
              </a:lnSpc>
              <a:spcBef>
                <a:spcPts val="135"/>
              </a:spcBef>
            </a:pPr>
            <a:r>
              <a:rPr sz="2150" i="1" spc="40" dirty="0">
                <a:latin typeface="Times New Roman"/>
                <a:cs typeface="Times New Roman"/>
              </a:rPr>
              <a:t>P</a:t>
            </a:r>
            <a:r>
              <a:rPr sz="2150" spc="40" dirty="0">
                <a:latin typeface="Times New Roman"/>
                <a:cs typeface="Times New Roman"/>
              </a:rPr>
              <a:t>(</a:t>
            </a:r>
            <a:r>
              <a:rPr sz="2150" i="1" spc="40" dirty="0">
                <a:latin typeface="Times New Roman"/>
                <a:cs typeface="Times New Roman"/>
              </a:rPr>
              <a:t>w</a:t>
            </a:r>
            <a:r>
              <a:rPr sz="1875" i="1" spc="60" baseline="-24444" dirty="0">
                <a:latin typeface="Times New Roman"/>
                <a:cs typeface="Times New Roman"/>
              </a:rPr>
              <a:t>k </a:t>
            </a:r>
            <a:r>
              <a:rPr sz="2150" spc="5" dirty="0">
                <a:latin typeface="Times New Roman"/>
                <a:cs typeface="Times New Roman"/>
              </a:rPr>
              <a:t>| </a:t>
            </a:r>
            <a:r>
              <a:rPr sz="2150" i="1" spc="85" dirty="0">
                <a:latin typeface="Times New Roman"/>
                <a:cs typeface="Times New Roman"/>
              </a:rPr>
              <a:t>c</a:t>
            </a:r>
            <a:r>
              <a:rPr sz="1875" i="1" spc="127" baseline="-24444" dirty="0">
                <a:latin typeface="Times New Roman"/>
                <a:cs typeface="Times New Roman"/>
              </a:rPr>
              <a:t>j </a:t>
            </a:r>
            <a:r>
              <a:rPr sz="2150" spc="10" dirty="0">
                <a:latin typeface="Times New Roman"/>
                <a:cs typeface="Times New Roman"/>
              </a:rPr>
              <a:t>)</a:t>
            </a:r>
            <a:r>
              <a:rPr sz="2150" spc="-310" dirty="0">
                <a:latin typeface="Times New Roman"/>
                <a:cs typeface="Times New Roman"/>
              </a:rPr>
              <a:t> </a:t>
            </a:r>
            <a:r>
              <a:rPr sz="2150" spc="30" dirty="0">
                <a:latin typeface="Symbol"/>
                <a:cs typeface="Symbol"/>
              </a:rPr>
              <a:t></a:t>
            </a:r>
            <a:endParaRPr sz="2150">
              <a:latin typeface="Symbol"/>
              <a:cs typeface="Symbol"/>
            </a:endParaRPr>
          </a:p>
        </p:txBody>
      </p:sp>
      <p:sp>
        <p:nvSpPr>
          <p:cNvPr id="5" name="object 5"/>
          <p:cNvSpPr txBox="1"/>
          <p:nvPr/>
        </p:nvSpPr>
        <p:spPr>
          <a:xfrm>
            <a:off x="5031154" y="5531918"/>
            <a:ext cx="709295" cy="368935"/>
          </a:xfrm>
          <a:prstGeom prst="rect">
            <a:avLst/>
          </a:prstGeom>
        </p:spPr>
        <p:txBody>
          <a:bodyPr vert="horz" wrap="square" lIns="0" tIns="12700" rIns="0" bIns="0" rtlCol="0">
            <a:spAutoFit/>
          </a:bodyPr>
          <a:lstStyle/>
          <a:p>
            <a:pPr marL="38100">
              <a:lnSpc>
                <a:spcPct val="100000"/>
              </a:lnSpc>
              <a:spcBef>
                <a:spcPts val="100"/>
              </a:spcBef>
            </a:pPr>
            <a:r>
              <a:rPr sz="2150" i="1" spc="5" dirty="0">
                <a:latin typeface="Times New Roman"/>
                <a:cs typeface="Times New Roman"/>
              </a:rPr>
              <a:t>n</a:t>
            </a:r>
            <a:r>
              <a:rPr sz="1875" i="1" spc="7" baseline="-24444" dirty="0">
                <a:latin typeface="Times New Roman"/>
                <a:cs typeface="Times New Roman"/>
              </a:rPr>
              <a:t>k </a:t>
            </a:r>
            <a:r>
              <a:rPr sz="2150" spc="15" dirty="0">
                <a:latin typeface="Symbol"/>
                <a:cs typeface="Symbol"/>
              </a:rPr>
              <a:t></a:t>
            </a:r>
            <a:r>
              <a:rPr sz="2150" spc="-480" dirty="0">
                <a:latin typeface="Times New Roman"/>
                <a:cs typeface="Times New Roman"/>
              </a:rPr>
              <a:t> </a:t>
            </a:r>
            <a:r>
              <a:rPr sz="2250" i="1" spc="-45" dirty="0">
                <a:latin typeface="Symbol"/>
                <a:cs typeface="Symbol"/>
              </a:rPr>
              <a:t></a:t>
            </a:r>
            <a:endParaRPr sz="2250">
              <a:latin typeface="Symbol"/>
              <a:cs typeface="Symbol"/>
            </a:endParaRPr>
          </a:p>
        </p:txBody>
      </p:sp>
      <p:sp>
        <p:nvSpPr>
          <p:cNvPr id="6" name="object 6"/>
          <p:cNvSpPr txBox="1"/>
          <p:nvPr/>
        </p:nvSpPr>
        <p:spPr>
          <a:xfrm>
            <a:off x="4348635" y="5919830"/>
            <a:ext cx="2108200" cy="368935"/>
          </a:xfrm>
          <a:prstGeom prst="rect">
            <a:avLst/>
          </a:prstGeom>
        </p:spPr>
        <p:txBody>
          <a:bodyPr vert="horz" wrap="square" lIns="0" tIns="12700" rIns="0" bIns="0" rtlCol="0">
            <a:spAutoFit/>
          </a:bodyPr>
          <a:lstStyle/>
          <a:p>
            <a:pPr marL="12700">
              <a:lnSpc>
                <a:spcPct val="100000"/>
              </a:lnSpc>
              <a:spcBef>
                <a:spcPts val="100"/>
              </a:spcBef>
            </a:pPr>
            <a:r>
              <a:rPr sz="2150" i="1" spc="15" dirty="0">
                <a:latin typeface="Times New Roman"/>
                <a:cs typeface="Times New Roman"/>
              </a:rPr>
              <a:t>n</a:t>
            </a:r>
            <a:r>
              <a:rPr sz="2150" i="1" spc="-225" dirty="0">
                <a:latin typeface="Times New Roman"/>
                <a:cs typeface="Times New Roman"/>
              </a:rPr>
              <a:t> </a:t>
            </a:r>
            <a:r>
              <a:rPr sz="2150" spc="15" dirty="0">
                <a:latin typeface="Symbol"/>
                <a:cs typeface="Symbol"/>
              </a:rPr>
              <a:t></a:t>
            </a:r>
            <a:r>
              <a:rPr sz="2150" spc="-345" dirty="0">
                <a:latin typeface="Times New Roman"/>
                <a:cs typeface="Times New Roman"/>
              </a:rPr>
              <a:t> </a:t>
            </a:r>
            <a:r>
              <a:rPr sz="2250" i="1" spc="-45" dirty="0">
                <a:latin typeface="Symbol"/>
                <a:cs typeface="Symbol"/>
              </a:rPr>
              <a:t></a:t>
            </a:r>
            <a:r>
              <a:rPr sz="2250" i="1" spc="-55" dirty="0">
                <a:latin typeface="Times New Roman"/>
                <a:cs typeface="Times New Roman"/>
              </a:rPr>
              <a:t> </a:t>
            </a:r>
            <a:r>
              <a:rPr sz="2150" spc="5" dirty="0">
                <a:latin typeface="Times New Roman"/>
                <a:cs typeface="Times New Roman"/>
              </a:rPr>
              <a:t>|</a:t>
            </a:r>
            <a:r>
              <a:rPr sz="2150" spc="-310" dirty="0">
                <a:latin typeface="Times New Roman"/>
                <a:cs typeface="Times New Roman"/>
              </a:rPr>
              <a:t> </a:t>
            </a:r>
            <a:r>
              <a:rPr sz="2150" i="1" spc="10" dirty="0">
                <a:latin typeface="Times New Roman"/>
                <a:cs typeface="Times New Roman"/>
              </a:rPr>
              <a:t>Vocabulary</a:t>
            </a:r>
            <a:r>
              <a:rPr sz="2150" i="1" spc="-155" dirty="0">
                <a:latin typeface="Times New Roman"/>
                <a:cs typeface="Times New Roman"/>
              </a:rPr>
              <a:t> </a:t>
            </a:r>
            <a:r>
              <a:rPr sz="2150" spc="5" dirty="0">
                <a:latin typeface="Times New Roman"/>
                <a:cs typeface="Times New Roman"/>
              </a:rPr>
              <a:t>|</a:t>
            </a:r>
            <a:endParaRPr sz="2150">
              <a:latin typeface="Times New Roman"/>
              <a:cs typeface="Times New Roman"/>
            </a:endParaRPr>
          </a:p>
        </p:txBody>
      </p:sp>
      <p:sp>
        <p:nvSpPr>
          <p:cNvPr id="7" name="object 7"/>
          <p:cNvSpPr/>
          <p:nvPr/>
        </p:nvSpPr>
        <p:spPr>
          <a:xfrm>
            <a:off x="4345443" y="5937816"/>
            <a:ext cx="2097405" cy="0"/>
          </a:xfrm>
          <a:custGeom>
            <a:avLst/>
            <a:gdLst/>
            <a:ahLst/>
            <a:cxnLst/>
            <a:rect l="l" t="t" r="r" b="b"/>
            <a:pathLst>
              <a:path w="2097404">
                <a:moveTo>
                  <a:pt x="0" y="0"/>
                </a:moveTo>
                <a:lnTo>
                  <a:pt x="2097028" y="0"/>
                </a:lnTo>
              </a:path>
            </a:pathLst>
          </a:custGeom>
          <a:ln w="13724">
            <a:solidFill>
              <a:srgbClr val="000000"/>
            </a:solidFill>
          </a:ln>
        </p:spPr>
        <p:txBody>
          <a:bodyPr wrap="square" lIns="0" tIns="0" rIns="0" bIns="0" rtlCol="0"/>
          <a:lstStyle/>
          <a:p>
            <a:endParaRPr/>
          </a:p>
        </p:txBody>
      </p:sp>
      <p:sp>
        <p:nvSpPr>
          <p:cNvPr id="8" name="object 8"/>
          <p:cNvSpPr txBox="1"/>
          <p:nvPr/>
        </p:nvSpPr>
        <p:spPr>
          <a:xfrm>
            <a:off x="3042648" y="3636410"/>
            <a:ext cx="70485" cy="219075"/>
          </a:xfrm>
          <a:prstGeom prst="rect">
            <a:avLst/>
          </a:prstGeom>
        </p:spPr>
        <p:txBody>
          <a:bodyPr vert="horz" wrap="square" lIns="0" tIns="14604" rIns="0" bIns="0" rtlCol="0">
            <a:spAutoFit/>
          </a:bodyPr>
          <a:lstStyle/>
          <a:p>
            <a:pPr marL="12700">
              <a:lnSpc>
                <a:spcPct val="100000"/>
              </a:lnSpc>
              <a:spcBef>
                <a:spcPts val="114"/>
              </a:spcBef>
            </a:pPr>
            <a:r>
              <a:rPr sz="1250" i="1" dirty="0">
                <a:latin typeface="Times New Roman"/>
                <a:cs typeface="Times New Roman"/>
              </a:rPr>
              <a:t>j</a:t>
            </a:r>
            <a:endParaRPr sz="1250">
              <a:latin typeface="Times New Roman"/>
              <a:cs typeface="Times New Roman"/>
            </a:endParaRPr>
          </a:p>
        </p:txBody>
      </p:sp>
      <p:sp>
        <p:nvSpPr>
          <p:cNvPr id="9" name="object 9"/>
          <p:cNvSpPr txBox="1"/>
          <p:nvPr/>
        </p:nvSpPr>
        <p:spPr>
          <a:xfrm>
            <a:off x="2624480" y="3449434"/>
            <a:ext cx="934719" cy="359410"/>
          </a:xfrm>
          <a:prstGeom prst="rect">
            <a:avLst/>
          </a:prstGeom>
        </p:spPr>
        <p:txBody>
          <a:bodyPr vert="horz" wrap="square" lIns="0" tIns="11430" rIns="0" bIns="0" rtlCol="0">
            <a:spAutoFit/>
          </a:bodyPr>
          <a:lstStyle/>
          <a:p>
            <a:pPr marL="12700">
              <a:lnSpc>
                <a:spcPct val="100000"/>
              </a:lnSpc>
              <a:spcBef>
                <a:spcPts val="90"/>
              </a:spcBef>
            </a:pPr>
            <a:r>
              <a:rPr sz="2200" i="1" spc="20" dirty="0">
                <a:latin typeface="Times New Roman"/>
                <a:cs typeface="Times New Roman"/>
              </a:rPr>
              <a:t>P</a:t>
            </a:r>
            <a:r>
              <a:rPr sz="2200" spc="20" dirty="0">
                <a:latin typeface="Times New Roman"/>
                <a:cs typeface="Times New Roman"/>
              </a:rPr>
              <a:t>(</a:t>
            </a:r>
            <a:r>
              <a:rPr sz="2200" i="1" spc="20" dirty="0">
                <a:latin typeface="Times New Roman"/>
                <a:cs typeface="Times New Roman"/>
              </a:rPr>
              <a:t>c </a:t>
            </a:r>
            <a:r>
              <a:rPr sz="2200" spc="-5" dirty="0">
                <a:latin typeface="Times New Roman"/>
                <a:cs typeface="Times New Roman"/>
              </a:rPr>
              <a:t>)</a:t>
            </a:r>
            <a:r>
              <a:rPr sz="2200" spc="-70" dirty="0">
                <a:latin typeface="Times New Roman"/>
                <a:cs typeface="Times New Roman"/>
              </a:rPr>
              <a:t> </a:t>
            </a:r>
            <a:r>
              <a:rPr sz="2200" spc="-10" dirty="0">
                <a:latin typeface="Symbol"/>
                <a:cs typeface="Symbol"/>
              </a:rPr>
              <a:t></a:t>
            </a:r>
            <a:endParaRPr sz="2200">
              <a:latin typeface="Symbol"/>
              <a:cs typeface="Symbol"/>
            </a:endParaRPr>
          </a:p>
        </p:txBody>
      </p:sp>
      <p:sp>
        <p:nvSpPr>
          <p:cNvPr id="10" name="object 10"/>
          <p:cNvSpPr txBox="1"/>
          <p:nvPr/>
        </p:nvSpPr>
        <p:spPr>
          <a:xfrm>
            <a:off x="4231168" y="3254476"/>
            <a:ext cx="889635" cy="359410"/>
          </a:xfrm>
          <a:prstGeom prst="rect">
            <a:avLst/>
          </a:prstGeom>
        </p:spPr>
        <p:txBody>
          <a:bodyPr vert="horz" wrap="square" lIns="0" tIns="11430" rIns="0" bIns="0" rtlCol="0">
            <a:spAutoFit/>
          </a:bodyPr>
          <a:lstStyle/>
          <a:p>
            <a:pPr marL="38100">
              <a:lnSpc>
                <a:spcPct val="100000"/>
              </a:lnSpc>
              <a:spcBef>
                <a:spcPts val="90"/>
              </a:spcBef>
            </a:pPr>
            <a:r>
              <a:rPr sz="2200" spc="-5" dirty="0">
                <a:latin typeface="Times New Roman"/>
                <a:cs typeface="Times New Roman"/>
              </a:rPr>
              <a:t>| </a:t>
            </a:r>
            <a:r>
              <a:rPr sz="2200" i="1" spc="25" dirty="0">
                <a:latin typeface="Times New Roman"/>
                <a:cs typeface="Times New Roman"/>
              </a:rPr>
              <a:t>docs</a:t>
            </a:r>
            <a:r>
              <a:rPr sz="1875" i="1" spc="37" baseline="-24444" dirty="0">
                <a:latin typeface="Times New Roman"/>
                <a:cs typeface="Times New Roman"/>
              </a:rPr>
              <a:t>j</a:t>
            </a:r>
            <a:r>
              <a:rPr sz="1875" i="1" spc="112" baseline="-24444" dirty="0">
                <a:latin typeface="Times New Roman"/>
                <a:cs typeface="Times New Roman"/>
              </a:rPr>
              <a:t> </a:t>
            </a:r>
            <a:r>
              <a:rPr sz="2200" spc="-5" dirty="0">
                <a:latin typeface="Times New Roman"/>
                <a:cs typeface="Times New Roman"/>
              </a:rPr>
              <a:t>|</a:t>
            </a:r>
            <a:endParaRPr sz="2200">
              <a:latin typeface="Times New Roman"/>
              <a:cs typeface="Times New Roman"/>
            </a:endParaRPr>
          </a:p>
        </p:txBody>
      </p:sp>
      <p:sp>
        <p:nvSpPr>
          <p:cNvPr id="11" name="object 11"/>
          <p:cNvSpPr txBox="1"/>
          <p:nvPr/>
        </p:nvSpPr>
        <p:spPr>
          <a:xfrm>
            <a:off x="3598514" y="3671201"/>
            <a:ext cx="2155825" cy="359410"/>
          </a:xfrm>
          <a:prstGeom prst="rect">
            <a:avLst/>
          </a:prstGeom>
        </p:spPr>
        <p:txBody>
          <a:bodyPr vert="horz" wrap="square" lIns="0" tIns="11430" rIns="0" bIns="0" rtlCol="0">
            <a:spAutoFit/>
          </a:bodyPr>
          <a:lstStyle/>
          <a:p>
            <a:pPr marL="12700">
              <a:lnSpc>
                <a:spcPct val="100000"/>
              </a:lnSpc>
              <a:spcBef>
                <a:spcPts val="90"/>
              </a:spcBef>
            </a:pPr>
            <a:r>
              <a:rPr sz="2200" spc="-5" dirty="0">
                <a:latin typeface="Times New Roman"/>
                <a:cs typeface="Times New Roman"/>
              </a:rPr>
              <a:t>| </a:t>
            </a:r>
            <a:r>
              <a:rPr sz="2200" spc="-10" dirty="0">
                <a:latin typeface="Times New Roman"/>
                <a:cs typeface="Times New Roman"/>
              </a:rPr>
              <a:t>total </a:t>
            </a:r>
            <a:r>
              <a:rPr sz="2200" spc="-5" dirty="0">
                <a:latin typeface="Times New Roman"/>
                <a:cs typeface="Times New Roman"/>
              </a:rPr>
              <a:t>#</a:t>
            </a:r>
            <a:r>
              <a:rPr sz="2200" spc="-245" dirty="0">
                <a:latin typeface="Times New Roman"/>
                <a:cs typeface="Times New Roman"/>
              </a:rPr>
              <a:t> </a:t>
            </a:r>
            <a:r>
              <a:rPr sz="2200" spc="-10" dirty="0">
                <a:latin typeface="Times New Roman"/>
                <a:cs typeface="Times New Roman"/>
              </a:rPr>
              <a:t>documents|</a:t>
            </a:r>
            <a:endParaRPr sz="2200">
              <a:latin typeface="Times New Roman"/>
              <a:cs typeface="Times New Roman"/>
            </a:endParaRPr>
          </a:p>
        </p:txBody>
      </p:sp>
      <p:sp>
        <p:nvSpPr>
          <p:cNvPr id="12" name="object 12"/>
          <p:cNvSpPr/>
          <p:nvPr/>
        </p:nvSpPr>
        <p:spPr>
          <a:xfrm>
            <a:off x="3606866" y="3680630"/>
            <a:ext cx="2132965" cy="0"/>
          </a:xfrm>
          <a:custGeom>
            <a:avLst/>
            <a:gdLst/>
            <a:ahLst/>
            <a:cxnLst/>
            <a:rect l="l" t="t" r="r" b="b"/>
            <a:pathLst>
              <a:path w="2132965">
                <a:moveTo>
                  <a:pt x="0" y="0"/>
                </a:moveTo>
                <a:lnTo>
                  <a:pt x="2132874" y="0"/>
                </a:lnTo>
              </a:path>
            </a:pathLst>
          </a:custGeom>
          <a:ln w="13769">
            <a:solidFill>
              <a:srgbClr val="000000"/>
            </a:solidFill>
          </a:ln>
        </p:spPr>
        <p:txBody>
          <a:bodyPr wrap="square" lIns="0" tIns="0" rIns="0" bIns="0" rtlCol="0"/>
          <a:lstStyle/>
          <a:p>
            <a:endParaRPr/>
          </a:p>
        </p:txBody>
      </p:sp>
      <p:sp>
        <p:nvSpPr>
          <p:cNvPr id="13" name="object 13"/>
          <p:cNvSpPr txBox="1"/>
          <p:nvPr/>
        </p:nvSpPr>
        <p:spPr>
          <a:xfrm>
            <a:off x="1731886" y="4225035"/>
            <a:ext cx="4723765" cy="1270000"/>
          </a:xfrm>
          <a:prstGeom prst="rect">
            <a:avLst/>
          </a:prstGeom>
        </p:spPr>
        <p:txBody>
          <a:bodyPr vert="horz" wrap="square" lIns="0" tIns="12700" rIns="0" bIns="0" rtlCol="0">
            <a:spAutoFit/>
          </a:bodyPr>
          <a:lstStyle/>
          <a:p>
            <a:pPr marL="312420" indent="-274955">
              <a:lnSpc>
                <a:spcPts val="2620"/>
              </a:lnSpc>
              <a:spcBef>
                <a:spcPts val="100"/>
              </a:spcBef>
              <a:buAutoNum type="arabicPeriod" startAt="3"/>
              <a:tabLst>
                <a:tab pos="313055" algn="l"/>
              </a:tabLst>
            </a:pPr>
            <a:r>
              <a:rPr sz="2200" spc="-10" dirty="0">
                <a:latin typeface="Carlito"/>
                <a:cs typeface="Carlito"/>
              </a:rPr>
              <a:t>Calculate </a:t>
            </a:r>
            <a:r>
              <a:rPr sz="2200" i="1" spc="-55" dirty="0">
                <a:latin typeface="Trebuchet MS"/>
                <a:cs typeface="Trebuchet MS"/>
              </a:rPr>
              <a:t>P</a:t>
            </a:r>
            <a:r>
              <a:rPr sz="2200" spc="-55" dirty="0">
                <a:latin typeface="Carlito"/>
                <a:cs typeface="Carlito"/>
              </a:rPr>
              <a:t>(</a:t>
            </a:r>
            <a:r>
              <a:rPr sz="2200" i="1" spc="-55" dirty="0">
                <a:latin typeface="Trebuchet MS"/>
                <a:cs typeface="Trebuchet MS"/>
              </a:rPr>
              <a:t>w</a:t>
            </a:r>
            <a:r>
              <a:rPr sz="2250" i="1" spc="-82" baseline="-18518" dirty="0">
                <a:latin typeface="Trebuchet MS"/>
                <a:cs typeface="Trebuchet MS"/>
              </a:rPr>
              <a:t>k </a:t>
            </a:r>
            <a:r>
              <a:rPr sz="2200" dirty="0">
                <a:latin typeface="Carlito"/>
                <a:cs typeface="Carlito"/>
              </a:rPr>
              <a:t>| </a:t>
            </a:r>
            <a:r>
              <a:rPr sz="2200" i="1" spc="-105" dirty="0">
                <a:latin typeface="Trebuchet MS"/>
                <a:cs typeface="Trebuchet MS"/>
              </a:rPr>
              <a:t>c</a:t>
            </a:r>
            <a:r>
              <a:rPr sz="2250" i="1" spc="-157" baseline="-18518" dirty="0">
                <a:latin typeface="Trebuchet MS"/>
                <a:cs typeface="Trebuchet MS"/>
              </a:rPr>
              <a:t>j</a:t>
            </a:r>
            <a:r>
              <a:rPr sz="2200" spc="-105" dirty="0">
                <a:latin typeface="Carlito"/>
                <a:cs typeface="Carlito"/>
              </a:rPr>
              <a:t>)</a:t>
            </a:r>
            <a:r>
              <a:rPr sz="2200" spc="75" dirty="0">
                <a:latin typeface="Carlito"/>
                <a:cs typeface="Carlito"/>
              </a:rPr>
              <a:t> </a:t>
            </a:r>
            <a:r>
              <a:rPr sz="2200" spc="-5" dirty="0">
                <a:latin typeface="Carlito"/>
                <a:cs typeface="Carlito"/>
              </a:rPr>
              <a:t>terms</a:t>
            </a:r>
            <a:endParaRPr sz="2200">
              <a:latin typeface="Carlito"/>
              <a:cs typeface="Carlito"/>
            </a:endParaRPr>
          </a:p>
          <a:p>
            <a:pPr marL="723900" lvl="1" indent="-228600">
              <a:lnSpc>
                <a:spcPts val="2380"/>
              </a:lnSpc>
              <a:buFont typeface="Times New Roman"/>
              <a:buChar char="•"/>
              <a:tabLst>
                <a:tab pos="723265" algn="l"/>
                <a:tab pos="723900" algn="l"/>
              </a:tabLst>
            </a:pPr>
            <a:r>
              <a:rPr sz="2000" i="1" spc="-200" dirty="0">
                <a:latin typeface="Trebuchet MS"/>
                <a:cs typeface="Trebuchet MS"/>
              </a:rPr>
              <a:t>Text</a:t>
            </a:r>
            <a:r>
              <a:rPr sz="1950" i="1" spc="-300" baseline="-17094" dirty="0">
                <a:latin typeface="Trebuchet MS"/>
                <a:cs typeface="Trebuchet MS"/>
              </a:rPr>
              <a:t>j </a:t>
            </a:r>
            <a:r>
              <a:rPr sz="2000" spc="545" dirty="0">
                <a:latin typeface="Symbol"/>
                <a:cs typeface="Symbol"/>
              </a:rPr>
              <a:t></a:t>
            </a:r>
            <a:r>
              <a:rPr sz="2000" spc="-165" dirty="0">
                <a:latin typeface="Times New Roman"/>
                <a:cs typeface="Times New Roman"/>
              </a:rPr>
              <a:t> </a:t>
            </a:r>
            <a:r>
              <a:rPr sz="2000" spc="-5" dirty="0">
                <a:latin typeface="Carlito"/>
                <a:cs typeface="Carlito"/>
              </a:rPr>
              <a:t>single doc </a:t>
            </a:r>
            <a:r>
              <a:rPr sz="2000" spc="-10" dirty="0">
                <a:latin typeface="Carlito"/>
                <a:cs typeface="Carlito"/>
              </a:rPr>
              <a:t>containing </a:t>
            </a:r>
            <a:r>
              <a:rPr sz="2000" dirty="0">
                <a:latin typeface="Carlito"/>
                <a:cs typeface="Carlito"/>
              </a:rPr>
              <a:t>all </a:t>
            </a:r>
            <a:r>
              <a:rPr sz="2000" i="1" spc="-90" dirty="0">
                <a:latin typeface="Trebuchet MS"/>
                <a:cs typeface="Trebuchet MS"/>
              </a:rPr>
              <a:t>docs</a:t>
            </a:r>
            <a:r>
              <a:rPr sz="1950" i="1" spc="-135" baseline="-17094" dirty="0">
                <a:latin typeface="Trebuchet MS"/>
                <a:cs typeface="Trebuchet MS"/>
              </a:rPr>
              <a:t>j</a:t>
            </a:r>
            <a:endParaRPr sz="1950" baseline="-17094">
              <a:latin typeface="Trebuchet MS"/>
              <a:cs typeface="Trebuchet MS"/>
            </a:endParaRPr>
          </a:p>
          <a:p>
            <a:pPr marL="723900" lvl="1" indent="-228600">
              <a:lnSpc>
                <a:spcPct val="100000"/>
              </a:lnSpc>
              <a:buFont typeface="Times New Roman"/>
              <a:buChar char="•"/>
              <a:tabLst>
                <a:tab pos="723265" algn="l"/>
                <a:tab pos="723900" algn="l"/>
              </a:tabLst>
            </a:pPr>
            <a:r>
              <a:rPr sz="2000" spc="-15" dirty="0">
                <a:latin typeface="Carlito"/>
                <a:cs typeface="Carlito"/>
              </a:rPr>
              <a:t>For </a:t>
            </a:r>
            <a:r>
              <a:rPr sz="2000" dirty="0">
                <a:latin typeface="Carlito"/>
                <a:cs typeface="Carlito"/>
              </a:rPr>
              <a:t>each </a:t>
            </a:r>
            <a:r>
              <a:rPr sz="2000" spc="-15" dirty="0">
                <a:latin typeface="Carlito"/>
                <a:cs typeface="Carlito"/>
              </a:rPr>
              <a:t>word </a:t>
            </a:r>
            <a:r>
              <a:rPr sz="2000" i="1" spc="-65" dirty="0">
                <a:latin typeface="Trebuchet MS"/>
                <a:cs typeface="Trebuchet MS"/>
              </a:rPr>
              <a:t>w</a:t>
            </a:r>
            <a:r>
              <a:rPr sz="1950" i="1" spc="-97" baseline="-17094" dirty="0">
                <a:latin typeface="Trebuchet MS"/>
                <a:cs typeface="Trebuchet MS"/>
              </a:rPr>
              <a:t>k </a:t>
            </a:r>
            <a:r>
              <a:rPr sz="2000" dirty="0">
                <a:latin typeface="Carlito"/>
                <a:cs typeface="Carlito"/>
              </a:rPr>
              <a:t>in</a:t>
            </a:r>
            <a:r>
              <a:rPr sz="2000" spc="-60" dirty="0">
                <a:latin typeface="Carlito"/>
                <a:cs typeface="Carlito"/>
              </a:rPr>
              <a:t> </a:t>
            </a:r>
            <a:r>
              <a:rPr sz="2000" i="1" spc="-95" dirty="0">
                <a:latin typeface="Trebuchet MS"/>
                <a:cs typeface="Trebuchet MS"/>
              </a:rPr>
              <a:t>Vocabulary</a:t>
            </a:r>
            <a:endParaRPr sz="2000">
              <a:latin typeface="Trebuchet MS"/>
              <a:cs typeface="Trebuchet MS"/>
            </a:endParaRPr>
          </a:p>
          <a:p>
            <a:pPr marL="1066800">
              <a:lnSpc>
                <a:spcPct val="100000"/>
              </a:lnSpc>
            </a:pPr>
            <a:r>
              <a:rPr sz="2000" i="1" spc="-70" dirty="0">
                <a:latin typeface="Trebuchet MS"/>
                <a:cs typeface="Trebuchet MS"/>
              </a:rPr>
              <a:t>n</a:t>
            </a:r>
            <a:r>
              <a:rPr sz="1950" i="1" spc="-104" baseline="-17094" dirty="0">
                <a:latin typeface="Trebuchet MS"/>
                <a:cs typeface="Trebuchet MS"/>
              </a:rPr>
              <a:t>k </a:t>
            </a:r>
            <a:r>
              <a:rPr sz="2000" spc="545" dirty="0">
                <a:latin typeface="Symbol"/>
                <a:cs typeface="Symbol"/>
              </a:rPr>
              <a:t></a:t>
            </a:r>
            <a:r>
              <a:rPr sz="2000" spc="165" dirty="0">
                <a:latin typeface="Times New Roman"/>
                <a:cs typeface="Times New Roman"/>
              </a:rPr>
              <a:t> </a:t>
            </a:r>
            <a:r>
              <a:rPr sz="2000" dirty="0">
                <a:latin typeface="Carlito"/>
                <a:cs typeface="Carlito"/>
              </a:rPr>
              <a:t># </a:t>
            </a:r>
            <a:r>
              <a:rPr sz="2000" spc="-5" dirty="0">
                <a:latin typeface="Carlito"/>
                <a:cs typeface="Carlito"/>
              </a:rPr>
              <a:t>of occurrences of </a:t>
            </a:r>
            <a:r>
              <a:rPr sz="2000" i="1" spc="-65" dirty="0">
                <a:latin typeface="Trebuchet MS"/>
                <a:cs typeface="Trebuchet MS"/>
              </a:rPr>
              <a:t>w</a:t>
            </a:r>
            <a:r>
              <a:rPr sz="1950" i="1" spc="-97" baseline="-17094" dirty="0">
                <a:latin typeface="Trebuchet MS"/>
                <a:cs typeface="Trebuchet MS"/>
              </a:rPr>
              <a:t>k </a:t>
            </a:r>
            <a:r>
              <a:rPr sz="2000" dirty="0">
                <a:latin typeface="Carlito"/>
                <a:cs typeface="Carlito"/>
              </a:rPr>
              <a:t>in </a:t>
            </a:r>
            <a:r>
              <a:rPr sz="2000" i="1" spc="-200" dirty="0">
                <a:latin typeface="Trebuchet MS"/>
                <a:cs typeface="Trebuchet MS"/>
              </a:rPr>
              <a:t>Text</a:t>
            </a:r>
            <a:r>
              <a:rPr sz="1950" i="1" spc="-300" baseline="-17094" dirty="0">
                <a:latin typeface="Trebuchet MS"/>
                <a:cs typeface="Trebuchet MS"/>
              </a:rPr>
              <a:t>j</a:t>
            </a:r>
            <a:endParaRPr sz="1950" baseline="-17094">
              <a:latin typeface="Trebuchet MS"/>
              <a:cs typeface="Trebuchet MS"/>
            </a:endParaRPr>
          </a:p>
        </p:txBody>
      </p:sp>
      <p:sp>
        <p:nvSpPr>
          <p:cNvPr id="14" name="object 14"/>
          <p:cNvSpPr/>
          <p:nvPr/>
        </p:nvSpPr>
        <p:spPr>
          <a:xfrm>
            <a:off x="6761441" y="5619088"/>
            <a:ext cx="1906270" cy="734695"/>
          </a:xfrm>
          <a:custGeom>
            <a:avLst/>
            <a:gdLst/>
            <a:ahLst/>
            <a:cxnLst/>
            <a:rect l="l" t="t" r="r" b="b"/>
            <a:pathLst>
              <a:path w="1906270" h="734695">
                <a:moveTo>
                  <a:pt x="0" y="367049"/>
                </a:moveTo>
                <a:lnTo>
                  <a:pt x="367048" y="0"/>
                </a:lnTo>
                <a:lnTo>
                  <a:pt x="367048" y="183524"/>
                </a:lnTo>
                <a:lnTo>
                  <a:pt x="1906071" y="183524"/>
                </a:lnTo>
                <a:lnTo>
                  <a:pt x="1906071" y="550571"/>
                </a:lnTo>
                <a:lnTo>
                  <a:pt x="367048" y="550571"/>
                </a:lnTo>
                <a:lnTo>
                  <a:pt x="367048" y="734095"/>
                </a:lnTo>
                <a:lnTo>
                  <a:pt x="0" y="367049"/>
                </a:lnTo>
                <a:close/>
              </a:path>
            </a:pathLst>
          </a:custGeom>
          <a:ln w="38100">
            <a:solidFill>
              <a:srgbClr val="FF0000"/>
            </a:solidFill>
          </a:ln>
        </p:spPr>
        <p:txBody>
          <a:bodyPr wrap="square" lIns="0" tIns="0" rIns="0" bIns="0" rtlCol="0"/>
          <a:lstStyle/>
          <a:p>
            <a:endParaRPr/>
          </a:p>
        </p:txBody>
      </p:sp>
      <p:sp>
        <p:nvSpPr>
          <p:cNvPr id="15" name="object 15"/>
          <p:cNvSpPr txBox="1"/>
          <p:nvPr/>
        </p:nvSpPr>
        <p:spPr>
          <a:xfrm>
            <a:off x="7514932" y="5824220"/>
            <a:ext cx="58229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rlito"/>
                <a:cs typeface="Carlito"/>
              </a:rPr>
              <a:t>Add</a:t>
            </a:r>
            <a:r>
              <a:rPr sz="1800" spc="-75" dirty="0">
                <a:latin typeface="Carlito"/>
                <a:cs typeface="Carlito"/>
              </a:rPr>
              <a:t> </a:t>
            </a:r>
            <a:r>
              <a:rPr sz="1800" spc="-155" dirty="0">
                <a:latin typeface="DejaVu Sans"/>
                <a:cs typeface="DejaVu Sans"/>
              </a:rPr>
              <a:t>⍺</a:t>
            </a:r>
            <a:endParaRPr sz="1800">
              <a:latin typeface="DejaVu Sans"/>
              <a:cs typeface="DejaVu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236595" cy="695960"/>
          </a:xfrm>
          <a:prstGeom prst="rect">
            <a:avLst/>
          </a:prstGeom>
        </p:spPr>
        <p:txBody>
          <a:bodyPr vert="horz" wrap="square" lIns="0" tIns="12700" rIns="0" bIns="0" rtlCol="0">
            <a:spAutoFit/>
          </a:bodyPr>
          <a:lstStyle/>
          <a:p>
            <a:pPr marL="12700">
              <a:lnSpc>
                <a:spcPct val="100000"/>
              </a:lnSpc>
              <a:spcBef>
                <a:spcPts val="100"/>
              </a:spcBef>
            </a:pPr>
            <a:r>
              <a:rPr dirty="0">
                <a:solidFill>
                  <a:srgbClr val="0070C0"/>
                </a:solidFill>
              </a:rPr>
              <a:t>Decision</a:t>
            </a:r>
            <a:r>
              <a:rPr spc="-70" dirty="0">
                <a:solidFill>
                  <a:srgbClr val="0070C0"/>
                </a:solidFill>
              </a:rPr>
              <a:t> </a:t>
            </a:r>
            <a:r>
              <a:rPr spc="-80" dirty="0">
                <a:solidFill>
                  <a:srgbClr val="0070C0"/>
                </a:solidFill>
              </a:rPr>
              <a:t>Trees</a:t>
            </a:r>
          </a:p>
        </p:txBody>
      </p:sp>
      <p:sp>
        <p:nvSpPr>
          <p:cNvPr id="3" name="object 3"/>
          <p:cNvSpPr txBox="1"/>
          <p:nvPr/>
        </p:nvSpPr>
        <p:spPr>
          <a:xfrm>
            <a:off x="916939" y="1769364"/>
            <a:ext cx="6918959" cy="4155440"/>
          </a:xfrm>
          <a:prstGeom prst="rect">
            <a:avLst/>
          </a:prstGeom>
        </p:spPr>
        <p:txBody>
          <a:bodyPr vert="horz" wrap="square" lIns="0" tIns="91440" rIns="0" bIns="0" rtlCol="0">
            <a:spAutoFit/>
          </a:bodyPr>
          <a:lstStyle/>
          <a:p>
            <a:pPr marL="241300" marR="410845" indent="-228600">
              <a:lnSpc>
                <a:spcPct val="80000"/>
              </a:lnSpc>
              <a:spcBef>
                <a:spcPts val="720"/>
              </a:spcBef>
              <a:buFont typeface="Arial"/>
              <a:buChar char="•"/>
              <a:tabLst>
                <a:tab pos="241300" algn="l"/>
              </a:tabLst>
            </a:pPr>
            <a:r>
              <a:rPr sz="2600" i="1" dirty="0">
                <a:latin typeface="Calibri"/>
                <a:cs typeface="Calibri"/>
              </a:rPr>
              <a:t>Decision </a:t>
            </a:r>
            <a:r>
              <a:rPr sz="2600" i="1" spc="-5" dirty="0">
                <a:latin typeface="Calibri"/>
                <a:cs typeface="Calibri"/>
              </a:rPr>
              <a:t>tree </a:t>
            </a:r>
            <a:r>
              <a:rPr sz="2600" dirty="0">
                <a:latin typeface="Calibri"/>
                <a:cs typeface="Calibri"/>
              </a:rPr>
              <a:t>is a </a:t>
            </a:r>
            <a:r>
              <a:rPr sz="2600" spc="-5" dirty="0">
                <a:latin typeface="Calibri"/>
                <a:cs typeface="Calibri"/>
              </a:rPr>
              <a:t>classifier </a:t>
            </a:r>
            <a:r>
              <a:rPr sz="2600" dirty="0">
                <a:latin typeface="Calibri"/>
                <a:cs typeface="Calibri"/>
              </a:rPr>
              <a:t>in </a:t>
            </a:r>
            <a:r>
              <a:rPr sz="2600" spc="-5" dirty="0">
                <a:latin typeface="Calibri"/>
                <a:cs typeface="Calibri"/>
              </a:rPr>
              <a:t>the </a:t>
            </a:r>
            <a:r>
              <a:rPr sz="2600" spc="-15" dirty="0">
                <a:latin typeface="Calibri"/>
                <a:cs typeface="Calibri"/>
              </a:rPr>
              <a:t>form </a:t>
            </a:r>
            <a:r>
              <a:rPr sz="2600" dirty="0">
                <a:latin typeface="Calibri"/>
                <a:cs typeface="Calibri"/>
              </a:rPr>
              <a:t>of a </a:t>
            </a:r>
            <a:r>
              <a:rPr sz="2600" spc="-10" dirty="0">
                <a:latin typeface="Calibri"/>
                <a:cs typeface="Calibri"/>
              </a:rPr>
              <a:t>tree </a:t>
            </a:r>
            <a:r>
              <a:rPr sz="2600" spc="-575" dirty="0">
                <a:latin typeface="Calibri"/>
                <a:cs typeface="Calibri"/>
              </a:rPr>
              <a:t> </a:t>
            </a:r>
            <a:r>
              <a:rPr sz="2600" spc="-10" dirty="0">
                <a:latin typeface="Calibri"/>
                <a:cs typeface="Calibri"/>
              </a:rPr>
              <a:t>structure,</a:t>
            </a:r>
            <a:r>
              <a:rPr sz="2600" spc="-5" dirty="0">
                <a:latin typeface="Calibri"/>
                <a:cs typeface="Calibri"/>
              </a:rPr>
              <a:t> </a:t>
            </a:r>
            <a:r>
              <a:rPr sz="2600" spc="-10" dirty="0">
                <a:latin typeface="Calibri"/>
                <a:cs typeface="Calibri"/>
              </a:rPr>
              <a:t>where </a:t>
            </a:r>
            <a:r>
              <a:rPr sz="2600" spc="-5" dirty="0">
                <a:latin typeface="Calibri"/>
                <a:cs typeface="Calibri"/>
              </a:rPr>
              <a:t>each</a:t>
            </a:r>
            <a:r>
              <a:rPr sz="2600" spc="-10" dirty="0">
                <a:latin typeface="Calibri"/>
                <a:cs typeface="Calibri"/>
              </a:rPr>
              <a:t> </a:t>
            </a:r>
            <a:r>
              <a:rPr sz="2600" spc="-5" dirty="0">
                <a:latin typeface="Calibri"/>
                <a:cs typeface="Calibri"/>
              </a:rPr>
              <a:t>node</a:t>
            </a:r>
            <a:r>
              <a:rPr sz="2600" spc="-10" dirty="0">
                <a:latin typeface="Calibri"/>
                <a:cs typeface="Calibri"/>
              </a:rPr>
              <a:t> </a:t>
            </a:r>
            <a:r>
              <a:rPr sz="2600" dirty="0">
                <a:latin typeface="Calibri"/>
                <a:cs typeface="Calibri"/>
              </a:rPr>
              <a:t>is</a:t>
            </a:r>
            <a:r>
              <a:rPr sz="2600" spc="-5" dirty="0">
                <a:latin typeface="Calibri"/>
                <a:cs typeface="Calibri"/>
              </a:rPr>
              <a:t> either:</a:t>
            </a:r>
            <a:endParaRPr sz="2600">
              <a:latin typeface="Calibri"/>
              <a:cs typeface="Calibri"/>
            </a:endParaRPr>
          </a:p>
          <a:p>
            <a:pPr marL="698500" marR="408940" lvl="1" indent="-228600">
              <a:lnSpc>
                <a:spcPct val="80300"/>
              </a:lnSpc>
              <a:spcBef>
                <a:spcPts val="495"/>
              </a:spcBef>
              <a:buFont typeface="Arial"/>
              <a:buChar char="•"/>
              <a:tabLst>
                <a:tab pos="698500" algn="l"/>
              </a:tabLst>
            </a:pPr>
            <a:r>
              <a:rPr sz="2600" i="1" dirty="0">
                <a:latin typeface="Calibri"/>
                <a:cs typeface="Calibri"/>
              </a:rPr>
              <a:t>Decision node </a:t>
            </a:r>
            <a:r>
              <a:rPr sz="2600" dirty="0">
                <a:latin typeface="Calibri"/>
                <a:cs typeface="Calibri"/>
              </a:rPr>
              <a:t>- </a:t>
            </a:r>
            <a:r>
              <a:rPr sz="2600" spc="-5" dirty="0">
                <a:latin typeface="Calibri"/>
                <a:cs typeface="Calibri"/>
              </a:rPr>
              <a:t>specifies some </a:t>
            </a:r>
            <a:r>
              <a:rPr sz="2600" spc="-20" dirty="0">
                <a:latin typeface="Calibri"/>
                <a:cs typeface="Calibri"/>
              </a:rPr>
              <a:t>test </a:t>
            </a:r>
            <a:r>
              <a:rPr sz="2600" spc="-15" dirty="0">
                <a:latin typeface="Calibri"/>
                <a:cs typeface="Calibri"/>
              </a:rPr>
              <a:t>to </a:t>
            </a:r>
            <a:r>
              <a:rPr sz="2600" spc="-5" dirty="0">
                <a:latin typeface="Calibri"/>
                <a:cs typeface="Calibri"/>
              </a:rPr>
              <a:t>be </a:t>
            </a:r>
            <a:r>
              <a:rPr sz="2600" dirty="0">
                <a:latin typeface="Calibri"/>
                <a:cs typeface="Calibri"/>
              </a:rPr>
              <a:t> </a:t>
            </a:r>
            <a:r>
              <a:rPr sz="2600" spc="-5" dirty="0">
                <a:latin typeface="Calibri"/>
                <a:cs typeface="Calibri"/>
              </a:rPr>
              <a:t>carried out</a:t>
            </a:r>
            <a:r>
              <a:rPr sz="2600" dirty="0">
                <a:latin typeface="Calibri"/>
                <a:cs typeface="Calibri"/>
              </a:rPr>
              <a:t> on</a:t>
            </a:r>
            <a:r>
              <a:rPr sz="2600" spc="-5" dirty="0">
                <a:latin typeface="Calibri"/>
                <a:cs typeface="Calibri"/>
              </a:rPr>
              <a:t> </a:t>
            </a:r>
            <a:r>
              <a:rPr sz="2600" dirty="0">
                <a:latin typeface="Calibri"/>
                <a:cs typeface="Calibri"/>
              </a:rPr>
              <a:t>a</a:t>
            </a:r>
            <a:r>
              <a:rPr sz="2600" spc="5" dirty="0">
                <a:latin typeface="Calibri"/>
                <a:cs typeface="Calibri"/>
              </a:rPr>
              <a:t> </a:t>
            </a:r>
            <a:r>
              <a:rPr sz="2600" spc="-5" dirty="0">
                <a:latin typeface="Calibri"/>
                <a:cs typeface="Calibri"/>
              </a:rPr>
              <a:t>single</a:t>
            </a:r>
            <a:r>
              <a:rPr sz="2600" spc="-10" dirty="0">
                <a:latin typeface="Calibri"/>
                <a:cs typeface="Calibri"/>
              </a:rPr>
              <a:t> </a:t>
            </a:r>
            <a:r>
              <a:rPr sz="2600" spc="-15" dirty="0">
                <a:latin typeface="Calibri"/>
                <a:cs typeface="Calibri"/>
              </a:rPr>
              <a:t>attribute-value,</a:t>
            </a:r>
            <a:r>
              <a:rPr sz="2600" dirty="0">
                <a:latin typeface="Calibri"/>
                <a:cs typeface="Calibri"/>
              </a:rPr>
              <a:t> with </a:t>
            </a:r>
            <a:r>
              <a:rPr sz="2600" spc="-570" dirty="0">
                <a:latin typeface="Calibri"/>
                <a:cs typeface="Calibri"/>
              </a:rPr>
              <a:t> </a:t>
            </a:r>
            <a:r>
              <a:rPr sz="2600" spc="-5" dirty="0">
                <a:latin typeface="Calibri"/>
                <a:cs typeface="Calibri"/>
              </a:rPr>
              <a:t>one</a:t>
            </a:r>
            <a:r>
              <a:rPr sz="2600" spc="-15" dirty="0">
                <a:latin typeface="Calibri"/>
                <a:cs typeface="Calibri"/>
              </a:rPr>
              <a:t> </a:t>
            </a:r>
            <a:r>
              <a:rPr sz="2600" spc="-10" dirty="0">
                <a:latin typeface="Calibri"/>
                <a:cs typeface="Calibri"/>
              </a:rPr>
              <a:t>branch</a:t>
            </a:r>
            <a:r>
              <a:rPr sz="2600" spc="-5" dirty="0">
                <a:latin typeface="Calibri"/>
                <a:cs typeface="Calibri"/>
              </a:rPr>
              <a:t> and</a:t>
            </a:r>
            <a:r>
              <a:rPr sz="2600" spc="-10" dirty="0">
                <a:latin typeface="Calibri"/>
                <a:cs typeface="Calibri"/>
              </a:rPr>
              <a:t> sub-tree </a:t>
            </a:r>
            <a:r>
              <a:rPr sz="2600" spc="-25" dirty="0">
                <a:latin typeface="Calibri"/>
                <a:cs typeface="Calibri"/>
              </a:rPr>
              <a:t>for</a:t>
            </a:r>
            <a:r>
              <a:rPr sz="2600" spc="5" dirty="0">
                <a:latin typeface="Calibri"/>
                <a:cs typeface="Calibri"/>
              </a:rPr>
              <a:t> </a:t>
            </a:r>
            <a:r>
              <a:rPr sz="2600" spc="-5" dirty="0">
                <a:latin typeface="Calibri"/>
                <a:cs typeface="Calibri"/>
              </a:rPr>
              <a:t>each</a:t>
            </a:r>
            <a:r>
              <a:rPr sz="2600" spc="-10" dirty="0">
                <a:latin typeface="Calibri"/>
                <a:cs typeface="Calibri"/>
              </a:rPr>
              <a:t> </a:t>
            </a:r>
            <a:r>
              <a:rPr sz="2600" spc="-5" dirty="0">
                <a:latin typeface="Calibri"/>
                <a:cs typeface="Calibri"/>
              </a:rPr>
              <a:t>possible </a:t>
            </a:r>
            <a:r>
              <a:rPr sz="2600" dirty="0">
                <a:latin typeface="Calibri"/>
                <a:cs typeface="Calibri"/>
              </a:rPr>
              <a:t> </a:t>
            </a:r>
            <a:r>
              <a:rPr sz="2600" spc="-10" dirty="0">
                <a:latin typeface="Calibri"/>
                <a:cs typeface="Calibri"/>
              </a:rPr>
              <a:t>outcome</a:t>
            </a:r>
            <a:r>
              <a:rPr sz="2600" spc="-15" dirty="0">
                <a:latin typeface="Calibri"/>
                <a:cs typeface="Calibri"/>
              </a:rPr>
              <a:t> </a:t>
            </a:r>
            <a:r>
              <a:rPr sz="2600" dirty="0">
                <a:latin typeface="Calibri"/>
                <a:cs typeface="Calibri"/>
              </a:rPr>
              <a:t>of</a:t>
            </a:r>
            <a:r>
              <a:rPr sz="2600" spc="-10" dirty="0">
                <a:latin typeface="Calibri"/>
                <a:cs typeface="Calibri"/>
              </a:rPr>
              <a:t> </a:t>
            </a:r>
            <a:r>
              <a:rPr sz="2600" spc="-5" dirty="0">
                <a:latin typeface="Calibri"/>
                <a:cs typeface="Calibri"/>
              </a:rPr>
              <a:t>the</a:t>
            </a:r>
            <a:r>
              <a:rPr sz="2600" spc="-10" dirty="0">
                <a:latin typeface="Calibri"/>
                <a:cs typeface="Calibri"/>
              </a:rPr>
              <a:t> </a:t>
            </a:r>
            <a:r>
              <a:rPr sz="2600" spc="-20" dirty="0">
                <a:latin typeface="Calibri"/>
                <a:cs typeface="Calibri"/>
              </a:rPr>
              <a:t>test</a:t>
            </a:r>
            <a:endParaRPr sz="2600">
              <a:latin typeface="Calibri"/>
              <a:cs typeface="Calibri"/>
            </a:endParaRPr>
          </a:p>
          <a:p>
            <a:pPr marL="698500" marR="402590" lvl="1" indent="-228600">
              <a:lnSpc>
                <a:spcPct val="80000"/>
              </a:lnSpc>
              <a:spcBef>
                <a:spcPts val="409"/>
              </a:spcBef>
              <a:buFont typeface="Arial"/>
              <a:buChar char="•"/>
              <a:tabLst>
                <a:tab pos="698500" algn="l"/>
              </a:tabLst>
            </a:pPr>
            <a:r>
              <a:rPr sz="2600" i="1" spc="-5" dirty="0">
                <a:latin typeface="Calibri"/>
                <a:cs typeface="Calibri"/>
              </a:rPr>
              <a:t>Leaf </a:t>
            </a:r>
            <a:r>
              <a:rPr sz="2600" i="1" dirty="0">
                <a:latin typeface="Calibri"/>
                <a:cs typeface="Calibri"/>
              </a:rPr>
              <a:t>node </a:t>
            </a:r>
            <a:r>
              <a:rPr sz="2600" dirty="0">
                <a:latin typeface="Calibri"/>
                <a:cs typeface="Calibri"/>
              </a:rPr>
              <a:t>- </a:t>
            </a:r>
            <a:r>
              <a:rPr sz="2600" spc="-10" dirty="0">
                <a:latin typeface="Calibri"/>
                <a:cs typeface="Calibri"/>
              </a:rPr>
              <a:t>indicates </a:t>
            </a:r>
            <a:r>
              <a:rPr sz="2600" spc="-5" dirty="0">
                <a:latin typeface="Calibri"/>
                <a:cs typeface="Calibri"/>
              </a:rPr>
              <a:t>the </a:t>
            </a:r>
            <a:r>
              <a:rPr sz="2600" spc="-10" dirty="0">
                <a:latin typeface="Calibri"/>
                <a:cs typeface="Calibri"/>
              </a:rPr>
              <a:t>value </a:t>
            </a:r>
            <a:r>
              <a:rPr sz="2600" dirty="0">
                <a:latin typeface="Calibri"/>
                <a:cs typeface="Calibri"/>
              </a:rPr>
              <a:t>of </a:t>
            </a:r>
            <a:r>
              <a:rPr sz="2600" spc="-5" dirty="0">
                <a:latin typeface="Calibri"/>
                <a:cs typeface="Calibri"/>
              </a:rPr>
              <a:t>the </a:t>
            </a:r>
            <a:r>
              <a:rPr sz="2600" spc="-20" dirty="0">
                <a:latin typeface="Calibri"/>
                <a:cs typeface="Calibri"/>
              </a:rPr>
              <a:t>target </a:t>
            </a:r>
            <a:r>
              <a:rPr sz="2600" spc="-575" dirty="0">
                <a:latin typeface="Calibri"/>
                <a:cs typeface="Calibri"/>
              </a:rPr>
              <a:t> </a:t>
            </a:r>
            <a:r>
              <a:rPr sz="2600" spc="-10" dirty="0">
                <a:latin typeface="Calibri"/>
                <a:cs typeface="Calibri"/>
              </a:rPr>
              <a:t>attribute</a:t>
            </a:r>
            <a:r>
              <a:rPr sz="2600" spc="-15" dirty="0">
                <a:latin typeface="Calibri"/>
                <a:cs typeface="Calibri"/>
              </a:rPr>
              <a:t> </a:t>
            </a:r>
            <a:r>
              <a:rPr sz="2600" spc="-5" dirty="0">
                <a:latin typeface="Calibri"/>
                <a:cs typeface="Calibri"/>
              </a:rPr>
              <a:t>(class) </a:t>
            </a:r>
            <a:r>
              <a:rPr sz="2600" dirty="0">
                <a:latin typeface="Calibri"/>
                <a:cs typeface="Calibri"/>
              </a:rPr>
              <a:t>of</a:t>
            </a:r>
            <a:r>
              <a:rPr sz="2600" spc="-15" dirty="0">
                <a:latin typeface="Calibri"/>
                <a:cs typeface="Calibri"/>
              </a:rPr>
              <a:t> examples</a:t>
            </a:r>
            <a:endParaRPr sz="2600">
              <a:latin typeface="Calibri"/>
              <a:cs typeface="Calibri"/>
            </a:endParaRPr>
          </a:p>
          <a:p>
            <a:pPr marL="241300" marR="5080" indent="-228600">
              <a:lnSpc>
                <a:spcPct val="80000"/>
              </a:lnSpc>
              <a:spcBef>
                <a:spcPts val="1010"/>
              </a:spcBef>
              <a:buFont typeface="Arial"/>
              <a:buChar char="•"/>
              <a:tabLst>
                <a:tab pos="241300" algn="l"/>
              </a:tabLst>
            </a:pPr>
            <a:r>
              <a:rPr sz="2600" dirty="0">
                <a:latin typeface="Calibri"/>
                <a:cs typeface="Calibri"/>
              </a:rPr>
              <a:t>A</a:t>
            </a:r>
            <a:r>
              <a:rPr sz="2600" spc="-5" dirty="0">
                <a:latin typeface="Calibri"/>
                <a:cs typeface="Calibri"/>
              </a:rPr>
              <a:t> decision </a:t>
            </a:r>
            <a:r>
              <a:rPr sz="2600" spc="-10" dirty="0">
                <a:latin typeface="Calibri"/>
                <a:cs typeface="Calibri"/>
              </a:rPr>
              <a:t>tree can</a:t>
            </a:r>
            <a:r>
              <a:rPr sz="2600" spc="-5" dirty="0">
                <a:latin typeface="Calibri"/>
                <a:cs typeface="Calibri"/>
              </a:rPr>
              <a:t> be</a:t>
            </a:r>
            <a:r>
              <a:rPr sz="2600" spc="-10" dirty="0">
                <a:latin typeface="Calibri"/>
                <a:cs typeface="Calibri"/>
              </a:rPr>
              <a:t> </a:t>
            </a:r>
            <a:r>
              <a:rPr sz="2600" spc="-5" dirty="0">
                <a:latin typeface="Calibri"/>
                <a:cs typeface="Calibri"/>
              </a:rPr>
              <a:t>used </a:t>
            </a:r>
            <a:r>
              <a:rPr sz="2600" spc="-15" dirty="0">
                <a:latin typeface="Calibri"/>
                <a:cs typeface="Calibri"/>
              </a:rPr>
              <a:t>to</a:t>
            </a:r>
            <a:r>
              <a:rPr sz="2600" dirty="0">
                <a:latin typeface="Calibri"/>
                <a:cs typeface="Calibri"/>
              </a:rPr>
              <a:t> </a:t>
            </a:r>
            <a:r>
              <a:rPr sz="2600" spc="-5" dirty="0">
                <a:latin typeface="Calibri"/>
                <a:cs typeface="Calibri"/>
              </a:rPr>
              <a:t>classify </a:t>
            </a:r>
            <a:r>
              <a:rPr sz="2600" dirty="0">
                <a:latin typeface="Calibri"/>
                <a:cs typeface="Calibri"/>
              </a:rPr>
              <a:t>an</a:t>
            </a:r>
            <a:r>
              <a:rPr sz="2600" spc="-5" dirty="0">
                <a:latin typeface="Calibri"/>
                <a:cs typeface="Calibri"/>
              </a:rPr>
              <a:t> </a:t>
            </a:r>
            <a:r>
              <a:rPr sz="2600" spc="-20" dirty="0">
                <a:latin typeface="Calibri"/>
                <a:cs typeface="Calibri"/>
              </a:rPr>
              <a:t>example </a:t>
            </a:r>
            <a:r>
              <a:rPr sz="2600" spc="-575" dirty="0">
                <a:latin typeface="Calibri"/>
                <a:cs typeface="Calibri"/>
              </a:rPr>
              <a:t> </a:t>
            </a:r>
            <a:r>
              <a:rPr sz="2600" spc="-10" dirty="0">
                <a:latin typeface="Calibri"/>
                <a:cs typeface="Calibri"/>
              </a:rPr>
              <a:t>by starting at </a:t>
            </a:r>
            <a:r>
              <a:rPr sz="2600" spc="-5" dirty="0">
                <a:latin typeface="Calibri"/>
                <a:cs typeface="Calibri"/>
              </a:rPr>
              <a:t>the </a:t>
            </a:r>
            <a:r>
              <a:rPr sz="2600" spc="-10" dirty="0">
                <a:latin typeface="Calibri"/>
                <a:cs typeface="Calibri"/>
              </a:rPr>
              <a:t>root </a:t>
            </a:r>
            <a:r>
              <a:rPr sz="2600" dirty="0">
                <a:latin typeface="Calibri"/>
                <a:cs typeface="Calibri"/>
              </a:rPr>
              <a:t>of </a:t>
            </a:r>
            <a:r>
              <a:rPr sz="2600" spc="-5" dirty="0">
                <a:latin typeface="Calibri"/>
                <a:cs typeface="Calibri"/>
              </a:rPr>
              <a:t>the </a:t>
            </a:r>
            <a:r>
              <a:rPr sz="2600" spc="-10" dirty="0">
                <a:latin typeface="Calibri"/>
                <a:cs typeface="Calibri"/>
              </a:rPr>
              <a:t>tree </a:t>
            </a:r>
            <a:r>
              <a:rPr sz="2600" spc="-5" dirty="0">
                <a:latin typeface="Calibri"/>
                <a:cs typeface="Calibri"/>
              </a:rPr>
              <a:t>and moving </a:t>
            </a:r>
            <a:r>
              <a:rPr sz="2600" dirty="0">
                <a:latin typeface="Calibri"/>
                <a:cs typeface="Calibri"/>
              </a:rPr>
              <a:t> </a:t>
            </a:r>
            <a:r>
              <a:rPr sz="2600" spc="-10" dirty="0">
                <a:latin typeface="Calibri"/>
                <a:cs typeface="Calibri"/>
              </a:rPr>
              <a:t>through </a:t>
            </a:r>
            <a:r>
              <a:rPr sz="2600" dirty="0">
                <a:latin typeface="Calibri"/>
                <a:cs typeface="Calibri"/>
              </a:rPr>
              <a:t>it </a:t>
            </a:r>
            <a:r>
              <a:rPr sz="2600" spc="-10" dirty="0">
                <a:latin typeface="Calibri"/>
                <a:cs typeface="Calibri"/>
              </a:rPr>
              <a:t>until</a:t>
            </a:r>
            <a:r>
              <a:rPr sz="2600" dirty="0">
                <a:latin typeface="Calibri"/>
                <a:cs typeface="Calibri"/>
              </a:rPr>
              <a:t> a </a:t>
            </a:r>
            <a:r>
              <a:rPr sz="2600" spc="-10" dirty="0">
                <a:latin typeface="Calibri"/>
                <a:cs typeface="Calibri"/>
              </a:rPr>
              <a:t>leaf </a:t>
            </a:r>
            <a:r>
              <a:rPr sz="2600" spc="-5" dirty="0">
                <a:latin typeface="Calibri"/>
                <a:cs typeface="Calibri"/>
              </a:rPr>
              <a:t>node,</a:t>
            </a:r>
            <a:r>
              <a:rPr sz="2600" dirty="0">
                <a:latin typeface="Calibri"/>
                <a:cs typeface="Calibri"/>
              </a:rPr>
              <a:t> </a:t>
            </a:r>
            <a:r>
              <a:rPr sz="2600" spc="-5" dirty="0">
                <a:latin typeface="Calibri"/>
                <a:cs typeface="Calibri"/>
              </a:rPr>
              <a:t>which </a:t>
            </a:r>
            <a:r>
              <a:rPr sz="2600" spc="-10" dirty="0">
                <a:latin typeface="Calibri"/>
                <a:cs typeface="Calibri"/>
              </a:rPr>
              <a:t>provides</a:t>
            </a:r>
            <a:r>
              <a:rPr sz="2600" spc="-5" dirty="0">
                <a:latin typeface="Calibri"/>
                <a:cs typeface="Calibri"/>
              </a:rPr>
              <a:t> the </a:t>
            </a:r>
            <a:r>
              <a:rPr sz="2600" dirty="0">
                <a:latin typeface="Calibri"/>
                <a:cs typeface="Calibri"/>
              </a:rPr>
              <a:t> </a:t>
            </a:r>
            <a:r>
              <a:rPr sz="2600" spc="-5" dirty="0">
                <a:latin typeface="Calibri"/>
                <a:cs typeface="Calibri"/>
              </a:rPr>
              <a:t>classification</a:t>
            </a:r>
            <a:r>
              <a:rPr sz="2600" spc="-10" dirty="0">
                <a:latin typeface="Calibri"/>
                <a:cs typeface="Calibri"/>
              </a:rPr>
              <a:t> </a:t>
            </a:r>
            <a:r>
              <a:rPr sz="2600" dirty="0">
                <a:latin typeface="Calibri"/>
                <a:cs typeface="Calibri"/>
              </a:rPr>
              <a:t>of</a:t>
            </a:r>
            <a:r>
              <a:rPr sz="2600" spc="-10" dirty="0">
                <a:latin typeface="Calibri"/>
                <a:cs typeface="Calibri"/>
              </a:rPr>
              <a:t> </a:t>
            </a:r>
            <a:r>
              <a:rPr sz="2600" spc="-5" dirty="0">
                <a:latin typeface="Calibri"/>
                <a:cs typeface="Calibri"/>
              </a:rPr>
              <a:t>the</a:t>
            </a:r>
            <a:r>
              <a:rPr sz="2600" spc="-15" dirty="0">
                <a:latin typeface="Calibri"/>
                <a:cs typeface="Calibri"/>
              </a:rPr>
              <a:t> </a:t>
            </a:r>
            <a:r>
              <a:rPr sz="2600" spc="-10" dirty="0">
                <a:latin typeface="Calibri"/>
                <a:cs typeface="Calibri"/>
              </a:rPr>
              <a:t>instance.</a:t>
            </a:r>
            <a:endParaRPr sz="2600">
              <a:latin typeface="Calibri"/>
              <a:cs typeface="Calibri"/>
            </a:endParaRPr>
          </a:p>
        </p:txBody>
      </p:sp>
      <p:pic>
        <p:nvPicPr>
          <p:cNvPr id="4" name="object 4"/>
          <p:cNvPicPr/>
          <p:nvPr/>
        </p:nvPicPr>
        <p:blipFill>
          <a:blip r:embed="rId2" cstate="print"/>
          <a:stretch>
            <a:fillRect/>
          </a:stretch>
        </p:blipFill>
        <p:spPr>
          <a:xfrm>
            <a:off x="7963475" y="1641407"/>
            <a:ext cx="3988944" cy="294769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236595" cy="695960"/>
          </a:xfrm>
          <a:prstGeom prst="rect">
            <a:avLst/>
          </a:prstGeom>
        </p:spPr>
        <p:txBody>
          <a:bodyPr vert="horz" wrap="square" lIns="0" tIns="12700" rIns="0" bIns="0" rtlCol="0">
            <a:spAutoFit/>
          </a:bodyPr>
          <a:lstStyle/>
          <a:p>
            <a:pPr marL="12700">
              <a:lnSpc>
                <a:spcPct val="100000"/>
              </a:lnSpc>
              <a:spcBef>
                <a:spcPts val="100"/>
              </a:spcBef>
            </a:pPr>
            <a:r>
              <a:rPr dirty="0">
                <a:solidFill>
                  <a:srgbClr val="0070C0"/>
                </a:solidFill>
              </a:rPr>
              <a:t>Decision</a:t>
            </a:r>
            <a:r>
              <a:rPr spc="-70" dirty="0">
                <a:solidFill>
                  <a:srgbClr val="0070C0"/>
                </a:solidFill>
              </a:rPr>
              <a:t> </a:t>
            </a:r>
            <a:r>
              <a:rPr spc="-80" dirty="0">
                <a:solidFill>
                  <a:srgbClr val="0070C0"/>
                </a:solidFill>
              </a:rPr>
              <a:t>Trees</a:t>
            </a:r>
          </a:p>
        </p:txBody>
      </p:sp>
      <p:pic>
        <p:nvPicPr>
          <p:cNvPr id="3" name="object 3"/>
          <p:cNvPicPr/>
          <p:nvPr/>
        </p:nvPicPr>
        <p:blipFill>
          <a:blip r:embed="rId2" cstate="print"/>
          <a:stretch>
            <a:fillRect/>
          </a:stretch>
        </p:blipFill>
        <p:spPr>
          <a:xfrm>
            <a:off x="1080425" y="1695989"/>
            <a:ext cx="8679735" cy="4279310"/>
          </a:xfrm>
          <a:prstGeom prst="rect">
            <a:avLst/>
          </a:prstGeom>
        </p:spPr>
      </p:pic>
      <p:sp>
        <p:nvSpPr>
          <p:cNvPr id="4" name="object 4"/>
          <p:cNvSpPr txBox="1"/>
          <p:nvPr/>
        </p:nvSpPr>
        <p:spPr>
          <a:xfrm>
            <a:off x="2212341" y="6193028"/>
            <a:ext cx="306578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Example</a:t>
            </a:r>
            <a:r>
              <a:rPr sz="1800" spc="-5" dirty="0">
                <a:latin typeface="Calibri"/>
                <a:cs typeface="Calibri"/>
              </a:rPr>
              <a:t> </a:t>
            </a:r>
            <a:r>
              <a:rPr sz="1800" spc="-10" dirty="0">
                <a:latin typeface="Calibri"/>
                <a:cs typeface="Calibri"/>
              </a:rPr>
              <a:t>from </a:t>
            </a:r>
            <a:r>
              <a:rPr sz="1800" spc="-5" dirty="0">
                <a:latin typeface="Calibri"/>
                <a:cs typeface="Calibri"/>
              </a:rPr>
              <a:t>Eric </a:t>
            </a:r>
            <a:r>
              <a:rPr sz="1800" spc="-15" dirty="0">
                <a:latin typeface="Calibri"/>
                <a:cs typeface="Calibri"/>
              </a:rPr>
              <a:t>Eaton,</a:t>
            </a:r>
            <a:r>
              <a:rPr sz="1800" spc="-10" dirty="0">
                <a:latin typeface="Calibri"/>
                <a:cs typeface="Calibri"/>
              </a:rPr>
              <a:t> </a:t>
            </a:r>
            <a:r>
              <a:rPr sz="1800" spc="-5" dirty="0">
                <a:latin typeface="Calibri"/>
                <a:cs typeface="Calibri"/>
              </a:rPr>
              <a:t>UPENN</a:t>
            </a:r>
            <a:endParaRPr sz="18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871595" cy="6959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70C0"/>
                </a:solidFill>
              </a:rPr>
              <a:t>Outline</a:t>
            </a:r>
            <a:r>
              <a:rPr spc="-25" dirty="0">
                <a:solidFill>
                  <a:srgbClr val="0070C0"/>
                </a:solidFill>
              </a:rPr>
              <a:t> </a:t>
            </a:r>
            <a:r>
              <a:rPr spc="-40" dirty="0">
                <a:solidFill>
                  <a:srgbClr val="0070C0"/>
                </a:solidFill>
              </a:rPr>
              <a:t>for</a:t>
            </a:r>
            <a:r>
              <a:rPr spc="-25" dirty="0">
                <a:solidFill>
                  <a:srgbClr val="0070C0"/>
                </a:solidFill>
              </a:rPr>
              <a:t> </a:t>
            </a:r>
            <a:r>
              <a:rPr spc="-100" dirty="0">
                <a:solidFill>
                  <a:srgbClr val="0070C0"/>
                </a:solidFill>
              </a:rPr>
              <a:t>Today</a:t>
            </a:r>
          </a:p>
        </p:txBody>
      </p:sp>
      <p:sp>
        <p:nvSpPr>
          <p:cNvPr id="3" name="object 3"/>
          <p:cNvSpPr txBox="1"/>
          <p:nvPr/>
        </p:nvSpPr>
        <p:spPr>
          <a:xfrm>
            <a:off x="838835" y="2286000"/>
            <a:ext cx="5714365" cy="913070"/>
          </a:xfrm>
          <a:prstGeom prst="rect">
            <a:avLst/>
          </a:prstGeom>
        </p:spPr>
        <p:txBody>
          <a:bodyPr vert="horz" wrap="square" lIns="0" tIns="60960" rIns="0" bIns="0" rtlCol="0">
            <a:spAutoFit/>
          </a:bodyPr>
          <a:lstStyle/>
          <a:p>
            <a:pPr marL="241300" indent="-228600">
              <a:lnSpc>
                <a:spcPct val="100000"/>
              </a:lnSpc>
              <a:spcBef>
                <a:spcPts val="480"/>
              </a:spcBef>
              <a:buFont typeface="Arial"/>
              <a:buChar char="•"/>
              <a:tabLst>
                <a:tab pos="241300" algn="l"/>
              </a:tabLst>
            </a:pPr>
            <a:r>
              <a:rPr sz="2600" b="1" spc="-5" dirty="0">
                <a:latin typeface="Calibri"/>
                <a:cs typeface="Calibri"/>
              </a:rPr>
              <a:t>Decision</a:t>
            </a:r>
            <a:r>
              <a:rPr sz="2600" b="1" spc="-25" dirty="0">
                <a:latin typeface="Calibri"/>
                <a:cs typeface="Calibri"/>
              </a:rPr>
              <a:t> </a:t>
            </a:r>
            <a:r>
              <a:rPr sz="2600" b="1" spc="-35" dirty="0">
                <a:latin typeface="Calibri"/>
                <a:cs typeface="Calibri"/>
              </a:rPr>
              <a:t>Trees</a:t>
            </a:r>
            <a:endParaRPr sz="2600" dirty="0">
              <a:latin typeface="Calibri"/>
              <a:cs typeface="Calibri"/>
            </a:endParaRPr>
          </a:p>
          <a:p>
            <a:pPr marL="241300" indent="-228600">
              <a:lnSpc>
                <a:spcPct val="100000"/>
              </a:lnSpc>
              <a:spcBef>
                <a:spcPts val="385"/>
              </a:spcBef>
              <a:buFont typeface="Arial"/>
              <a:buChar char="•"/>
              <a:tabLst>
                <a:tab pos="241300" algn="l"/>
              </a:tabLst>
            </a:pPr>
            <a:r>
              <a:rPr sz="2600" b="1" spc="-5" dirty="0">
                <a:latin typeface="Calibri"/>
                <a:cs typeface="Calibri"/>
              </a:rPr>
              <a:t>Support</a:t>
            </a:r>
            <a:r>
              <a:rPr sz="2600" b="1" spc="-15" dirty="0">
                <a:latin typeface="Calibri"/>
                <a:cs typeface="Calibri"/>
              </a:rPr>
              <a:t> </a:t>
            </a:r>
            <a:r>
              <a:rPr sz="2600" b="1" spc="-30" dirty="0">
                <a:latin typeface="Calibri"/>
                <a:cs typeface="Calibri"/>
              </a:rPr>
              <a:t>Vector</a:t>
            </a:r>
            <a:r>
              <a:rPr sz="2600" b="1" spc="-10" dirty="0">
                <a:latin typeface="Calibri"/>
                <a:cs typeface="Calibri"/>
              </a:rPr>
              <a:t> </a:t>
            </a:r>
            <a:r>
              <a:rPr sz="2600" b="1" spc="-5" dirty="0">
                <a:latin typeface="Calibri"/>
                <a:cs typeface="Calibri"/>
              </a:rPr>
              <a:t>Machines</a:t>
            </a:r>
            <a:endParaRPr sz="2600" dirty="0">
              <a:latin typeface="Calibri"/>
              <a:cs typeface="Calibri"/>
            </a:endParaRPr>
          </a:p>
        </p:txBody>
      </p:sp>
      <p:sp>
        <p:nvSpPr>
          <p:cNvPr id="6" name="object 6"/>
          <p:cNvSpPr txBox="1"/>
          <p:nvPr/>
        </p:nvSpPr>
        <p:spPr>
          <a:xfrm>
            <a:off x="916939" y="4690364"/>
            <a:ext cx="8030845" cy="1146175"/>
          </a:xfrm>
          <a:prstGeom prst="rect">
            <a:avLst/>
          </a:prstGeom>
        </p:spPr>
        <p:txBody>
          <a:bodyPr vert="horz" wrap="square" lIns="0" tIns="12700" rIns="0" bIns="0" rtlCol="0">
            <a:spAutoFit/>
          </a:bodyPr>
          <a:lstStyle/>
          <a:p>
            <a:pPr marL="241300" indent="-228600">
              <a:lnSpc>
                <a:spcPts val="2790"/>
              </a:lnSpc>
              <a:spcBef>
                <a:spcPts val="100"/>
              </a:spcBef>
              <a:buFont typeface="Arial"/>
              <a:buChar char="•"/>
              <a:tabLst>
                <a:tab pos="241300" algn="l"/>
              </a:tabLst>
            </a:pPr>
            <a:r>
              <a:rPr sz="2400" spc="-5" dirty="0">
                <a:latin typeface="Calibri"/>
                <a:cs typeface="Calibri"/>
              </a:rPr>
              <a:t>Optional</a:t>
            </a:r>
            <a:r>
              <a:rPr sz="2400" spc="-35" dirty="0">
                <a:latin typeface="Calibri"/>
                <a:cs typeface="Calibri"/>
              </a:rPr>
              <a:t> </a:t>
            </a:r>
            <a:r>
              <a:rPr sz="2400" spc="-10" dirty="0">
                <a:latin typeface="Calibri"/>
                <a:cs typeface="Calibri"/>
              </a:rPr>
              <a:t>Readings:</a:t>
            </a:r>
            <a:endParaRPr sz="2400" dirty="0">
              <a:latin typeface="Calibri"/>
              <a:cs typeface="Calibri"/>
            </a:endParaRPr>
          </a:p>
          <a:p>
            <a:pPr marL="698500" lvl="1" indent="-228600">
              <a:lnSpc>
                <a:spcPts val="2970"/>
              </a:lnSpc>
              <a:buClr>
                <a:srgbClr val="000000"/>
              </a:buClr>
              <a:buFont typeface="Arial"/>
              <a:buChar char="•"/>
              <a:tabLst>
                <a:tab pos="698500" algn="l"/>
              </a:tabLst>
            </a:pPr>
            <a:r>
              <a:rPr sz="2600" u="heavy" spc="-10" dirty="0">
                <a:solidFill>
                  <a:srgbClr val="0563C1"/>
                </a:solidFill>
                <a:uFill>
                  <a:solidFill>
                    <a:srgbClr val="0563C1"/>
                  </a:solidFill>
                </a:uFill>
                <a:latin typeface="Calibri"/>
                <a:cs typeface="Calibri"/>
                <a:hlinkClick r:id="rId2"/>
              </a:rPr>
              <a:t>http://web.mit.edu/zoya/www/SVM.pdf</a:t>
            </a:r>
            <a:endParaRPr sz="2600" dirty="0">
              <a:latin typeface="Calibri"/>
              <a:cs typeface="Calibri"/>
            </a:endParaRPr>
          </a:p>
          <a:p>
            <a:pPr marL="698500" lvl="1" indent="-228600">
              <a:lnSpc>
                <a:spcPts val="3060"/>
              </a:lnSpc>
              <a:buClr>
                <a:srgbClr val="000000"/>
              </a:buClr>
              <a:buFont typeface="Arial"/>
              <a:buChar char="•"/>
              <a:tabLst>
                <a:tab pos="698500" algn="l"/>
              </a:tabLst>
            </a:pPr>
            <a:r>
              <a:rPr sz="2600" u="heavy" spc="-15" dirty="0">
                <a:solidFill>
                  <a:srgbClr val="0563C1"/>
                </a:solidFill>
                <a:uFill>
                  <a:solidFill>
                    <a:srgbClr val="0563C1"/>
                  </a:solidFill>
                </a:uFill>
                <a:latin typeface="Calibri"/>
                <a:cs typeface="Calibri"/>
              </a:rPr>
              <a:t>https://</a:t>
            </a:r>
            <a:r>
              <a:rPr sz="2600" u="heavy" spc="-15" dirty="0">
                <a:solidFill>
                  <a:srgbClr val="0563C1"/>
                </a:solidFill>
                <a:uFill>
                  <a:solidFill>
                    <a:srgbClr val="0563C1"/>
                  </a:solidFill>
                </a:uFill>
                <a:latin typeface="Calibri"/>
                <a:cs typeface="Calibri"/>
                <a:hlinkClick r:id="rId3"/>
              </a:rPr>
              <a:t>www.di.ens.fr/~mallat/papiers/svmtutorial.pdf</a:t>
            </a:r>
            <a:endParaRPr sz="2600" dirty="0">
              <a:latin typeface="Calibri"/>
              <a:cs typeface="Calibri"/>
            </a:endParaRPr>
          </a:p>
        </p:txBody>
      </p:sp>
      <p:sp>
        <p:nvSpPr>
          <p:cNvPr id="7" name="object 7"/>
          <p:cNvSpPr/>
          <p:nvPr/>
        </p:nvSpPr>
        <p:spPr>
          <a:xfrm>
            <a:off x="756920" y="1825626"/>
            <a:ext cx="7548880" cy="441959"/>
          </a:xfrm>
          <a:custGeom>
            <a:avLst/>
            <a:gdLst/>
            <a:ahLst/>
            <a:cxnLst/>
            <a:rect l="l" t="t" r="r" b="b"/>
            <a:pathLst>
              <a:path w="7548880" h="441960">
                <a:moveTo>
                  <a:pt x="0" y="0"/>
                </a:moveTo>
                <a:lnTo>
                  <a:pt x="7548880" y="0"/>
                </a:lnTo>
                <a:lnTo>
                  <a:pt x="7548880" y="441586"/>
                </a:lnTo>
                <a:lnTo>
                  <a:pt x="0" y="441586"/>
                </a:lnTo>
                <a:lnTo>
                  <a:pt x="0" y="0"/>
                </a:lnTo>
                <a:close/>
              </a:path>
            </a:pathLst>
          </a:custGeom>
          <a:ln w="76200">
            <a:solidFill>
              <a:srgbClr val="FF0000"/>
            </a:solidFill>
          </a:ln>
        </p:spPr>
        <p:txBody>
          <a:bodyPr wrap="square" lIns="0" tIns="0" rIns="0" bIns="0" rtlCol="0"/>
          <a:lstStyle/>
          <a:p>
            <a:endParaRPr/>
          </a:p>
        </p:txBody>
      </p:sp>
      <p:sp>
        <p:nvSpPr>
          <p:cNvPr id="9" name="TextBox 8">
            <a:extLst>
              <a:ext uri="{FF2B5EF4-FFF2-40B4-BE49-F238E27FC236}">
                <a16:creationId xmlns:a16="http://schemas.microsoft.com/office/drawing/2014/main" id="{3773D3CD-5ECD-E550-E966-C1869E206F38}"/>
              </a:ext>
            </a:extLst>
          </p:cNvPr>
          <p:cNvSpPr txBox="1"/>
          <p:nvPr/>
        </p:nvSpPr>
        <p:spPr>
          <a:xfrm>
            <a:off x="808234" y="1839891"/>
            <a:ext cx="6098058" cy="492443"/>
          </a:xfrm>
          <a:prstGeom prst="rect">
            <a:avLst/>
          </a:prstGeom>
          <a:noFill/>
        </p:spPr>
        <p:txBody>
          <a:bodyPr wrap="square">
            <a:spAutoFit/>
          </a:bodyPr>
          <a:lstStyle/>
          <a:p>
            <a:pPr marL="241300" indent="-228600">
              <a:lnSpc>
                <a:spcPct val="100000"/>
              </a:lnSpc>
              <a:spcBef>
                <a:spcPts val="480"/>
              </a:spcBef>
              <a:buFont typeface="Arial"/>
              <a:buChar char="•"/>
              <a:tabLst>
                <a:tab pos="241300" algn="l"/>
              </a:tabLst>
            </a:pPr>
            <a:r>
              <a:rPr lang="en-US" sz="2600" b="1" spc="-5" dirty="0">
                <a:latin typeface="Calibri"/>
                <a:cs typeface="Calibri"/>
              </a:rPr>
              <a:t>Naïve Bayes Classification</a:t>
            </a:r>
            <a:endParaRPr lang="en-US" sz="2600" dirty="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803900" cy="695960"/>
          </a:xfrm>
          <a:prstGeom prst="rect">
            <a:avLst/>
          </a:prstGeom>
        </p:spPr>
        <p:txBody>
          <a:bodyPr vert="horz" wrap="square" lIns="0" tIns="12700" rIns="0" bIns="0" rtlCol="0">
            <a:spAutoFit/>
          </a:bodyPr>
          <a:lstStyle/>
          <a:p>
            <a:pPr marL="12700">
              <a:lnSpc>
                <a:spcPct val="100000"/>
              </a:lnSpc>
              <a:spcBef>
                <a:spcPts val="100"/>
              </a:spcBef>
            </a:pPr>
            <a:r>
              <a:rPr dirty="0">
                <a:solidFill>
                  <a:srgbClr val="0070C0"/>
                </a:solidFill>
              </a:rPr>
              <a:t>Decision</a:t>
            </a:r>
            <a:r>
              <a:rPr spc="-35" dirty="0">
                <a:solidFill>
                  <a:srgbClr val="0070C0"/>
                </a:solidFill>
              </a:rPr>
              <a:t> </a:t>
            </a:r>
            <a:r>
              <a:rPr spc="-80" dirty="0">
                <a:solidFill>
                  <a:srgbClr val="0070C0"/>
                </a:solidFill>
              </a:rPr>
              <a:t>Trees</a:t>
            </a:r>
            <a:r>
              <a:rPr spc="-35" dirty="0">
                <a:solidFill>
                  <a:srgbClr val="0070C0"/>
                </a:solidFill>
              </a:rPr>
              <a:t> </a:t>
            </a:r>
            <a:r>
              <a:rPr spc="-10" dirty="0">
                <a:solidFill>
                  <a:srgbClr val="0070C0"/>
                </a:solidFill>
              </a:rPr>
              <a:t>(Examples)</a:t>
            </a:r>
          </a:p>
        </p:txBody>
      </p:sp>
      <p:pic>
        <p:nvPicPr>
          <p:cNvPr id="3" name="object 3"/>
          <p:cNvPicPr/>
          <p:nvPr/>
        </p:nvPicPr>
        <p:blipFill>
          <a:blip r:embed="rId2" cstate="print"/>
          <a:stretch>
            <a:fillRect/>
          </a:stretch>
        </p:blipFill>
        <p:spPr>
          <a:xfrm>
            <a:off x="1129927" y="1597327"/>
            <a:ext cx="7256716" cy="4594703"/>
          </a:xfrm>
          <a:prstGeom prst="rect">
            <a:avLst/>
          </a:prstGeom>
        </p:spPr>
      </p:pic>
      <p:sp>
        <p:nvSpPr>
          <p:cNvPr id="4" name="object 4"/>
          <p:cNvSpPr txBox="1"/>
          <p:nvPr/>
        </p:nvSpPr>
        <p:spPr>
          <a:xfrm>
            <a:off x="2447867" y="6327140"/>
            <a:ext cx="306578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Example</a:t>
            </a:r>
            <a:r>
              <a:rPr sz="1800" spc="-5" dirty="0">
                <a:latin typeface="Calibri"/>
                <a:cs typeface="Calibri"/>
              </a:rPr>
              <a:t> </a:t>
            </a:r>
            <a:r>
              <a:rPr sz="1800" spc="-10" dirty="0">
                <a:latin typeface="Calibri"/>
                <a:cs typeface="Calibri"/>
              </a:rPr>
              <a:t>from </a:t>
            </a:r>
            <a:r>
              <a:rPr sz="1800" spc="-5" dirty="0">
                <a:latin typeface="Calibri"/>
                <a:cs typeface="Calibri"/>
              </a:rPr>
              <a:t>Eric </a:t>
            </a:r>
            <a:r>
              <a:rPr sz="1800" spc="-15" dirty="0">
                <a:latin typeface="Calibri"/>
                <a:cs typeface="Calibri"/>
              </a:rPr>
              <a:t>Eaton,</a:t>
            </a:r>
            <a:r>
              <a:rPr sz="1800" spc="-10" dirty="0">
                <a:latin typeface="Calibri"/>
                <a:cs typeface="Calibri"/>
              </a:rPr>
              <a:t> </a:t>
            </a:r>
            <a:r>
              <a:rPr sz="1800" spc="-5" dirty="0">
                <a:latin typeface="Calibri"/>
                <a:cs typeface="Calibri"/>
              </a:rPr>
              <a:t>UPENN</a:t>
            </a:r>
            <a:endParaRPr sz="1800">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236595" cy="695960"/>
          </a:xfrm>
          <a:prstGeom prst="rect">
            <a:avLst/>
          </a:prstGeom>
        </p:spPr>
        <p:txBody>
          <a:bodyPr vert="horz" wrap="square" lIns="0" tIns="12700" rIns="0" bIns="0" rtlCol="0">
            <a:spAutoFit/>
          </a:bodyPr>
          <a:lstStyle/>
          <a:p>
            <a:pPr marL="12700">
              <a:lnSpc>
                <a:spcPct val="100000"/>
              </a:lnSpc>
              <a:spcBef>
                <a:spcPts val="100"/>
              </a:spcBef>
            </a:pPr>
            <a:r>
              <a:rPr dirty="0">
                <a:solidFill>
                  <a:srgbClr val="0070C0"/>
                </a:solidFill>
              </a:rPr>
              <a:t>Decision</a:t>
            </a:r>
            <a:r>
              <a:rPr spc="-70" dirty="0">
                <a:solidFill>
                  <a:srgbClr val="0070C0"/>
                </a:solidFill>
              </a:rPr>
              <a:t> </a:t>
            </a:r>
            <a:r>
              <a:rPr spc="-80" dirty="0">
                <a:solidFill>
                  <a:srgbClr val="0070C0"/>
                </a:solidFill>
              </a:rPr>
              <a:t>Trees</a:t>
            </a:r>
          </a:p>
        </p:txBody>
      </p:sp>
      <p:sp>
        <p:nvSpPr>
          <p:cNvPr id="3" name="object 3"/>
          <p:cNvSpPr txBox="1"/>
          <p:nvPr/>
        </p:nvSpPr>
        <p:spPr>
          <a:xfrm>
            <a:off x="916939" y="5563107"/>
            <a:ext cx="9092565" cy="45212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dirty="0">
                <a:latin typeface="Calibri"/>
                <a:cs typeface="Calibri"/>
              </a:rPr>
              <a:t>Do </a:t>
            </a:r>
            <a:r>
              <a:rPr sz="2800" spc="-15" dirty="0">
                <a:latin typeface="Calibri"/>
                <a:cs typeface="Calibri"/>
              </a:rPr>
              <a:t>you</a:t>
            </a:r>
            <a:r>
              <a:rPr sz="2800" spc="5" dirty="0">
                <a:latin typeface="Calibri"/>
                <a:cs typeface="Calibri"/>
              </a:rPr>
              <a:t> </a:t>
            </a:r>
            <a:r>
              <a:rPr sz="2800" spc="-5" dirty="0">
                <a:latin typeface="Calibri"/>
                <a:cs typeface="Calibri"/>
              </a:rPr>
              <a:t>think</a:t>
            </a:r>
            <a:r>
              <a:rPr sz="2800" spc="5" dirty="0">
                <a:latin typeface="Calibri"/>
                <a:cs typeface="Calibri"/>
              </a:rPr>
              <a:t> </a:t>
            </a:r>
            <a:r>
              <a:rPr sz="2800" spc="-5" dirty="0">
                <a:latin typeface="Calibri"/>
                <a:cs typeface="Calibri"/>
              </a:rPr>
              <a:t>decision</a:t>
            </a:r>
            <a:r>
              <a:rPr sz="2800" spc="10" dirty="0">
                <a:latin typeface="Calibri"/>
                <a:cs typeface="Calibri"/>
              </a:rPr>
              <a:t> </a:t>
            </a:r>
            <a:r>
              <a:rPr sz="2800" spc="-15" dirty="0">
                <a:latin typeface="Calibri"/>
                <a:cs typeface="Calibri"/>
              </a:rPr>
              <a:t>tree</a:t>
            </a:r>
            <a:r>
              <a:rPr sz="2800" spc="-5" dirty="0">
                <a:latin typeface="Calibri"/>
                <a:cs typeface="Calibri"/>
              </a:rPr>
              <a:t> </a:t>
            </a:r>
            <a:r>
              <a:rPr sz="2800" spc="-15" dirty="0">
                <a:latin typeface="Calibri"/>
                <a:cs typeface="Calibri"/>
              </a:rPr>
              <a:t>learners</a:t>
            </a:r>
            <a:r>
              <a:rPr sz="2800" spc="5" dirty="0">
                <a:latin typeface="Calibri"/>
                <a:cs typeface="Calibri"/>
              </a:rPr>
              <a:t> </a:t>
            </a:r>
            <a:r>
              <a:rPr sz="2800" spc="-15" dirty="0">
                <a:latin typeface="Calibri"/>
                <a:cs typeface="Calibri"/>
              </a:rPr>
              <a:t>explore</a:t>
            </a:r>
            <a:r>
              <a:rPr sz="2800" dirty="0">
                <a:latin typeface="Calibri"/>
                <a:cs typeface="Calibri"/>
              </a:rPr>
              <a:t> </a:t>
            </a:r>
            <a:r>
              <a:rPr sz="2800" spc="-5" dirty="0">
                <a:latin typeface="Calibri"/>
                <a:cs typeface="Calibri"/>
              </a:rPr>
              <a:t>all possible </a:t>
            </a:r>
            <a:r>
              <a:rPr sz="2800" spc="-10" dirty="0">
                <a:latin typeface="Calibri"/>
                <a:cs typeface="Calibri"/>
              </a:rPr>
              <a:t>trees?</a:t>
            </a:r>
            <a:endParaRPr sz="2800">
              <a:latin typeface="Calibri"/>
              <a:cs typeface="Calibri"/>
            </a:endParaRPr>
          </a:p>
        </p:txBody>
      </p:sp>
      <p:pic>
        <p:nvPicPr>
          <p:cNvPr id="4" name="object 4"/>
          <p:cNvPicPr/>
          <p:nvPr/>
        </p:nvPicPr>
        <p:blipFill>
          <a:blip r:embed="rId2" cstate="print"/>
          <a:stretch>
            <a:fillRect/>
          </a:stretch>
        </p:blipFill>
        <p:spPr>
          <a:xfrm>
            <a:off x="2244436" y="1427234"/>
            <a:ext cx="3057994" cy="4069829"/>
          </a:xfrm>
          <a:prstGeom prst="rect">
            <a:avLst/>
          </a:prstGeom>
        </p:spPr>
      </p:pic>
      <p:pic>
        <p:nvPicPr>
          <p:cNvPr id="5" name="object 5"/>
          <p:cNvPicPr/>
          <p:nvPr/>
        </p:nvPicPr>
        <p:blipFill>
          <a:blip r:embed="rId3" cstate="print"/>
          <a:stretch>
            <a:fillRect/>
          </a:stretch>
        </p:blipFill>
        <p:spPr>
          <a:xfrm>
            <a:off x="6060420" y="1890420"/>
            <a:ext cx="4048728" cy="308851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236595" cy="695960"/>
          </a:xfrm>
          <a:prstGeom prst="rect">
            <a:avLst/>
          </a:prstGeom>
        </p:spPr>
        <p:txBody>
          <a:bodyPr vert="horz" wrap="square" lIns="0" tIns="12700" rIns="0" bIns="0" rtlCol="0">
            <a:spAutoFit/>
          </a:bodyPr>
          <a:lstStyle/>
          <a:p>
            <a:pPr marL="12700">
              <a:lnSpc>
                <a:spcPct val="100000"/>
              </a:lnSpc>
              <a:spcBef>
                <a:spcPts val="100"/>
              </a:spcBef>
            </a:pPr>
            <a:r>
              <a:rPr dirty="0">
                <a:solidFill>
                  <a:srgbClr val="0070C0"/>
                </a:solidFill>
              </a:rPr>
              <a:t>Decision</a:t>
            </a:r>
            <a:r>
              <a:rPr spc="-70" dirty="0">
                <a:solidFill>
                  <a:srgbClr val="0070C0"/>
                </a:solidFill>
              </a:rPr>
              <a:t> </a:t>
            </a:r>
            <a:r>
              <a:rPr spc="-80" dirty="0">
                <a:solidFill>
                  <a:srgbClr val="0070C0"/>
                </a:solidFill>
              </a:rPr>
              <a:t>Trees</a:t>
            </a:r>
          </a:p>
        </p:txBody>
      </p:sp>
      <p:sp>
        <p:nvSpPr>
          <p:cNvPr id="3" name="object 3"/>
          <p:cNvSpPr txBox="1"/>
          <p:nvPr/>
        </p:nvSpPr>
        <p:spPr>
          <a:xfrm>
            <a:off x="916939" y="5494020"/>
            <a:ext cx="7205980" cy="909319"/>
          </a:xfrm>
          <a:prstGeom prst="rect">
            <a:avLst/>
          </a:prstGeom>
        </p:spPr>
        <p:txBody>
          <a:bodyPr vert="horz" wrap="square" lIns="0" tIns="58419" rIns="0" bIns="0" rtlCol="0">
            <a:spAutoFit/>
          </a:bodyPr>
          <a:lstStyle/>
          <a:p>
            <a:pPr marL="241300" indent="-228600">
              <a:lnSpc>
                <a:spcPct val="100000"/>
              </a:lnSpc>
              <a:spcBef>
                <a:spcPts val="459"/>
              </a:spcBef>
              <a:buFont typeface="Arial"/>
              <a:buChar char="•"/>
              <a:tabLst>
                <a:tab pos="241300" algn="l"/>
              </a:tabLst>
            </a:pPr>
            <a:r>
              <a:rPr sz="2600" spc="-5" dirty="0">
                <a:latin typeface="Calibri"/>
                <a:cs typeface="Calibri"/>
              </a:rPr>
              <a:t>Algorithm</a:t>
            </a:r>
            <a:r>
              <a:rPr sz="2600" spc="-10" dirty="0">
                <a:latin typeface="Calibri"/>
                <a:cs typeface="Calibri"/>
              </a:rPr>
              <a:t> </a:t>
            </a:r>
            <a:r>
              <a:rPr sz="2600" spc="-5" dirty="0">
                <a:latin typeface="Calibri"/>
                <a:cs typeface="Calibri"/>
              </a:rPr>
              <a:t>decides </a:t>
            </a:r>
            <a:r>
              <a:rPr sz="2600" spc="-10" dirty="0">
                <a:latin typeface="Calibri"/>
                <a:cs typeface="Calibri"/>
              </a:rPr>
              <a:t>at</a:t>
            </a:r>
            <a:r>
              <a:rPr sz="2600" dirty="0">
                <a:latin typeface="Calibri"/>
                <a:cs typeface="Calibri"/>
              </a:rPr>
              <a:t> </a:t>
            </a:r>
            <a:r>
              <a:rPr sz="2600" spc="-5" dirty="0">
                <a:latin typeface="Calibri"/>
                <a:cs typeface="Calibri"/>
              </a:rPr>
              <a:t>each </a:t>
            </a:r>
            <a:r>
              <a:rPr sz="2600" spc="-20" dirty="0">
                <a:latin typeface="Calibri"/>
                <a:cs typeface="Calibri"/>
              </a:rPr>
              <a:t>step</a:t>
            </a:r>
            <a:r>
              <a:rPr sz="2600" spc="-10" dirty="0">
                <a:latin typeface="Calibri"/>
                <a:cs typeface="Calibri"/>
              </a:rPr>
              <a:t> what</a:t>
            </a:r>
            <a:r>
              <a:rPr sz="2600" dirty="0">
                <a:latin typeface="Calibri"/>
                <a:cs typeface="Calibri"/>
              </a:rPr>
              <a:t> </a:t>
            </a:r>
            <a:r>
              <a:rPr sz="2600" spc="-15" dirty="0">
                <a:latin typeface="Calibri"/>
                <a:cs typeface="Calibri"/>
              </a:rPr>
              <a:t>to</a:t>
            </a:r>
            <a:r>
              <a:rPr sz="2600" dirty="0">
                <a:latin typeface="Calibri"/>
                <a:cs typeface="Calibri"/>
              </a:rPr>
              <a:t> </a:t>
            </a:r>
            <a:r>
              <a:rPr sz="2600" spc="-5" dirty="0">
                <a:latin typeface="Calibri"/>
                <a:cs typeface="Calibri"/>
              </a:rPr>
              <a:t>split</a:t>
            </a:r>
            <a:r>
              <a:rPr sz="2600" dirty="0">
                <a:latin typeface="Calibri"/>
                <a:cs typeface="Calibri"/>
              </a:rPr>
              <a:t> on</a:t>
            </a:r>
            <a:r>
              <a:rPr sz="2600" spc="-5" dirty="0">
                <a:latin typeface="Calibri"/>
                <a:cs typeface="Calibri"/>
              </a:rPr>
              <a:t> </a:t>
            </a:r>
            <a:r>
              <a:rPr sz="2600" spc="-15" dirty="0">
                <a:latin typeface="Calibri"/>
                <a:cs typeface="Calibri"/>
              </a:rPr>
              <a:t>next</a:t>
            </a:r>
            <a:endParaRPr sz="2600">
              <a:latin typeface="Calibri"/>
              <a:cs typeface="Calibri"/>
            </a:endParaRPr>
          </a:p>
          <a:p>
            <a:pPr marL="241300" indent="-228600">
              <a:lnSpc>
                <a:spcPct val="100000"/>
              </a:lnSpc>
              <a:spcBef>
                <a:spcPts val="360"/>
              </a:spcBef>
              <a:buFont typeface="Arial"/>
              <a:buChar char="•"/>
              <a:tabLst>
                <a:tab pos="241300" algn="l"/>
              </a:tabLst>
            </a:pPr>
            <a:r>
              <a:rPr sz="2600" spc="-5" dirty="0">
                <a:latin typeface="Calibri"/>
                <a:cs typeface="Calibri"/>
              </a:rPr>
              <a:t>Usually</a:t>
            </a:r>
            <a:r>
              <a:rPr sz="2600" spc="-40" dirty="0">
                <a:latin typeface="Calibri"/>
                <a:cs typeface="Calibri"/>
              </a:rPr>
              <a:t> </a:t>
            </a:r>
            <a:r>
              <a:rPr sz="2600" spc="-10" dirty="0">
                <a:latin typeface="Calibri"/>
                <a:cs typeface="Calibri"/>
              </a:rPr>
              <a:t>greedy</a:t>
            </a:r>
            <a:endParaRPr sz="2600">
              <a:latin typeface="Calibri"/>
              <a:cs typeface="Calibri"/>
            </a:endParaRPr>
          </a:p>
        </p:txBody>
      </p:sp>
      <p:pic>
        <p:nvPicPr>
          <p:cNvPr id="4" name="object 4"/>
          <p:cNvPicPr/>
          <p:nvPr/>
        </p:nvPicPr>
        <p:blipFill>
          <a:blip r:embed="rId2" cstate="print"/>
          <a:stretch>
            <a:fillRect/>
          </a:stretch>
        </p:blipFill>
        <p:spPr>
          <a:xfrm>
            <a:off x="2244436" y="1427234"/>
            <a:ext cx="3057994" cy="4069829"/>
          </a:xfrm>
          <a:prstGeom prst="rect">
            <a:avLst/>
          </a:prstGeom>
        </p:spPr>
      </p:pic>
      <p:pic>
        <p:nvPicPr>
          <p:cNvPr id="5" name="object 5"/>
          <p:cNvPicPr/>
          <p:nvPr/>
        </p:nvPicPr>
        <p:blipFill>
          <a:blip r:embed="rId3" cstate="print"/>
          <a:stretch>
            <a:fillRect/>
          </a:stretch>
        </p:blipFill>
        <p:spPr>
          <a:xfrm>
            <a:off x="6060420" y="1890420"/>
            <a:ext cx="4048728" cy="308851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7391400" cy="695960"/>
          </a:xfrm>
          <a:prstGeom prst="rect">
            <a:avLst/>
          </a:prstGeom>
        </p:spPr>
        <p:txBody>
          <a:bodyPr vert="horz" wrap="square" lIns="0" tIns="12700" rIns="0" bIns="0" rtlCol="0">
            <a:spAutoFit/>
          </a:bodyPr>
          <a:lstStyle/>
          <a:p>
            <a:pPr marL="12700">
              <a:lnSpc>
                <a:spcPct val="100000"/>
              </a:lnSpc>
              <a:spcBef>
                <a:spcPts val="100"/>
              </a:spcBef>
            </a:pPr>
            <a:r>
              <a:rPr spc="-15" dirty="0">
                <a:solidFill>
                  <a:srgbClr val="0070C0"/>
                </a:solidFill>
              </a:rPr>
              <a:t>What </a:t>
            </a:r>
            <a:r>
              <a:rPr spc="-25" dirty="0">
                <a:solidFill>
                  <a:srgbClr val="0070C0"/>
                </a:solidFill>
              </a:rPr>
              <a:t>are</a:t>
            </a:r>
            <a:r>
              <a:rPr spc="-15" dirty="0">
                <a:solidFill>
                  <a:srgbClr val="0070C0"/>
                </a:solidFill>
              </a:rPr>
              <a:t> </a:t>
            </a:r>
            <a:r>
              <a:rPr dirty="0">
                <a:solidFill>
                  <a:srgbClr val="0070C0"/>
                </a:solidFill>
              </a:rPr>
              <a:t>these</a:t>
            </a:r>
            <a:r>
              <a:rPr spc="-10" dirty="0">
                <a:solidFill>
                  <a:srgbClr val="0070C0"/>
                </a:solidFill>
              </a:rPr>
              <a:t> classifiers</a:t>
            </a:r>
            <a:r>
              <a:rPr spc="-20" dirty="0">
                <a:solidFill>
                  <a:srgbClr val="0070C0"/>
                </a:solidFill>
              </a:rPr>
              <a:t> </a:t>
            </a:r>
            <a:r>
              <a:rPr dirty="0">
                <a:solidFill>
                  <a:srgbClr val="0070C0"/>
                </a:solidFill>
              </a:rPr>
              <a:t>doing?</a:t>
            </a:r>
          </a:p>
        </p:txBody>
      </p:sp>
      <p:pic>
        <p:nvPicPr>
          <p:cNvPr id="3" name="object 3"/>
          <p:cNvPicPr/>
          <p:nvPr/>
        </p:nvPicPr>
        <p:blipFill>
          <a:blip r:embed="rId2" cstate="print"/>
          <a:stretch>
            <a:fillRect/>
          </a:stretch>
        </p:blipFill>
        <p:spPr>
          <a:xfrm>
            <a:off x="2501323" y="3956050"/>
            <a:ext cx="234372" cy="234373"/>
          </a:xfrm>
          <a:prstGeom prst="rect">
            <a:avLst/>
          </a:prstGeom>
        </p:spPr>
      </p:pic>
      <p:pic>
        <p:nvPicPr>
          <p:cNvPr id="4" name="object 4"/>
          <p:cNvPicPr/>
          <p:nvPr/>
        </p:nvPicPr>
        <p:blipFill>
          <a:blip r:embed="rId3" cstate="print"/>
          <a:stretch>
            <a:fillRect/>
          </a:stretch>
        </p:blipFill>
        <p:spPr>
          <a:xfrm>
            <a:off x="3000086" y="3852140"/>
            <a:ext cx="234372" cy="234373"/>
          </a:xfrm>
          <a:prstGeom prst="rect">
            <a:avLst/>
          </a:prstGeom>
        </p:spPr>
      </p:pic>
      <p:pic>
        <p:nvPicPr>
          <p:cNvPr id="5" name="object 5"/>
          <p:cNvPicPr/>
          <p:nvPr/>
        </p:nvPicPr>
        <p:blipFill>
          <a:blip r:embed="rId2" cstate="print"/>
          <a:stretch>
            <a:fillRect/>
          </a:stretch>
        </p:blipFill>
        <p:spPr>
          <a:xfrm>
            <a:off x="2390486" y="4413248"/>
            <a:ext cx="234372" cy="234373"/>
          </a:xfrm>
          <a:prstGeom prst="rect">
            <a:avLst/>
          </a:prstGeom>
        </p:spPr>
      </p:pic>
      <p:pic>
        <p:nvPicPr>
          <p:cNvPr id="6" name="object 6"/>
          <p:cNvPicPr/>
          <p:nvPr/>
        </p:nvPicPr>
        <p:blipFill>
          <a:blip r:embed="rId4" cstate="print"/>
          <a:stretch>
            <a:fillRect/>
          </a:stretch>
        </p:blipFill>
        <p:spPr>
          <a:xfrm>
            <a:off x="2889251" y="4302412"/>
            <a:ext cx="234372" cy="234373"/>
          </a:xfrm>
          <a:prstGeom prst="rect">
            <a:avLst/>
          </a:prstGeom>
        </p:spPr>
      </p:pic>
      <p:pic>
        <p:nvPicPr>
          <p:cNvPr id="7" name="object 7"/>
          <p:cNvPicPr/>
          <p:nvPr/>
        </p:nvPicPr>
        <p:blipFill>
          <a:blip r:embed="rId5" cstate="print"/>
          <a:stretch>
            <a:fillRect/>
          </a:stretch>
        </p:blipFill>
        <p:spPr>
          <a:xfrm>
            <a:off x="2515176" y="4752685"/>
            <a:ext cx="234372" cy="234373"/>
          </a:xfrm>
          <a:prstGeom prst="rect">
            <a:avLst/>
          </a:prstGeom>
        </p:spPr>
      </p:pic>
      <p:pic>
        <p:nvPicPr>
          <p:cNvPr id="8" name="object 8"/>
          <p:cNvPicPr/>
          <p:nvPr/>
        </p:nvPicPr>
        <p:blipFill>
          <a:blip r:embed="rId6" cstate="print"/>
          <a:stretch>
            <a:fillRect/>
          </a:stretch>
        </p:blipFill>
        <p:spPr>
          <a:xfrm>
            <a:off x="3388014" y="4110612"/>
            <a:ext cx="234372" cy="234373"/>
          </a:xfrm>
          <a:prstGeom prst="rect">
            <a:avLst/>
          </a:prstGeom>
        </p:spPr>
      </p:pic>
      <p:pic>
        <p:nvPicPr>
          <p:cNvPr id="9" name="object 9"/>
          <p:cNvPicPr/>
          <p:nvPr/>
        </p:nvPicPr>
        <p:blipFill>
          <a:blip r:embed="rId7" cstate="print"/>
          <a:stretch>
            <a:fillRect/>
          </a:stretch>
        </p:blipFill>
        <p:spPr>
          <a:xfrm>
            <a:off x="3235613" y="4946650"/>
            <a:ext cx="234372" cy="234373"/>
          </a:xfrm>
          <a:prstGeom prst="rect">
            <a:avLst/>
          </a:prstGeom>
        </p:spPr>
      </p:pic>
      <p:pic>
        <p:nvPicPr>
          <p:cNvPr id="10" name="object 10"/>
          <p:cNvPicPr/>
          <p:nvPr/>
        </p:nvPicPr>
        <p:blipFill>
          <a:blip r:embed="rId8" cstate="print"/>
          <a:stretch>
            <a:fillRect/>
          </a:stretch>
        </p:blipFill>
        <p:spPr>
          <a:xfrm>
            <a:off x="3595830" y="4510229"/>
            <a:ext cx="234372" cy="234373"/>
          </a:xfrm>
          <a:prstGeom prst="rect">
            <a:avLst/>
          </a:prstGeom>
        </p:spPr>
      </p:pic>
      <p:grpSp>
        <p:nvGrpSpPr>
          <p:cNvPr id="11" name="object 11"/>
          <p:cNvGrpSpPr/>
          <p:nvPr/>
        </p:nvGrpSpPr>
        <p:grpSpPr>
          <a:xfrm>
            <a:off x="1956955" y="2466108"/>
            <a:ext cx="6245225" cy="3827145"/>
            <a:chOff x="1956955" y="2466108"/>
            <a:chExt cx="6245225" cy="3827145"/>
          </a:xfrm>
        </p:grpSpPr>
        <p:pic>
          <p:nvPicPr>
            <p:cNvPr id="12" name="object 12"/>
            <p:cNvPicPr/>
            <p:nvPr/>
          </p:nvPicPr>
          <p:blipFill>
            <a:blip r:embed="rId9" cstate="print"/>
            <a:stretch>
              <a:fillRect/>
            </a:stretch>
          </p:blipFill>
          <p:spPr>
            <a:xfrm>
              <a:off x="4094594" y="4364757"/>
              <a:ext cx="234372" cy="234373"/>
            </a:xfrm>
            <a:prstGeom prst="rect">
              <a:avLst/>
            </a:prstGeom>
          </p:spPr>
        </p:pic>
        <p:sp>
          <p:nvSpPr>
            <p:cNvPr id="13" name="object 13"/>
            <p:cNvSpPr/>
            <p:nvPr/>
          </p:nvSpPr>
          <p:spPr>
            <a:xfrm>
              <a:off x="1956955" y="2466111"/>
              <a:ext cx="6245225" cy="3827145"/>
            </a:xfrm>
            <a:custGeom>
              <a:avLst/>
              <a:gdLst/>
              <a:ahLst/>
              <a:cxnLst/>
              <a:rect l="l" t="t" r="r" b="b"/>
              <a:pathLst>
                <a:path w="6245225" h="3827145">
                  <a:moveTo>
                    <a:pt x="6244933" y="3780409"/>
                  </a:moveTo>
                  <a:lnTo>
                    <a:pt x="6239370" y="3777678"/>
                  </a:lnTo>
                  <a:lnTo>
                    <a:pt x="6168466" y="3742842"/>
                  </a:lnTo>
                  <a:lnTo>
                    <a:pt x="6168707" y="3777767"/>
                  </a:lnTo>
                  <a:lnTo>
                    <a:pt x="41262" y="3820668"/>
                  </a:lnTo>
                  <a:lnTo>
                    <a:pt x="41262" y="76200"/>
                  </a:lnTo>
                  <a:lnTo>
                    <a:pt x="76200" y="76200"/>
                  </a:lnTo>
                  <a:lnTo>
                    <a:pt x="69837" y="63500"/>
                  </a:lnTo>
                  <a:lnTo>
                    <a:pt x="38100" y="0"/>
                  </a:lnTo>
                  <a:lnTo>
                    <a:pt x="0" y="76200"/>
                  </a:lnTo>
                  <a:lnTo>
                    <a:pt x="34912" y="76200"/>
                  </a:lnTo>
                  <a:lnTo>
                    <a:pt x="34912" y="3823855"/>
                  </a:lnTo>
                  <a:lnTo>
                    <a:pt x="38087" y="3823855"/>
                  </a:lnTo>
                  <a:lnTo>
                    <a:pt x="38112" y="3827030"/>
                  </a:lnTo>
                  <a:lnTo>
                    <a:pt x="6168758" y="3784117"/>
                  </a:lnTo>
                  <a:lnTo>
                    <a:pt x="6168999" y="3819042"/>
                  </a:lnTo>
                  <a:lnTo>
                    <a:pt x="6244933" y="3780409"/>
                  </a:lnTo>
                  <a:close/>
                </a:path>
              </a:pathLst>
            </a:custGeom>
            <a:solidFill>
              <a:srgbClr val="4472C4"/>
            </a:solidFill>
          </p:spPr>
          <p:txBody>
            <a:bodyPr wrap="square" lIns="0" tIns="0" rIns="0" bIns="0" rtlCol="0"/>
            <a:lstStyle/>
            <a:p>
              <a:endParaRPr/>
            </a:p>
          </p:txBody>
        </p:sp>
        <p:pic>
          <p:nvPicPr>
            <p:cNvPr id="14" name="object 14"/>
            <p:cNvPicPr/>
            <p:nvPr/>
          </p:nvPicPr>
          <p:blipFill>
            <a:blip r:embed="rId2" cstate="print"/>
            <a:stretch>
              <a:fillRect/>
            </a:stretch>
          </p:blipFill>
          <p:spPr>
            <a:xfrm>
              <a:off x="3956048" y="4946648"/>
              <a:ext cx="234372" cy="234373"/>
            </a:xfrm>
            <a:prstGeom prst="rect">
              <a:avLst/>
            </a:prstGeom>
          </p:spPr>
        </p:pic>
      </p:grpSp>
      <p:sp>
        <p:nvSpPr>
          <p:cNvPr id="15" name="object 15"/>
          <p:cNvSpPr txBox="1"/>
          <p:nvPr/>
        </p:nvSpPr>
        <p:spPr>
          <a:xfrm>
            <a:off x="904239" y="1593482"/>
            <a:ext cx="5280660" cy="1059180"/>
          </a:xfrm>
          <a:prstGeom prst="rect">
            <a:avLst/>
          </a:prstGeom>
        </p:spPr>
        <p:txBody>
          <a:bodyPr vert="horz" wrap="square" lIns="0" tIns="214629" rIns="0" bIns="0" rtlCol="0">
            <a:spAutoFit/>
          </a:bodyPr>
          <a:lstStyle/>
          <a:p>
            <a:pPr marL="254000" indent="-228600">
              <a:lnSpc>
                <a:spcPct val="100000"/>
              </a:lnSpc>
              <a:spcBef>
                <a:spcPts val="1689"/>
              </a:spcBef>
              <a:buFont typeface="Arial"/>
              <a:buChar char="•"/>
              <a:tabLst>
                <a:tab pos="254000" algn="l"/>
              </a:tabLst>
            </a:pPr>
            <a:r>
              <a:rPr sz="2800" dirty="0">
                <a:latin typeface="Calibri"/>
                <a:cs typeface="Calibri"/>
              </a:rPr>
              <a:t>An</a:t>
            </a:r>
            <a:r>
              <a:rPr sz="2800" spc="5" dirty="0">
                <a:latin typeface="Calibri"/>
                <a:cs typeface="Calibri"/>
              </a:rPr>
              <a:t> </a:t>
            </a:r>
            <a:r>
              <a:rPr sz="2800" spc="-15" dirty="0">
                <a:latin typeface="Calibri"/>
                <a:cs typeface="Calibri"/>
              </a:rPr>
              <a:t>intuitive</a:t>
            </a:r>
            <a:r>
              <a:rPr sz="2800" spc="-5" dirty="0">
                <a:latin typeface="Calibri"/>
                <a:cs typeface="Calibri"/>
              </a:rPr>
              <a:t> </a:t>
            </a:r>
            <a:r>
              <a:rPr sz="2800" spc="-10" dirty="0">
                <a:latin typeface="Calibri"/>
                <a:cs typeface="Calibri"/>
              </a:rPr>
              <a:t>picture</a:t>
            </a:r>
            <a:r>
              <a:rPr sz="2800" spc="-5" dirty="0">
                <a:latin typeface="Calibri"/>
                <a:cs typeface="Calibri"/>
              </a:rPr>
              <a:t> of the </a:t>
            </a:r>
            <a:r>
              <a:rPr sz="2800" spc="-15" dirty="0">
                <a:latin typeface="Calibri"/>
                <a:cs typeface="Calibri"/>
              </a:rPr>
              <a:t>problem</a:t>
            </a:r>
            <a:endParaRPr sz="2800">
              <a:latin typeface="Calibri"/>
              <a:cs typeface="Calibri"/>
            </a:endParaRPr>
          </a:p>
          <a:p>
            <a:pPr marL="848360">
              <a:lnSpc>
                <a:spcPct val="100000"/>
              </a:lnSpc>
              <a:spcBef>
                <a:spcPts val="1025"/>
              </a:spcBef>
            </a:pPr>
            <a:r>
              <a:rPr sz="1800" dirty="0">
                <a:latin typeface="Calibri"/>
                <a:cs typeface="Calibri"/>
              </a:rPr>
              <a:t>f</a:t>
            </a:r>
            <a:r>
              <a:rPr sz="1800" baseline="-13888" dirty="0">
                <a:latin typeface="Calibri"/>
                <a:cs typeface="Calibri"/>
              </a:rPr>
              <a:t>2</a:t>
            </a:r>
            <a:endParaRPr sz="1800" baseline="-13888">
              <a:latin typeface="Calibri"/>
              <a:cs typeface="Calibri"/>
            </a:endParaRPr>
          </a:p>
        </p:txBody>
      </p:sp>
      <p:sp>
        <p:nvSpPr>
          <p:cNvPr id="16" name="object 16"/>
          <p:cNvSpPr txBox="1"/>
          <p:nvPr/>
        </p:nvSpPr>
        <p:spPr>
          <a:xfrm>
            <a:off x="8323267" y="6068059"/>
            <a:ext cx="223520"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Calibri"/>
                <a:cs typeface="Calibri"/>
              </a:rPr>
              <a:t>f</a:t>
            </a:r>
            <a:r>
              <a:rPr sz="1800" baseline="-13888" dirty="0">
                <a:latin typeface="Calibri"/>
                <a:cs typeface="Calibri"/>
              </a:rPr>
              <a:t>1</a:t>
            </a:r>
            <a:endParaRPr sz="1800" baseline="-13888">
              <a:latin typeface="Calibri"/>
              <a:cs typeface="Calibri"/>
            </a:endParaRPr>
          </a:p>
        </p:txBody>
      </p:sp>
      <p:grpSp>
        <p:nvGrpSpPr>
          <p:cNvPr id="17" name="object 17"/>
          <p:cNvGrpSpPr/>
          <p:nvPr/>
        </p:nvGrpSpPr>
        <p:grpSpPr>
          <a:xfrm>
            <a:off x="3055506" y="2215568"/>
            <a:ext cx="4311650" cy="4348480"/>
            <a:chOff x="3055506" y="2215568"/>
            <a:chExt cx="4311650" cy="4348480"/>
          </a:xfrm>
        </p:grpSpPr>
        <p:pic>
          <p:nvPicPr>
            <p:cNvPr id="18" name="object 18"/>
            <p:cNvPicPr/>
            <p:nvPr/>
          </p:nvPicPr>
          <p:blipFill>
            <a:blip r:embed="rId10" cstate="print"/>
            <a:stretch>
              <a:fillRect/>
            </a:stretch>
          </p:blipFill>
          <p:spPr>
            <a:xfrm>
              <a:off x="3956048" y="4161701"/>
              <a:ext cx="234372" cy="234373"/>
            </a:xfrm>
            <a:prstGeom prst="rect">
              <a:avLst/>
            </a:prstGeom>
          </p:spPr>
        </p:pic>
        <p:pic>
          <p:nvPicPr>
            <p:cNvPr id="19" name="object 19"/>
            <p:cNvPicPr/>
            <p:nvPr/>
          </p:nvPicPr>
          <p:blipFill>
            <a:blip r:embed="rId11" cstate="print"/>
            <a:stretch>
              <a:fillRect/>
            </a:stretch>
          </p:blipFill>
          <p:spPr>
            <a:xfrm>
              <a:off x="3928341" y="3720518"/>
              <a:ext cx="234372" cy="234373"/>
            </a:xfrm>
            <a:prstGeom prst="rect">
              <a:avLst/>
            </a:prstGeom>
          </p:spPr>
        </p:pic>
        <p:pic>
          <p:nvPicPr>
            <p:cNvPr id="20" name="object 20"/>
            <p:cNvPicPr/>
            <p:nvPr/>
          </p:nvPicPr>
          <p:blipFill>
            <a:blip r:embed="rId12" cstate="print"/>
            <a:stretch>
              <a:fillRect/>
            </a:stretch>
          </p:blipFill>
          <p:spPr>
            <a:xfrm>
              <a:off x="3609686" y="3607514"/>
              <a:ext cx="234372" cy="234373"/>
            </a:xfrm>
            <a:prstGeom prst="rect">
              <a:avLst/>
            </a:prstGeom>
          </p:spPr>
        </p:pic>
        <p:pic>
          <p:nvPicPr>
            <p:cNvPr id="21" name="object 21"/>
            <p:cNvPicPr/>
            <p:nvPr/>
          </p:nvPicPr>
          <p:blipFill>
            <a:blip r:embed="rId4" cstate="print"/>
            <a:stretch>
              <a:fillRect/>
            </a:stretch>
          </p:blipFill>
          <p:spPr>
            <a:xfrm>
              <a:off x="4330119" y="4835809"/>
              <a:ext cx="234372" cy="234373"/>
            </a:xfrm>
            <a:prstGeom prst="rect">
              <a:avLst/>
            </a:prstGeom>
          </p:spPr>
        </p:pic>
        <p:pic>
          <p:nvPicPr>
            <p:cNvPr id="22" name="object 22"/>
            <p:cNvPicPr/>
            <p:nvPr/>
          </p:nvPicPr>
          <p:blipFill>
            <a:blip r:embed="rId13" cstate="print"/>
            <a:stretch>
              <a:fillRect/>
            </a:stretch>
          </p:blipFill>
          <p:spPr>
            <a:xfrm>
              <a:off x="4115375" y="3406623"/>
              <a:ext cx="234372" cy="234373"/>
            </a:xfrm>
            <a:prstGeom prst="rect">
              <a:avLst/>
            </a:prstGeom>
          </p:spPr>
        </p:pic>
        <p:pic>
          <p:nvPicPr>
            <p:cNvPr id="23" name="object 23"/>
            <p:cNvPicPr/>
            <p:nvPr/>
          </p:nvPicPr>
          <p:blipFill>
            <a:blip r:embed="rId14" cstate="print"/>
            <a:stretch>
              <a:fillRect/>
            </a:stretch>
          </p:blipFill>
          <p:spPr>
            <a:xfrm>
              <a:off x="4454810" y="3888939"/>
              <a:ext cx="234372" cy="234373"/>
            </a:xfrm>
            <a:prstGeom prst="rect">
              <a:avLst/>
            </a:prstGeom>
          </p:spPr>
        </p:pic>
        <p:pic>
          <p:nvPicPr>
            <p:cNvPr id="24" name="object 24"/>
            <p:cNvPicPr/>
            <p:nvPr/>
          </p:nvPicPr>
          <p:blipFill>
            <a:blip r:embed="rId2" cstate="print"/>
            <a:stretch>
              <a:fillRect/>
            </a:stretch>
          </p:blipFill>
          <p:spPr>
            <a:xfrm>
              <a:off x="4801175" y="4413248"/>
              <a:ext cx="234372" cy="234373"/>
            </a:xfrm>
            <a:prstGeom prst="rect">
              <a:avLst/>
            </a:prstGeom>
          </p:spPr>
        </p:pic>
        <p:pic>
          <p:nvPicPr>
            <p:cNvPr id="25" name="object 25"/>
            <p:cNvPicPr/>
            <p:nvPr/>
          </p:nvPicPr>
          <p:blipFill>
            <a:blip r:embed="rId15" cstate="print"/>
            <a:stretch>
              <a:fillRect/>
            </a:stretch>
          </p:blipFill>
          <p:spPr>
            <a:xfrm>
              <a:off x="3284105" y="2997485"/>
              <a:ext cx="234372" cy="234373"/>
            </a:xfrm>
            <a:prstGeom prst="rect">
              <a:avLst/>
            </a:prstGeom>
          </p:spPr>
        </p:pic>
        <p:pic>
          <p:nvPicPr>
            <p:cNvPr id="26" name="object 26"/>
            <p:cNvPicPr/>
            <p:nvPr/>
          </p:nvPicPr>
          <p:blipFill>
            <a:blip r:embed="rId16" cstate="print"/>
            <a:stretch>
              <a:fillRect/>
            </a:stretch>
          </p:blipFill>
          <p:spPr>
            <a:xfrm>
              <a:off x="3055506" y="3327830"/>
              <a:ext cx="234372" cy="234373"/>
            </a:xfrm>
            <a:prstGeom prst="rect">
              <a:avLst/>
            </a:prstGeom>
          </p:spPr>
        </p:pic>
        <p:sp>
          <p:nvSpPr>
            <p:cNvPr id="27" name="object 27"/>
            <p:cNvSpPr/>
            <p:nvPr/>
          </p:nvSpPr>
          <p:spPr>
            <a:xfrm>
              <a:off x="5766953" y="3450790"/>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28" name="object 28"/>
            <p:cNvSpPr/>
            <p:nvPr/>
          </p:nvSpPr>
          <p:spPr>
            <a:xfrm>
              <a:off x="5766953" y="3450790"/>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29" name="object 29"/>
            <p:cNvSpPr/>
            <p:nvPr/>
          </p:nvSpPr>
          <p:spPr>
            <a:xfrm>
              <a:off x="5155620" y="3960521"/>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30" name="object 30"/>
            <p:cNvSpPr/>
            <p:nvPr/>
          </p:nvSpPr>
          <p:spPr>
            <a:xfrm>
              <a:off x="5155620" y="3960521"/>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31" name="object 31"/>
            <p:cNvSpPr/>
            <p:nvPr/>
          </p:nvSpPr>
          <p:spPr>
            <a:xfrm>
              <a:off x="5266456" y="3120447"/>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32" name="object 32"/>
            <p:cNvSpPr/>
            <p:nvPr/>
          </p:nvSpPr>
          <p:spPr>
            <a:xfrm>
              <a:off x="5266456" y="3120447"/>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33" name="object 33"/>
            <p:cNvSpPr/>
            <p:nvPr/>
          </p:nvSpPr>
          <p:spPr>
            <a:xfrm>
              <a:off x="5877788" y="3916794"/>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34" name="object 34"/>
            <p:cNvSpPr/>
            <p:nvPr/>
          </p:nvSpPr>
          <p:spPr>
            <a:xfrm>
              <a:off x="5877788" y="3916794"/>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35" name="object 35"/>
            <p:cNvSpPr/>
            <p:nvPr/>
          </p:nvSpPr>
          <p:spPr>
            <a:xfrm>
              <a:off x="6224153" y="3001166"/>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36" name="object 36"/>
            <p:cNvSpPr/>
            <p:nvPr/>
          </p:nvSpPr>
          <p:spPr>
            <a:xfrm>
              <a:off x="6224153" y="3001166"/>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37" name="object 37"/>
            <p:cNvSpPr/>
            <p:nvPr/>
          </p:nvSpPr>
          <p:spPr>
            <a:xfrm>
              <a:off x="5820638" y="4389723"/>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38" name="object 38"/>
            <p:cNvSpPr/>
            <p:nvPr/>
          </p:nvSpPr>
          <p:spPr>
            <a:xfrm>
              <a:off x="5820638" y="4389723"/>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39" name="object 39"/>
            <p:cNvSpPr/>
            <p:nvPr/>
          </p:nvSpPr>
          <p:spPr>
            <a:xfrm>
              <a:off x="6473527" y="3521642"/>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40" name="object 40"/>
            <p:cNvSpPr/>
            <p:nvPr/>
          </p:nvSpPr>
          <p:spPr>
            <a:xfrm>
              <a:off x="6473527" y="3521642"/>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41" name="object 41"/>
            <p:cNvSpPr/>
            <p:nvPr/>
          </p:nvSpPr>
          <p:spPr>
            <a:xfrm>
              <a:off x="7027716" y="3123656"/>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42" name="object 42"/>
            <p:cNvSpPr/>
            <p:nvPr/>
          </p:nvSpPr>
          <p:spPr>
            <a:xfrm>
              <a:off x="7027716" y="3123656"/>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43" name="object 43"/>
            <p:cNvSpPr/>
            <p:nvPr/>
          </p:nvSpPr>
          <p:spPr>
            <a:xfrm>
              <a:off x="6418111" y="4115519"/>
              <a:ext cx="222250" cy="105410"/>
            </a:xfrm>
            <a:custGeom>
              <a:avLst/>
              <a:gdLst/>
              <a:ahLst/>
              <a:cxnLst/>
              <a:rect l="l" t="t" r="r" b="b"/>
              <a:pathLst>
                <a:path w="222250" h="105410">
                  <a:moveTo>
                    <a:pt x="221670" y="0"/>
                  </a:moveTo>
                  <a:lnTo>
                    <a:pt x="0" y="0"/>
                  </a:lnTo>
                  <a:lnTo>
                    <a:pt x="0" y="105062"/>
                  </a:lnTo>
                  <a:lnTo>
                    <a:pt x="221670" y="105062"/>
                  </a:lnTo>
                  <a:lnTo>
                    <a:pt x="221670" y="0"/>
                  </a:lnTo>
                  <a:close/>
                </a:path>
              </a:pathLst>
            </a:custGeom>
            <a:solidFill>
              <a:srgbClr val="00B0F0"/>
            </a:solidFill>
          </p:spPr>
          <p:txBody>
            <a:bodyPr wrap="square" lIns="0" tIns="0" rIns="0" bIns="0" rtlCol="0"/>
            <a:lstStyle/>
            <a:p>
              <a:endParaRPr/>
            </a:p>
          </p:txBody>
        </p:sp>
        <p:sp>
          <p:nvSpPr>
            <p:cNvPr id="44" name="object 44"/>
            <p:cNvSpPr/>
            <p:nvPr/>
          </p:nvSpPr>
          <p:spPr>
            <a:xfrm>
              <a:off x="6418111" y="4115519"/>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45" name="object 45"/>
            <p:cNvSpPr/>
            <p:nvPr/>
          </p:nvSpPr>
          <p:spPr>
            <a:xfrm>
              <a:off x="7027716" y="3851561"/>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46" name="object 46"/>
            <p:cNvSpPr/>
            <p:nvPr/>
          </p:nvSpPr>
          <p:spPr>
            <a:xfrm>
              <a:off x="7027716" y="3851561"/>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47" name="object 47"/>
            <p:cNvSpPr/>
            <p:nvPr/>
          </p:nvSpPr>
          <p:spPr>
            <a:xfrm>
              <a:off x="6561859" y="3851561"/>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48" name="object 48"/>
            <p:cNvSpPr/>
            <p:nvPr/>
          </p:nvSpPr>
          <p:spPr>
            <a:xfrm>
              <a:off x="6561859" y="3851561"/>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49" name="object 49"/>
            <p:cNvSpPr/>
            <p:nvPr/>
          </p:nvSpPr>
          <p:spPr>
            <a:xfrm>
              <a:off x="5656116" y="4752463"/>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50" name="object 50"/>
            <p:cNvSpPr/>
            <p:nvPr/>
          </p:nvSpPr>
          <p:spPr>
            <a:xfrm>
              <a:off x="5656116" y="4752463"/>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51" name="object 51"/>
            <p:cNvSpPr/>
            <p:nvPr/>
          </p:nvSpPr>
          <p:spPr>
            <a:xfrm>
              <a:off x="7090064" y="4266045"/>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52" name="object 52"/>
            <p:cNvSpPr/>
            <p:nvPr/>
          </p:nvSpPr>
          <p:spPr>
            <a:xfrm>
              <a:off x="7090064" y="4266045"/>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53" name="object 53"/>
            <p:cNvSpPr/>
            <p:nvPr/>
          </p:nvSpPr>
          <p:spPr>
            <a:xfrm>
              <a:off x="5766953" y="5209307"/>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54" name="object 54"/>
            <p:cNvSpPr/>
            <p:nvPr/>
          </p:nvSpPr>
          <p:spPr>
            <a:xfrm>
              <a:off x="5766953" y="5209307"/>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55" name="object 55"/>
            <p:cNvSpPr/>
            <p:nvPr/>
          </p:nvSpPr>
          <p:spPr>
            <a:xfrm>
              <a:off x="6293423" y="4804994"/>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56" name="object 56"/>
            <p:cNvSpPr/>
            <p:nvPr/>
          </p:nvSpPr>
          <p:spPr>
            <a:xfrm>
              <a:off x="6293423" y="4804994"/>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57" name="object 57"/>
            <p:cNvSpPr/>
            <p:nvPr/>
          </p:nvSpPr>
          <p:spPr>
            <a:xfrm>
              <a:off x="7138553" y="4900465"/>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58" name="object 58"/>
            <p:cNvSpPr/>
            <p:nvPr/>
          </p:nvSpPr>
          <p:spPr>
            <a:xfrm>
              <a:off x="7138553" y="4900465"/>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59" name="object 59"/>
            <p:cNvSpPr/>
            <p:nvPr/>
          </p:nvSpPr>
          <p:spPr>
            <a:xfrm>
              <a:off x="3948544" y="2234618"/>
              <a:ext cx="2275840" cy="4310380"/>
            </a:xfrm>
            <a:custGeom>
              <a:avLst/>
              <a:gdLst/>
              <a:ahLst/>
              <a:cxnLst/>
              <a:rect l="l" t="t" r="r" b="b"/>
              <a:pathLst>
                <a:path w="2275840" h="4310380">
                  <a:moveTo>
                    <a:pt x="0" y="0"/>
                  </a:moveTo>
                  <a:lnTo>
                    <a:pt x="2275608" y="4310212"/>
                  </a:lnTo>
                </a:path>
              </a:pathLst>
            </a:custGeom>
            <a:ln w="38100">
              <a:solidFill>
                <a:srgbClr val="FF0000"/>
              </a:solidFill>
            </a:ln>
          </p:spPr>
          <p:txBody>
            <a:bodyPr wrap="square" lIns="0" tIns="0" rIns="0" bIns="0" rtlCol="0"/>
            <a:lstStyle/>
            <a:p>
              <a:endParaRPr/>
            </a:p>
          </p:txBody>
        </p:sp>
      </p:grpSp>
      <p:sp>
        <p:nvSpPr>
          <p:cNvPr id="60" name="object 60"/>
          <p:cNvSpPr txBox="1"/>
          <p:nvPr/>
        </p:nvSpPr>
        <p:spPr>
          <a:xfrm>
            <a:off x="8720857" y="2142235"/>
            <a:ext cx="3176270" cy="1494790"/>
          </a:xfrm>
          <a:prstGeom prst="rect">
            <a:avLst/>
          </a:prstGeom>
        </p:spPr>
        <p:txBody>
          <a:bodyPr vert="horz" wrap="square" lIns="0" tIns="10160" rIns="0" bIns="0" rtlCol="0">
            <a:spAutoFit/>
          </a:bodyPr>
          <a:lstStyle/>
          <a:p>
            <a:pPr marL="38100" marR="30480">
              <a:lnSpc>
                <a:spcPct val="100600"/>
              </a:lnSpc>
              <a:spcBef>
                <a:spcPts val="80"/>
              </a:spcBef>
            </a:pPr>
            <a:r>
              <a:rPr sz="2400" spc="-45" dirty="0">
                <a:latin typeface="Calibri"/>
                <a:cs typeface="Calibri"/>
              </a:rPr>
              <a:t>Two </a:t>
            </a:r>
            <a:r>
              <a:rPr sz="2400" spc="-15" dirty="0">
                <a:latin typeface="Calibri"/>
                <a:cs typeface="Calibri"/>
              </a:rPr>
              <a:t>features: </a:t>
            </a:r>
            <a:r>
              <a:rPr sz="2400" spc="-5" dirty="0">
                <a:latin typeface="Calibri"/>
                <a:cs typeface="Calibri"/>
              </a:rPr>
              <a:t>f</a:t>
            </a:r>
            <a:r>
              <a:rPr sz="2400" spc="-7" baseline="-17361" dirty="0">
                <a:latin typeface="Calibri"/>
                <a:cs typeface="Calibri"/>
              </a:rPr>
              <a:t>1</a:t>
            </a:r>
            <a:r>
              <a:rPr sz="2400" baseline="-17361" dirty="0">
                <a:latin typeface="Calibri"/>
                <a:cs typeface="Calibri"/>
              </a:rPr>
              <a:t> </a:t>
            </a:r>
            <a:r>
              <a:rPr sz="2400" dirty="0">
                <a:latin typeface="Calibri"/>
                <a:cs typeface="Calibri"/>
              </a:rPr>
              <a:t>and f</a:t>
            </a:r>
            <a:r>
              <a:rPr sz="2400" baseline="-17361" dirty="0">
                <a:latin typeface="Calibri"/>
                <a:cs typeface="Calibri"/>
              </a:rPr>
              <a:t>2 </a:t>
            </a:r>
            <a:r>
              <a:rPr sz="2400" spc="7" baseline="-17361" dirty="0">
                <a:latin typeface="Calibri"/>
                <a:cs typeface="Calibri"/>
              </a:rPr>
              <a:t> </a:t>
            </a:r>
            <a:r>
              <a:rPr sz="2400" spc="-45" dirty="0">
                <a:latin typeface="Calibri"/>
                <a:cs typeface="Calibri"/>
              </a:rPr>
              <a:t>Two </a:t>
            </a:r>
            <a:r>
              <a:rPr sz="2400" spc="-5" dirty="0">
                <a:latin typeface="Calibri"/>
                <a:cs typeface="Calibri"/>
              </a:rPr>
              <a:t>classes: </a:t>
            </a:r>
            <a:r>
              <a:rPr sz="2400" dirty="0">
                <a:latin typeface="Calibri"/>
                <a:cs typeface="Calibri"/>
              </a:rPr>
              <a:t>+ and - </a:t>
            </a:r>
            <a:r>
              <a:rPr sz="2400" spc="5" dirty="0">
                <a:latin typeface="Calibri"/>
                <a:cs typeface="Calibri"/>
              </a:rPr>
              <a:t> </a:t>
            </a:r>
            <a:r>
              <a:rPr sz="2400" spc="-5" dirty="0">
                <a:latin typeface="Calibri"/>
                <a:cs typeface="Calibri"/>
              </a:rPr>
              <a:t>Depiction</a:t>
            </a:r>
            <a:r>
              <a:rPr sz="2400" spc="-25" dirty="0">
                <a:latin typeface="Calibri"/>
                <a:cs typeface="Calibri"/>
              </a:rPr>
              <a:t> </a:t>
            </a:r>
            <a:r>
              <a:rPr sz="2400" spc="-5" dirty="0">
                <a:latin typeface="Calibri"/>
                <a:cs typeface="Calibri"/>
              </a:rPr>
              <a:t>of</a:t>
            </a:r>
            <a:r>
              <a:rPr sz="2400" spc="-20" dirty="0">
                <a:latin typeface="Calibri"/>
                <a:cs typeface="Calibri"/>
              </a:rPr>
              <a:t> </a:t>
            </a:r>
            <a:r>
              <a:rPr sz="2400" dirty="0">
                <a:latin typeface="Calibri"/>
                <a:cs typeface="Calibri"/>
              </a:rPr>
              <a:t>all</a:t>
            </a:r>
            <a:r>
              <a:rPr sz="2400" spc="-20" dirty="0">
                <a:latin typeface="Calibri"/>
                <a:cs typeface="Calibri"/>
              </a:rPr>
              <a:t> </a:t>
            </a:r>
            <a:r>
              <a:rPr sz="2400" spc="-15" dirty="0">
                <a:latin typeface="Calibri"/>
                <a:cs typeface="Calibri"/>
              </a:rPr>
              <a:t>examples </a:t>
            </a:r>
            <a:r>
              <a:rPr sz="2400" spc="-530" dirty="0">
                <a:latin typeface="Calibri"/>
                <a:cs typeface="Calibri"/>
              </a:rPr>
              <a:t> </a:t>
            </a:r>
            <a:r>
              <a:rPr sz="2400" spc="-5" dirty="0">
                <a:latin typeface="Calibri"/>
                <a:cs typeface="Calibri"/>
              </a:rPr>
              <a:t>in</a:t>
            </a:r>
            <a:r>
              <a:rPr sz="2400" spc="-10" dirty="0">
                <a:latin typeface="Calibri"/>
                <a:cs typeface="Calibri"/>
              </a:rPr>
              <a:t> </a:t>
            </a:r>
            <a:r>
              <a:rPr sz="2400" spc="-5" dirty="0">
                <a:latin typeface="Calibri"/>
                <a:cs typeface="Calibri"/>
              </a:rPr>
              <a:t>the </a:t>
            </a:r>
            <a:r>
              <a:rPr sz="2400" spc="-10" dirty="0">
                <a:latin typeface="Calibri"/>
                <a:cs typeface="Calibri"/>
              </a:rPr>
              <a:t>training</a:t>
            </a:r>
            <a:r>
              <a:rPr sz="2400" spc="-20" dirty="0">
                <a:latin typeface="Calibri"/>
                <a:cs typeface="Calibri"/>
              </a:rPr>
              <a:t> </a:t>
            </a:r>
            <a:r>
              <a:rPr sz="2400" spc="-5" dirty="0">
                <a:latin typeface="Calibri"/>
                <a:cs typeface="Calibri"/>
              </a:rPr>
              <a:t>set.</a:t>
            </a:r>
            <a:endParaRPr sz="2400">
              <a:latin typeface="Calibri"/>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085715" cy="695960"/>
          </a:xfrm>
          <a:prstGeom prst="rect">
            <a:avLst/>
          </a:prstGeom>
        </p:spPr>
        <p:txBody>
          <a:bodyPr vert="horz" wrap="square" lIns="0" tIns="12700" rIns="0" bIns="0" rtlCol="0">
            <a:spAutoFit/>
          </a:bodyPr>
          <a:lstStyle/>
          <a:p>
            <a:pPr marL="12700">
              <a:lnSpc>
                <a:spcPct val="100000"/>
              </a:lnSpc>
              <a:spcBef>
                <a:spcPts val="100"/>
              </a:spcBef>
            </a:pPr>
            <a:r>
              <a:rPr spc="-15" dirty="0">
                <a:solidFill>
                  <a:srgbClr val="0070C0"/>
                </a:solidFill>
              </a:rPr>
              <a:t>What</a:t>
            </a:r>
            <a:r>
              <a:rPr spc="-10" dirty="0">
                <a:solidFill>
                  <a:srgbClr val="0070C0"/>
                </a:solidFill>
              </a:rPr>
              <a:t> </a:t>
            </a:r>
            <a:r>
              <a:rPr spc="-5" dirty="0">
                <a:solidFill>
                  <a:srgbClr val="0070C0"/>
                </a:solidFill>
              </a:rPr>
              <a:t>classifier</a:t>
            </a:r>
            <a:r>
              <a:rPr spc="-15" dirty="0">
                <a:solidFill>
                  <a:srgbClr val="0070C0"/>
                </a:solidFill>
              </a:rPr>
              <a:t> </a:t>
            </a:r>
            <a:r>
              <a:rPr spc="-20" dirty="0">
                <a:solidFill>
                  <a:srgbClr val="0070C0"/>
                </a:solidFill>
              </a:rPr>
              <a:t>to</a:t>
            </a:r>
            <a:r>
              <a:rPr spc="-10" dirty="0">
                <a:solidFill>
                  <a:srgbClr val="0070C0"/>
                </a:solidFill>
              </a:rPr>
              <a:t> </a:t>
            </a:r>
            <a:r>
              <a:rPr dirty="0">
                <a:solidFill>
                  <a:srgbClr val="0070C0"/>
                </a:solidFill>
              </a:rPr>
              <a:t>use?</a:t>
            </a:r>
          </a:p>
        </p:txBody>
      </p:sp>
      <p:sp>
        <p:nvSpPr>
          <p:cNvPr id="3" name="object 3"/>
          <p:cNvSpPr txBox="1"/>
          <p:nvPr/>
        </p:nvSpPr>
        <p:spPr>
          <a:xfrm>
            <a:off x="916939" y="1795779"/>
            <a:ext cx="10174605" cy="3652520"/>
          </a:xfrm>
          <a:prstGeom prst="rect">
            <a:avLst/>
          </a:prstGeom>
        </p:spPr>
        <p:txBody>
          <a:bodyPr vert="horz" wrap="square" lIns="0" tIns="63500" rIns="0" bIns="0" rtlCol="0">
            <a:spAutoFit/>
          </a:bodyPr>
          <a:lstStyle/>
          <a:p>
            <a:pPr marL="241300" marR="904875" indent="-228600">
              <a:lnSpc>
                <a:spcPts val="3000"/>
              </a:lnSpc>
              <a:spcBef>
                <a:spcPts val="500"/>
              </a:spcBef>
              <a:buFont typeface="Arial"/>
              <a:buChar char="•"/>
              <a:tabLst>
                <a:tab pos="241300" algn="l"/>
              </a:tabLst>
            </a:pPr>
            <a:r>
              <a:rPr sz="2800" spc="-15" dirty="0">
                <a:latin typeface="Calibri"/>
                <a:cs typeface="Calibri"/>
              </a:rPr>
              <a:t>There</a:t>
            </a:r>
            <a:r>
              <a:rPr sz="2800" spc="-5" dirty="0">
                <a:latin typeface="Calibri"/>
                <a:cs typeface="Calibri"/>
              </a:rPr>
              <a:t> </a:t>
            </a:r>
            <a:r>
              <a:rPr sz="2800" spc="-20" dirty="0">
                <a:latin typeface="Calibri"/>
                <a:cs typeface="Calibri"/>
              </a:rPr>
              <a:t>may</a:t>
            </a:r>
            <a:r>
              <a:rPr sz="2800" spc="-5" dirty="0">
                <a:latin typeface="Calibri"/>
                <a:cs typeface="Calibri"/>
              </a:rPr>
              <a:t> </a:t>
            </a:r>
            <a:r>
              <a:rPr sz="2800" dirty="0">
                <a:latin typeface="Calibri"/>
                <a:cs typeface="Calibri"/>
              </a:rPr>
              <a:t>be</a:t>
            </a:r>
            <a:r>
              <a:rPr sz="2800" spc="-5" dirty="0">
                <a:latin typeface="Calibri"/>
                <a:cs typeface="Calibri"/>
              </a:rPr>
              <a:t> </a:t>
            </a:r>
            <a:r>
              <a:rPr sz="2800" dirty="0">
                <a:latin typeface="Calibri"/>
                <a:cs typeface="Calibri"/>
              </a:rPr>
              <a:t>a </a:t>
            </a:r>
            <a:r>
              <a:rPr sz="2800" spc="-5" dirty="0">
                <a:latin typeface="Calibri"/>
                <a:cs typeface="Calibri"/>
              </a:rPr>
              <a:t>simple </a:t>
            </a:r>
            <a:r>
              <a:rPr sz="2800" spc="-15" dirty="0">
                <a:latin typeface="Calibri"/>
                <a:cs typeface="Calibri"/>
              </a:rPr>
              <a:t>separator</a:t>
            </a:r>
            <a:r>
              <a:rPr sz="2800" dirty="0">
                <a:latin typeface="Calibri"/>
                <a:cs typeface="Calibri"/>
              </a:rPr>
              <a:t> (e.g.,</a:t>
            </a:r>
            <a:r>
              <a:rPr sz="2800" spc="10" dirty="0">
                <a:latin typeface="Calibri"/>
                <a:cs typeface="Calibri"/>
              </a:rPr>
              <a:t> </a:t>
            </a:r>
            <a:r>
              <a:rPr sz="2800" dirty="0">
                <a:latin typeface="Calibri"/>
                <a:cs typeface="Calibri"/>
              </a:rPr>
              <a:t>a </a:t>
            </a:r>
            <a:r>
              <a:rPr sz="2800" spc="-20" dirty="0">
                <a:latin typeface="Calibri"/>
                <a:cs typeface="Calibri"/>
              </a:rPr>
              <a:t>straight</a:t>
            </a:r>
            <a:r>
              <a:rPr sz="2800" dirty="0">
                <a:latin typeface="Calibri"/>
                <a:cs typeface="Calibri"/>
              </a:rPr>
              <a:t> </a:t>
            </a:r>
            <a:r>
              <a:rPr sz="2800" spc="-5" dirty="0">
                <a:latin typeface="Calibri"/>
                <a:cs typeface="Calibri"/>
              </a:rPr>
              <a:t>line in</a:t>
            </a:r>
            <a:r>
              <a:rPr sz="2800" spc="5" dirty="0">
                <a:latin typeface="Calibri"/>
                <a:cs typeface="Calibri"/>
              </a:rPr>
              <a:t> </a:t>
            </a:r>
            <a:r>
              <a:rPr sz="2800" dirty="0">
                <a:latin typeface="Calibri"/>
                <a:cs typeface="Calibri"/>
              </a:rPr>
              <a:t>2D</a:t>
            </a:r>
            <a:r>
              <a:rPr sz="2800" spc="5" dirty="0">
                <a:latin typeface="Calibri"/>
                <a:cs typeface="Calibri"/>
              </a:rPr>
              <a:t> </a:t>
            </a:r>
            <a:r>
              <a:rPr sz="2800" spc="-5" dirty="0">
                <a:latin typeface="Calibri"/>
                <a:cs typeface="Calibri"/>
              </a:rPr>
              <a:t>or</a:t>
            </a:r>
            <a:r>
              <a:rPr sz="2800" dirty="0">
                <a:latin typeface="Calibri"/>
                <a:cs typeface="Calibri"/>
              </a:rPr>
              <a:t> a </a:t>
            </a:r>
            <a:r>
              <a:rPr sz="2800" spc="-615" dirty="0">
                <a:latin typeface="Calibri"/>
                <a:cs typeface="Calibri"/>
              </a:rPr>
              <a:t> </a:t>
            </a:r>
            <a:r>
              <a:rPr sz="2800" spc="-10" dirty="0">
                <a:latin typeface="Calibri"/>
                <a:cs typeface="Calibri"/>
              </a:rPr>
              <a:t>hyperplane </a:t>
            </a:r>
            <a:r>
              <a:rPr sz="2800" spc="-5" dirty="0">
                <a:latin typeface="Calibri"/>
                <a:cs typeface="Calibri"/>
              </a:rPr>
              <a:t>in</a:t>
            </a:r>
            <a:r>
              <a:rPr sz="2800" spc="10" dirty="0">
                <a:latin typeface="Calibri"/>
                <a:cs typeface="Calibri"/>
              </a:rPr>
              <a:t> </a:t>
            </a:r>
            <a:r>
              <a:rPr sz="2800" spc="-15" dirty="0">
                <a:latin typeface="Calibri"/>
                <a:cs typeface="Calibri"/>
              </a:rPr>
              <a:t>general)</a:t>
            </a:r>
            <a:r>
              <a:rPr sz="2800" spc="5" dirty="0">
                <a:latin typeface="Calibri"/>
                <a:cs typeface="Calibri"/>
              </a:rPr>
              <a:t> </a:t>
            </a:r>
            <a:r>
              <a:rPr sz="2800" spc="-5" dirty="0">
                <a:latin typeface="Calibri"/>
                <a:cs typeface="Calibri"/>
              </a:rPr>
              <a:t>or</a:t>
            </a:r>
            <a:r>
              <a:rPr sz="2800" dirty="0">
                <a:latin typeface="Calibri"/>
                <a:cs typeface="Calibri"/>
              </a:rPr>
              <a:t> </a:t>
            </a:r>
            <a:r>
              <a:rPr sz="2800" spc="-10" dirty="0">
                <a:latin typeface="Calibri"/>
                <a:cs typeface="Calibri"/>
              </a:rPr>
              <a:t>there </a:t>
            </a:r>
            <a:r>
              <a:rPr sz="2800" spc="-20" dirty="0">
                <a:latin typeface="Calibri"/>
                <a:cs typeface="Calibri"/>
              </a:rPr>
              <a:t>may</a:t>
            </a:r>
            <a:r>
              <a:rPr sz="2800" dirty="0">
                <a:latin typeface="Calibri"/>
                <a:cs typeface="Calibri"/>
              </a:rPr>
              <a:t> not</a:t>
            </a:r>
            <a:endParaRPr sz="2800">
              <a:latin typeface="Calibri"/>
              <a:cs typeface="Calibri"/>
            </a:endParaRPr>
          </a:p>
          <a:p>
            <a:pPr marL="241300" indent="-228600">
              <a:lnSpc>
                <a:spcPct val="100000"/>
              </a:lnSpc>
              <a:spcBef>
                <a:spcPts val="585"/>
              </a:spcBef>
              <a:buFont typeface="Arial"/>
              <a:buChar char="•"/>
              <a:tabLst>
                <a:tab pos="241300" algn="l"/>
              </a:tabLst>
            </a:pPr>
            <a:r>
              <a:rPr sz="2800" spc="-15" dirty="0">
                <a:latin typeface="Calibri"/>
                <a:cs typeface="Calibri"/>
              </a:rPr>
              <a:t>There </a:t>
            </a:r>
            <a:r>
              <a:rPr sz="2800" spc="-20" dirty="0">
                <a:latin typeface="Calibri"/>
                <a:cs typeface="Calibri"/>
              </a:rPr>
              <a:t>may</a:t>
            </a:r>
            <a:r>
              <a:rPr sz="2800" spc="-10" dirty="0">
                <a:latin typeface="Calibri"/>
                <a:cs typeface="Calibri"/>
              </a:rPr>
              <a:t> </a:t>
            </a:r>
            <a:r>
              <a:rPr sz="2800" dirty="0">
                <a:latin typeface="Calibri"/>
                <a:cs typeface="Calibri"/>
              </a:rPr>
              <a:t>be</a:t>
            </a:r>
            <a:r>
              <a:rPr sz="2800" spc="-5" dirty="0">
                <a:latin typeface="Calibri"/>
                <a:cs typeface="Calibri"/>
              </a:rPr>
              <a:t> </a:t>
            </a:r>
            <a:r>
              <a:rPr sz="2800" spc="-5" dirty="0">
                <a:latin typeface="Yu Gothic"/>
                <a:cs typeface="Yu Gothic"/>
              </a:rPr>
              <a:t>“</a:t>
            </a:r>
            <a:r>
              <a:rPr sz="2800" spc="-5" dirty="0">
                <a:latin typeface="Calibri"/>
                <a:cs typeface="Calibri"/>
              </a:rPr>
              <a:t>noise</a:t>
            </a:r>
            <a:r>
              <a:rPr sz="2800" spc="-5" dirty="0">
                <a:latin typeface="Yu Gothic"/>
                <a:cs typeface="Yu Gothic"/>
              </a:rPr>
              <a:t>”</a:t>
            </a:r>
            <a:r>
              <a:rPr sz="2800" spc="-170" dirty="0">
                <a:latin typeface="Yu Gothic"/>
                <a:cs typeface="Yu Gothic"/>
              </a:rPr>
              <a:t> </a:t>
            </a:r>
            <a:r>
              <a:rPr sz="2800" spc="-5" dirty="0">
                <a:latin typeface="Calibri"/>
                <a:cs typeface="Calibri"/>
              </a:rPr>
              <a:t>of </a:t>
            </a:r>
            <a:r>
              <a:rPr sz="2800" spc="-10" dirty="0">
                <a:latin typeface="Calibri"/>
                <a:cs typeface="Calibri"/>
              </a:rPr>
              <a:t>various</a:t>
            </a:r>
            <a:r>
              <a:rPr sz="2800" dirty="0">
                <a:latin typeface="Calibri"/>
                <a:cs typeface="Calibri"/>
              </a:rPr>
              <a:t> </a:t>
            </a:r>
            <a:r>
              <a:rPr sz="2800" spc="-5" dirty="0">
                <a:latin typeface="Calibri"/>
                <a:cs typeface="Calibri"/>
              </a:rPr>
              <a:t>kinds</a:t>
            </a:r>
            <a:endParaRPr sz="2800">
              <a:latin typeface="Calibri"/>
              <a:cs typeface="Calibri"/>
            </a:endParaRPr>
          </a:p>
          <a:p>
            <a:pPr marL="241300" indent="-228600">
              <a:lnSpc>
                <a:spcPct val="100000"/>
              </a:lnSpc>
              <a:spcBef>
                <a:spcPts val="645"/>
              </a:spcBef>
              <a:buFont typeface="Arial"/>
              <a:buChar char="•"/>
              <a:tabLst>
                <a:tab pos="241300" algn="l"/>
              </a:tabLst>
            </a:pPr>
            <a:r>
              <a:rPr sz="2800" spc="-15" dirty="0">
                <a:latin typeface="Calibri"/>
                <a:cs typeface="Calibri"/>
              </a:rPr>
              <a:t>There</a:t>
            </a:r>
            <a:r>
              <a:rPr sz="2800" spc="-25" dirty="0">
                <a:latin typeface="Calibri"/>
                <a:cs typeface="Calibri"/>
              </a:rPr>
              <a:t> </a:t>
            </a:r>
            <a:r>
              <a:rPr sz="2800" spc="-20" dirty="0">
                <a:latin typeface="Calibri"/>
                <a:cs typeface="Calibri"/>
              </a:rPr>
              <a:t>may </a:t>
            </a:r>
            <a:r>
              <a:rPr sz="2800" dirty="0">
                <a:latin typeface="Calibri"/>
                <a:cs typeface="Calibri"/>
              </a:rPr>
              <a:t>be</a:t>
            </a:r>
            <a:r>
              <a:rPr sz="2800" spc="-15" dirty="0">
                <a:latin typeface="Calibri"/>
                <a:cs typeface="Calibri"/>
              </a:rPr>
              <a:t> </a:t>
            </a:r>
            <a:r>
              <a:rPr sz="2800" spc="-10" dirty="0">
                <a:latin typeface="Yu Gothic"/>
                <a:cs typeface="Yu Gothic"/>
              </a:rPr>
              <a:t>“</a:t>
            </a:r>
            <a:r>
              <a:rPr sz="2800" spc="-10" dirty="0">
                <a:latin typeface="Calibri"/>
                <a:cs typeface="Calibri"/>
              </a:rPr>
              <a:t>overlap</a:t>
            </a:r>
            <a:r>
              <a:rPr sz="2800" spc="-10" dirty="0">
                <a:latin typeface="Yu Gothic"/>
                <a:cs typeface="Yu Gothic"/>
              </a:rPr>
              <a:t>”</a:t>
            </a:r>
            <a:endParaRPr sz="2800">
              <a:latin typeface="Yu Gothic"/>
              <a:cs typeface="Yu Gothic"/>
            </a:endParaRPr>
          </a:p>
          <a:p>
            <a:pPr marL="241300" marR="304165" indent="-228600">
              <a:lnSpc>
                <a:spcPts val="3000"/>
              </a:lnSpc>
              <a:spcBef>
                <a:spcPts val="1145"/>
              </a:spcBef>
              <a:buFont typeface="Arial"/>
              <a:buChar char="•"/>
              <a:tabLst>
                <a:tab pos="241300" algn="l"/>
              </a:tabLst>
            </a:pPr>
            <a:r>
              <a:rPr sz="2800" spc="-5" dirty="0">
                <a:latin typeface="Calibri"/>
                <a:cs typeface="Calibri"/>
              </a:rPr>
              <a:t>Some</a:t>
            </a:r>
            <a:r>
              <a:rPr sz="2800" dirty="0">
                <a:latin typeface="Calibri"/>
                <a:cs typeface="Calibri"/>
              </a:rPr>
              <a:t> </a:t>
            </a:r>
            <a:r>
              <a:rPr sz="2800" spc="-10" dirty="0">
                <a:latin typeface="Calibri"/>
                <a:cs typeface="Calibri"/>
              </a:rPr>
              <a:t>classifiers</a:t>
            </a:r>
            <a:r>
              <a:rPr sz="2800" spc="10" dirty="0">
                <a:latin typeface="Calibri"/>
                <a:cs typeface="Calibri"/>
              </a:rPr>
              <a:t> </a:t>
            </a:r>
            <a:r>
              <a:rPr sz="2800" spc="-10" dirty="0">
                <a:latin typeface="Calibri"/>
                <a:cs typeface="Calibri"/>
              </a:rPr>
              <a:t>explicitly</a:t>
            </a:r>
            <a:r>
              <a:rPr sz="2800" spc="5" dirty="0">
                <a:latin typeface="Calibri"/>
                <a:cs typeface="Calibri"/>
              </a:rPr>
              <a:t> </a:t>
            </a:r>
            <a:r>
              <a:rPr sz="2800" spc="-15" dirty="0">
                <a:latin typeface="Calibri"/>
                <a:cs typeface="Calibri"/>
              </a:rPr>
              <a:t>represent</a:t>
            </a:r>
            <a:r>
              <a:rPr sz="2800" spc="5" dirty="0">
                <a:latin typeface="Calibri"/>
                <a:cs typeface="Calibri"/>
              </a:rPr>
              <a:t> </a:t>
            </a:r>
            <a:r>
              <a:rPr sz="2800" spc="-20" dirty="0">
                <a:latin typeface="Calibri"/>
                <a:cs typeface="Calibri"/>
              </a:rPr>
              <a:t>separators</a:t>
            </a:r>
            <a:r>
              <a:rPr sz="2800" spc="10" dirty="0">
                <a:latin typeface="Calibri"/>
                <a:cs typeface="Calibri"/>
              </a:rPr>
              <a:t> </a:t>
            </a:r>
            <a:r>
              <a:rPr sz="2800" dirty="0">
                <a:latin typeface="Calibri"/>
                <a:cs typeface="Calibri"/>
              </a:rPr>
              <a:t>(e.g.,</a:t>
            </a:r>
            <a:r>
              <a:rPr sz="2800" spc="15" dirty="0">
                <a:latin typeface="Calibri"/>
                <a:cs typeface="Calibri"/>
              </a:rPr>
              <a:t> </a:t>
            </a:r>
            <a:r>
              <a:rPr sz="2800" spc="-20" dirty="0">
                <a:latin typeface="Calibri"/>
                <a:cs typeface="Calibri"/>
              </a:rPr>
              <a:t>straight</a:t>
            </a:r>
            <a:r>
              <a:rPr sz="2800" spc="5" dirty="0">
                <a:latin typeface="Calibri"/>
                <a:cs typeface="Calibri"/>
              </a:rPr>
              <a:t> </a:t>
            </a:r>
            <a:r>
              <a:rPr sz="2800" spc="-5" dirty="0">
                <a:latin typeface="Calibri"/>
                <a:cs typeface="Calibri"/>
              </a:rPr>
              <a:t>lines), </a:t>
            </a:r>
            <a:r>
              <a:rPr sz="2800" spc="-615" dirty="0">
                <a:latin typeface="Calibri"/>
                <a:cs typeface="Calibri"/>
              </a:rPr>
              <a:t> </a:t>
            </a:r>
            <a:r>
              <a:rPr sz="2800" spc="-5" dirty="0">
                <a:latin typeface="Calibri"/>
                <a:cs typeface="Calibri"/>
              </a:rPr>
              <a:t>while</a:t>
            </a:r>
            <a:r>
              <a:rPr sz="2800" spc="-10" dirty="0">
                <a:latin typeface="Calibri"/>
                <a:cs typeface="Calibri"/>
              </a:rPr>
              <a:t> </a:t>
            </a:r>
            <a:r>
              <a:rPr sz="2800" spc="-25" dirty="0">
                <a:latin typeface="Calibri"/>
                <a:cs typeface="Calibri"/>
              </a:rPr>
              <a:t>for</a:t>
            </a:r>
            <a:r>
              <a:rPr sz="2800" spc="-5" dirty="0">
                <a:latin typeface="Calibri"/>
                <a:cs typeface="Calibri"/>
              </a:rPr>
              <a:t> other</a:t>
            </a:r>
            <a:r>
              <a:rPr sz="2800" dirty="0">
                <a:latin typeface="Calibri"/>
                <a:cs typeface="Calibri"/>
              </a:rPr>
              <a:t> </a:t>
            </a:r>
            <a:r>
              <a:rPr sz="2800" spc="-10" dirty="0">
                <a:latin typeface="Calibri"/>
                <a:cs typeface="Calibri"/>
              </a:rPr>
              <a:t>classifiers</a:t>
            </a:r>
            <a:r>
              <a:rPr sz="2800" spc="5" dirty="0">
                <a:latin typeface="Calibri"/>
                <a:cs typeface="Calibri"/>
              </a:rPr>
              <a:t> </a:t>
            </a:r>
            <a:r>
              <a:rPr sz="2800" dirty="0">
                <a:latin typeface="Calibri"/>
                <a:cs typeface="Calibri"/>
              </a:rPr>
              <a:t>the</a:t>
            </a:r>
            <a:r>
              <a:rPr sz="2800" spc="-5" dirty="0">
                <a:latin typeface="Calibri"/>
                <a:cs typeface="Calibri"/>
              </a:rPr>
              <a:t> </a:t>
            </a:r>
            <a:r>
              <a:rPr sz="2800" spc="-15" dirty="0">
                <a:latin typeface="Calibri"/>
                <a:cs typeface="Calibri"/>
              </a:rPr>
              <a:t>separation</a:t>
            </a:r>
            <a:r>
              <a:rPr sz="2800" spc="5" dirty="0">
                <a:latin typeface="Calibri"/>
                <a:cs typeface="Calibri"/>
              </a:rPr>
              <a:t> </a:t>
            </a:r>
            <a:r>
              <a:rPr sz="2800" spc="-5" dirty="0">
                <a:latin typeface="Calibri"/>
                <a:cs typeface="Calibri"/>
              </a:rPr>
              <a:t>is</a:t>
            </a:r>
            <a:r>
              <a:rPr sz="2800" spc="5" dirty="0">
                <a:latin typeface="Calibri"/>
                <a:cs typeface="Calibri"/>
              </a:rPr>
              <a:t> </a:t>
            </a:r>
            <a:r>
              <a:rPr sz="2800" dirty="0">
                <a:latin typeface="Calibri"/>
                <a:cs typeface="Calibri"/>
              </a:rPr>
              <a:t>done</a:t>
            </a:r>
            <a:r>
              <a:rPr sz="2800" spc="-5" dirty="0">
                <a:latin typeface="Calibri"/>
                <a:cs typeface="Calibri"/>
              </a:rPr>
              <a:t> implicitly</a:t>
            </a:r>
            <a:endParaRPr sz="2800">
              <a:latin typeface="Calibri"/>
              <a:cs typeface="Calibri"/>
            </a:endParaRPr>
          </a:p>
          <a:p>
            <a:pPr marL="241300" marR="5080" indent="-228600">
              <a:lnSpc>
                <a:spcPts val="3100"/>
              </a:lnSpc>
              <a:spcBef>
                <a:spcPts val="930"/>
              </a:spcBef>
              <a:buFont typeface="Arial"/>
              <a:buChar char="•"/>
              <a:tabLst>
                <a:tab pos="241300" algn="l"/>
              </a:tabLst>
            </a:pPr>
            <a:r>
              <a:rPr sz="2800" spc="-5" dirty="0">
                <a:latin typeface="Calibri"/>
                <a:cs typeface="Calibri"/>
              </a:rPr>
              <a:t>Some </a:t>
            </a:r>
            <a:r>
              <a:rPr sz="2800" spc="-10" dirty="0">
                <a:latin typeface="Calibri"/>
                <a:cs typeface="Calibri"/>
              </a:rPr>
              <a:t>classifiers</a:t>
            </a:r>
            <a:r>
              <a:rPr sz="2800" spc="10" dirty="0">
                <a:latin typeface="Calibri"/>
                <a:cs typeface="Calibri"/>
              </a:rPr>
              <a:t> </a:t>
            </a:r>
            <a:r>
              <a:rPr sz="2800" spc="-10" dirty="0">
                <a:latin typeface="Calibri"/>
                <a:cs typeface="Calibri"/>
              </a:rPr>
              <a:t>just</a:t>
            </a:r>
            <a:r>
              <a:rPr sz="2800" spc="5" dirty="0">
                <a:latin typeface="Calibri"/>
                <a:cs typeface="Calibri"/>
              </a:rPr>
              <a:t> </a:t>
            </a:r>
            <a:r>
              <a:rPr sz="2800" spc="-25" dirty="0">
                <a:latin typeface="Calibri"/>
                <a:cs typeface="Calibri"/>
              </a:rPr>
              <a:t>make</a:t>
            </a:r>
            <a:r>
              <a:rPr sz="2800" spc="-5" dirty="0">
                <a:latin typeface="Calibri"/>
                <a:cs typeface="Calibri"/>
              </a:rPr>
              <a:t> </a:t>
            </a:r>
            <a:r>
              <a:rPr sz="2800" dirty="0">
                <a:latin typeface="Calibri"/>
                <a:cs typeface="Calibri"/>
              </a:rPr>
              <a:t>a</a:t>
            </a:r>
            <a:r>
              <a:rPr sz="2800" spc="5" dirty="0">
                <a:latin typeface="Calibri"/>
                <a:cs typeface="Calibri"/>
              </a:rPr>
              <a:t> </a:t>
            </a:r>
            <a:r>
              <a:rPr sz="2800" spc="-5" dirty="0">
                <a:latin typeface="Calibri"/>
                <a:cs typeface="Calibri"/>
              </a:rPr>
              <a:t>decision</a:t>
            </a:r>
            <a:r>
              <a:rPr sz="2800" spc="10" dirty="0">
                <a:latin typeface="Calibri"/>
                <a:cs typeface="Calibri"/>
              </a:rPr>
              <a:t> </a:t>
            </a:r>
            <a:r>
              <a:rPr sz="2800" spc="-5" dirty="0">
                <a:latin typeface="Calibri"/>
                <a:cs typeface="Calibri"/>
              </a:rPr>
              <a:t>as</a:t>
            </a:r>
            <a:r>
              <a:rPr sz="2800" spc="5" dirty="0">
                <a:latin typeface="Calibri"/>
                <a:cs typeface="Calibri"/>
              </a:rPr>
              <a:t> </a:t>
            </a:r>
            <a:r>
              <a:rPr sz="2800" spc="-15" dirty="0">
                <a:latin typeface="Calibri"/>
                <a:cs typeface="Calibri"/>
              </a:rPr>
              <a:t>to</a:t>
            </a:r>
            <a:r>
              <a:rPr sz="2800" spc="5" dirty="0">
                <a:latin typeface="Calibri"/>
                <a:cs typeface="Calibri"/>
              </a:rPr>
              <a:t> </a:t>
            </a:r>
            <a:r>
              <a:rPr sz="2800" spc="-5" dirty="0">
                <a:latin typeface="Calibri"/>
                <a:cs typeface="Calibri"/>
              </a:rPr>
              <a:t>which</a:t>
            </a:r>
            <a:r>
              <a:rPr sz="2800" spc="15" dirty="0">
                <a:latin typeface="Calibri"/>
                <a:cs typeface="Calibri"/>
              </a:rPr>
              <a:t> </a:t>
            </a:r>
            <a:r>
              <a:rPr sz="2800" spc="-5" dirty="0">
                <a:latin typeface="Calibri"/>
                <a:cs typeface="Calibri"/>
              </a:rPr>
              <a:t>class</a:t>
            </a:r>
            <a:r>
              <a:rPr sz="2800" spc="5" dirty="0">
                <a:latin typeface="Calibri"/>
                <a:cs typeface="Calibri"/>
              </a:rPr>
              <a:t> </a:t>
            </a:r>
            <a:r>
              <a:rPr sz="2800" spc="-5" dirty="0">
                <a:latin typeface="Calibri"/>
                <a:cs typeface="Calibri"/>
              </a:rPr>
              <a:t>an</a:t>
            </a:r>
            <a:r>
              <a:rPr sz="2800" spc="10" dirty="0">
                <a:latin typeface="Calibri"/>
                <a:cs typeface="Calibri"/>
              </a:rPr>
              <a:t> </a:t>
            </a:r>
            <a:r>
              <a:rPr sz="2800" spc="-5" dirty="0">
                <a:latin typeface="Calibri"/>
                <a:cs typeface="Calibri"/>
              </a:rPr>
              <a:t>object</a:t>
            </a:r>
            <a:r>
              <a:rPr sz="2800" spc="5" dirty="0">
                <a:latin typeface="Calibri"/>
                <a:cs typeface="Calibri"/>
              </a:rPr>
              <a:t> </a:t>
            </a:r>
            <a:r>
              <a:rPr sz="2800" spc="-5" dirty="0">
                <a:latin typeface="Calibri"/>
                <a:cs typeface="Calibri"/>
              </a:rPr>
              <a:t>is</a:t>
            </a:r>
            <a:r>
              <a:rPr sz="2800" spc="5" dirty="0">
                <a:latin typeface="Calibri"/>
                <a:cs typeface="Calibri"/>
              </a:rPr>
              <a:t> </a:t>
            </a:r>
            <a:r>
              <a:rPr sz="2800" spc="-5" dirty="0">
                <a:latin typeface="Calibri"/>
                <a:cs typeface="Calibri"/>
              </a:rPr>
              <a:t>in; </a:t>
            </a:r>
            <a:r>
              <a:rPr sz="2800" spc="-615" dirty="0">
                <a:latin typeface="Calibri"/>
                <a:cs typeface="Calibri"/>
              </a:rPr>
              <a:t> </a:t>
            </a:r>
            <a:r>
              <a:rPr sz="2800" spc="-15" dirty="0">
                <a:latin typeface="Calibri"/>
                <a:cs typeface="Calibri"/>
              </a:rPr>
              <a:t>others</a:t>
            </a:r>
            <a:r>
              <a:rPr sz="2800" dirty="0">
                <a:latin typeface="Calibri"/>
                <a:cs typeface="Calibri"/>
              </a:rPr>
              <a:t> </a:t>
            </a:r>
            <a:r>
              <a:rPr sz="2800" spc="-15" dirty="0">
                <a:latin typeface="Calibri"/>
                <a:cs typeface="Calibri"/>
              </a:rPr>
              <a:t>estimate</a:t>
            </a:r>
            <a:r>
              <a:rPr sz="2800" spc="-5" dirty="0">
                <a:latin typeface="Calibri"/>
                <a:cs typeface="Calibri"/>
              </a:rPr>
              <a:t> class</a:t>
            </a:r>
            <a:r>
              <a:rPr sz="2800" spc="5" dirty="0">
                <a:latin typeface="Calibri"/>
                <a:cs typeface="Calibri"/>
              </a:rPr>
              <a:t> </a:t>
            </a:r>
            <a:r>
              <a:rPr sz="2800" spc="-10" dirty="0">
                <a:latin typeface="Calibri"/>
                <a:cs typeface="Calibri"/>
              </a:rPr>
              <a:t>probabilities</a:t>
            </a:r>
            <a:endParaRPr sz="2800">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8440420" cy="695960"/>
          </a:xfrm>
          <a:prstGeom prst="rect">
            <a:avLst/>
          </a:prstGeom>
        </p:spPr>
        <p:txBody>
          <a:bodyPr vert="horz" wrap="square" lIns="0" tIns="12700" rIns="0" bIns="0" rtlCol="0">
            <a:spAutoFit/>
          </a:bodyPr>
          <a:lstStyle/>
          <a:p>
            <a:pPr marL="12700">
              <a:lnSpc>
                <a:spcPct val="100000"/>
              </a:lnSpc>
              <a:spcBef>
                <a:spcPts val="100"/>
              </a:spcBef>
            </a:pPr>
            <a:r>
              <a:rPr spc="-25" dirty="0">
                <a:solidFill>
                  <a:srgbClr val="0070C0"/>
                </a:solidFill>
              </a:rPr>
              <a:t>Many</a:t>
            </a:r>
            <a:r>
              <a:rPr spc="10" dirty="0">
                <a:solidFill>
                  <a:srgbClr val="0070C0"/>
                </a:solidFill>
              </a:rPr>
              <a:t> </a:t>
            </a:r>
            <a:r>
              <a:rPr spc="-40" dirty="0">
                <a:solidFill>
                  <a:srgbClr val="0070C0"/>
                </a:solidFill>
              </a:rPr>
              <a:t>different</a:t>
            </a:r>
            <a:r>
              <a:rPr spc="15" dirty="0">
                <a:solidFill>
                  <a:srgbClr val="0070C0"/>
                </a:solidFill>
              </a:rPr>
              <a:t> </a:t>
            </a:r>
            <a:r>
              <a:rPr spc="-10" dirty="0">
                <a:solidFill>
                  <a:srgbClr val="0070C0"/>
                </a:solidFill>
              </a:rPr>
              <a:t>classification</a:t>
            </a:r>
            <a:r>
              <a:rPr spc="10" dirty="0">
                <a:solidFill>
                  <a:srgbClr val="0070C0"/>
                </a:solidFill>
              </a:rPr>
              <a:t> </a:t>
            </a:r>
            <a:r>
              <a:rPr spc="-5" dirty="0">
                <a:solidFill>
                  <a:srgbClr val="0070C0"/>
                </a:solidFill>
              </a:rPr>
              <a:t>methods</a:t>
            </a:r>
          </a:p>
        </p:txBody>
      </p:sp>
      <p:sp>
        <p:nvSpPr>
          <p:cNvPr id="3" name="object 3"/>
          <p:cNvSpPr txBox="1"/>
          <p:nvPr/>
        </p:nvSpPr>
        <p:spPr>
          <a:xfrm>
            <a:off x="916939" y="1756155"/>
            <a:ext cx="6299200" cy="4201150"/>
          </a:xfrm>
          <a:prstGeom prst="rect">
            <a:avLst/>
          </a:prstGeom>
        </p:spPr>
        <p:txBody>
          <a:bodyPr vert="horz" wrap="square" lIns="0" tIns="12700" rIns="0" bIns="0" rtlCol="0">
            <a:spAutoFit/>
          </a:bodyPr>
          <a:lstStyle/>
          <a:p>
            <a:pPr marL="241300" indent="-228600">
              <a:lnSpc>
                <a:spcPts val="3290"/>
              </a:lnSpc>
              <a:spcBef>
                <a:spcPts val="100"/>
              </a:spcBef>
              <a:buFont typeface="Arial"/>
              <a:buChar char="•"/>
              <a:tabLst>
                <a:tab pos="241300" algn="l"/>
              </a:tabLst>
            </a:pPr>
            <a:r>
              <a:rPr sz="2800" b="1" spc="-10" dirty="0">
                <a:latin typeface="Calibri"/>
                <a:cs typeface="Calibri"/>
              </a:rPr>
              <a:t>Probabilistic</a:t>
            </a:r>
            <a:r>
              <a:rPr sz="2800" b="1" spc="-20" dirty="0">
                <a:latin typeface="Calibri"/>
                <a:cs typeface="Calibri"/>
              </a:rPr>
              <a:t> </a:t>
            </a:r>
            <a:r>
              <a:rPr sz="2800" b="1" spc="-5" dirty="0">
                <a:latin typeface="Calibri"/>
                <a:cs typeface="Calibri"/>
              </a:rPr>
              <a:t>models</a:t>
            </a:r>
            <a:r>
              <a:rPr sz="2800" spc="-5" dirty="0">
                <a:latin typeface="Calibri"/>
                <a:cs typeface="Calibri"/>
              </a:rPr>
              <a:t>:</a:t>
            </a:r>
            <a:endParaRPr sz="2800" dirty="0">
              <a:latin typeface="Calibri"/>
              <a:cs typeface="Calibri"/>
            </a:endParaRPr>
          </a:p>
          <a:p>
            <a:pPr marL="698500" lvl="1" indent="-228600">
              <a:lnSpc>
                <a:spcPts val="3290"/>
              </a:lnSpc>
              <a:buFont typeface="Arial"/>
              <a:buChar char="•"/>
              <a:tabLst>
                <a:tab pos="698500" algn="l"/>
              </a:tabLst>
            </a:pPr>
            <a:r>
              <a:rPr sz="2800" spc="-10" dirty="0">
                <a:latin typeface="Calibri"/>
                <a:cs typeface="Calibri"/>
              </a:rPr>
              <a:t>Naïve</a:t>
            </a:r>
            <a:r>
              <a:rPr sz="2800" spc="-25" dirty="0">
                <a:latin typeface="Calibri"/>
                <a:cs typeface="Calibri"/>
              </a:rPr>
              <a:t> Bayes</a:t>
            </a:r>
            <a:r>
              <a:rPr sz="2800" spc="-10" dirty="0">
                <a:latin typeface="Calibri"/>
                <a:cs typeface="Calibri"/>
              </a:rPr>
              <a:t> </a:t>
            </a:r>
            <a:endParaRPr lang="en-US" sz="2800" spc="-10" dirty="0">
              <a:latin typeface="Calibri"/>
              <a:cs typeface="Calibri"/>
            </a:endParaRPr>
          </a:p>
          <a:p>
            <a:pPr marL="241300" indent="-228600">
              <a:lnSpc>
                <a:spcPts val="3290"/>
              </a:lnSpc>
              <a:buFont typeface="Arial"/>
              <a:buChar char="•"/>
              <a:tabLst>
                <a:tab pos="698500" algn="l"/>
              </a:tabLst>
            </a:pPr>
            <a:r>
              <a:rPr sz="2800" b="1" spc="-5" dirty="0">
                <a:latin typeface="Calibri"/>
                <a:cs typeface="Calibri"/>
              </a:rPr>
              <a:t>Decision</a:t>
            </a:r>
            <a:r>
              <a:rPr sz="2800" b="1" spc="-35" dirty="0">
                <a:latin typeface="Calibri"/>
                <a:cs typeface="Calibri"/>
              </a:rPr>
              <a:t> </a:t>
            </a:r>
            <a:r>
              <a:rPr sz="2800" b="1" spc="-5" dirty="0">
                <a:latin typeface="Calibri"/>
                <a:cs typeface="Calibri"/>
              </a:rPr>
              <a:t>Models</a:t>
            </a:r>
            <a:r>
              <a:rPr sz="2800" spc="-5" dirty="0">
                <a:latin typeface="Calibri"/>
                <a:cs typeface="Calibri"/>
              </a:rPr>
              <a:t>:</a:t>
            </a:r>
            <a:endParaRPr sz="2800" dirty="0">
              <a:latin typeface="Calibri"/>
              <a:cs typeface="Calibri"/>
            </a:endParaRPr>
          </a:p>
          <a:p>
            <a:pPr marL="698500" lvl="1" indent="-228600">
              <a:lnSpc>
                <a:spcPts val="3275"/>
              </a:lnSpc>
              <a:buFont typeface="Arial"/>
              <a:buChar char="•"/>
              <a:tabLst>
                <a:tab pos="698500" algn="l"/>
              </a:tabLst>
            </a:pPr>
            <a:r>
              <a:rPr sz="2800" spc="-5" dirty="0">
                <a:latin typeface="Calibri"/>
                <a:cs typeface="Calibri"/>
              </a:rPr>
              <a:t>Decision</a:t>
            </a:r>
            <a:r>
              <a:rPr sz="2800" spc="-15" dirty="0">
                <a:latin typeface="Calibri"/>
                <a:cs typeface="Calibri"/>
              </a:rPr>
              <a:t> </a:t>
            </a:r>
            <a:r>
              <a:rPr sz="2800" spc="-50" dirty="0">
                <a:latin typeface="Calibri"/>
                <a:cs typeface="Calibri"/>
              </a:rPr>
              <a:t>Trees</a:t>
            </a:r>
            <a:r>
              <a:rPr sz="2800" spc="-10" dirty="0">
                <a:latin typeface="Calibri"/>
                <a:cs typeface="Calibri"/>
              </a:rPr>
              <a:t> </a:t>
            </a:r>
            <a:endParaRPr lang="en-US" sz="2800" spc="-10" dirty="0">
              <a:latin typeface="Calibri"/>
              <a:cs typeface="Calibri"/>
            </a:endParaRPr>
          </a:p>
          <a:p>
            <a:pPr marL="241300" indent="-228600">
              <a:lnSpc>
                <a:spcPts val="3275"/>
              </a:lnSpc>
              <a:buFont typeface="Arial"/>
              <a:buChar char="•"/>
              <a:tabLst>
                <a:tab pos="698500" algn="l"/>
              </a:tabLst>
            </a:pPr>
            <a:r>
              <a:rPr sz="2800" b="1" spc="-5" dirty="0">
                <a:latin typeface="Calibri"/>
                <a:cs typeface="Calibri"/>
              </a:rPr>
              <a:t>Linear</a:t>
            </a:r>
            <a:r>
              <a:rPr sz="2800" b="1" spc="-20" dirty="0">
                <a:latin typeface="Calibri"/>
                <a:cs typeface="Calibri"/>
              </a:rPr>
              <a:t> </a:t>
            </a:r>
            <a:r>
              <a:rPr sz="2800" b="1" spc="-5" dirty="0">
                <a:latin typeface="Calibri"/>
                <a:cs typeface="Calibri"/>
              </a:rPr>
              <a:t>Models</a:t>
            </a:r>
            <a:r>
              <a:rPr sz="2800" spc="-5" dirty="0">
                <a:latin typeface="Calibri"/>
                <a:cs typeface="Calibri"/>
              </a:rPr>
              <a:t>:</a:t>
            </a:r>
            <a:endParaRPr sz="2800" dirty="0">
              <a:latin typeface="Calibri"/>
              <a:cs typeface="Calibri"/>
            </a:endParaRPr>
          </a:p>
          <a:p>
            <a:pPr marL="698500" lvl="1" indent="-228600">
              <a:lnSpc>
                <a:spcPts val="3155"/>
              </a:lnSpc>
              <a:buFont typeface="Arial"/>
              <a:buChar char="•"/>
              <a:tabLst>
                <a:tab pos="698500" algn="l"/>
              </a:tabLst>
            </a:pPr>
            <a:r>
              <a:rPr sz="2800" spc="-5" dirty="0">
                <a:latin typeface="Calibri"/>
                <a:cs typeface="Calibri"/>
              </a:rPr>
              <a:t>Support </a:t>
            </a:r>
            <a:r>
              <a:rPr sz="2800" spc="-35" dirty="0">
                <a:latin typeface="Calibri"/>
                <a:cs typeface="Calibri"/>
              </a:rPr>
              <a:t>Vector</a:t>
            </a:r>
            <a:r>
              <a:rPr sz="2800" spc="-5" dirty="0">
                <a:latin typeface="Calibri"/>
                <a:cs typeface="Calibri"/>
              </a:rPr>
              <a:t> Machine</a:t>
            </a:r>
            <a:r>
              <a:rPr sz="2800" spc="-10" dirty="0">
                <a:latin typeface="Calibri"/>
                <a:cs typeface="Calibri"/>
              </a:rPr>
              <a:t> </a:t>
            </a:r>
            <a:r>
              <a:rPr sz="2800" spc="-5" dirty="0">
                <a:latin typeface="Calibri"/>
                <a:cs typeface="Calibri"/>
              </a:rPr>
              <a:t>(SVM)</a:t>
            </a:r>
            <a:endParaRPr sz="2800" dirty="0">
              <a:latin typeface="Calibri"/>
              <a:cs typeface="Calibri"/>
            </a:endParaRPr>
          </a:p>
          <a:p>
            <a:pPr marL="698500" lvl="1" indent="-228600">
              <a:lnSpc>
                <a:spcPts val="3229"/>
              </a:lnSpc>
              <a:buFont typeface="Arial"/>
              <a:buChar char="•"/>
              <a:tabLst>
                <a:tab pos="698500" algn="l"/>
              </a:tabLst>
            </a:pPr>
            <a:r>
              <a:rPr sz="2800" spc="-5" dirty="0">
                <a:latin typeface="Calibri"/>
                <a:cs typeface="Calibri"/>
              </a:rPr>
              <a:t>Linear</a:t>
            </a:r>
            <a:r>
              <a:rPr sz="2800" spc="-15" dirty="0">
                <a:latin typeface="Calibri"/>
                <a:cs typeface="Calibri"/>
              </a:rPr>
              <a:t> regression</a:t>
            </a:r>
            <a:r>
              <a:rPr sz="2800" spc="-10" dirty="0">
                <a:latin typeface="Calibri"/>
                <a:cs typeface="Calibri"/>
              </a:rPr>
              <a:t> </a:t>
            </a:r>
            <a:endParaRPr lang="en-US" sz="2800" spc="-10" dirty="0">
              <a:latin typeface="Calibri"/>
              <a:cs typeface="Calibri"/>
            </a:endParaRPr>
          </a:p>
          <a:p>
            <a:pPr marL="698500" lvl="1" indent="-228600">
              <a:lnSpc>
                <a:spcPts val="3229"/>
              </a:lnSpc>
              <a:buFont typeface="Arial"/>
              <a:buChar char="•"/>
              <a:tabLst>
                <a:tab pos="698500" algn="l"/>
              </a:tabLst>
            </a:pPr>
            <a:r>
              <a:rPr sz="2800" spc="-20" dirty="0">
                <a:latin typeface="Calibri"/>
                <a:cs typeface="Calibri"/>
              </a:rPr>
              <a:t>K-nearest</a:t>
            </a:r>
            <a:r>
              <a:rPr sz="2800" spc="-10" dirty="0">
                <a:latin typeface="Calibri"/>
                <a:cs typeface="Calibri"/>
              </a:rPr>
              <a:t> neighbors</a:t>
            </a:r>
            <a:endParaRPr lang="en-US" sz="2800" spc="-10" dirty="0">
              <a:latin typeface="Calibri"/>
              <a:cs typeface="Calibri"/>
            </a:endParaRPr>
          </a:p>
          <a:p>
            <a:pPr marL="469900" lvl="1">
              <a:lnSpc>
                <a:spcPts val="3229"/>
              </a:lnSpc>
              <a:tabLst>
                <a:tab pos="698500" algn="l"/>
              </a:tabLst>
            </a:pPr>
            <a:endParaRPr sz="2850" dirty="0">
              <a:latin typeface="Calibri"/>
              <a:cs typeface="Calibri"/>
            </a:endParaRPr>
          </a:p>
          <a:p>
            <a:pPr marL="241300" indent="-228600">
              <a:lnSpc>
                <a:spcPct val="100000"/>
              </a:lnSpc>
              <a:buFont typeface="Arial"/>
              <a:buChar char="•"/>
              <a:tabLst>
                <a:tab pos="241300" algn="l"/>
              </a:tabLst>
            </a:pPr>
            <a:r>
              <a:rPr sz="2800" dirty="0">
                <a:latin typeface="Calibri"/>
                <a:cs typeface="Calibri"/>
              </a:rPr>
              <a:t>And</a:t>
            </a:r>
            <a:r>
              <a:rPr sz="2800" spc="-10" dirty="0">
                <a:latin typeface="Calibri"/>
                <a:cs typeface="Calibri"/>
              </a:rPr>
              <a:t> </a:t>
            </a:r>
            <a:r>
              <a:rPr sz="2800" spc="-15" dirty="0">
                <a:latin typeface="Calibri"/>
                <a:cs typeface="Calibri"/>
              </a:rPr>
              <a:t>many</a:t>
            </a:r>
            <a:r>
              <a:rPr sz="2800" spc="-20" dirty="0">
                <a:latin typeface="Calibri"/>
                <a:cs typeface="Calibri"/>
              </a:rPr>
              <a:t> </a:t>
            </a:r>
            <a:r>
              <a:rPr sz="2800" spc="-15" dirty="0">
                <a:latin typeface="Calibri"/>
                <a:cs typeface="Calibri"/>
              </a:rPr>
              <a:t>many</a:t>
            </a:r>
            <a:r>
              <a:rPr sz="2800" spc="-20" dirty="0">
                <a:latin typeface="Calibri"/>
                <a:cs typeface="Calibri"/>
              </a:rPr>
              <a:t> </a:t>
            </a:r>
            <a:r>
              <a:rPr sz="2800" spc="-15" dirty="0">
                <a:latin typeface="Calibri"/>
                <a:cs typeface="Calibri"/>
              </a:rPr>
              <a:t>more</a:t>
            </a:r>
            <a:endParaRPr sz="2800" dirty="0">
              <a:latin typeface="Calibri"/>
              <a:cs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7906384" cy="6959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70C0"/>
                </a:solidFill>
              </a:rPr>
              <a:t>Linear</a:t>
            </a:r>
            <a:r>
              <a:rPr spc="-10" dirty="0">
                <a:solidFill>
                  <a:srgbClr val="0070C0"/>
                </a:solidFill>
              </a:rPr>
              <a:t> </a:t>
            </a:r>
            <a:r>
              <a:rPr spc="-25" dirty="0">
                <a:solidFill>
                  <a:srgbClr val="0070C0"/>
                </a:solidFill>
              </a:rPr>
              <a:t>versus</a:t>
            </a:r>
            <a:r>
              <a:rPr spc="-5" dirty="0">
                <a:solidFill>
                  <a:srgbClr val="0070C0"/>
                </a:solidFill>
              </a:rPr>
              <a:t> non-linear algorithms</a:t>
            </a:r>
          </a:p>
        </p:txBody>
      </p:sp>
      <p:pic>
        <p:nvPicPr>
          <p:cNvPr id="3" name="object 3"/>
          <p:cNvPicPr/>
          <p:nvPr/>
        </p:nvPicPr>
        <p:blipFill>
          <a:blip r:embed="rId2" cstate="print"/>
          <a:stretch>
            <a:fillRect/>
          </a:stretch>
        </p:blipFill>
        <p:spPr>
          <a:xfrm>
            <a:off x="3231447" y="4224015"/>
            <a:ext cx="197601" cy="191377"/>
          </a:xfrm>
          <a:prstGeom prst="rect">
            <a:avLst/>
          </a:prstGeom>
        </p:spPr>
      </p:pic>
      <p:pic>
        <p:nvPicPr>
          <p:cNvPr id="4" name="object 4"/>
          <p:cNvPicPr/>
          <p:nvPr/>
        </p:nvPicPr>
        <p:blipFill>
          <a:blip r:embed="rId3" cstate="print"/>
          <a:stretch>
            <a:fillRect/>
          </a:stretch>
        </p:blipFill>
        <p:spPr>
          <a:xfrm>
            <a:off x="3647475" y="4140259"/>
            <a:ext cx="197601" cy="191377"/>
          </a:xfrm>
          <a:prstGeom prst="rect">
            <a:avLst/>
          </a:prstGeom>
        </p:spPr>
      </p:pic>
      <p:pic>
        <p:nvPicPr>
          <p:cNvPr id="5" name="object 5"/>
          <p:cNvPicPr/>
          <p:nvPr/>
        </p:nvPicPr>
        <p:blipFill>
          <a:blip r:embed="rId4" cstate="print"/>
          <a:stretch>
            <a:fillRect/>
          </a:stretch>
        </p:blipFill>
        <p:spPr>
          <a:xfrm>
            <a:off x="3138995" y="4592533"/>
            <a:ext cx="197601" cy="191377"/>
          </a:xfrm>
          <a:prstGeom prst="rect">
            <a:avLst/>
          </a:prstGeom>
        </p:spPr>
      </p:pic>
      <p:pic>
        <p:nvPicPr>
          <p:cNvPr id="6" name="object 6"/>
          <p:cNvPicPr/>
          <p:nvPr/>
        </p:nvPicPr>
        <p:blipFill>
          <a:blip r:embed="rId5" cstate="print"/>
          <a:stretch>
            <a:fillRect/>
          </a:stretch>
        </p:blipFill>
        <p:spPr>
          <a:xfrm>
            <a:off x="3555024" y="4503196"/>
            <a:ext cx="197601" cy="191377"/>
          </a:xfrm>
          <a:prstGeom prst="rect">
            <a:avLst/>
          </a:prstGeom>
        </p:spPr>
      </p:pic>
      <p:pic>
        <p:nvPicPr>
          <p:cNvPr id="7" name="object 7"/>
          <p:cNvPicPr/>
          <p:nvPr/>
        </p:nvPicPr>
        <p:blipFill>
          <a:blip r:embed="rId6" cstate="print"/>
          <a:stretch>
            <a:fillRect/>
          </a:stretch>
        </p:blipFill>
        <p:spPr>
          <a:xfrm>
            <a:off x="3243003" y="4866133"/>
            <a:ext cx="197601" cy="191377"/>
          </a:xfrm>
          <a:prstGeom prst="rect">
            <a:avLst/>
          </a:prstGeom>
        </p:spPr>
      </p:pic>
      <p:pic>
        <p:nvPicPr>
          <p:cNvPr id="8" name="object 8"/>
          <p:cNvPicPr/>
          <p:nvPr/>
        </p:nvPicPr>
        <p:blipFill>
          <a:blip r:embed="rId7" cstate="print"/>
          <a:stretch>
            <a:fillRect/>
          </a:stretch>
        </p:blipFill>
        <p:spPr>
          <a:xfrm>
            <a:off x="3971053" y="4348598"/>
            <a:ext cx="197601" cy="191377"/>
          </a:xfrm>
          <a:prstGeom prst="rect">
            <a:avLst/>
          </a:prstGeom>
        </p:spPr>
      </p:pic>
      <p:pic>
        <p:nvPicPr>
          <p:cNvPr id="9" name="object 9"/>
          <p:cNvPicPr/>
          <p:nvPr/>
        </p:nvPicPr>
        <p:blipFill>
          <a:blip r:embed="rId8" cstate="print"/>
          <a:stretch>
            <a:fillRect/>
          </a:stretch>
        </p:blipFill>
        <p:spPr>
          <a:xfrm>
            <a:off x="3843933" y="5022475"/>
            <a:ext cx="197601" cy="191377"/>
          </a:xfrm>
          <a:prstGeom prst="rect">
            <a:avLst/>
          </a:prstGeom>
        </p:spPr>
      </p:pic>
      <p:pic>
        <p:nvPicPr>
          <p:cNvPr id="10" name="object 10"/>
          <p:cNvPicPr/>
          <p:nvPr/>
        </p:nvPicPr>
        <p:blipFill>
          <a:blip r:embed="rId9" cstate="print"/>
          <a:stretch>
            <a:fillRect/>
          </a:stretch>
        </p:blipFill>
        <p:spPr>
          <a:xfrm>
            <a:off x="4144397" y="4670705"/>
            <a:ext cx="197601" cy="191377"/>
          </a:xfrm>
          <a:prstGeom prst="rect">
            <a:avLst/>
          </a:prstGeom>
        </p:spPr>
      </p:pic>
      <p:grpSp>
        <p:nvGrpSpPr>
          <p:cNvPr id="11" name="object 11"/>
          <p:cNvGrpSpPr/>
          <p:nvPr/>
        </p:nvGrpSpPr>
        <p:grpSpPr>
          <a:xfrm>
            <a:off x="2772112" y="2818658"/>
            <a:ext cx="5215890" cy="3512820"/>
            <a:chOff x="2772112" y="2818658"/>
            <a:chExt cx="5215890" cy="3512820"/>
          </a:xfrm>
        </p:grpSpPr>
        <p:pic>
          <p:nvPicPr>
            <p:cNvPr id="12" name="object 12"/>
            <p:cNvPicPr/>
            <p:nvPr/>
          </p:nvPicPr>
          <p:blipFill>
            <a:blip r:embed="rId10" cstate="print"/>
            <a:stretch>
              <a:fillRect/>
            </a:stretch>
          </p:blipFill>
          <p:spPr>
            <a:xfrm>
              <a:off x="4560426" y="4553449"/>
              <a:ext cx="197601" cy="191377"/>
            </a:xfrm>
            <a:prstGeom prst="rect">
              <a:avLst/>
            </a:prstGeom>
          </p:spPr>
        </p:pic>
        <p:sp>
          <p:nvSpPr>
            <p:cNvPr id="13" name="object 13"/>
            <p:cNvSpPr/>
            <p:nvPr/>
          </p:nvSpPr>
          <p:spPr>
            <a:xfrm>
              <a:off x="2772105" y="3024301"/>
              <a:ext cx="5215890" cy="3086100"/>
            </a:xfrm>
            <a:custGeom>
              <a:avLst/>
              <a:gdLst/>
              <a:ahLst/>
              <a:cxnLst/>
              <a:rect l="l" t="t" r="r" b="b"/>
              <a:pathLst>
                <a:path w="5215890" h="3086100">
                  <a:moveTo>
                    <a:pt x="5215344" y="3047149"/>
                  </a:moveTo>
                  <a:lnTo>
                    <a:pt x="5209756" y="3044406"/>
                  </a:lnTo>
                  <a:lnTo>
                    <a:pt x="5138890" y="3009569"/>
                  </a:lnTo>
                  <a:lnTo>
                    <a:pt x="5139131" y="3044494"/>
                  </a:lnTo>
                  <a:lnTo>
                    <a:pt x="41275" y="3078988"/>
                  </a:lnTo>
                  <a:lnTo>
                    <a:pt x="41275" y="76200"/>
                  </a:lnTo>
                  <a:lnTo>
                    <a:pt x="76200" y="76200"/>
                  </a:lnTo>
                  <a:lnTo>
                    <a:pt x="69850" y="63500"/>
                  </a:lnTo>
                  <a:lnTo>
                    <a:pt x="38100" y="0"/>
                  </a:lnTo>
                  <a:lnTo>
                    <a:pt x="0" y="76200"/>
                  </a:lnTo>
                  <a:lnTo>
                    <a:pt x="34925" y="76200"/>
                  </a:lnTo>
                  <a:lnTo>
                    <a:pt x="34925" y="3082175"/>
                  </a:lnTo>
                  <a:lnTo>
                    <a:pt x="38100" y="3082175"/>
                  </a:lnTo>
                  <a:lnTo>
                    <a:pt x="38125" y="3085350"/>
                  </a:lnTo>
                  <a:lnTo>
                    <a:pt x="5139169" y="3050844"/>
                  </a:lnTo>
                  <a:lnTo>
                    <a:pt x="5139410" y="3085769"/>
                  </a:lnTo>
                  <a:lnTo>
                    <a:pt x="5215344" y="3047149"/>
                  </a:lnTo>
                  <a:close/>
                </a:path>
              </a:pathLst>
            </a:custGeom>
            <a:solidFill>
              <a:srgbClr val="4472C4"/>
            </a:solidFill>
          </p:spPr>
          <p:txBody>
            <a:bodyPr wrap="square" lIns="0" tIns="0" rIns="0" bIns="0" rtlCol="0"/>
            <a:lstStyle/>
            <a:p>
              <a:endParaRPr/>
            </a:p>
          </p:txBody>
        </p:sp>
        <p:pic>
          <p:nvPicPr>
            <p:cNvPr id="14" name="object 14"/>
            <p:cNvPicPr/>
            <p:nvPr/>
          </p:nvPicPr>
          <p:blipFill>
            <a:blip r:embed="rId11" cstate="print"/>
            <a:stretch>
              <a:fillRect/>
            </a:stretch>
          </p:blipFill>
          <p:spPr>
            <a:xfrm>
              <a:off x="4444861" y="4389776"/>
              <a:ext cx="197601" cy="191377"/>
            </a:xfrm>
            <a:prstGeom prst="rect">
              <a:avLst/>
            </a:prstGeom>
          </p:spPr>
        </p:pic>
        <p:pic>
          <p:nvPicPr>
            <p:cNvPr id="15" name="object 15"/>
            <p:cNvPicPr/>
            <p:nvPr/>
          </p:nvPicPr>
          <p:blipFill>
            <a:blip r:embed="rId12" cstate="print"/>
            <a:stretch>
              <a:fillRect/>
            </a:stretch>
          </p:blipFill>
          <p:spPr>
            <a:xfrm>
              <a:off x="4421751" y="4034166"/>
              <a:ext cx="197601" cy="191377"/>
            </a:xfrm>
            <a:prstGeom prst="rect">
              <a:avLst/>
            </a:prstGeom>
          </p:spPr>
        </p:pic>
        <p:pic>
          <p:nvPicPr>
            <p:cNvPr id="16" name="object 16"/>
            <p:cNvPicPr/>
            <p:nvPr/>
          </p:nvPicPr>
          <p:blipFill>
            <a:blip r:embed="rId13" cstate="print"/>
            <a:stretch>
              <a:fillRect/>
            </a:stretch>
          </p:blipFill>
          <p:spPr>
            <a:xfrm>
              <a:off x="4155954" y="3943083"/>
              <a:ext cx="197601" cy="191377"/>
            </a:xfrm>
            <a:prstGeom prst="rect">
              <a:avLst/>
            </a:prstGeom>
          </p:spPr>
        </p:pic>
        <p:pic>
          <p:nvPicPr>
            <p:cNvPr id="17" name="object 17"/>
            <p:cNvPicPr/>
            <p:nvPr/>
          </p:nvPicPr>
          <p:blipFill>
            <a:blip r:embed="rId14" cstate="print"/>
            <a:stretch>
              <a:fillRect/>
            </a:stretch>
          </p:blipFill>
          <p:spPr>
            <a:xfrm>
              <a:off x="4756881" y="4933134"/>
              <a:ext cx="197601" cy="191377"/>
            </a:xfrm>
            <a:prstGeom prst="rect">
              <a:avLst/>
            </a:prstGeom>
          </p:spPr>
        </p:pic>
        <p:pic>
          <p:nvPicPr>
            <p:cNvPr id="18" name="object 18"/>
            <p:cNvPicPr/>
            <p:nvPr/>
          </p:nvPicPr>
          <p:blipFill>
            <a:blip r:embed="rId15" cstate="print"/>
            <a:stretch>
              <a:fillRect/>
            </a:stretch>
          </p:blipFill>
          <p:spPr>
            <a:xfrm>
              <a:off x="4577759" y="3781157"/>
              <a:ext cx="197601" cy="191377"/>
            </a:xfrm>
            <a:prstGeom prst="rect">
              <a:avLst/>
            </a:prstGeom>
          </p:spPr>
        </p:pic>
        <p:pic>
          <p:nvPicPr>
            <p:cNvPr id="19" name="object 19"/>
            <p:cNvPicPr/>
            <p:nvPr/>
          </p:nvPicPr>
          <p:blipFill>
            <a:blip r:embed="rId16" cstate="print"/>
            <a:stretch>
              <a:fillRect/>
            </a:stretch>
          </p:blipFill>
          <p:spPr>
            <a:xfrm>
              <a:off x="4860888" y="4169921"/>
              <a:ext cx="197601" cy="191377"/>
            </a:xfrm>
            <a:prstGeom prst="rect">
              <a:avLst/>
            </a:prstGeom>
          </p:spPr>
        </p:pic>
        <p:pic>
          <p:nvPicPr>
            <p:cNvPr id="20" name="object 20"/>
            <p:cNvPicPr/>
            <p:nvPr/>
          </p:nvPicPr>
          <p:blipFill>
            <a:blip r:embed="rId4" cstate="print"/>
            <a:stretch>
              <a:fillRect/>
            </a:stretch>
          </p:blipFill>
          <p:spPr>
            <a:xfrm>
              <a:off x="5149797" y="4592533"/>
              <a:ext cx="197601" cy="191377"/>
            </a:xfrm>
            <a:prstGeom prst="rect">
              <a:avLst/>
            </a:prstGeom>
          </p:spPr>
        </p:pic>
        <p:pic>
          <p:nvPicPr>
            <p:cNvPr id="21" name="object 21"/>
            <p:cNvPicPr/>
            <p:nvPr/>
          </p:nvPicPr>
          <p:blipFill>
            <a:blip r:embed="rId17" cstate="print"/>
            <a:stretch>
              <a:fillRect/>
            </a:stretch>
          </p:blipFill>
          <p:spPr>
            <a:xfrm>
              <a:off x="3884381" y="3451376"/>
              <a:ext cx="197601" cy="191377"/>
            </a:xfrm>
            <a:prstGeom prst="rect">
              <a:avLst/>
            </a:prstGeom>
          </p:spPr>
        </p:pic>
        <p:pic>
          <p:nvPicPr>
            <p:cNvPr id="22" name="object 22"/>
            <p:cNvPicPr/>
            <p:nvPr/>
          </p:nvPicPr>
          <p:blipFill>
            <a:blip r:embed="rId18" cstate="print"/>
            <a:stretch>
              <a:fillRect/>
            </a:stretch>
          </p:blipFill>
          <p:spPr>
            <a:xfrm>
              <a:off x="3693702" y="3717645"/>
              <a:ext cx="197601" cy="191377"/>
            </a:xfrm>
            <a:prstGeom prst="rect">
              <a:avLst/>
            </a:prstGeom>
          </p:spPr>
        </p:pic>
        <p:sp>
          <p:nvSpPr>
            <p:cNvPr id="23" name="object 23"/>
            <p:cNvSpPr/>
            <p:nvPr/>
          </p:nvSpPr>
          <p:spPr>
            <a:xfrm>
              <a:off x="5956425" y="3817989"/>
              <a:ext cx="185420" cy="85090"/>
            </a:xfrm>
            <a:custGeom>
              <a:avLst/>
              <a:gdLst/>
              <a:ahLst/>
              <a:cxnLst/>
              <a:rect l="l" t="t" r="r" b="b"/>
              <a:pathLst>
                <a:path w="185420" h="85089">
                  <a:moveTo>
                    <a:pt x="184900" y="0"/>
                  </a:moveTo>
                  <a:lnTo>
                    <a:pt x="0" y="0"/>
                  </a:lnTo>
                  <a:lnTo>
                    <a:pt x="0" y="84683"/>
                  </a:lnTo>
                  <a:lnTo>
                    <a:pt x="184900" y="84683"/>
                  </a:lnTo>
                  <a:lnTo>
                    <a:pt x="184900" y="0"/>
                  </a:lnTo>
                  <a:close/>
                </a:path>
              </a:pathLst>
            </a:custGeom>
            <a:solidFill>
              <a:srgbClr val="00B0F0"/>
            </a:solidFill>
          </p:spPr>
          <p:txBody>
            <a:bodyPr wrap="square" lIns="0" tIns="0" rIns="0" bIns="0" rtlCol="0"/>
            <a:lstStyle/>
            <a:p>
              <a:endParaRPr/>
            </a:p>
          </p:txBody>
        </p:sp>
        <p:sp>
          <p:nvSpPr>
            <p:cNvPr id="24" name="object 24"/>
            <p:cNvSpPr/>
            <p:nvPr/>
          </p:nvSpPr>
          <p:spPr>
            <a:xfrm>
              <a:off x="5956425" y="3817989"/>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25" name="object 25"/>
            <p:cNvSpPr/>
            <p:nvPr/>
          </p:nvSpPr>
          <p:spPr>
            <a:xfrm>
              <a:off x="5446501" y="4228851"/>
              <a:ext cx="185420" cy="85090"/>
            </a:xfrm>
            <a:custGeom>
              <a:avLst/>
              <a:gdLst/>
              <a:ahLst/>
              <a:cxnLst/>
              <a:rect l="l" t="t" r="r" b="b"/>
              <a:pathLst>
                <a:path w="185420" h="85089">
                  <a:moveTo>
                    <a:pt x="184901" y="0"/>
                  </a:moveTo>
                  <a:lnTo>
                    <a:pt x="0" y="0"/>
                  </a:lnTo>
                  <a:lnTo>
                    <a:pt x="0" y="84683"/>
                  </a:lnTo>
                  <a:lnTo>
                    <a:pt x="184901" y="84683"/>
                  </a:lnTo>
                  <a:lnTo>
                    <a:pt x="184901" y="0"/>
                  </a:lnTo>
                  <a:close/>
                </a:path>
              </a:pathLst>
            </a:custGeom>
            <a:solidFill>
              <a:srgbClr val="00B0F0"/>
            </a:solidFill>
          </p:spPr>
          <p:txBody>
            <a:bodyPr wrap="square" lIns="0" tIns="0" rIns="0" bIns="0" rtlCol="0"/>
            <a:lstStyle/>
            <a:p>
              <a:endParaRPr/>
            </a:p>
          </p:txBody>
        </p:sp>
        <p:sp>
          <p:nvSpPr>
            <p:cNvPr id="26" name="object 26"/>
            <p:cNvSpPr/>
            <p:nvPr/>
          </p:nvSpPr>
          <p:spPr>
            <a:xfrm>
              <a:off x="5446501" y="4228851"/>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27" name="object 27"/>
            <p:cNvSpPr/>
            <p:nvPr/>
          </p:nvSpPr>
          <p:spPr>
            <a:xfrm>
              <a:off x="5538952" y="3551718"/>
              <a:ext cx="185420" cy="85090"/>
            </a:xfrm>
            <a:custGeom>
              <a:avLst/>
              <a:gdLst/>
              <a:ahLst/>
              <a:cxnLst/>
              <a:rect l="l" t="t" r="r" b="b"/>
              <a:pathLst>
                <a:path w="185420" h="85089">
                  <a:moveTo>
                    <a:pt x="184901" y="0"/>
                  </a:moveTo>
                  <a:lnTo>
                    <a:pt x="0" y="0"/>
                  </a:lnTo>
                  <a:lnTo>
                    <a:pt x="0" y="84683"/>
                  </a:lnTo>
                  <a:lnTo>
                    <a:pt x="184901" y="84683"/>
                  </a:lnTo>
                  <a:lnTo>
                    <a:pt x="184901" y="0"/>
                  </a:lnTo>
                  <a:close/>
                </a:path>
              </a:pathLst>
            </a:custGeom>
            <a:solidFill>
              <a:srgbClr val="00B0F0"/>
            </a:solidFill>
          </p:spPr>
          <p:txBody>
            <a:bodyPr wrap="square" lIns="0" tIns="0" rIns="0" bIns="0" rtlCol="0"/>
            <a:lstStyle/>
            <a:p>
              <a:endParaRPr/>
            </a:p>
          </p:txBody>
        </p:sp>
        <p:sp>
          <p:nvSpPr>
            <p:cNvPr id="28" name="object 28"/>
            <p:cNvSpPr/>
            <p:nvPr/>
          </p:nvSpPr>
          <p:spPr>
            <a:xfrm>
              <a:off x="5538952" y="3551718"/>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29" name="object 29"/>
            <p:cNvSpPr/>
            <p:nvPr/>
          </p:nvSpPr>
          <p:spPr>
            <a:xfrm>
              <a:off x="6048876" y="4193606"/>
              <a:ext cx="185420" cy="85090"/>
            </a:xfrm>
            <a:custGeom>
              <a:avLst/>
              <a:gdLst/>
              <a:ahLst/>
              <a:cxnLst/>
              <a:rect l="l" t="t" r="r" b="b"/>
              <a:pathLst>
                <a:path w="185420" h="85089">
                  <a:moveTo>
                    <a:pt x="184900" y="0"/>
                  </a:moveTo>
                  <a:lnTo>
                    <a:pt x="0" y="0"/>
                  </a:lnTo>
                  <a:lnTo>
                    <a:pt x="0" y="84683"/>
                  </a:lnTo>
                  <a:lnTo>
                    <a:pt x="184900" y="84683"/>
                  </a:lnTo>
                  <a:lnTo>
                    <a:pt x="184900" y="0"/>
                  </a:lnTo>
                  <a:close/>
                </a:path>
              </a:pathLst>
            </a:custGeom>
            <a:solidFill>
              <a:srgbClr val="00B0F0"/>
            </a:solidFill>
          </p:spPr>
          <p:txBody>
            <a:bodyPr wrap="square" lIns="0" tIns="0" rIns="0" bIns="0" rtlCol="0"/>
            <a:lstStyle/>
            <a:p>
              <a:endParaRPr/>
            </a:p>
          </p:txBody>
        </p:sp>
        <p:sp>
          <p:nvSpPr>
            <p:cNvPr id="30" name="object 30"/>
            <p:cNvSpPr/>
            <p:nvPr/>
          </p:nvSpPr>
          <p:spPr>
            <a:xfrm>
              <a:off x="6048876" y="4193606"/>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31" name="object 31"/>
            <p:cNvSpPr/>
            <p:nvPr/>
          </p:nvSpPr>
          <p:spPr>
            <a:xfrm>
              <a:off x="6337786" y="3455573"/>
              <a:ext cx="185420" cy="85090"/>
            </a:xfrm>
            <a:custGeom>
              <a:avLst/>
              <a:gdLst/>
              <a:ahLst/>
              <a:cxnLst/>
              <a:rect l="l" t="t" r="r" b="b"/>
              <a:pathLst>
                <a:path w="185420" h="85089">
                  <a:moveTo>
                    <a:pt x="184900" y="0"/>
                  </a:moveTo>
                  <a:lnTo>
                    <a:pt x="0" y="0"/>
                  </a:lnTo>
                  <a:lnTo>
                    <a:pt x="0" y="84684"/>
                  </a:lnTo>
                  <a:lnTo>
                    <a:pt x="184900" y="84684"/>
                  </a:lnTo>
                  <a:lnTo>
                    <a:pt x="184900" y="0"/>
                  </a:lnTo>
                  <a:close/>
                </a:path>
              </a:pathLst>
            </a:custGeom>
            <a:solidFill>
              <a:srgbClr val="00B0F0"/>
            </a:solidFill>
          </p:spPr>
          <p:txBody>
            <a:bodyPr wrap="square" lIns="0" tIns="0" rIns="0" bIns="0" rtlCol="0"/>
            <a:lstStyle/>
            <a:p>
              <a:endParaRPr/>
            </a:p>
          </p:txBody>
        </p:sp>
        <p:sp>
          <p:nvSpPr>
            <p:cNvPr id="32" name="object 32"/>
            <p:cNvSpPr/>
            <p:nvPr/>
          </p:nvSpPr>
          <p:spPr>
            <a:xfrm>
              <a:off x="6337786" y="3455573"/>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33" name="object 33"/>
            <p:cNvSpPr/>
            <p:nvPr/>
          </p:nvSpPr>
          <p:spPr>
            <a:xfrm>
              <a:off x="6001207" y="4574804"/>
              <a:ext cx="185420" cy="85090"/>
            </a:xfrm>
            <a:custGeom>
              <a:avLst/>
              <a:gdLst/>
              <a:ahLst/>
              <a:cxnLst/>
              <a:rect l="l" t="t" r="r" b="b"/>
              <a:pathLst>
                <a:path w="185420" h="85089">
                  <a:moveTo>
                    <a:pt x="184900" y="0"/>
                  </a:moveTo>
                  <a:lnTo>
                    <a:pt x="0" y="0"/>
                  </a:lnTo>
                  <a:lnTo>
                    <a:pt x="0" y="84683"/>
                  </a:lnTo>
                  <a:lnTo>
                    <a:pt x="184900" y="84683"/>
                  </a:lnTo>
                  <a:lnTo>
                    <a:pt x="184900" y="0"/>
                  </a:lnTo>
                  <a:close/>
                </a:path>
              </a:pathLst>
            </a:custGeom>
            <a:solidFill>
              <a:srgbClr val="00B0F0"/>
            </a:solidFill>
          </p:spPr>
          <p:txBody>
            <a:bodyPr wrap="square" lIns="0" tIns="0" rIns="0" bIns="0" rtlCol="0"/>
            <a:lstStyle/>
            <a:p>
              <a:endParaRPr/>
            </a:p>
          </p:txBody>
        </p:sp>
        <p:sp>
          <p:nvSpPr>
            <p:cNvPr id="34" name="object 34"/>
            <p:cNvSpPr/>
            <p:nvPr/>
          </p:nvSpPr>
          <p:spPr>
            <a:xfrm>
              <a:off x="6001207" y="4574804"/>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35" name="object 35"/>
            <p:cNvSpPr/>
            <p:nvPr/>
          </p:nvSpPr>
          <p:spPr>
            <a:xfrm>
              <a:off x="6545794" y="3875097"/>
              <a:ext cx="185420" cy="85090"/>
            </a:xfrm>
            <a:custGeom>
              <a:avLst/>
              <a:gdLst/>
              <a:ahLst/>
              <a:cxnLst/>
              <a:rect l="l" t="t" r="r" b="b"/>
              <a:pathLst>
                <a:path w="185420" h="85089">
                  <a:moveTo>
                    <a:pt x="184900" y="0"/>
                  </a:moveTo>
                  <a:lnTo>
                    <a:pt x="0" y="0"/>
                  </a:lnTo>
                  <a:lnTo>
                    <a:pt x="0" y="84684"/>
                  </a:lnTo>
                  <a:lnTo>
                    <a:pt x="184900" y="84684"/>
                  </a:lnTo>
                  <a:lnTo>
                    <a:pt x="184900" y="0"/>
                  </a:lnTo>
                  <a:close/>
                </a:path>
              </a:pathLst>
            </a:custGeom>
            <a:solidFill>
              <a:srgbClr val="00B0F0"/>
            </a:solidFill>
          </p:spPr>
          <p:txBody>
            <a:bodyPr wrap="square" lIns="0" tIns="0" rIns="0" bIns="0" rtlCol="0"/>
            <a:lstStyle/>
            <a:p>
              <a:endParaRPr/>
            </a:p>
          </p:txBody>
        </p:sp>
        <p:sp>
          <p:nvSpPr>
            <p:cNvPr id="36" name="object 36"/>
            <p:cNvSpPr/>
            <p:nvPr/>
          </p:nvSpPr>
          <p:spPr>
            <a:xfrm>
              <a:off x="6545794" y="3875097"/>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37" name="object 37"/>
            <p:cNvSpPr/>
            <p:nvPr/>
          </p:nvSpPr>
          <p:spPr>
            <a:xfrm>
              <a:off x="7008053" y="3554305"/>
              <a:ext cx="185420" cy="85090"/>
            </a:xfrm>
            <a:custGeom>
              <a:avLst/>
              <a:gdLst/>
              <a:ahLst/>
              <a:cxnLst/>
              <a:rect l="l" t="t" r="r" b="b"/>
              <a:pathLst>
                <a:path w="185420" h="85089">
                  <a:moveTo>
                    <a:pt x="184901" y="0"/>
                  </a:moveTo>
                  <a:lnTo>
                    <a:pt x="0" y="0"/>
                  </a:lnTo>
                  <a:lnTo>
                    <a:pt x="0" y="84683"/>
                  </a:lnTo>
                  <a:lnTo>
                    <a:pt x="184901" y="84683"/>
                  </a:lnTo>
                  <a:lnTo>
                    <a:pt x="184901" y="0"/>
                  </a:lnTo>
                  <a:close/>
                </a:path>
              </a:pathLst>
            </a:custGeom>
            <a:solidFill>
              <a:srgbClr val="00B0F0"/>
            </a:solidFill>
          </p:spPr>
          <p:txBody>
            <a:bodyPr wrap="square" lIns="0" tIns="0" rIns="0" bIns="0" rtlCol="0"/>
            <a:lstStyle/>
            <a:p>
              <a:endParaRPr/>
            </a:p>
          </p:txBody>
        </p:sp>
        <p:sp>
          <p:nvSpPr>
            <p:cNvPr id="38" name="object 38"/>
            <p:cNvSpPr/>
            <p:nvPr/>
          </p:nvSpPr>
          <p:spPr>
            <a:xfrm>
              <a:off x="7008053" y="3554305"/>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39" name="object 39"/>
            <p:cNvSpPr/>
            <p:nvPr/>
          </p:nvSpPr>
          <p:spPr>
            <a:xfrm>
              <a:off x="6499568" y="4353784"/>
              <a:ext cx="185420" cy="85090"/>
            </a:xfrm>
            <a:custGeom>
              <a:avLst/>
              <a:gdLst/>
              <a:ahLst/>
              <a:cxnLst/>
              <a:rect l="l" t="t" r="r" b="b"/>
              <a:pathLst>
                <a:path w="185420" h="85089">
                  <a:moveTo>
                    <a:pt x="184901" y="0"/>
                  </a:moveTo>
                  <a:lnTo>
                    <a:pt x="0" y="0"/>
                  </a:lnTo>
                  <a:lnTo>
                    <a:pt x="0" y="84683"/>
                  </a:lnTo>
                  <a:lnTo>
                    <a:pt x="184901" y="84683"/>
                  </a:lnTo>
                  <a:lnTo>
                    <a:pt x="184901" y="0"/>
                  </a:lnTo>
                  <a:close/>
                </a:path>
              </a:pathLst>
            </a:custGeom>
            <a:solidFill>
              <a:srgbClr val="00B0F0"/>
            </a:solidFill>
          </p:spPr>
          <p:txBody>
            <a:bodyPr wrap="square" lIns="0" tIns="0" rIns="0" bIns="0" rtlCol="0"/>
            <a:lstStyle/>
            <a:p>
              <a:endParaRPr/>
            </a:p>
          </p:txBody>
        </p:sp>
        <p:sp>
          <p:nvSpPr>
            <p:cNvPr id="40" name="object 40"/>
            <p:cNvSpPr/>
            <p:nvPr/>
          </p:nvSpPr>
          <p:spPr>
            <a:xfrm>
              <a:off x="6499568" y="4353784"/>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41" name="object 41"/>
            <p:cNvSpPr/>
            <p:nvPr/>
          </p:nvSpPr>
          <p:spPr>
            <a:xfrm>
              <a:off x="7008053" y="4141025"/>
              <a:ext cx="185420" cy="85090"/>
            </a:xfrm>
            <a:custGeom>
              <a:avLst/>
              <a:gdLst/>
              <a:ahLst/>
              <a:cxnLst/>
              <a:rect l="l" t="t" r="r" b="b"/>
              <a:pathLst>
                <a:path w="185420" h="85089">
                  <a:moveTo>
                    <a:pt x="184901" y="0"/>
                  </a:moveTo>
                  <a:lnTo>
                    <a:pt x="0" y="0"/>
                  </a:lnTo>
                  <a:lnTo>
                    <a:pt x="0" y="84683"/>
                  </a:lnTo>
                  <a:lnTo>
                    <a:pt x="184901" y="84683"/>
                  </a:lnTo>
                  <a:lnTo>
                    <a:pt x="184901" y="0"/>
                  </a:lnTo>
                  <a:close/>
                </a:path>
              </a:pathLst>
            </a:custGeom>
            <a:solidFill>
              <a:srgbClr val="00B0F0"/>
            </a:solidFill>
          </p:spPr>
          <p:txBody>
            <a:bodyPr wrap="square" lIns="0" tIns="0" rIns="0" bIns="0" rtlCol="0"/>
            <a:lstStyle/>
            <a:p>
              <a:endParaRPr/>
            </a:p>
          </p:txBody>
        </p:sp>
        <p:sp>
          <p:nvSpPr>
            <p:cNvPr id="42" name="object 42"/>
            <p:cNvSpPr/>
            <p:nvPr/>
          </p:nvSpPr>
          <p:spPr>
            <a:xfrm>
              <a:off x="7008053" y="4141025"/>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43" name="object 43"/>
            <p:cNvSpPr/>
            <p:nvPr/>
          </p:nvSpPr>
          <p:spPr>
            <a:xfrm>
              <a:off x="6619473" y="4141025"/>
              <a:ext cx="185420" cy="85090"/>
            </a:xfrm>
            <a:custGeom>
              <a:avLst/>
              <a:gdLst/>
              <a:ahLst/>
              <a:cxnLst/>
              <a:rect l="l" t="t" r="r" b="b"/>
              <a:pathLst>
                <a:path w="185420" h="85089">
                  <a:moveTo>
                    <a:pt x="184900" y="0"/>
                  </a:moveTo>
                  <a:lnTo>
                    <a:pt x="0" y="0"/>
                  </a:lnTo>
                  <a:lnTo>
                    <a:pt x="0" y="84683"/>
                  </a:lnTo>
                  <a:lnTo>
                    <a:pt x="184900" y="84683"/>
                  </a:lnTo>
                  <a:lnTo>
                    <a:pt x="184900" y="0"/>
                  </a:lnTo>
                  <a:close/>
                </a:path>
              </a:pathLst>
            </a:custGeom>
            <a:solidFill>
              <a:srgbClr val="00B0F0"/>
            </a:solidFill>
          </p:spPr>
          <p:txBody>
            <a:bodyPr wrap="square" lIns="0" tIns="0" rIns="0" bIns="0" rtlCol="0"/>
            <a:lstStyle/>
            <a:p>
              <a:endParaRPr/>
            </a:p>
          </p:txBody>
        </p:sp>
        <p:sp>
          <p:nvSpPr>
            <p:cNvPr id="44" name="object 44"/>
            <p:cNvSpPr/>
            <p:nvPr/>
          </p:nvSpPr>
          <p:spPr>
            <a:xfrm>
              <a:off x="6619473" y="4141025"/>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45" name="object 45"/>
            <p:cNvSpPr/>
            <p:nvPr/>
          </p:nvSpPr>
          <p:spPr>
            <a:xfrm>
              <a:off x="5863975" y="4867184"/>
              <a:ext cx="185420" cy="85090"/>
            </a:xfrm>
            <a:custGeom>
              <a:avLst/>
              <a:gdLst/>
              <a:ahLst/>
              <a:cxnLst/>
              <a:rect l="l" t="t" r="r" b="b"/>
              <a:pathLst>
                <a:path w="185420" h="85089">
                  <a:moveTo>
                    <a:pt x="184900" y="0"/>
                  </a:moveTo>
                  <a:lnTo>
                    <a:pt x="0" y="0"/>
                  </a:lnTo>
                  <a:lnTo>
                    <a:pt x="0" y="84683"/>
                  </a:lnTo>
                  <a:lnTo>
                    <a:pt x="184900" y="84683"/>
                  </a:lnTo>
                  <a:lnTo>
                    <a:pt x="184900" y="0"/>
                  </a:lnTo>
                  <a:close/>
                </a:path>
              </a:pathLst>
            </a:custGeom>
            <a:solidFill>
              <a:srgbClr val="00B0F0"/>
            </a:solidFill>
          </p:spPr>
          <p:txBody>
            <a:bodyPr wrap="square" lIns="0" tIns="0" rIns="0" bIns="0" rtlCol="0"/>
            <a:lstStyle/>
            <a:p>
              <a:endParaRPr/>
            </a:p>
          </p:txBody>
        </p:sp>
        <p:sp>
          <p:nvSpPr>
            <p:cNvPr id="46" name="object 46"/>
            <p:cNvSpPr/>
            <p:nvPr/>
          </p:nvSpPr>
          <p:spPr>
            <a:xfrm>
              <a:off x="5863975" y="4867184"/>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47" name="object 47"/>
            <p:cNvSpPr/>
            <p:nvPr/>
          </p:nvSpPr>
          <p:spPr>
            <a:xfrm>
              <a:off x="7060059" y="4475115"/>
              <a:ext cx="185420" cy="85090"/>
            </a:xfrm>
            <a:custGeom>
              <a:avLst/>
              <a:gdLst/>
              <a:ahLst/>
              <a:cxnLst/>
              <a:rect l="l" t="t" r="r" b="b"/>
              <a:pathLst>
                <a:path w="185420" h="85089">
                  <a:moveTo>
                    <a:pt x="184901" y="0"/>
                  </a:moveTo>
                  <a:lnTo>
                    <a:pt x="0" y="0"/>
                  </a:lnTo>
                  <a:lnTo>
                    <a:pt x="0" y="84683"/>
                  </a:lnTo>
                  <a:lnTo>
                    <a:pt x="184901" y="84683"/>
                  </a:lnTo>
                  <a:lnTo>
                    <a:pt x="184901" y="0"/>
                  </a:lnTo>
                  <a:close/>
                </a:path>
              </a:pathLst>
            </a:custGeom>
            <a:solidFill>
              <a:srgbClr val="00B0F0"/>
            </a:solidFill>
          </p:spPr>
          <p:txBody>
            <a:bodyPr wrap="square" lIns="0" tIns="0" rIns="0" bIns="0" rtlCol="0"/>
            <a:lstStyle/>
            <a:p>
              <a:endParaRPr/>
            </a:p>
          </p:txBody>
        </p:sp>
        <p:sp>
          <p:nvSpPr>
            <p:cNvPr id="48" name="object 48"/>
            <p:cNvSpPr/>
            <p:nvPr/>
          </p:nvSpPr>
          <p:spPr>
            <a:xfrm>
              <a:off x="7060059" y="4475115"/>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49" name="object 49"/>
            <p:cNvSpPr/>
            <p:nvPr/>
          </p:nvSpPr>
          <p:spPr>
            <a:xfrm>
              <a:off x="5956425" y="5235418"/>
              <a:ext cx="185420" cy="85090"/>
            </a:xfrm>
            <a:custGeom>
              <a:avLst/>
              <a:gdLst/>
              <a:ahLst/>
              <a:cxnLst/>
              <a:rect l="l" t="t" r="r" b="b"/>
              <a:pathLst>
                <a:path w="185420" h="85089">
                  <a:moveTo>
                    <a:pt x="184900" y="0"/>
                  </a:moveTo>
                  <a:lnTo>
                    <a:pt x="0" y="0"/>
                  </a:lnTo>
                  <a:lnTo>
                    <a:pt x="0" y="84683"/>
                  </a:lnTo>
                  <a:lnTo>
                    <a:pt x="184900" y="84683"/>
                  </a:lnTo>
                  <a:lnTo>
                    <a:pt x="184900" y="0"/>
                  </a:lnTo>
                  <a:close/>
                </a:path>
              </a:pathLst>
            </a:custGeom>
            <a:solidFill>
              <a:srgbClr val="00B0F0"/>
            </a:solidFill>
          </p:spPr>
          <p:txBody>
            <a:bodyPr wrap="square" lIns="0" tIns="0" rIns="0" bIns="0" rtlCol="0"/>
            <a:lstStyle/>
            <a:p>
              <a:endParaRPr/>
            </a:p>
          </p:txBody>
        </p:sp>
        <p:sp>
          <p:nvSpPr>
            <p:cNvPr id="50" name="object 50"/>
            <p:cNvSpPr/>
            <p:nvPr/>
          </p:nvSpPr>
          <p:spPr>
            <a:xfrm>
              <a:off x="5956425" y="5235418"/>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51" name="object 51"/>
            <p:cNvSpPr/>
            <p:nvPr/>
          </p:nvSpPr>
          <p:spPr>
            <a:xfrm>
              <a:off x="6395564" y="4909526"/>
              <a:ext cx="185420" cy="85090"/>
            </a:xfrm>
            <a:custGeom>
              <a:avLst/>
              <a:gdLst/>
              <a:ahLst/>
              <a:cxnLst/>
              <a:rect l="l" t="t" r="r" b="b"/>
              <a:pathLst>
                <a:path w="185420" h="85089">
                  <a:moveTo>
                    <a:pt x="184901" y="0"/>
                  </a:moveTo>
                  <a:lnTo>
                    <a:pt x="0" y="0"/>
                  </a:lnTo>
                  <a:lnTo>
                    <a:pt x="0" y="84683"/>
                  </a:lnTo>
                  <a:lnTo>
                    <a:pt x="184901" y="84683"/>
                  </a:lnTo>
                  <a:lnTo>
                    <a:pt x="184901" y="0"/>
                  </a:lnTo>
                  <a:close/>
                </a:path>
              </a:pathLst>
            </a:custGeom>
            <a:solidFill>
              <a:srgbClr val="00B0F0"/>
            </a:solidFill>
          </p:spPr>
          <p:txBody>
            <a:bodyPr wrap="square" lIns="0" tIns="0" rIns="0" bIns="0" rtlCol="0"/>
            <a:lstStyle/>
            <a:p>
              <a:endParaRPr/>
            </a:p>
          </p:txBody>
        </p:sp>
        <p:sp>
          <p:nvSpPr>
            <p:cNvPr id="52" name="object 52"/>
            <p:cNvSpPr/>
            <p:nvPr/>
          </p:nvSpPr>
          <p:spPr>
            <a:xfrm>
              <a:off x="6395564" y="4909526"/>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53" name="object 53"/>
            <p:cNvSpPr/>
            <p:nvPr/>
          </p:nvSpPr>
          <p:spPr>
            <a:xfrm>
              <a:off x="7100505" y="4986479"/>
              <a:ext cx="185420" cy="85090"/>
            </a:xfrm>
            <a:custGeom>
              <a:avLst/>
              <a:gdLst/>
              <a:ahLst/>
              <a:cxnLst/>
              <a:rect l="l" t="t" r="r" b="b"/>
              <a:pathLst>
                <a:path w="185420" h="85089">
                  <a:moveTo>
                    <a:pt x="184900" y="0"/>
                  </a:moveTo>
                  <a:lnTo>
                    <a:pt x="0" y="0"/>
                  </a:lnTo>
                  <a:lnTo>
                    <a:pt x="0" y="84683"/>
                  </a:lnTo>
                  <a:lnTo>
                    <a:pt x="184900" y="84683"/>
                  </a:lnTo>
                  <a:lnTo>
                    <a:pt x="184900" y="0"/>
                  </a:lnTo>
                  <a:close/>
                </a:path>
              </a:pathLst>
            </a:custGeom>
            <a:solidFill>
              <a:srgbClr val="00B0F0"/>
            </a:solidFill>
          </p:spPr>
          <p:txBody>
            <a:bodyPr wrap="square" lIns="0" tIns="0" rIns="0" bIns="0" rtlCol="0"/>
            <a:lstStyle/>
            <a:p>
              <a:endParaRPr/>
            </a:p>
          </p:txBody>
        </p:sp>
        <p:sp>
          <p:nvSpPr>
            <p:cNvPr id="54" name="object 54"/>
            <p:cNvSpPr/>
            <p:nvPr/>
          </p:nvSpPr>
          <p:spPr>
            <a:xfrm>
              <a:off x="7100505" y="4986479"/>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pic>
          <p:nvPicPr>
            <p:cNvPr id="55" name="object 55"/>
            <p:cNvPicPr/>
            <p:nvPr/>
          </p:nvPicPr>
          <p:blipFill>
            <a:blip r:embed="rId8" cstate="print"/>
            <a:stretch>
              <a:fillRect/>
            </a:stretch>
          </p:blipFill>
          <p:spPr>
            <a:xfrm>
              <a:off x="4444861" y="5022475"/>
              <a:ext cx="197601" cy="191377"/>
            </a:xfrm>
            <a:prstGeom prst="rect">
              <a:avLst/>
            </a:prstGeom>
          </p:spPr>
        </p:pic>
        <p:sp>
          <p:nvSpPr>
            <p:cNvPr id="56" name="object 56"/>
            <p:cNvSpPr/>
            <p:nvPr/>
          </p:nvSpPr>
          <p:spPr>
            <a:xfrm>
              <a:off x="4439655" y="2837708"/>
              <a:ext cx="1898650" cy="3474720"/>
            </a:xfrm>
            <a:custGeom>
              <a:avLst/>
              <a:gdLst/>
              <a:ahLst/>
              <a:cxnLst/>
              <a:rect l="l" t="t" r="r" b="b"/>
              <a:pathLst>
                <a:path w="1898650" h="3474720">
                  <a:moveTo>
                    <a:pt x="0" y="0"/>
                  </a:moveTo>
                  <a:lnTo>
                    <a:pt x="1898129" y="3474192"/>
                  </a:lnTo>
                </a:path>
              </a:pathLst>
            </a:custGeom>
            <a:ln w="38100">
              <a:solidFill>
                <a:srgbClr val="FF0000"/>
              </a:solidFill>
            </a:ln>
          </p:spPr>
          <p:txBody>
            <a:bodyPr wrap="square" lIns="0" tIns="0" rIns="0" bIns="0" rtlCol="0"/>
            <a:lstStyle/>
            <a:p>
              <a:endParaRPr/>
            </a:p>
          </p:txBody>
        </p:sp>
      </p:grpSp>
      <p:sp>
        <p:nvSpPr>
          <p:cNvPr id="57" name="object 57"/>
          <p:cNvSpPr txBox="1"/>
          <p:nvPr/>
        </p:nvSpPr>
        <p:spPr>
          <a:xfrm>
            <a:off x="5407088" y="5836411"/>
            <a:ext cx="2926715" cy="763270"/>
          </a:xfrm>
          <a:prstGeom prst="rect">
            <a:avLst/>
          </a:prstGeom>
        </p:spPr>
        <p:txBody>
          <a:bodyPr vert="horz" wrap="square" lIns="0" tIns="107315" rIns="0" bIns="0" rtlCol="0">
            <a:spAutoFit/>
          </a:bodyPr>
          <a:lstStyle/>
          <a:p>
            <a:pPr marL="2727960">
              <a:lnSpc>
                <a:spcPct val="100000"/>
              </a:lnSpc>
              <a:spcBef>
                <a:spcPts val="845"/>
              </a:spcBef>
            </a:pPr>
            <a:r>
              <a:rPr sz="1800" dirty="0">
                <a:latin typeface="Calibri"/>
                <a:cs typeface="Calibri"/>
              </a:rPr>
              <a:t>f</a:t>
            </a:r>
            <a:r>
              <a:rPr sz="1800" baseline="-13888" dirty="0">
                <a:latin typeface="Calibri"/>
                <a:cs typeface="Calibri"/>
              </a:rPr>
              <a:t>1</a:t>
            </a:r>
            <a:endParaRPr sz="1800" baseline="-13888">
              <a:latin typeface="Calibri"/>
              <a:cs typeface="Calibri"/>
            </a:endParaRPr>
          </a:p>
          <a:p>
            <a:pPr marL="25400">
              <a:lnSpc>
                <a:spcPct val="100000"/>
              </a:lnSpc>
              <a:spcBef>
                <a:spcPts val="740"/>
              </a:spcBef>
            </a:pPr>
            <a:r>
              <a:rPr sz="1800" dirty="0">
                <a:solidFill>
                  <a:srgbClr val="FF0000"/>
                </a:solidFill>
                <a:latin typeface="Calibri"/>
                <a:cs typeface="Calibri"/>
              </a:rPr>
              <a:t>Linear</a:t>
            </a:r>
            <a:r>
              <a:rPr sz="1800" spc="-15" dirty="0">
                <a:solidFill>
                  <a:srgbClr val="FF0000"/>
                </a:solidFill>
                <a:latin typeface="Calibri"/>
                <a:cs typeface="Calibri"/>
              </a:rPr>
              <a:t> </a:t>
            </a:r>
            <a:r>
              <a:rPr sz="1800" spc="-5" dirty="0">
                <a:solidFill>
                  <a:srgbClr val="FF0000"/>
                </a:solidFill>
                <a:latin typeface="Calibri"/>
                <a:cs typeface="Calibri"/>
              </a:rPr>
              <a:t>decision </a:t>
            </a:r>
            <a:r>
              <a:rPr sz="1800" dirty="0">
                <a:solidFill>
                  <a:srgbClr val="FF0000"/>
                </a:solidFill>
                <a:latin typeface="Calibri"/>
                <a:cs typeface="Calibri"/>
              </a:rPr>
              <a:t>boundary</a:t>
            </a:r>
            <a:endParaRPr sz="1800">
              <a:latin typeface="Calibri"/>
              <a:cs typeface="Calibri"/>
            </a:endParaRPr>
          </a:p>
        </p:txBody>
      </p:sp>
      <p:sp>
        <p:nvSpPr>
          <p:cNvPr id="58" name="object 58"/>
          <p:cNvSpPr txBox="1"/>
          <p:nvPr/>
        </p:nvSpPr>
        <p:spPr>
          <a:xfrm>
            <a:off x="891539" y="1795779"/>
            <a:ext cx="10995660" cy="3456940"/>
          </a:xfrm>
          <a:prstGeom prst="rect">
            <a:avLst/>
          </a:prstGeom>
        </p:spPr>
        <p:txBody>
          <a:bodyPr vert="horz" wrap="square" lIns="0" tIns="63500" rIns="0" bIns="0" rtlCol="0">
            <a:spAutoFit/>
          </a:bodyPr>
          <a:lstStyle/>
          <a:p>
            <a:pPr marL="266700" marR="1871980" indent="-228600">
              <a:lnSpc>
                <a:spcPts val="3000"/>
              </a:lnSpc>
              <a:spcBef>
                <a:spcPts val="500"/>
              </a:spcBef>
              <a:buFont typeface="Arial"/>
              <a:buChar char="•"/>
              <a:tabLst>
                <a:tab pos="266700" algn="l"/>
              </a:tabLst>
            </a:pPr>
            <a:r>
              <a:rPr sz="2800" b="1" spc="-5" dirty="0">
                <a:latin typeface="Calibri"/>
                <a:cs typeface="Calibri"/>
              </a:rPr>
              <a:t>Linearly </a:t>
            </a:r>
            <a:r>
              <a:rPr sz="2800" b="1" spc="-10" dirty="0">
                <a:latin typeface="Calibri"/>
                <a:cs typeface="Calibri"/>
              </a:rPr>
              <a:t>separable</a:t>
            </a:r>
            <a:r>
              <a:rPr sz="2800" b="1" spc="5" dirty="0">
                <a:latin typeface="Calibri"/>
                <a:cs typeface="Calibri"/>
              </a:rPr>
              <a:t> </a:t>
            </a:r>
            <a:r>
              <a:rPr sz="2800" b="1" spc="-10" dirty="0">
                <a:latin typeface="Calibri"/>
                <a:cs typeface="Calibri"/>
              </a:rPr>
              <a:t>data</a:t>
            </a:r>
            <a:r>
              <a:rPr sz="2800" spc="-10" dirty="0">
                <a:latin typeface="Calibri"/>
                <a:cs typeface="Calibri"/>
              </a:rPr>
              <a:t>:</a:t>
            </a:r>
            <a:r>
              <a:rPr sz="2800" spc="5" dirty="0">
                <a:latin typeface="Calibri"/>
                <a:cs typeface="Calibri"/>
              </a:rPr>
              <a:t> </a:t>
            </a:r>
            <a:r>
              <a:rPr sz="2800" spc="-5" dirty="0">
                <a:latin typeface="Calibri"/>
                <a:cs typeface="Calibri"/>
              </a:rPr>
              <a:t>if</a:t>
            </a:r>
            <a:r>
              <a:rPr sz="2800" dirty="0">
                <a:latin typeface="Calibri"/>
                <a:cs typeface="Calibri"/>
              </a:rPr>
              <a:t> </a:t>
            </a:r>
            <a:r>
              <a:rPr sz="2800" spc="-5" dirty="0">
                <a:latin typeface="Calibri"/>
                <a:cs typeface="Calibri"/>
              </a:rPr>
              <a:t>all</a:t>
            </a:r>
            <a:r>
              <a:rPr sz="2800" dirty="0">
                <a:latin typeface="Calibri"/>
                <a:cs typeface="Calibri"/>
              </a:rPr>
              <a:t> the </a:t>
            </a:r>
            <a:r>
              <a:rPr sz="2800" spc="-20" dirty="0">
                <a:latin typeface="Calibri"/>
                <a:cs typeface="Calibri"/>
              </a:rPr>
              <a:t>data</a:t>
            </a:r>
            <a:r>
              <a:rPr sz="2800" dirty="0">
                <a:latin typeface="Calibri"/>
                <a:cs typeface="Calibri"/>
              </a:rPr>
              <a:t> </a:t>
            </a:r>
            <a:r>
              <a:rPr sz="2800" spc="-10" dirty="0">
                <a:latin typeface="Calibri"/>
                <a:cs typeface="Calibri"/>
              </a:rPr>
              <a:t>points</a:t>
            </a:r>
            <a:r>
              <a:rPr sz="2800" spc="10" dirty="0">
                <a:latin typeface="Calibri"/>
                <a:cs typeface="Calibri"/>
              </a:rPr>
              <a:t> </a:t>
            </a:r>
            <a:r>
              <a:rPr sz="2800" spc="-10" dirty="0">
                <a:latin typeface="Calibri"/>
                <a:cs typeface="Calibri"/>
              </a:rPr>
              <a:t>can</a:t>
            </a:r>
            <a:r>
              <a:rPr sz="2800" spc="5" dirty="0">
                <a:latin typeface="Calibri"/>
                <a:cs typeface="Calibri"/>
              </a:rPr>
              <a:t> </a:t>
            </a:r>
            <a:r>
              <a:rPr sz="2800" dirty="0">
                <a:latin typeface="Calibri"/>
                <a:cs typeface="Calibri"/>
              </a:rPr>
              <a:t>be </a:t>
            </a:r>
            <a:r>
              <a:rPr sz="2800" spc="-10" dirty="0">
                <a:latin typeface="Calibri"/>
                <a:cs typeface="Calibri"/>
              </a:rPr>
              <a:t>correctly </a:t>
            </a:r>
            <a:r>
              <a:rPr sz="2800" spc="-620" dirty="0">
                <a:latin typeface="Calibri"/>
                <a:cs typeface="Calibri"/>
              </a:rPr>
              <a:t> </a:t>
            </a:r>
            <a:r>
              <a:rPr sz="2800" spc="-5" dirty="0">
                <a:latin typeface="Calibri"/>
                <a:cs typeface="Calibri"/>
              </a:rPr>
              <a:t>classified</a:t>
            </a:r>
            <a:r>
              <a:rPr sz="2800" spc="5" dirty="0">
                <a:latin typeface="Calibri"/>
                <a:cs typeface="Calibri"/>
              </a:rPr>
              <a:t> </a:t>
            </a:r>
            <a:r>
              <a:rPr sz="2800" spc="-5" dirty="0">
                <a:latin typeface="Calibri"/>
                <a:cs typeface="Calibri"/>
              </a:rPr>
              <a:t>by</a:t>
            </a:r>
            <a:r>
              <a:rPr sz="2800" dirty="0">
                <a:latin typeface="Calibri"/>
                <a:cs typeface="Calibri"/>
              </a:rPr>
              <a:t> a </a:t>
            </a:r>
            <a:r>
              <a:rPr sz="2800" spc="-5" dirty="0">
                <a:latin typeface="Calibri"/>
                <a:cs typeface="Calibri"/>
              </a:rPr>
              <a:t>linear</a:t>
            </a:r>
            <a:r>
              <a:rPr sz="2800" dirty="0">
                <a:latin typeface="Calibri"/>
                <a:cs typeface="Calibri"/>
              </a:rPr>
              <a:t> </a:t>
            </a:r>
            <a:r>
              <a:rPr sz="2800" spc="-10" dirty="0">
                <a:latin typeface="Calibri"/>
                <a:cs typeface="Calibri"/>
              </a:rPr>
              <a:t>(hyperplanar)</a:t>
            </a:r>
            <a:r>
              <a:rPr sz="2800" spc="5" dirty="0">
                <a:latin typeface="Calibri"/>
                <a:cs typeface="Calibri"/>
              </a:rPr>
              <a:t> </a:t>
            </a:r>
            <a:r>
              <a:rPr sz="2800" spc="-5" dirty="0">
                <a:latin typeface="Calibri"/>
                <a:cs typeface="Calibri"/>
              </a:rPr>
              <a:t>decision</a:t>
            </a:r>
            <a:r>
              <a:rPr sz="2800" spc="5" dirty="0">
                <a:latin typeface="Calibri"/>
                <a:cs typeface="Calibri"/>
              </a:rPr>
              <a:t> </a:t>
            </a:r>
            <a:r>
              <a:rPr sz="2800" dirty="0">
                <a:latin typeface="Calibri"/>
                <a:cs typeface="Calibri"/>
              </a:rPr>
              <a:t>boundary</a:t>
            </a:r>
            <a:endParaRPr sz="2800">
              <a:latin typeface="Calibri"/>
              <a:cs typeface="Calibri"/>
            </a:endParaRPr>
          </a:p>
          <a:p>
            <a:pPr marL="1731645">
              <a:lnSpc>
                <a:spcPct val="100000"/>
              </a:lnSpc>
              <a:spcBef>
                <a:spcPts val="2565"/>
              </a:spcBef>
            </a:pPr>
            <a:r>
              <a:rPr sz="1800" dirty="0">
                <a:latin typeface="Calibri"/>
                <a:cs typeface="Calibri"/>
              </a:rPr>
              <a:t>f</a:t>
            </a:r>
            <a:r>
              <a:rPr sz="1800" baseline="-13888" dirty="0">
                <a:latin typeface="Calibri"/>
                <a:cs typeface="Calibri"/>
              </a:rPr>
              <a:t>2</a:t>
            </a:r>
            <a:endParaRPr sz="1800" baseline="-13888">
              <a:latin typeface="Calibri"/>
              <a:cs typeface="Calibri"/>
            </a:endParaRPr>
          </a:p>
          <a:p>
            <a:pPr>
              <a:lnSpc>
                <a:spcPct val="100000"/>
              </a:lnSpc>
            </a:pPr>
            <a:endParaRPr sz="2300">
              <a:latin typeface="Calibri"/>
              <a:cs typeface="Calibri"/>
            </a:endParaRPr>
          </a:p>
          <a:p>
            <a:pPr marL="7844790" marR="43180">
              <a:lnSpc>
                <a:spcPct val="100600"/>
              </a:lnSpc>
              <a:spcBef>
                <a:spcPts val="1495"/>
              </a:spcBef>
            </a:pPr>
            <a:r>
              <a:rPr sz="2400" spc="-45" dirty="0">
                <a:latin typeface="Calibri"/>
                <a:cs typeface="Calibri"/>
              </a:rPr>
              <a:t>Two </a:t>
            </a:r>
            <a:r>
              <a:rPr sz="2400" spc="-15" dirty="0">
                <a:latin typeface="Calibri"/>
                <a:cs typeface="Calibri"/>
              </a:rPr>
              <a:t>features: </a:t>
            </a:r>
            <a:r>
              <a:rPr sz="2400" spc="-5" dirty="0">
                <a:latin typeface="Calibri"/>
                <a:cs typeface="Calibri"/>
              </a:rPr>
              <a:t>f</a:t>
            </a:r>
            <a:r>
              <a:rPr sz="2400" spc="-7" baseline="-17361" dirty="0">
                <a:latin typeface="Calibri"/>
                <a:cs typeface="Calibri"/>
              </a:rPr>
              <a:t>1</a:t>
            </a:r>
            <a:r>
              <a:rPr sz="2400" baseline="-17361" dirty="0">
                <a:latin typeface="Calibri"/>
                <a:cs typeface="Calibri"/>
              </a:rPr>
              <a:t> </a:t>
            </a:r>
            <a:r>
              <a:rPr sz="2400" dirty="0">
                <a:latin typeface="Calibri"/>
                <a:cs typeface="Calibri"/>
              </a:rPr>
              <a:t>and f</a:t>
            </a:r>
            <a:r>
              <a:rPr sz="2400" baseline="-17361" dirty="0">
                <a:latin typeface="Calibri"/>
                <a:cs typeface="Calibri"/>
              </a:rPr>
              <a:t>2 </a:t>
            </a:r>
            <a:r>
              <a:rPr sz="2400" spc="7" baseline="-17361" dirty="0">
                <a:latin typeface="Calibri"/>
                <a:cs typeface="Calibri"/>
              </a:rPr>
              <a:t> </a:t>
            </a:r>
            <a:r>
              <a:rPr sz="2400" spc="-45" dirty="0">
                <a:latin typeface="Calibri"/>
                <a:cs typeface="Calibri"/>
              </a:rPr>
              <a:t>Two </a:t>
            </a:r>
            <a:r>
              <a:rPr sz="2400" spc="-5" dirty="0">
                <a:latin typeface="Calibri"/>
                <a:cs typeface="Calibri"/>
              </a:rPr>
              <a:t>classes: </a:t>
            </a:r>
            <a:r>
              <a:rPr sz="2400" dirty="0">
                <a:latin typeface="Calibri"/>
                <a:cs typeface="Calibri"/>
              </a:rPr>
              <a:t>+ and - </a:t>
            </a:r>
            <a:r>
              <a:rPr sz="2400" spc="5" dirty="0">
                <a:latin typeface="Calibri"/>
                <a:cs typeface="Calibri"/>
              </a:rPr>
              <a:t> </a:t>
            </a:r>
            <a:r>
              <a:rPr sz="2400" spc="-5" dirty="0">
                <a:latin typeface="Calibri"/>
                <a:cs typeface="Calibri"/>
              </a:rPr>
              <a:t>Depiction</a:t>
            </a:r>
            <a:r>
              <a:rPr sz="2400" spc="-25" dirty="0">
                <a:latin typeface="Calibri"/>
                <a:cs typeface="Calibri"/>
              </a:rPr>
              <a:t> </a:t>
            </a:r>
            <a:r>
              <a:rPr sz="2400" spc="-5" dirty="0">
                <a:latin typeface="Calibri"/>
                <a:cs typeface="Calibri"/>
              </a:rPr>
              <a:t>of</a:t>
            </a:r>
            <a:r>
              <a:rPr sz="2400" spc="-20" dirty="0">
                <a:latin typeface="Calibri"/>
                <a:cs typeface="Calibri"/>
              </a:rPr>
              <a:t> </a:t>
            </a:r>
            <a:r>
              <a:rPr sz="2400" dirty="0">
                <a:latin typeface="Calibri"/>
                <a:cs typeface="Calibri"/>
              </a:rPr>
              <a:t>all</a:t>
            </a:r>
            <a:r>
              <a:rPr sz="2400" spc="-20" dirty="0">
                <a:latin typeface="Calibri"/>
                <a:cs typeface="Calibri"/>
              </a:rPr>
              <a:t> </a:t>
            </a:r>
            <a:r>
              <a:rPr sz="2400" spc="-15" dirty="0">
                <a:latin typeface="Calibri"/>
                <a:cs typeface="Calibri"/>
              </a:rPr>
              <a:t>examples </a:t>
            </a:r>
            <a:r>
              <a:rPr sz="2400" spc="-530" dirty="0">
                <a:latin typeface="Calibri"/>
                <a:cs typeface="Calibri"/>
              </a:rPr>
              <a:t> </a:t>
            </a:r>
            <a:r>
              <a:rPr sz="2400" spc="-5" dirty="0">
                <a:latin typeface="Calibri"/>
                <a:cs typeface="Calibri"/>
              </a:rPr>
              <a:t>in</a:t>
            </a:r>
            <a:r>
              <a:rPr sz="2400" spc="-10" dirty="0">
                <a:latin typeface="Calibri"/>
                <a:cs typeface="Calibri"/>
              </a:rPr>
              <a:t> </a:t>
            </a:r>
            <a:r>
              <a:rPr sz="2400" spc="-5" dirty="0">
                <a:latin typeface="Calibri"/>
                <a:cs typeface="Calibri"/>
              </a:rPr>
              <a:t>the </a:t>
            </a:r>
            <a:r>
              <a:rPr sz="2400" spc="-10" dirty="0">
                <a:latin typeface="Calibri"/>
                <a:cs typeface="Calibri"/>
              </a:rPr>
              <a:t>training</a:t>
            </a:r>
            <a:r>
              <a:rPr sz="2400" spc="-20" dirty="0">
                <a:latin typeface="Calibri"/>
                <a:cs typeface="Calibri"/>
              </a:rPr>
              <a:t> </a:t>
            </a:r>
            <a:r>
              <a:rPr sz="2400" spc="-5" dirty="0">
                <a:latin typeface="Calibri"/>
                <a:cs typeface="Calibri"/>
              </a:rPr>
              <a:t>set.</a:t>
            </a:r>
            <a:endParaRPr sz="2400">
              <a:latin typeface="Calibri"/>
              <a:cs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200140" cy="6959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70C0"/>
                </a:solidFill>
              </a:rPr>
              <a:t>Non-linearly</a:t>
            </a:r>
            <a:r>
              <a:rPr dirty="0">
                <a:solidFill>
                  <a:srgbClr val="0070C0"/>
                </a:solidFill>
              </a:rPr>
              <a:t> </a:t>
            </a:r>
            <a:r>
              <a:rPr spc="-15" dirty="0">
                <a:solidFill>
                  <a:srgbClr val="0070C0"/>
                </a:solidFill>
              </a:rPr>
              <a:t>separable</a:t>
            </a:r>
            <a:r>
              <a:rPr spc="5" dirty="0">
                <a:solidFill>
                  <a:srgbClr val="0070C0"/>
                </a:solidFill>
              </a:rPr>
              <a:t> </a:t>
            </a:r>
            <a:r>
              <a:rPr spc="-30" dirty="0">
                <a:solidFill>
                  <a:srgbClr val="0070C0"/>
                </a:solidFill>
              </a:rPr>
              <a:t>data</a:t>
            </a:r>
          </a:p>
        </p:txBody>
      </p:sp>
      <p:grpSp>
        <p:nvGrpSpPr>
          <p:cNvPr id="3" name="object 3"/>
          <p:cNvGrpSpPr/>
          <p:nvPr/>
        </p:nvGrpSpPr>
        <p:grpSpPr>
          <a:xfrm>
            <a:off x="1176023" y="1914241"/>
            <a:ext cx="6337935" cy="3714750"/>
            <a:chOff x="1176023" y="1914241"/>
            <a:chExt cx="6337935" cy="3714750"/>
          </a:xfrm>
        </p:grpSpPr>
        <p:pic>
          <p:nvPicPr>
            <p:cNvPr id="4" name="object 4"/>
            <p:cNvPicPr/>
            <p:nvPr/>
          </p:nvPicPr>
          <p:blipFill>
            <a:blip r:embed="rId2" cstate="print"/>
            <a:stretch>
              <a:fillRect/>
            </a:stretch>
          </p:blipFill>
          <p:spPr>
            <a:xfrm>
              <a:off x="1728053" y="3360030"/>
              <a:ext cx="237685" cy="227832"/>
            </a:xfrm>
            <a:prstGeom prst="rect">
              <a:avLst/>
            </a:prstGeom>
          </p:spPr>
        </p:pic>
        <p:pic>
          <p:nvPicPr>
            <p:cNvPr id="5" name="object 5"/>
            <p:cNvPicPr/>
            <p:nvPr/>
          </p:nvPicPr>
          <p:blipFill>
            <a:blip r:embed="rId3" cstate="print"/>
            <a:stretch>
              <a:fillRect/>
            </a:stretch>
          </p:blipFill>
          <p:spPr>
            <a:xfrm>
              <a:off x="1967099" y="3013410"/>
              <a:ext cx="237685" cy="227832"/>
            </a:xfrm>
            <a:prstGeom prst="rect">
              <a:avLst/>
            </a:prstGeom>
          </p:spPr>
        </p:pic>
        <p:pic>
          <p:nvPicPr>
            <p:cNvPr id="6" name="object 6"/>
            <p:cNvPicPr/>
            <p:nvPr/>
          </p:nvPicPr>
          <p:blipFill>
            <a:blip r:embed="rId4" cstate="print"/>
            <a:stretch>
              <a:fillRect/>
            </a:stretch>
          </p:blipFill>
          <p:spPr>
            <a:xfrm>
              <a:off x="1615559" y="3803736"/>
              <a:ext cx="237685" cy="227832"/>
            </a:xfrm>
            <a:prstGeom prst="rect">
              <a:avLst/>
            </a:prstGeom>
          </p:spPr>
        </p:pic>
        <p:pic>
          <p:nvPicPr>
            <p:cNvPr id="7" name="object 7"/>
            <p:cNvPicPr/>
            <p:nvPr/>
          </p:nvPicPr>
          <p:blipFill>
            <a:blip r:embed="rId5" cstate="print"/>
            <a:stretch>
              <a:fillRect/>
            </a:stretch>
          </p:blipFill>
          <p:spPr>
            <a:xfrm>
              <a:off x="2121778" y="3696171"/>
              <a:ext cx="237685" cy="227832"/>
            </a:xfrm>
            <a:prstGeom prst="rect">
              <a:avLst/>
            </a:prstGeom>
          </p:spPr>
        </p:pic>
        <p:pic>
          <p:nvPicPr>
            <p:cNvPr id="8" name="object 8"/>
            <p:cNvPicPr/>
            <p:nvPr/>
          </p:nvPicPr>
          <p:blipFill>
            <a:blip r:embed="rId6" cstate="print"/>
            <a:stretch>
              <a:fillRect/>
            </a:stretch>
          </p:blipFill>
          <p:spPr>
            <a:xfrm>
              <a:off x="1742113" y="4133157"/>
              <a:ext cx="237685" cy="227832"/>
            </a:xfrm>
            <a:prstGeom prst="rect">
              <a:avLst/>
            </a:prstGeom>
          </p:spPr>
        </p:pic>
        <p:pic>
          <p:nvPicPr>
            <p:cNvPr id="9" name="object 9"/>
            <p:cNvPicPr/>
            <p:nvPr/>
          </p:nvPicPr>
          <p:blipFill>
            <a:blip r:embed="rId7" cstate="print"/>
            <a:stretch>
              <a:fillRect/>
            </a:stretch>
          </p:blipFill>
          <p:spPr>
            <a:xfrm>
              <a:off x="2895160" y="2069603"/>
              <a:ext cx="237685" cy="227832"/>
            </a:xfrm>
            <a:prstGeom prst="rect">
              <a:avLst/>
            </a:prstGeom>
          </p:spPr>
        </p:pic>
        <p:pic>
          <p:nvPicPr>
            <p:cNvPr id="10" name="object 10"/>
            <p:cNvPicPr/>
            <p:nvPr/>
          </p:nvPicPr>
          <p:blipFill>
            <a:blip r:embed="rId8" cstate="print"/>
            <a:stretch>
              <a:fillRect/>
            </a:stretch>
          </p:blipFill>
          <p:spPr>
            <a:xfrm>
              <a:off x="2473317" y="4321398"/>
              <a:ext cx="237685" cy="227832"/>
            </a:xfrm>
            <a:prstGeom prst="rect">
              <a:avLst/>
            </a:prstGeom>
          </p:spPr>
        </p:pic>
        <p:pic>
          <p:nvPicPr>
            <p:cNvPr id="11" name="object 11"/>
            <p:cNvPicPr/>
            <p:nvPr/>
          </p:nvPicPr>
          <p:blipFill>
            <a:blip r:embed="rId9" cstate="print"/>
            <a:stretch>
              <a:fillRect/>
            </a:stretch>
          </p:blipFill>
          <p:spPr>
            <a:xfrm>
              <a:off x="2838918" y="3897857"/>
              <a:ext cx="237685" cy="227832"/>
            </a:xfrm>
            <a:prstGeom prst="rect">
              <a:avLst/>
            </a:prstGeom>
          </p:spPr>
        </p:pic>
        <p:pic>
          <p:nvPicPr>
            <p:cNvPr id="12" name="object 12"/>
            <p:cNvPicPr/>
            <p:nvPr/>
          </p:nvPicPr>
          <p:blipFill>
            <a:blip r:embed="rId8" cstate="print"/>
            <a:stretch>
              <a:fillRect/>
            </a:stretch>
          </p:blipFill>
          <p:spPr>
            <a:xfrm>
              <a:off x="3374085" y="3815942"/>
              <a:ext cx="237685" cy="227832"/>
            </a:xfrm>
            <a:prstGeom prst="rect">
              <a:avLst/>
            </a:prstGeom>
          </p:spPr>
        </p:pic>
        <p:sp>
          <p:nvSpPr>
            <p:cNvPr id="13" name="object 13"/>
            <p:cNvSpPr/>
            <p:nvPr/>
          </p:nvSpPr>
          <p:spPr>
            <a:xfrm>
              <a:off x="1176020" y="1914245"/>
              <a:ext cx="6337935" cy="3714750"/>
            </a:xfrm>
            <a:custGeom>
              <a:avLst/>
              <a:gdLst/>
              <a:ahLst/>
              <a:cxnLst/>
              <a:rect l="l" t="t" r="r" b="b"/>
              <a:pathLst>
                <a:path w="6337934" h="3714750">
                  <a:moveTo>
                    <a:pt x="6337706" y="3668852"/>
                  </a:moveTo>
                  <a:lnTo>
                    <a:pt x="6332106" y="3666109"/>
                  </a:lnTo>
                  <a:lnTo>
                    <a:pt x="6261252" y="3631273"/>
                  </a:lnTo>
                  <a:lnTo>
                    <a:pt x="6261481" y="3666198"/>
                  </a:lnTo>
                  <a:lnTo>
                    <a:pt x="41275" y="3707841"/>
                  </a:lnTo>
                  <a:lnTo>
                    <a:pt x="41275" y="76200"/>
                  </a:lnTo>
                  <a:lnTo>
                    <a:pt x="76200" y="76200"/>
                  </a:lnTo>
                  <a:lnTo>
                    <a:pt x="69850" y="63500"/>
                  </a:lnTo>
                  <a:lnTo>
                    <a:pt x="38100" y="0"/>
                  </a:lnTo>
                  <a:lnTo>
                    <a:pt x="0" y="76200"/>
                  </a:lnTo>
                  <a:lnTo>
                    <a:pt x="34925" y="76200"/>
                  </a:lnTo>
                  <a:lnTo>
                    <a:pt x="34925" y="3711016"/>
                  </a:lnTo>
                  <a:lnTo>
                    <a:pt x="38087" y="3711016"/>
                  </a:lnTo>
                  <a:lnTo>
                    <a:pt x="38112" y="3714204"/>
                  </a:lnTo>
                  <a:lnTo>
                    <a:pt x="6261519" y="3672548"/>
                  </a:lnTo>
                  <a:lnTo>
                    <a:pt x="6261760" y="3707473"/>
                  </a:lnTo>
                  <a:lnTo>
                    <a:pt x="6337706" y="3668852"/>
                  </a:lnTo>
                  <a:close/>
                </a:path>
              </a:pathLst>
            </a:custGeom>
            <a:solidFill>
              <a:srgbClr val="4472C4"/>
            </a:solidFill>
          </p:spPr>
          <p:txBody>
            <a:bodyPr wrap="square" lIns="0" tIns="0" rIns="0" bIns="0" rtlCol="0"/>
            <a:lstStyle/>
            <a:p>
              <a:endParaRPr/>
            </a:p>
          </p:txBody>
        </p:sp>
        <p:pic>
          <p:nvPicPr>
            <p:cNvPr id="14" name="object 14"/>
            <p:cNvPicPr/>
            <p:nvPr/>
          </p:nvPicPr>
          <p:blipFill>
            <a:blip r:embed="rId8" cstate="print"/>
            <a:stretch>
              <a:fillRect/>
            </a:stretch>
          </p:blipFill>
          <p:spPr>
            <a:xfrm>
              <a:off x="3204521" y="4321398"/>
              <a:ext cx="237685" cy="227832"/>
            </a:xfrm>
            <a:prstGeom prst="rect">
              <a:avLst/>
            </a:prstGeom>
          </p:spPr>
        </p:pic>
      </p:grpSp>
      <p:sp>
        <p:nvSpPr>
          <p:cNvPr id="15" name="object 15"/>
          <p:cNvSpPr txBox="1"/>
          <p:nvPr/>
        </p:nvSpPr>
        <p:spPr>
          <a:xfrm>
            <a:off x="7636119" y="5412740"/>
            <a:ext cx="223520"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Calibri"/>
                <a:cs typeface="Calibri"/>
              </a:rPr>
              <a:t>f</a:t>
            </a:r>
            <a:r>
              <a:rPr sz="1800" baseline="-13888" dirty="0">
                <a:latin typeface="Calibri"/>
                <a:cs typeface="Calibri"/>
              </a:rPr>
              <a:t>1</a:t>
            </a:r>
            <a:endParaRPr sz="1800" baseline="-13888">
              <a:latin typeface="Calibri"/>
              <a:cs typeface="Calibri"/>
            </a:endParaRPr>
          </a:p>
        </p:txBody>
      </p:sp>
      <p:sp>
        <p:nvSpPr>
          <p:cNvPr id="16" name="object 16"/>
          <p:cNvSpPr txBox="1"/>
          <p:nvPr/>
        </p:nvSpPr>
        <p:spPr>
          <a:xfrm>
            <a:off x="941428" y="1803908"/>
            <a:ext cx="198120" cy="299720"/>
          </a:xfrm>
          <a:prstGeom prst="rect">
            <a:avLst/>
          </a:prstGeom>
        </p:spPr>
        <p:txBody>
          <a:bodyPr vert="horz" wrap="square" lIns="0" tIns="12700" rIns="0" bIns="0" rtlCol="0">
            <a:spAutoFit/>
          </a:bodyPr>
          <a:lstStyle/>
          <a:p>
            <a:pPr marL="25400">
              <a:lnSpc>
                <a:spcPct val="100000"/>
              </a:lnSpc>
              <a:spcBef>
                <a:spcPts val="100"/>
              </a:spcBef>
            </a:pPr>
            <a:r>
              <a:rPr sz="1800" dirty="0">
                <a:latin typeface="Calibri"/>
                <a:cs typeface="Calibri"/>
              </a:rPr>
              <a:t>f</a:t>
            </a:r>
            <a:r>
              <a:rPr sz="1800" baseline="-13888" dirty="0">
                <a:latin typeface="Calibri"/>
                <a:cs typeface="Calibri"/>
              </a:rPr>
              <a:t>2</a:t>
            </a:r>
            <a:endParaRPr sz="1800" baseline="-13888">
              <a:latin typeface="Calibri"/>
              <a:cs typeface="Calibri"/>
            </a:endParaRPr>
          </a:p>
        </p:txBody>
      </p:sp>
      <p:grpSp>
        <p:nvGrpSpPr>
          <p:cNvPr id="17" name="object 17"/>
          <p:cNvGrpSpPr/>
          <p:nvPr/>
        </p:nvGrpSpPr>
        <p:grpSpPr>
          <a:xfrm>
            <a:off x="2290518" y="2084680"/>
            <a:ext cx="4326255" cy="2634615"/>
            <a:chOff x="2290518" y="2084680"/>
            <a:chExt cx="4326255" cy="2634615"/>
          </a:xfrm>
        </p:grpSpPr>
        <p:pic>
          <p:nvPicPr>
            <p:cNvPr id="18" name="object 18"/>
            <p:cNvPicPr/>
            <p:nvPr/>
          </p:nvPicPr>
          <p:blipFill>
            <a:blip r:embed="rId10" cstate="print"/>
            <a:stretch>
              <a:fillRect/>
            </a:stretch>
          </p:blipFill>
          <p:spPr>
            <a:xfrm>
              <a:off x="3204521" y="3559611"/>
              <a:ext cx="237685" cy="227832"/>
            </a:xfrm>
            <a:prstGeom prst="rect">
              <a:avLst/>
            </a:prstGeom>
          </p:spPr>
        </p:pic>
        <p:pic>
          <p:nvPicPr>
            <p:cNvPr id="19" name="object 19"/>
            <p:cNvPicPr/>
            <p:nvPr/>
          </p:nvPicPr>
          <p:blipFill>
            <a:blip r:embed="rId11" cstate="print"/>
            <a:stretch>
              <a:fillRect/>
            </a:stretch>
          </p:blipFill>
          <p:spPr>
            <a:xfrm>
              <a:off x="3379989" y="3177778"/>
              <a:ext cx="237685" cy="227832"/>
            </a:xfrm>
            <a:prstGeom prst="rect">
              <a:avLst/>
            </a:prstGeom>
          </p:spPr>
        </p:pic>
        <p:pic>
          <p:nvPicPr>
            <p:cNvPr id="20" name="object 20"/>
            <p:cNvPicPr/>
            <p:nvPr/>
          </p:nvPicPr>
          <p:blipFill>
            <a:blip r:embed="rId12" cstate="print"/>
            <a:stretch>
              <a:fillRect/>
            </a:stretch>
          </p:blipFill>
          <p:spPr>
            <a:xfrm>
              <a:off x="3172547" y="2432197"/>
              <a:ext cx="237685" cy="227832"/>
            </a:xfrm>
            <a:prstGeom prst="rect">
              <a:avLst/>
            </a:prstGeom>
          </p:spPr>
        </p:pic>
        <p:pic>
          <p:nvPicPr>
            <p:cNvPr id="21" name="object 21"/>
            <p:cNvPicPr/>
            <p:nvPr/>
          </p:nvPicPr>
          <p:blipFill>
            <a:blip r:embed="rId13" cstate="print"/>
            <a:stretch>
              <a:fillRect/>
            </a:stretch>
          </p:blipFill>
          <p:spPr>
            <a:xfrm>
              <a:off x="3584182" y="4213828"/>
              <a:ext cx="237685" cy="227832"/>
            </a:xfrm>
            <a:prstGeom prst="rect">
              <a:avLst/>
            </a:prstGeom>
          </p:spPr>
        </p:pic>
        <p:pic>
          <p:nvPicPr>
            <p:cNvPr id="22" name="object 22"/>
            <p:cNvPicPr/>
            <p:nvPr/>
          </p:nvPicPr>
          <p:blipFill>
            <a:blip r:embed="rId14" cstate="print"/>
            <a:stretch>
              <a:fillRect/>
            </a:stretch>
          </p:blipFill>
          <p:spPr>
            <a:xfrm>
              <a:off x="3366227" y="2826815"/>
              <a:ext cx="237685" cy="227832"/>
            </a:xfrm>
            <a:prstGeom prst="rect">
              <a:avLst/>
            </a:prstGeom>
          </p:spPr>
        </p:pic>
        <p:sp>
          <p:nvSpPr>
            <p:cNvPr id="23" name="object 23"/>
            <p:cNvSpPr/>
            <p:nvPr/>
          </p:nvSpPr>
          <p:spPr>
            <a:xfrm>
              <a:off x="3717087" y="3300729"/>
              <a:ext cx="225425" cy="215900"/>
            </a:xfrm>
            <a:custGeom>
              <a:avLst/>
              <a:gdLst/>
              <a:ahLst/>
              <a:cxnLst/>
              <a:rect l="l" t="t" r="r" b="b"/>
              <a:pathLst>
                <a:path w="225425" h="215900">
                  <a:moveTo>
                    <a:pt x="224980" y="72390"/>
                  </a:moveTo>
                  <a:lnTo>
                    <a:pt x="153454" y="72390"/>
                  </a:lnTo>
                  <a:lnTo>
                    <a:pt x="153454" y="0"/>
                  </a:lnTo>
                  <a:lnTo>
                    <a:pt x="71513" y="0"/>
                  </a:lnTo>
                  <a:lnTo>
                    <a:pt x="71513" y="72390"/>
                  </a:lnTo>
                  <a:lnTo>
                    <a:pt x="0" y="72390"/>
                  </a:lnTo>
                  <a:lnTo>
                    <a:pt x="0" y="143510"/>
                  </a:lnTo>
                  <a:lnTo>
                    <a:pt x="71513" y="143510"/>
                  </a:lnTo>
                  <a:lnTo>
                    <a:pt x="71513" y="215900"/>
                  </a:lnTo>
                  <a:lnTo>
                    <a:pt x="153454" y="215900"/>
                  </a:lnTo>
                  <a:lnTo>
                    <a:pt x="153454" y="143510"/>
                  </a:lnTo>
                  <a:lnTo>
                    <a:pt x="224980" y="143510"/>
                  </a:lnTo>
                  <a:lnTo>
                    <a:pt x="224980" y="72390"/>
                  </a:lnTo>
                  <a:close/>
                </a:path>
              </a:pathLst>
            </a:custGeom>
            <a:solidFill>
              <a:srgbClr val="00B050"/>
            </a:solidFill>
          </p:spPr>
          <p:txBody>
            <a:bodyPr wrap="square" lIns="0" tIns="0" rIns="0" bIns="0" rtlCol="0"/>
            <a:lstStyle/>
            <a:p>
              <a:endParaRPr/>
            </a:p>
          </p:txBody>
        </p:sp>
        <p:sp>
          <p:nvSpPr>
            <p:cNvPr id="24" name="object 24"/>
            <p:cNvSpPr/>
            <p:nvPr/>
          </p:nvSpPr>
          <p:spPr>
            <a:xfrm>
              <a:off x="3717086" y="3301249"/>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sp>
          <p:nvSpPr>
            <p:cNvPr id="25" name="object 25"/>
            <p:cNvSpPr/>
            <p:nvPr/>
          </p:nvSpPr>
          <p:spPr>
            <a:xfrm>
              <a:off x="4068622" y="3809999"/>
              <a:ext cx="225425" cy="214629"/>
            </a:xfrm>
            <a:custGeom>
              <a:avLst/>
              <a:gdLst/>
              <a:ahLst/>
              <a:cxnLst/>
              <a:rect l="l" t="t" r="r" b="b"/>
              <a:pathLst>
                <a:path w="225425" h="214629">
                  <a:moveTo>
                    <a:pt x="224980" y="71120"/>
                  </a:moveTo>
                  <a:lnTo>
                    <a:pt x="153454" y="71120"/>
                  </a:lnTo>
                  <a:lnTo>
                    <a:pt x="153454" y="0"/>
                  </a:lnTo>
                  <a:lnTo>
                    <a:pt x="71526" y="0"/>
                  </a:lnTo>
                  <a:lnTo>
                    <a:pt x="71526" y="71120"/>
                  </a:lnTo>
                  <a:lnTo>
                    <a:pt x="0" y="71120"/>
                  </a:lnTo>
                  <a:lnTo>
                    <a:pt x="0" y="143510"/>
                  </a:lnTo>
                  <a:lnTo>
                    <a:pt x="71526" y="143510"/>
                  </a:lnTo>
                  <a:lnTo>
                    <a:pt x="71526" y="214630"/>
                  </a:lnTo>
                  <a:lnTo>
                    <a:pt x="153454" y="214630"/>
                  </a:lnTo>
                  <a:lnTo>
                    <a:pt x="153454" y="143510"/>
                  </a:lnTo>
                  <a:lnTo>
                    <a:pt x="224980" y="143510"/>
                  </a:lnTo>
                  <a:lnTo>
                    <a:pt x="224980" y="71120"/>
                  </a:lnTo>
                  <a:close/>
                </a:path>
              </a:pathLst>
            </a:custGeom>
            <a:solidFill>
              <a:srgbClr val="00B050"/>
            </a:solidFill>
          </p:spPr>
          <p:txBody>
            <a:bodyPr wrap="square" lIns="0" tIns="0" rIns="0" bIns="0" rtlCol="0"/>
            <a:lstStyle/>
            <a:p>
              <a:endParaRPr/>
            </a:p>
          </p:txBody>
        </p:sp>
        <p:sp>
          <p:nvSpPr>
            <p:cNvPr id="26" name="object 26"/>
            <p:cNvSpPr/>
            <p:nvPr/>
          </p:nvSpPr>
          <p:spPr>
            <a:xfrm>
              <a:off x="4068628" y="3810086"/>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27" name="object 27"/>
            <p:cNvPicPr/>
            <p:nvPr/>
          </p:nvPicPr>
          <p:blipFill>
            <a:blip r:embed="rId11" cstate="print"/>
            <a:stretch>
              <a:fillRect/>
            </a:stretch>
          </p:blipFill>
          <p:spPr>
            <a:xfrm>
              <a:off x="2522535" y="2429751"/>
              <a:ext cx="237685" cy="227832"/>
            </a:xfrm>
            <a:prstGeom prst="rect">
              <a:avLst/>
            </a:prstGeom>
          </p:spPr>
        </p:pic>
        <p:pic>
          <p:nvPicPr>
            <p:cNvPr id="28" name="object 28"/>
            <p:cNvPicPr/>
            <p:nvPr/>
          </p:nvPicPr>
          <p:blipFill>
            <a:blip r:embed="rId15" cstate="print"/>
            <a:stretch>
              <a:fillRect/>
            </a:stretch>
          </p:blipFill>
          <p:spPr>
            <a:xfrm>
              <a:off x="2290518" y="2750347"/>
              <a:ext cx="237685" cy="227832"/>
            </a:xfrm>
            <a:prstGeom prst="rect">
              <a:avLst/>
            </a:prstGeom>
          </p:spPr>
        </p:pic>
        <p:sp>
          <p:nvSpPr>
            <p:cNvPr id="29" name="object 29"/>
            <p:cNvSpPr/>
            <p:nvPr/>
          </p:nvSpPr>
          <p:spPr>
            <a:xfrm>
              <a:off x="5042395" y="286986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30" name="object 30"/>
            <p:cNvSpPr/>
            <p:nvPr/>
          </p:nvSpPr>
          <p:spPr>
            <a:xfrm>
              <a:off x="5042395" y="286986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1" name="object 31"/>
            <p:cNvSpPr/>
            <p:nvPr/>
          </p:nvSpPr>
          <p:spPr>
            <a:xfrm>
              <a:off x="2657325" y="3241964"/>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32" name="object 32"/>
            <p:cNvSpPr/>
            <p:nvPr/>
          </p:nvSpPr>
          <p:spPr>
            <a:xfrm>
              <a:off x="2657325" y="3241964"/>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3" name="object 33"/>
            <p:cNvSpPr/>
            <p:nvPr/>
          </p:nvSpPr>
          <p:spPr>
            <a:xfrm>
              <a:off x="2789019" y="2891377"/>
              <a:ext cx="225425" cy="102235"/>
            </a:xfrm>
            <a:custGeom>
              <a:avLst/>
              <a:gdLst/>
              <a:ahLst/>
              <a:cxnLst/>
              <a:rect l="l" t="t" r="r" b="b"/>
              <a:pathLst>
                <a:path w="225425" h="102235">
                  <a:moveTo>
                    <a:pt x="224984" y="0"/>
                  </a:moveTo>
                  <a:lnTo>
                    <a:pt x="0" y="0"/>
                  </a:lnTo>
                  <a:lnTo>
                    <a:pt x="0" y="101963"/>
                  </a:lnTo>
                  <a:lnTo>
                    <a:pt x="224984" y="101963"/>
                  </a:lnTo>
                  <a:lnTo>
                    <a:pt x="224984" y="0"/>
                  </a:lnTo>
                  <a:close/>
                </a:path>
              </a:pathLst>
            </a:custGeom>
            <a:solidFill>
              <a:srgbClr val="00B0F0"/>
            </a:solidFill>
          </p:spPr>
          <p:txBody>
            <a:bodyPr wrap="square" lIns="0" tIns="0" rIns="0" bIns="0" rtlCol="0"/>
            <a:lstStyle/>
            <a:p>
              <a:endParaRPr/>
            </a:p>
          </p:txBody>
        </p:sp>
        <p:sp>
          <p:nvSpPr>
            <p:cNvPr id="34" name="object 34"/>
            <p:cNvSpPr/>
            <p:nvPr/>
          </p:nvSpPr>
          <p:spPr>
            <a:xfrm>
              <a:off x="2789019" y="2891377"/>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5" name="object 35"/>
            <p:cNvSpPr/>
            <p:nvPr/>
          </p:nvSpPr>
          <p:spPr>
            <a:xfrm>
              <a:off x="2557006" y="3554881"/>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36" name="object 36"/>
            <p:cNvSpPr/>
            <p:nvPr/>
          </p:nvSpPr>
          <p:spPr>
            <a:xfrm>
              <a:off x="2557006" y="3554881"/>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7" name="object 37"/>
            <p:cNvSpPr/>
            <p:nvPr/>
          </p:nvSpPr>
          <p:spPr>
            <a:xfrm>
              <a:off x="5506429" y="2433510"/>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38" name="object 38"/>
            <p:cNvSpPr/>
            <p:nvPr/>
          </p:nvSpPr>
          <p:spPr>
            <a:xfrm>
              <a:off x="5506429" y="2433510"/>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9" name="object 39"/>
            <p:cNvSpPr/>
            <p:nvPr/>
          </p:nvSpPr>
          <p:spPr>
            <a:xfrm>
              <a:off x="2951868" y="3456773"/>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0" name="object 40"/>
            <p:cNvSpPr/>
            <p:nvPr/>
          </p:nvSpPr>
          <p:spPr>
            <a:xfrm>
              <a:off x="2951868" y="3456773"/>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1" name="object 41"/>
            <p:cNvSpPr/>
            <p:nvPr/>
          </p:nvSpPr>
          <p:spPr>
            <a:xfrm>
              <a:off x="5759531" y="2938628"/>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42" name="object 42"/>
            <p:cNvSpPr/>
            <p:nvPr/>
          </p:nvSpPr>
          <p:spPr>
            <a:xfrm>
              <a:off x="5759531" y="293862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3" name="object 43"/>
            <p:cNvSpPr/>
            <p:nvPr/>
          </p:nvSpPr>
          <p:spPr>
            <a:xfrm>
              <a:off x="6322002" y="2552386"/>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4" name="object 44"/>
            <p:cNvSpPr/>
            <p:nvPr/>
          </p:nvSpPr>
          <p:spPr>
            <a:xfrm>
              <a:off x="6322002" y="2552386"/>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5" name="object 45"/>
            <p:cNvSpPr/>
            <p:nvPr/>
          </p:nvSpPr>
          <p:spPr>
            <a:xfrm>
              <a:off x="4401007" y="2787493"/>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46" name="object 46"/>
            <p:cNvSpPr/>
            <p:nvPr/>
          </p:nvSpPr>
          <p:spPr>
            <a:xfrm>
              <a:off x="4401007" y="2787493"/>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7" name="object 47"/>
            <p:cNvSpPr/>
            <p:nvPr/>
          </p:nvSpPr>
          <p:spPr>
            <a:xfrm>
              <a:off x="6322002" y="3258812"/>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8" name="object 48"/>
            <p:cNvSpPr/>
            <p:nvPr/>
          </p:nvSpPr>
          <p:spPr>
            <a:xfrm>
              <a:off x="6322002" y="325881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9" name="object 49"/>
            <p:cNvSpPr/>
            <p:nvPr/>
          </p:nvSpPr>
          <p:spPr>
            <a:xfrm>
              <a:off x="5849183" y="3258812"/>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50" name="object 50"/>
            <p:cNvSpPr/>
            <p:nvPr/>
          </p:nvSpPr>
          <p:spPr>
            <a:xfrm>
              <a:off x="5849183" y="325881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1" name="object 51"/>
            <p:cNvSpPr/>
            <p:nvPr/>
          </p:nvSpPr>
          <p:spPr>
            <a:xfrm>
              <a:off x="4929902" y="413312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52" name="object 52"/>
            <p:cNvSpPr/>
            <p:nvPr/>
          </p:nvSpPr>
          <p:spPr>
            <a:xfrm>
              <a:off x="4929902" y="413312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3" name="object 53"/>
            <p:cNvSpPr/>
            <p:nvPr/>
          </p:nvSpPr>
          <p:spPr>
            <a:xfrm>
              <a:off x="6385283" y="3661065"/>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54" name="object 54"/>
            <p:cNvSpPr/>
            <p:nvPr/>
          </p:nvSpPr>
          <p:spPr>
            <a:xfrm>
              <a:off x="6385283" y="366106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5" name="object 55"/>
            <p:cNvSpPr/>
            <p:nvPr/>
          </p:nvSpPr>
          <p:spPr>
            <a:xfrm>
              <a:off x="5481897" y="4593615"/>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56" name="object 56"/>
            <p:cNvSpPr/>
            <p:nvPr/>
          </p:nvSpPr>
          <p:spPr>
            <a:xfrm>
              <a:off x="5481897" y="459361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7" name="object 57"/>
            <p:cNvSpPr/>
            <p:nvPr/>
          </p:nvSpPr>
          <p:spPr>
            <a:xfrm>
              <a:off x="5369405" y="3848126"/>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58" name="object 58"/>
            <p:cNvSpPr/>
            <p:nvPr/>
          </p:nvSpPr>
          <p:spPr>
            <a:xfrm>
              <a:off x="5369405" y="3848126"/>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9" name="object 59"/>
            <p:cNvSpPr/>
            <p:nvPr/>
          </p:nvSpPr>
          <p:spPr>
            <a:xfrm>
              <a:off x="5808422" y="3690772"/>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60" name="object 60"/>
            <p:cNvSpPr/>
            <p:nvPr/>
          </p:nvSpPr>
          <p:spPr>
            <a:xfrm>
              <a:off x="5808422" y="369077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pic>
          <p:nvPicPr>
            <p:cNvPr id="61" name="object 61"/>
            <p:cNvPicPr/>
            <p:nvPr/>
          </p:nvPicPr>
          <p:blipFill>
            <a:blip r:embed="rId16" cstate="print"/>
            <a:stretch>
              <a:fillRect/>
            </a:stretch>
          </p:blipFill>
          <p:spPr>
            <a:xfrm>
              <a:off x="4641893" y="3461494"/>
              <a:ext cx="237685" cy="227832"/>
            </a:xfrm>
            <a:prstGeom prst="rect">
              <a:avLst/>
            </a:prstGeom>
          </p:spPr>
        </p:pic>
        <p:sp>
          <p:nvSpPr>
            <p:cNvPr id="62" name="object 62"/>
            <p:cNvSpPr/>
            <p:nvPr/>
          </p:nvSpPr>
          <p:spPr>
            <a:xfrm>
              <a:off x="3815512" y="3774439"/>
              <a:ext cx="225425" cy="214629"/>
            </a:xfrm>
            <a:custGeom>
              <a:avLst/>
              <a:gdLst/>
              <a:ahLst/>
              <a:cxnLst/>
              <a:rect l="l" t="t" r="r" b="b"/>
              <a:pathLst>
                <a:path w="225425" h="214629">
                  <a:moveTo>
                    <a:pt x="224980" y="71120"/>
                  </a:moveTo>
                  <a:lnTo>
                    <a:pt x="153466" y="71120"/>
                  </a:lnTo>
                  <a:lnTo>
                    <a:pt x="153466" y="0"/>
                  </a:lnTo>
                  <a:lnTo>
                    <a:pt x="71526" y="0"/>
                  </a:lnTo>
                  <a:lnTo>
                    <a:pt x="71526" y="71120"/>
                  </a:lnTo>
                  <a:lnTo>
                    <a:pt x="0" y="71120"/>
                  </a:lnTo>
                  <a:lnTo>
                    <a:pt x="0" y="143510"/>
                  </a:lnTo>
                  <a:lnTo>
                    <a:pt x="71526" y="143510"/>
                  </a:lnTo>
                  <a:lnTo>
                    <a:pt x="71526" y="214630"/>
                  </a:lnTo>
                  <a:lnTo>
                    <a:pt x="153466" y="214630"/>
                  </a:lnTo>
                  <a:lnTo>
                    <a:pt x="153466" y="143510"/>
                  </a:lnTo>
                  <a:lnTo>
                    <a:pt x="224980" y="143510"/>
                  </a:lnTo>
                  <a:lnTo>
                    <a:pt x="224980" y="71120"/>
                  </a:lnTo>
                  <a:close/>
                </a:path>
              </a:pathLst>
            </a:custGeom>
            <a:solidFill>
              <a:srgbClr val="00B050"/>
            </a:solidFill>
          </p:spPr>
          <p:txBody>
            <a:bodyPr wrap="square" lIns="0" tIns="0" rIns="0" bIns="0" rtlCol="0"/>
            <a:lstStyle/>
            <a:p>
              <a:endParaRPr/>
            </a:p>
          </p:txBody>
        </p:sp>
        <p:sp>
          <p:nvSpPr>
            <p:cNvPr id="63" name="object 63"/>
            <p:cNvSpPr/>
            <p:nvPr/>
          </p:nvSpPr>
          <p:spPr>
            <a:xfrm>
              <a:off x="3815518" y="3774135"/>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64" name="object 64"/>
            <p:cNvPicPr/>
            <p:nvPr/>
          </p:nvPicPr>
          <p:blipFill>
            <a:blip r:embed="rId17" cstate="print"/>
            <a:stretch>
              <a:fillRect/>
            </a:stretch>
          </p:blipFill>
          <p:spPr>
            <a:xfrm>
              <a:off x="4126781" y="4447752"/>
              <a:ext cx="237685" cy="227832"/>
            </a:xfrm>
            <a:prstGeom prst="rect">
              <a:avLst/>
            </a:prstGeom>
          </p:spPr>
        </p:pic>
        <p:pic>
          <p:nvPicPr>
            <p:cNvPr id="65" name="object 65"/>
            <p:cNvPicPr/>
            <p:nvPr/>
          </p:nvPicPr>
          <p:blipFill>
            <a:blip r:embed="rId18" cstate="print"/>
            <a:stretch>
              <a:fillRect/>
            </a:stretch>
          </p:blipFill>
          <p:spPr>
            <a:xfrm>
              <a:off x="3839848" y="2584549"/>
              <a:ext cx="237685" cy="227832"/>
            </a:xfrm>
            <a:prstGeom prst="rect">
              <a:avLst/>
            </a:prstGeom>
          </p:spPr>
        </p:pic>
        <p:sp>
          <p:nvSpPr>
            <p:cNvPr id="66" name="object 66"/>
            <p:cNvSpPr/>
            <p:nvPr/>
          </p:nvSpPr>
          <p:spPr>
            <a:xfrm>
              <a:off x="3935336" y="3159759"/>
              <a:ext cx="225425" cy="214629"/>
            </a:xfrm>
            <a:custGeom>
              <a:avLst/>
              <a:gdLst/>
              <a:ahLst/>
              <a:cxnLst/>
              <a:rect l="l" t="t" r="r" b="b"/>
              <a:pathLst>
                <a:path w="225425" h="214629">
                  <a:moveTo>
                    <a:pt x="224980" y="71120"/>
                  </a:moveTo>
                  <a:lnTo>
                    <a:pt x="153454" y="71120"/>
                  </a:lnTo>
                  <a:lnTo>
                    <a:pt x="153454" y="0"/>
                  </a:lnTo>
                  <a:lnTo>
                    <a:pt x="71526" y="0"/>
                  </a:lnTo>
                  <a:lnTo>
                    <a:pt x="71526" y="71120"/>
                  </a:lnTo>
                  <a:lnTo>
                    <a:pt x="0" y="71120"/>
                  </a:lnTo>
                  <a:lnTo>
                    <a:pt x="0" y="143510"/>
                  </a:lnTo>
                  <a:lnTo>
                    <a:pt x="71526" y="143510"/>
                  </a:lnTo>
                  <a:lnTo>
                    <a:pt x="71526" y="214630"/>
                  </a:lnTo>
                  <a:lnTo>
                    <a:pt x="153454" y="214630"/>
                  </a:lnTo>
                  <a:lnTo>
                    <a:pt x="153454" y="143510"/>
                  </a:lnTo>
                  <a:lnTo>
                    <a:pt x="224980" y="143510"/>
                  </a:lnTo>
                  <a:lnTo>
                    <a:pt x="224980" y="71120"/>
                  </a:lnTo>
                  <a:close/>
                </a:path>
              </a:pathLst>
            </a:custGeom>
            <a:solidFill>
              <a:srgbClr val="00B050"/>
            </a:solidFill>
          </p:spPr>
          <p:txBody>
            <a:bodyPr wrap="square" lIns="0" tIns="0" rIns="0" bIns="0" rtlCol="0"/>
            <a:lstStyle/>
            <a:p>
              <a:endParaRPr/>
            </a:p>
          </p:txBody>
        </p:sp>
        <p:sp>
          <p:nvSpPr>
            <p:cNvPr id="67" name="object 67"/>
            <p:cNvSpPr/>
            <p:nvPr/>
          </p:nvSpPr>
          <p:spPr>
            <a:xfrm>
              <a:off x="3935341" y="3159545"/>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68" name="object 68"/>
            <p:cNvPicPr/>
            <p:nvPr/>
          </p:nvPicPr>
          <p:blipFill>
            <a:blip r:embed="rId19" cstate="print"/>
            <a:stretch>
              <a:fillRect/>
            </a:stretch>
          </p:blipFill>
          <p:spPr>
            <a:xfrm>
              <a:off x="4733919" y="3060894"/>
              <a:ext cx="237685" cy="227832"/>
            </a:xfrm>
            <a:prstGeom prst="rect">
              <a:avLst/>
            </a:prstGeom>
          </p:spPr>
        </p:pic>
        <p:pic>
          <p:nvPicPr>
            <p:cNvPr id="69" name="object 69"/>
            <p:cNvPicPr/>
            <p:nvPr/>
          </p:nvPicPr>
          <p:blipFill>
            <a:blip r:embed="rId18" cstate="print"/>
            <a:stretch>
              <a:fillRect/>
            </a:stretch>
          </p:blipFill>
          <p:spPr>
            <a:xfrm>
              <a:off x="4916971" y="3586572"/>
              <a:ext cx="237685" cy="227832"/>
            </a:xfrm>
            <a:prstGeom prst="rect">
              <a:avLst/>
            </a:prstGeom>
          </p:spPr>
        </p:pic>
        <p:pic>
          <p:nvPicPr>
            <p:cNvPr id="70" name="object 70"/>
            <p:cNvPicPr/>
            <p:nvPr/>
          </p:nvPicPr>
          <p:blipFill>
            <a:blip r:embed="rId20" cstate="print"/>
            <a:stretch>
              <a:fillRect/>
            </a:stretch>
          </p:blipFill>
          <p:spPr>
            <a:xfrm>
              <a:off x="5193858" y="3195077"/>
              <a:ext cx="237685" cy="227832"/>
            </a:xfrm>
            <a:prstGeom prst="rect">
              <a:avLst/>
            </a:prstGeom>
          </p:spPr>
        </p:pic>
        <p:sp>
          <p:nvSpPr>
            <p:cNvPr id="71" name="object 71"/>
            <p:cNvSpPr/>
            <p:nvPr/>
          </p:nvSpPr>
          <p:spPr>
            <a:xfrm>
              <a:off x="4729915" y="2543667"/>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72" name="object 72"/>
            <p:cNvSpPr/>
            <p:nvPr/>
          </p:nvSpPr>
          <p:spPr>
            <a:xfrm>
              <a:off x="4729915" y="2543667"/>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73" name="object 73"/>
            <p:cNvSpPr/>
            <p:nvPr/>
          </p:nvSpPr>
          <p:spPr>
            <a:xfrm>
              <a:off x="4357390" y="3142705"/>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74" name="object 74"/>
            <p:cNvSpPr/>
            <p:nvPr/>
          </p:nvSpPr>
          <p:spPr>
            <a:xfrm>
              <a:off x="4357390" y="314270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75" name="object 75"/>
            <p:cNvSpPr/>
            <p:nvPr/>
          </p:nvSpPr>
          <p:spPr>
            <a:xfrm>
              <a:off x="4420165" y="3715294"/>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76" name="object 76"/>
            <p:cNvSpPr/>
            <p:nvPr/>
          </p:nvSpPr>
          <p:spPr>
            <a:xfrm>
              <a:off x="4420165" y="3715294"/>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77" name="object 77"/>
            <p:cNvSpPr/>
            <p:nvPr/>
          </p:nvSpPr>
          <p:spPr>
            <a:xfrm>
              <a:off x="4672417" y="400776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78" name="object 78"/>
            <p:cNvSpPr/>
            <p:nvPr/>
          </p:nvSpPr>
          <p:spPr>
            <a:xfrm>
              <a:off x="4672417" y="400776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pic>
          <p:nvPicPr>
            <p:cNvPr id="79" name="object 79"/>
            <p:cNvPicPr/>
            <p:nvPr/>
          </p:nvPicPr>
          <p:blipFill>
            <a:blip r:embed="rId11" cstate="print"/>
            <a:stretch>
              <a:fillRect/>
            </a:stretch>
          </p:blipFill>
          <p:spPr>
            <a:xfrm>
              <a:off x="4619641" y="4490999"/>
              <a:ext cx="237685" cy="227832"/>
            </a:xfrm>
            <a:prstGeom prst="rect">
              <a:avLst/>
            </a:prstGeom>
          </p:spPr>
        </p:pic>
        <p:pic>
          <p:nvPicPr>
            <p:cNvPr id="80" name="object 80"/>
            <p:cNvPicPr/>
            <p:nvPr/>
          </p:nvPicPr>
          <p:blipFill>
            <a:blip r:embed="rId21" cstate="print"/>
            <a:stretch>
              <a:fillRect/>
            </a:stretch>
          </p:blipFill>
          <p:spPr>
            <a:xfrm>
              <a:off x="3928991" y="2084680"/>
              <a:ext cx="237685" cy="227832"/>
            </a:xfrm>
            <a:prstGeom prst="rect">
              <a:avLst/>
            </a:prstGeom>
          </p:spPr>
        </p:pic>
      </p:grpSp>
      <p:sp>
        <p:nvSpPr>
          <p:cNvPr id="81" name="object 81"/>
          <p:cNvSpPr txBox="1"/>
          <p:nvPr/>
        </p:nvSpPr>
        <p:spPr>
          <a:xfrm>
            <a:off x="8251035" y="2898140"/>
            <a:ext cx="3176270" cy="1494790"/>
          </a:xfrm>
          <a:prstGeom prst="rect">
            <a:avLst/>
          </a:prstGeom>
        </p:spPr>
        <p:txBody>
          <a:bodyPr vert="horz" wrap="square" lIns="0" tIns="10160" rIns="0" bIns="0" rtlCol="0">
            <a:spAutoFit/>
          </a:bodyPr>
          <a:lstStyle/>
          <a:p>
            <a:pPr marL="38100" marR="30480">
              <a:lnSpc>
                <a:spcPct val="100600"/>
              </a:lnSpc>
              <a:spcBef>
                <a:spcPts val="80"/>
              </a:spcBef>
            </a:pPr>
            <a:r>
              <a:rPr sz="2400" spc="-45" dirty="0">
                <a:latin typeface="Calibri"/>
                <a:cs typeface="Calibri"/>
              </a:rPr>
              <a:t>Two </a:t>
            </a:r>
            <a:r>
              <a:rPr sz="2400" spc="-15" dirty="0">
                <a:latin typeface="Calibri"/>
                <a:cs typeface="Calibri"/>
              </a:rPr>
              <a:t>features: </a:t>
            </a:r>
            <a:r>
              <a:rPr sz="2400" spc="-5" dirty="0">
                <a:latin typeface="Calibri"/>
                <a:cs typeface="Calibri"/>
              </a:rPr>
              <a:t>f</a:t>
            </a:r>
            <a:r>
              <a:rPr sz="2400" spc="-7" baseline="-17361" dirty="0">
                <a:latin typeface="Calibri"/>
                <a:cs typeface="Calibri"/>
              </a:rPr>
              <a:t>1</a:t>
            </a:r>
            <a:r>
              <a:rPr sz="2400" baseline="-17361" dirty="0">
                <a:latin typeface="Calibri"/>
                <a:cs typeface="Calibri"/>
              </a:rPr>
              <a:t> </a:t>
            </a:r>
            <a:r>
              <a:rPr sz="2400" dirty="0">
                <a:latin typeface="Calibri"/>
                <a:cs typeface="Calibri"/>
              </a:rPr>
              <a:t>and f</a:t>
            </a:r>
            <a:r>
              <a:rPr sz="2400" baseline="-17361" dirty="0">
                <a:latin typeface="Calibri"/>
                <a:cs typeface="Calibri"/>
              </a:rPr>
              <a:t>2 </a:t>
            </a:r>
            <a:r>
              <a:rPr sz="2400" spc="7" baseline="-17361" dirty="0">
                <a:latin typeface="Calibri"/>
                <a:cs typeface="Calibri"/>
              </a:rPr>
              <a:t> </a:t>
            </a:r>
            <a:r>
              <a:rPr sz="2400" spc="-45" dirty="0">
                <a:latin typeface="Calibri"/>
                <a:cs typeface="Calibri"/>
              </a:rPr>
              <a:t>Two </a:t>
            </a:r>
            <a:r>
              <a:rPr sz="2400" spc="-5" dirty="0">
                <a:latin typeface="Calibri"/>
                <a:cs typeface="Calibri"/>
              </a:rPr>
              <a:t>classes: </a:t>
            </a:r>
            <a:r>
              <a:rPr sz="2400" dirty="0">
                <a:latin typeface="Calibri"/>
                <a:cs typeface="Calibri"/>
              </a:rPr>
              <a:t>+ and - </a:t>
            </a:r>
            <a:r>
              <a:rPr sz="2400" spc="5" dirty="0">
                <a:latin typeface="Calibri"/>
                <a:cs typeface="Calibri"/>
              </a:rPr>
              <a:t> </a:t>
            </a:r>
            <a:r>
              <a:rPr sz="2400" spc="-5" dirty="0">
                <a:latin typeface="Calibri"/>
                <a:cs typeface="Calibri"/>
              </a:rPr>
              <a:t>Depiction</a:t>
            </a:r>
            <a:r>
              <a:rPr sz="2400" spc="-25" dirty="0">
                <a:latin typeface="Calibri"/>
                <a:cs typeface="Calibri"/>
              </a:rPr>
              <a:t> </a:t>
            </a:r>
            <a:r>
              <a:rPr sz="2400" spc="-5" dirty="0">
                <a:latin typeface="Calibri"/>
                <a:cs typeface="Calibri"/>
              </a:rPr>
              <a:t>of</a:t>
            </a:r>
            <a:r>
              <a:rPr sz="2400" spc="-20" dirty="0">
                <a:latin typeface="Calibri"/>
                <a:cs typeface="Calibri"/>
              </a:rPr>
              <a:t> </a:t>
            </a:r>
            <a:r>
              <a:rPr sz="2400" dirty="0">
                <a:latin typeface="Calibri"/>
                <a:cs typeface="Calibri"/>
              </a:rPr>
              <a:t>all</a:t>
            </a:r>
            <a:r>
              <a:rPr sz="2400" spc="-20" dirty="0">
                <a:latin typeface="Calibri"/>
                <a:cs typeface="Calibri"/>
              </a:rPr>
              <a:t> </a:t>
            </a:r>
            <a:r>
              <a:rPr sz="2400" spc="-15" dirty="0">
                <a:latin typeface="Calibri"/>
                <a:cs typeface="Calibri"/>
              </a:rPr>
              <a:t>examples </a:t>
            </a:r>
            <a:r>
              <a:rPr sz="2400" spc="-530" dirty="0">
                <a:latin typeface="Calibri"/>
                <a:cs typeface="Calibri"/>
              </a:rPr>
              <a:t> </a:t>
            </a:r>
            <a:r>
              <a:rPr sz="2400" spc="-5" dirty="0">
                <a:latin typeface="Calibri"/>
                <a:cs typeface="Calibri"/>
              </a:rPr>
              <a:t>in</a:t>
            </a:r>
            <a:r>
              <a:rPr sz="2400" spc="-10" dirty="0">
                <a:latin typeface="Calibri"/>
                <a:cs typeface="Calibri"/>
              </a:rPr>
              <a:t> </a:t>
            </a:r>
            <a:r>
              <a:rPr sz="2400" spc="-5" dirty="0">
                <a:latin typeface="Calibri"/>
                <a:cs typeface="Calibri"/>
              </a:rPr>
              <a:t>the </a:t>
            </a:r>
            <a:r>
              <a:rPr sz="2400" spc="-10" dirty="0">
                <a:latin typeface="Calibri"/>
                <a:cs typeface="Calibri"/>
              </a:rPr>
              <a:t>training</a:t>
            </a:r>
            <a:r>
              <a:rPr sz="2400" spc="-20" dirty="0">
                <a:latin typeface="Calibri"/>
                <a:cs typeface="Calibri"/>
              </a:rPr>
              <a:t> </a:t>
            </a:r>
            <a:r>
              <a:rPr sz="2400" spc="-5" dirty="0">
                <a:latin typeface="Calibri"/>
                <a:cs typeface="Calibri"/>
              </a:rPr>
              <a:t>set.</a:t>
            </a:r>
            <a:endParaRPr sz="2400">
              <a:latin typeface="Calibri"/>
              <a:cs typeface="Calibri"/>
            </a:endParaRPr>
          </a:p>
        </p:txBody>
      </p:sp>
      <p:sp>
        <p:nvSpPr>
          <p:cNvPr id="82" name="object 82"/>
          <p:cNvSpPr txBox="1"/>
          <p:nvPr/>
        </p:nvSpPr>
        <p:spPr>
          <a:xfrm>
            <a:off x="4436130" y="5924803"/>
            <a:ext cx="208661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0000"/>
                </a:solidFill>
                <a:latin typeface="Calibri"/>
                <a:cs typeface="Calibri"/>
              </a:rPr>
              <a:t>Set</a:t>
            </a:r>
            <a:r>
              <a:rPr sz="1800" spc="-10" dirty="0">
                <a:solidFill>
                  <a:srgbClr val="FF0000"/>
                </a:solidFill>
                <a:latin typeface="Calibri"/>
                <a:cs typeface="Calibri"/>
              </a:rPr>
              <a:t> </a:t>
            </a:r>
            <a:r>
              <a:rPr sz="1800" dirty="0">
                <a:solidFill>
                  <a:srgbClr val="FF0000"/>
                </a:solidFill>
                <a:latin typeface="Calibri"/>
                <a:cs typeface="Calibri"/>
              </a:rPr>
              <a:t>of </a:t>
            </a:r>
            <a:r>
              <a:rPr sz="1800" spc="-5" dirty="0">
                <a:solidFill>
                  <a:srgbClr val="FF0000"/>
                </a:solidFill>
                <a:latin typeface="Calibri"/>
                <a:cs typeface="Calibri"/>
              </a:rPr>
              <a:t>linear</a:t>
            </a:r>
            <a:r>
              <a:rPr sz="1800" spc="-10" dirty="0">
                <a:solidFill>
                  <a:srgbClr val="FF0000"/>
                </a:solidFill>
                <a:latin typeface="Calibri"/>
                <a:cs typeface="Calibri"/>
              </a:rPr>
              <a:t> classifiers</a:t>
            </a:r>
            <a:endParaRPr sz="1800">
              <a:latin typeface="Calibri"/>
              <a:cs typeface="Calibri"/>
            </a:endParaRPr>
          </a:p>
        </p:txBody>
      </p:sp>
      <p:grpSp>
        <p:nvGrpSpPr>
          <p:cNvPr id="83" name="object 83"/>
          <p:cNvGrpSpPr/>
          <p:nvPr/>
        </p:nvGrpSpPr>
        <p:grpSpPr>
          <a:xfrm>
            <a:off x="819150" y="1391296"/>
            <a:ext cx="5184775" cy="4717415"/>
            <a:chOff x="819150" y="1391296"/>
            <a:chExt cx="5184775" cy="4717415"/>
          </a:xfrm>
        </p:grpSpPr>
        <p:sp>
          <p:nvSpPr>
            <p:cNvPr id="84" name="object 84"/>
            <p:cNvSpPr/>
            <p:nvPr/>
          </p:nvSpPr>
          <p:spPr>
            <a:xfrm>
              <a:off x="838200" y="1410346"/>
              <a:ext cx="3295015" cy="3688715"/>
            </a:xfrm>
            <a:custGeom>
              <a:avLst/>
              <a:gdLst/>
              <a:ahLst/>
              <a:cxnLst/>
              <a:rect l="l" t="t" r="r" b="b"/>
              <a:pathLst>
                <a:path w="3295015" h="3688715">
                  <a:moveTo>
                    <a:pt x="3294931" y="0"/>
                  </a:moveTo>
                  <a:lnTo>
                    <a:pt x="0" y="3688596"/>
                  </a:lnTo>
                </a:path>
              </a:pathLst>
            </a:custGeom>
            <a:ln w="38100">
              <a:solidFill>
                <a:srgbClr val="FF0000"/>
              </a:solidFill>
            </a:ln>
          </p:spPr>
          <p:txBody>
            <a:bodyPr wrap="square" lIns="0" tIns="0" rIns="0" bIns="0" rtlCol="0"/>
            <a:lstStyle/>
            <a:p>
              <a:endParaRPr/>
            </a:p>
          </p:txBody>
        </p:sp>
        <p:sp>
          <p:nvSpPr>
            <p:cNvPr id="85" name="object 85"/>
            <p:cNvSpPr/>
            <p:nvPr/>
          </p:nvSpPr>
          <p:spPr>
            <a:xfrm>
              <a:off x="4285531" y="1562746"/>
              <a:ext cx="72390" cy="4526915"/>
            </a:xfrm>
            <a:custGeom>
              <a:avLst/>
              <a:gdLst/>
              <a:ahLst/>
              <a:cxnLst/>
              <a:rect l="l" t="t" r="r" b="b"/>
              <a:pathLst>
                <a:path w="72389" h="4526915">
                  <a:moveTo>
                    <a:pt x="0" y="0"/>
                  </a:moveTo>
                  <a:lnTo>
                    <a:pt x="71858" y="4526774"/>
                  </a:lnTo>
                </a:path>
              </a:pathLst>
            </a:custGeom>
            <a:ln w="38100">
              <a:solidFill>
                <a:srgbClr val="FF0000"/>
              </a:solidFill>
            </a:ln>
          </p:spPr>
          <p:txBody>
            <a:bodyPr wrap="square" lIns="0" tIns="0" rIns="0" bIns="0" rtlCol="0"/>
            <a:lstStyle/>
            <a:p>
              <a:endParaRPr/>
            </a:p>
          </p:txBody>
        </p:sp>
        <p:sp>
          <p:nvSpPr>
            <p:cNvPr id="86" name="object 86"/>
            <p:cNvSpPr/>
            <p:nvPr/>
          </p:nvSpPr>
          <p:spPr>
            <a:xfrm>
              <a:off x="4672417" y="1914241"/>
              <a:ext cx="1312545" cy="3990975"/>
            </a:xfrm>
            <a:custGeom>
              <a:avLst/>
              <a:gdLst/>
              <a:ahLst/>
              <a:cxnLst/>
              <a:rect l="l" t="t" r="r" b="b"/>
              <a:pathLst>
                <a:path w="1312545" h="3990975">
                  <a:moveTo>
                    <a:pt x="1312098" y="0"/>
                  </a:moveTo>
                  <a:lnTo>
                    <a:pt x="0" y="3990612"/>
                  </a:lnTo>
                </a:path>
              </a:pathLst>
            </a:custGeom>
            <a:ln w="38100">
              <a:solidFill>
                <a:srgbClr val="FF0000"/>
              </a:solidFill>
            </a:ln>
          </p:spPr>
          <p:txBody>
            <a:bodyPr wrap="square" lIns="0" tIns="0" rIns="0" bIns="0" rtlCol="0"/>
            <a:lstStyle/>
            <a:p>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200140" cy="6959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70C0"/>
                </a:solidFill>
              </a:rPr>
              <a:t>Non-linearly</a:t>
            </a:r>
            <a:r>
              <a:rPr dirty="0">
                <a:solidFill>
                  <a:srgbClr val="0070C0"/>
                </a:solidFill>
              </a:rPr>
              <a:t> </a:t>
            </a:r>
            <a:r>
              <a:rPr spc="-15" dirty="0">
                <a:solidFill>
                  <a:srgbClr val="0070C0"/>
                </a:solidFill>
              </a:rPr>
              <a:t>separable</a:t>
            </a:r>
            <a:r>
              <a:rPr spc="5" dirty="0">
                <a:solidFill>
                  <a:srgbClr val="0070C0"/>
                </a:solidFill>
              </a:rPr>
              <a:t> </a:t>
            </a:r>
            <a:r>
              <a:rPr spc="-30" dirty="0">
                <a:solidFill>
                  <a:srgbClr val="0070C0"/>
                </a:solidFill>
              </a:rPr>
              <a:t>data</a:t>
            </a:r>
          </a:p>
        </p:txBody>
      </p:sp>
      <p:pic>
        <p:nvPicPr>
          <p:cNvPr id="3" name="object 3"/>
          <p:cNvPicPr/>
          <p:nvPr/>
        </p:nvPicPr>
        <p:blipFill>
          <a:blip r:embed="rId2" cstate="print"/>
          <a:stretch>
            <a:fillRect/>
          </a:stretch>
        </p:blipFill>
        <p:spPr>
          <a:xfrm>
            <a:off x="1728053" y="3360030"/>
            <a:ext cx="237685" cy="227832"/>
          </a:xfrm>
          <a:prstGeom prst="rect">
            <a:avLst/>
          </a:prstGeom>
        </p:spPr>
      </p:pic>
      <p:pic>
        <p:nvPicPr>
          <p:cNvPr id="4" name="object 4"/>
          <p:cNvPicPr/>
          <p:nvPr/>
        </p:nvPicPr>
        <p:blipFill>
          <a:blip r:embed="rId3" cstate="print"/>
          <a:stretch>
            <a:fillRect/>
          </a:stretch>
        </p:blipFill>
        <p:spPr>
          <a:xfrm>
            <a:off x="1967099" y="3013410"/>
            <a:ext cx="237685" cy="227832"/>
          </a:xfrm>
          <a:prstGeom prst="rect">
            <a:avLst/>
          </a:prstGeom>
        </p:spPr>
      </p:pic>
      <p:pic>
        <p:nvPicPr>
          <p:cNvPr id="5" name="object 5"/>
          <p:cNvPicPr/>
          <p:nvPr/>
        </p:nvPicPr>
        <p:blipFill>
          <a:blip r:embed="rId4" cstate="print"/>
          <a:stretch>
            <a:fillRect/>
          </a:stretch>
        </p:blipFill>
        <p:spPr>
          <a:xfrm>
            <a:off x="1615559" y="3803736"/>
            <a:ext cx="237685" cy="227832"/>
          </a:xfrm>
          <a:prstGeom prst="rect">
            <a:avLst/>
          </a:prstGeom>
        </p:spPr>
      </p:pic>
      <p:grpSp>
        <p:nvGrpSpPr>
          <p:cNvPr id="6" name="object 6"/>
          <p:cNvGrpSpPr/>
          <p:nvPr/>
        </p:nvGrpSpPr>
        <p:grpSpPr>
          <a:xfrm>
            <a:off x="1176023" y="1900788"/>
            <a:ext cx="6337935" cy="3728085"/>
            <a:chOff x="1176023" y="1900788"/>
            <a:chExt cx="6337935" cy="3728085"/>
          </a:xfrm>
        </p:grpSpPr>
        <p:pic>
          <p:nvPicPr>
            <p:cNvPr id="7" name="object 7"/>
            <p:cNvPicPr/>
            <p:nvPr/>
          </p:nvPicPr>
          <p:blipFill>
            <a:blip r:embed="rId5" cstate="print"/>
            <a:stretch>
              <a:fillRect/>
            </a:stretch>
          </p:blipFill>
          <p:spPr>
            <a:xfrm>
              <a:off x="2121778" y="3696171"/>
              <a:ext cx="237685" cy="227832"/>
            </a:xfrm>
            <a:prstGeom prst="rect">
              <a:avLst/>
            </a:prstGeom>
          </p:spPr>
        </p:pic>
        <p:pic>
          <p:nvPicPr>
            <p:cNvPr id="8" name="object 8"/>
            <p:cNvPicPr/>
            <p:nvPr/>
          </p:nvPicPr>
          <p:blipFill>
            <a:blip r:embed="rId6" cstate="print"/>
            <a:stretch>
              <a:fillRect/>
            </a:stretch>
          </p:blipFill>
          <p:spPr>
            <a:xfrm>
              <a:off x="3374085" y="3815942"/>
              <a:ext cx="237685" cy="227832"/>
            </a:xfrm>
            <a:prstGeom prst="rect">
              <a:avLst/>
            </a:prstGeom>
          </p:spPr>
        </p:pic>
        <p:sp>
          <p:nvSpPr>
            <p:cNvPr id="9" name="object 9"/>
            <p:cNvSpPr/>
            <p:nvPr/>
          </p:nvSpPr>
          <p:spPr>
            <a:xfrm>
              <a:off x="1176020" y="1914245"/>
              <a:ext cx="6337935" cy="3714750"/>
            </a:xfrm>
            <a:custGeom>
              <a:avLst/>
              <a:gdLst/>
              <a:ahLst/>
              <a:cxnLst/>
              <a:rect l="l" t="t" r="r" b="b"/>
              <a:pathLst>
                <a:path w="6337934" h="3714750">
                  <a:moveTo>
                    <a:pt x="6337706" y="3668852"/>
                  </a:moveTo>
                  <a:lnTo>
                    <a:pt x="6332106" y="3666109"/>
                  </a:lnTo>
                  <a:lnTo>
                    <a:pt x="6261252" y="3631273"/>
                  </a:lnTo>
                  <a:lnTo>
                    <a:pt x="6261481" y="3666198"/>
                  </a:lnTo>
                  <a:lnTo>
                    <a:pt x="41275" y="3707841"/>
                  </a:lnTo>
                  <a:lnTo>
                    <a:pt x="41275" y="76200"/>
                  </a:lnTo>
                  <a:lnTo>
                    <a:pt x="76200" y="76200"/>
                  </a:lnTo>
                  <a:lnTo>
                    <a:pt x="69850" y="63500"/>
                  </a:lnTo>
                  <a:lnTo>
                    <a:pt x="38100" y="0"/>
                  </a:lnTo>
                  <a:lnTo>
                    <a:pt x="0" y="76200"/>
                  </a:lnTo>
                  <a:lnTo>
                    <a:pt x="34925" y="76200"/>
                  </a:lnTo>
                  <a:lnTo>
                    <a:pt x="34925" y="3711016"/>
                  </a:lnTo>
                  <a:lnTo>
                    <a:pt x="38087" y="3711016"/>
                  </a:lnTo>
                  <a:lnTo>
                    <a:pt x="38112" y="3714204"/>
                  </a:lnTo>
                  <a:lnTo>
                    <a:pt x="6261519" y="3672548"/>
                  </a:lnTo>
                  <a:lnTo>
                    <a:pt x="6261760" y="3707473"/>
                  </a:lnTo>
                  <a:lnTo>
                    <a:pt x="6337706" y="3668852"/>
                  </a:lnTo>
                  <a:close/>
                </a:path>
              </a:pathLst>
            </a:custGeom>
            <a:solidFill>
              <a:srgbClr val="4472C4"/>
            </a:solidFill>
          </p:spPr>
          <p:txBody>
            <a:bodyPr wrap="square" lIns="0" tIns="0" rIns="0" bIns="0" rtlCol="0"/>
            <a:lstStyle/>
            <a:p>
              <a:endParaRPr/>
            </a:p>
          </p:txBody>
        </p:sp>
        <p:pic>
          <p:nvPicPr>
            <p:cNvPr id="10" name="object 10"/>
            <p:cNvPicPr/>
            <p:nvPr/>
          </p:nvPicPr>
          <p:blipFill>
            <a:blip r:embed="rId7" cstate="print"/>
            <a:stretch>
              <a:fillRect/>
            </a:stretch>
          </p:blipFill>
          <p:spPr>
            <a:xfrm>
              <a:off x="3204521" y="3559611"/>
              <a:ext cx="237685" cy="227832"/>
            </a:xfrm>
            <a:prstGeom prst="rect">
              <a:avLst/>
            </a:prstGeom>
          </p:spPr>
        </p:pic>
        <p:pic>
          <p:nvPicPr>
            <p:cNvPr id="11" name="object 11"/>
            <p:cNvPicPr/>
            <p:nvPr/>
          </p:nvPicPr>
          <p:blipFill>
            <a:blip r:embed="rId8" cstate="print"/>
            <a:stretch>
              <a:fillRect/>
            </a:stretch>
          </p:blipFill>
          <p:spPr>
            <a:xfrm>
              <a:off x="3379989" y="3177778"/>
              <a:ext cx="237685" cy="227832"/>
            </a:xfrm>
            <a:prstGeom prst="rect">
              <a:avLst/>
            </a:prstGeom>
          </p:spPr>
        </p:pic>
        <p:pic>
          <p:nvPicPr>
            <p:cNvPr id="12" name="object 12"/>
            <p:cNvPicPr/>
            <p:nvPr/>
          </p:nvPicPr>
          <p:blipFill>
            <a:blip r:embed="rId9" cstate="print"/>
            <a:stretch>
              <a:fillRect/>
            </a:stretch>
          </p:blipFill>
          <p:spPr>
            <a:xfrm>
              <a:off x="3172547" y="2432197"/>
              <a:ext cx="237685" cy="227832"/>
            </a:xfrm>
            <a:prstGeom prst="rect">
              <a:avLst/>
            </a:prstGeom>
          </p:spPr>
        </p:pic>
        <p:pic>
          <p:nvPicPr>
            <p:cNvPr id="13" name="object 13"/>
            <p:cNvPicPr/>
            <p:nvPr/>
          </p:nvPicPr>
          <p:blipFill>
            <a:blip r:embed="rId10" cstate="print"/>
            <a:stretch>
              <a:fillRect/>
            </a:stretch>
          </p:blipFill>
          <p:spPr>
            <a:xfrm>
              <a:off x="3584182" y="4213828"/>
              <a:ext cx="237685" cy="227832"/>
            </a:xfrm>
            <a:prstGeom prst="rect">
              <a:avLst/>
            </a:prstGeom>
          </p:spPr>
        </p:pic>
        <p:pic>
          <p:nvPicPr>
            <p:cNvPr id="14" name="object 14"/>
            <p:cNvPicPr/>
            <p:nvPr/>
          </p:nvPicPr>
          <p:blipFill>
            <a:blip r:embed="rId11" cstate="print"/>
            <a:stretch>
              <a:fillRect/>
            </a:stretch>
          </p:blipFill>
          <p:spPr>
            <a:xfrm>
              <a:off x="3366227" y="2826815"/>
              <a:ext cx="237685" cy="227832"/>
            </a:xfrm>
            <a:prstGeom prst="rect">
              <a:avLst/>
            </a:prstGeom>
          </p:spPr>
        </p:pic>
        <p:sp>
          <p:nvSpPr>
            <p:cNvPr id="15" name="object 15"/>
            <p:cNvSpPr/>
            <p:nvPr/>
          </p:nvSpPr>
          <p:spPr>
            <a:xfrm>
              <a:off x="3717087" y="3300729"/>
              <a:ext cx="225425" cy="215900"/>
            </a:xfrm>
            <a:custGeom>
              <a:avLst/>
              <a:gdLst/>
              <a:ahLst/>
              <a:cxnLst/>
              <a:rect l="l" t="t" r="r" b="b"/>
              <a:pathLst>
                <a:path w="225425" h="215900">
                  <a:moveTo>
                    <a:pt x="224980" y="72390"/>
                  </a:moveTo>
                  <a:lnTo>
                    <a:pt x="153454" y="72390"/>
                  </a:lnTo>
                  <a:lnTo>
                    <a:pt x="153454" y="0"/>
                  </a:lnTo>
                  <a:lnTo>
                    <a:pt x="71513" y="0"/>
                  </a:lnTo>
                  <a:lnTo>
                    <a:pt x="71513" y="72390"/>
                  </a:lnTo>
                  <a:lnTo>
                    <a:pt x="0" y="72390"/>
                  </a:lnTo>
                  <a:lnTo>
                    <a:pt x="0" y="143510"/>
                  </a:lnTo>
                  <a:lnTo>
                    <a:pt x="71513" y="143510"/>
                  </a:lnTo>
                  <a:lnTo>
                    <a:pt x="71513" y="215900"/>
                  </a:lnTo>
                  <a:lnTo>
                    <a:pt x="153454" y="215900"/>
                  </a:lnTo>
                  <a:lnTo>
                    <a:pt x="153454" y="143510"/>
                  </a:lnTo>
                  <a:lnTo>
                    <a:pt x="224980" y="143510"/>
                  </a:lnTo>
                  <a:lnTo>
                    <a:pt x="224980" y="72390"/>
                  </a:lnTo>
                  <a:close/>
                </a:path>
              </a:pathLst>
            </a:custGeom>
            <a:solidFill>
              <a:srgbClr val="00B050"/>
            </a:solidFill>
          </p:spPr>
          <p:txBody>
            <a:bodyPr wrap="square" lIns="0" tIns="0" rIns="0" bIns="0" rtlCol="0"/>
            <a:lstStyle/>
            <a:p>
              <a:endParaRPr/>
            </a:p>
          </p:txBody>
        </p:sp>
        <p:sp>
          <p:nvSpPr>
            <p:cNvPr id="16" name="object 16"/>
            <p:cNvSpPr/>
            <p:nvPr/>
          </p:nvSpPr>
          <p:spPr>
            <a:xfrm>
              <a:off x="3717086" y="3301249"/>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sp>
          <p:nvSpPr>
            <p:cNvPr id="17" name="object 17"/>
            <p:cNvSpPr/>
            <p:nvPr/>
          </p:nvSpPr>
          <p:spPr>
            <a:xfrm>
              <a:off x="4068622" y="3809999"/>
              <a:ext cx="225425" cy="214629"/>
            </a:xfrm>
            <a:custGeom>
              <a:avLst/>
              <a:gdLst/>
              <a:ahLst/>
              <a:cxnLst/>
              <a:rect l="l" t="t" r="r" b="b"/>
              <a:pathLst>
                <a:path w="225425" h="214629">
                  <a:moveTo>
                    <a:pt x="224980" y="71120"/>
                  </a:moveTo>
                  <a:lnTo>
                    <a:pt x="153454" y="71120"/>
                  </a:lnTo>
                  <a:lnTo>
                    <a:pt x="153454" y="0"/>
                  </a:lnTo>
                  <a:lnTo>
                    <a:pt x="71526" y="0"/>
                  </a:lnTo>
                  <a:lnTo>
                    <a:pt x="71526" y="71120"/>
                  </a:lnTo>
                  <a:lnTo>
                    <a:pt x="0" y="71120"/>
                  </a:lnTo>
                  <a:lnTo>
                    <a:pt x="0" y="143510"/>
                  </a:lnTo>
                  <a:lnTo>
                    <a:pt x="71526" y="143510"/>
                  </a:lnTo>
                  <a:lnTo>
                    <a:pt x="71526" y="214630"/>
                  </a:lnTo>
                  <a:lnTo>
                    <a:pt x="153454" y="214630"/>
                  </a:lnTo>
                  <a:lnTo>
                    <a:pt x="153454" y="143510"/>
                  </a:lnTo>
                  <a:lnTo>
                    <a:pt x="224980" y="143510"/>
                  </a:lnTo>
                  <a:lnTo>
                    <a:pt x="224980" y="71120"/>
                  </a:lnTo>
                  <a:close/>
                </a:path>
              </a:pathLst>
            </a:custGeom>
            <a:solidFill>
              <a:srgbClr val="00B050"/>
            </a:solidFill>
          </p:spPr>
          <p:txBody>
            <a:bodyPr wrap="square" lIns="0" tIns="0" rIns="0" bIns="0" rtlCol="0"/>
            <a:lstStyle/>
            <a:p>
              <a:endParaRPr/>
            </a:p>
          </p:txBody>
        </p:sp>
        <p:sp>
          <p:nvSpPr>
            <p:cNvPr id="18" name="object 18"/>
            <p:cNvSpPr/>
            <p:nvPr/>
          </p:nvSpPr>
          <p:spPr>
            <a:xfrm>
              <a:off x="4068627" y="3810086"/>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19" name="object 19"/>
            <p:cNvPicPr/>
            <p:nvPr/>
          </p:nvPicPr>
          <p:blipFill>
            <a:blip r:embed="rId8" cstate="print"/>
            <a:stretch>
              <a:fillRect/>
            </a:stretch>
          </p:blipFill>
          <p:spPr>
            <a:xfrm>
              <a:off x="2522534" y="2429751"/>
              <a:ext cx="237685" cy="227832"/>
            </a:xfrm>
            <a:prstGeom prst="rect">
              <a:avLst/>
            </a:prstGeom>
          </p:spPr>
        </p:pic>
        <p:pic>
          <p:nvPicPr>
            <p:cNvPr id="20" name="object 20"/>
            <p:cNvPicPr/>
            <p:nvPr/>
          </p:nvPicPr>
          <p:blipFill>
            <a:blip r:embed="rId12" cstate="print"/>
            <a:stretch>
              <a:fillRect/>
            </a:stretch>
          </p:blipFill>
          <p:spPr>
            <a:xfrm>
              <a:off x="2290518" y="2750347"/>
              <a:ext cx="237685" cy="227832"/>
            </a:xfrm>
            <a:prstGeom prst="rect">
              <a:avLst/>
            </a:prstGeom>
          </p:spPr>
        </p:pic>
        <p:sp>
          <p:nvSpPr>
            <p:cNvPr id="21" name="object 21"/>
            <p:cNvSpPr/>
            <p:nvPr/>
          </p:nvSpPr>
          <p:spPr>
            <a:xfrm>
              <a:off x="5042395" y="286986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22" name="object 22"/>
            <p:cNvSpPr/>
            <p:nvPr/>
          </p:nvSpPr>
          <p:spPr>
            <a:xfrm>
              <a:off x="5042395" y="286986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23" name="object 23"/>
            <p:cNvSpPr/>
            <p:nvPr/>
          </p:nvSpPr>
          <p:spPr>
            <a:xfrm>
              <a:off x="2657325" y="3241964"/>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24" name="object 24"/>
            <p:cNvSpPr/>
            <p:nvPr/>
          </p:nvSpPr>
          <p:spPr>
            <a:xfrm>
              <a:off x="2657325" y="3241964"/>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25" name="object 25"/>
            <p:cNvSpPr/>
            <p:nvPr/>
          </p:nvSpPr>
          <p:spPr>
            <a:xfrm>
              <a:off x="2789019" y="2891377"/>
              <a:ext cx="225425" cy="102235"/>
            </a:xfrm>
            <a:custGeom>
              <a:avLst/>
              <a:gdLst/>
              <a:ahLst/>
              <a:cxnLst/>
              <a:rect l="l" t="t" r="r" b="b"/>
              <a:pathLst>
                <a:path w="225425" h="102235">
                  <a:moveTo>
                    <a:pt x="224984" y="0"/>
                  </a:moveTo>
                  <a:lnTo>
                    <a:pt x="0" y="0"/>
                  </a:lnTo>
                  <a:lnTo>
                    <a:pt x="0" y="101963"/>
                  </a:lnTo>
                  <a:lnTo>
                    <a:pt x="224984" y="101963"/>
                  </a:lnTo>
                  <a:lnTo>
                    <a:pt x="224984" y="0"/>
                  </a:lnTo>
                  <a:close/>
                </a:path>
              </a:pathLst>
            </a:custGeom>
            <a:solidFill>
              <a:srgbClr val="00B0F0"/>
            </a:solidFill>
          </p:spPr>
          <p:txBody>
            <a:bodyPr wrap="square" lIns="0" tIns="0" rIns="0" bIns="0" rtlCol="0"/>
            <a:lstStyle/>
            <a:p>
              <a:endParaRPr/>
            </a:p>
          </p:txBody>
        </p:sp>
        <p:sp>
          <p:nvSpPr>
            <p:cNvPr id="26" name="object 26"/>
            <p:cNvSpPr/>
            <p:nvPr/>
          </p:nvSpPr>
          <p:spPr>
            <a:xfrm>
              <a:off x="2789019" y="2891377"/>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27" name="object 27"/>
            <p:cNvSpPr/>
            <p:nvPr/>
          </p:nvSpPr>
          <p:spPr>
            <a:xfrm>
              <a:off x="2557006" y="3554881"/>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28" name="object 28"/>
            <p:cNvSpPr/>
            <p:nvPr/>
          </p:nvSpPr>
          <p:spPr>
            <a:xfrm>
              <a:off x="2557006" y="3554881"/>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29" name="object 29"/>
            <p:cNvSpPr/>
            <p:nvPr/>
          </p:nvSpPr>
          <p:spPr>
            <a:xfrm>
              <a:off x="5506429" y="2433510"/>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30" name="object 30"/>
            <p:cNvSpPr/>
            <p:nvPr/>
          </p:nvSpPr>
          <p:spPr>
            <a:xfrm>
              <a:off x="5506429" y="2433510"/>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1" name="object 31"/>
            <p:cNvSpPr/>
            <p:nvPr/>
          </p:nvSpPr>
          <p:spPr>
            <a:xfrm>
              <a:off x="2951868" y="3456773"/>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32" name="object 32"/>
            <p:cNvSpPr/>
            <p:nvPr/>
          </p:nvSpPr>
          <p:spPr>
            <a:xfrm>
              <a:off x="2951868" y="3456773"/>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3" name="object 33"/>
            <p:cNvSpPr/>
            <p:nvPr/>
          </p:nvSpPr>
          <p:spPr>
            <a:xfrm>
              <a:off x="5759531" y="2938628"/>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34" name="object 34"/>
            <p:cNvSpPr/>
            <p:nvPr/>
          </p:nvSpPr>
          <p:spPr>
            <a:xfrm>
              <a:off x="5759531" y="293862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5" name="object 35"/>
            <p:cNvSpPr/>
            <p:nvPr/>
          </p:nvSpPr>
          <p:spPr>
            <a:xfrm>
              <a:off x="6322002" y="2552386"/>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36" name="object 36"/>
            <p:cNvSpPr/>
            <p:nvPr/>
          </p:nvSpPr>
          <p:spPr>
            <a:xfrm>
              <a:off x="6322002" y="2552386"/>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7" name="object 37"/>
            <p:cNvSpPr/>
            <p:nvPr/>
          </p:nvSpPr>
          <p:spPr>
            <a:xfrm>
              <a:off x="4401007" y="2787493"/>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38" name="object 38"/>
            <p:cNvSpPr/>
            <p:nvPr/>
          </p:nvSpPr>
          <p:spPr>
            <a:xfrm>
              <a:off x="4401007" y="2787493"/>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9" name="object 39"/>
            <p:cNvSpPr/>
            <p:nvPr/>
          </p:nvSpPr>
          <p:spPr>
            <a:xfrm>
              <a:off x="6322002" y="3258812"/>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0" name="object 40"/>
            <p:cNvSpPr/>
            <p:nvPr/>
          </p:nvSpPr>
          <p:spPr>
            <a:xfrm>
              <a:off x="6322002" y="325881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1" name="object 41"/>
            <p:cNvSpPr/>
            <p:nvPr/>
          </p:nvSpPr>
          <p:spPr>
            <a:xfrm>
              <a:off x="5849183" y="3258812"/>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42" name="object 42"/>
            <p:cNvSpPr/>
            <p:nvPr/>
          </p:nvSpPr>
          <p:spPr>
            <a:xfrm>
              <a:off x="5849183" y="325881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3" name="object 43"/>
            <p:cNvSpPr/>
            <p:nvPr/>
          </p:nvSpPr>
          <p:spPr>
            <a:xfrm>
              <a:off x="4929902" y="413312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4" name="object 44"/>
            <p:cNvSpPr/>
            <p:nvPr/>
          </p:nvSpPr>
          <p:spPr>
            <a:xfrm>
              <a:off x="4929902" y="413312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5" name="object 45"/>
            <p:cNvSpPr/>
            <p:nvPr/>
          </p:nvSpPr>
          <p:spPr>
            <a:xfrm>
              <a:off x="6385283" y="3661065"/>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46" name="object 46"/>
            <p:cNvSpPr/>
            <p:nvPr/>
          </p:nvSpPr>
          <p:spPr>
            <a:xfrm>
              <a:off x="6385283" y="366106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7" name="object 47"/>
            <p:cNvSpPr/>
            <p:nvPr/>
          </p:nvSpPr>
          <p:spPr>
            <a:xfrm>
              <a:off x="5481897" y="4593615"/>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8" name="object 48"/>
            <p:cNvSpPr/>
            <p:nvPr/>
          </p:nvSpPr>
          <p:spPr>
            <a:xfrm>
              <a:off x="5481897" y="459361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9" name="object 49"/>
            <p:cNvSpPr/>
            <p:nvPr/>
          </p:nvSpPr>
          <p:spPr>
            <a:xfrm>
              <a:off x="5369405" y="3848126"/>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50" name="object 50"/>
            <p:cNvSpPr/>
            <p:nvPr/>
          </p:nvSpPr>
          <p:spPr>
            <a:xfrm>
              <a:off x="5369405" y="3848126"/>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1" name="object 51"/>
            <p:cNvSpPr/>
            <p:nvPr/>
          </p:nvSpPr>
          <p:spPr>
            <a:xfrm>
              <a:off x="5808422" y="3690772"/>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52" name="object 52"/>
            <p:cNvSpPr/>
            <p:nvPr/>
          </p:nvSpPr>
          <p:spPr>
            <a:xfrm>
              <a:off x="5808422" y="369077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pic>
          <p:nvPicPr>
            <p:cNvPr id="53" name="object 53"/>
            <p:cNvPicPr/>
            <p:nvPr/>
          </p:nvPicPr>
          <p:blipFill>
            <a:blip r:embed="rId13" cstate="print"/>
            <a:stretch>
              <a:fillRect/>
            </a:stretch>
          </p:blipFill>
          <p:spPr>
            <a:xfrm>
              <a:off x="4641893" y="3461494"/>
              <a:ext cx="237685" cy="227832"/>
            </a:xfrm>
            <a:prstGeom prst="rect">
              <a:avLst/>
            </a:prstGeom>
          </p:spPr>
        </p:pic>
        <p:sp>
          <p:nvSpPr>
            <p:cNvPr id="54" name="object 54"/>
            <p:cNvSpPr/>
            <p:nvPr/>
          </p:nvSpPr>
          <p:spPr>
            <a:xfrm>
              <a:off x="3815512" y="3774439"/>
              <a:ext cx="225425" cy="214629"/>
            </a:xfrm>
            <a:custGeom>
              <a:avLst/>
              <a:gdLst/>
              <a:ahLst/>
              <a:cxnLst/>
              <a:rect l="l" t="t" r="r" b="b"/>
              <a:pathLst>
                <a:path w="225425" h="214629">
                  <a:moveTo>
                    <a:pt x="224980" y="71120"/>
                  </a:moveTo>
                  <a:lnTo>
                    <a:pt x="153466" y="71120"/>
                  </a:lnTo>
                  <a:lnTo>
                    <a:pt x="153466" y="0"/>
                  </a:lnTo>
                  <a:lnTo>
                    <a:pt x="71526" y="0"/>
                  </a:lnTo>
                  <a:lnTo>
                    <a:pt x="71526" y="71120"/>
                  </a:lnTo>
                  <a:lnTo>
                    <a:pt x="0" y="71120"/>
                  </a:lnTo>
                  <a:lnTo>
                    <a:pt x="0" y="143510"/>
                  </a:lnTo>
                  <a:lnTo>
                    <a:pt x="71526" y="143510"/>
                  </a:lnTo>
                  <a:lnTo>
                    <a:pt x="71526" y="214630"/>
                  </a:lnTo>
                  <a:lnTo>
                    <a:pt x="153466" y="214630"/>
                  </a:lnTo>
                  <a:lnTo>
                    <a:pt x="153466" y="143510"/>
                  </a:lnTo>
                  <a:lnTo>
                    <a:pt x="224980" y="143510"/>
                  </a:lnTo>
                  <a:lnTo>
                    <a:pt x="224980" y="71120"/>
                  </a:lnTo>
                  <a:close/>
                </a:path>
              </a:pathLst>
            </a:custGeom>
            <a:solidFill>
              <a:srgbClr val="00B050"/>
            </a:solidFill>
          </p:spPr>
          <p:txBody>
            <a:bodyPr wrap="square" lIns="0" tIns="0" rIns="0" bIns="0" rtlCol="0"/>
            <a:lstStyle/>
            <a:p>
              <a:endParaRPr/>
            </a:p>
          </p:txBody>
        </p:sp>
        <p:sp>
          <p:nvSpPr>
            <p:cNvPr id="55" name="object 55"/>
            <p:cNvSpPr/>
            <p:nvPr/>
          </p:nvSpPr>
          <p:spPr>
            <a:xfrm>
              <a:off x="3815518" y="3774135"/>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56" name="object 56"/>
            <p:cNvPicPr/>
            <p:nvPr/>
          </p:nvPicPr>
          <p:blipFill>
            <a:blip r:embed="rId14" cstate="print"/>
            <a:stretch>
              <a:fillRect/>
            </a:stretch>
          </p:blipFill>
          <p:spPr>
            <a:xfrm>
              <a:off x="4126781" y="4447751"/>
              <a:ext cx="237685" cy="227832"/>
            </a:xfrm>
            <a:prstGeom prst="rect">
              <a:avLst/>
            </a:prstGeom>
          </p:spPr>
        </p:pic>
        <p:pic>
          <p:nvPicPr>
            <p:cNvPr id="57" name="object 57"/>
            <p:cNvPicPr/>
            <p:nvPr/>
          </p:nvPicPr>
          <p:blipFill>
            <a:blip r:embed="rId15" cstate="print"/>
            <a:stretch>
              <a:fillRect/>
            </a:stretch>
          </p:blipFill>
          <p:spPr>
            <a:xfrm>
              <a:off x="3839848" y="2584548"/>
              <a:ext cx="237685" cy="227832"/>
            </a:xfrm>
            <a:prstGeom prst="rect">
              <a:avLst/>
            </a:prstGeom>
          </p:spPr>
        </p:pic>
        <p:sp>
          <p:nvSpPr>
            <p:cNvPr id="58" name="object 58"/>
            <p:cNvSpPr/>
            <p:nvPr/>
          </p:nvSpPr>
          <p:spPr>
            <a:xfrm>
              <a:off x="3935336" y="3159759"/>
              <a:ext cx="225425" cy="214629"/>
            </a:xfrm>
            <a:custGeom>
              <a:avLst/>
              <a:gdLst/>
              <a:ahLst/>
              <a:cxnLst/>
              <a:rect l="l" t="t" r="r" b="b"/>
              <a:pathLst>
                <a:path w="225425" h="214629">
                  <a:moveTo>
                    <a:pt x="224980" y="71120"/>
                  </a:moveTo>
                  <a:lnTo>
                    <a:pt x="153454" y="71120"/>
                  </a:lnTo>
                  <a:lnTo>
                    <a:pt x="153454" y="0"/>
                  </a:lnTo>
                  <a:lnTo>
                    <a:pt x="71526" y="0"/>
                  </a:lnTo>
                  <a:lnTo>
                    <a:pt x="71526" y="71120"/>
                  </a:lnTo>
                  <a:lnTo>
                    <a:pt x="0" y="71120"/>
                  </a:lnTo>
                  <a:lnTo>
                    <a:pt x="0" y="143510"/>
                  </a:lnTo>
                  <a:lnTo>
                    <a:pt x="71526" y="143510"/>
                  </a:lnTo>
                  <a:lnTo>
                    <a:pt x="71526" y="214630"/>
                  </a:lnTo>
                  <a:lnTo>
                    <a:pt x="153454" y="214630"/>
                  </a:lnTo>
                  <a:lnTo>
                    <a:pt x="153454" y="143510"/>
                  </a:lnTo>
                  <a:lnTo>
                    <a:pt x="224980" y="143510"/>
                  </a:lnTo>
                  <a:lnTo>
                    <a:pt x="224980" y="71120"/>
                  </a:lnTo>
                  <a:close/>
                </a:path>
              </a:pathLst>
            </a:custGeom>
            <a:solidFill>
              <a:srgbClr val="00B050"/>
            </a:solidFill>
          </p:spPr>
          <p:txBody>
            <a:bodyPr wrap="square" lIns="0" tIns="0" rIns="0" bIns="0" rtlCol="0"/>
            <a:lstStyle/>
            <a:p>
              <a:endParaRPr/>
            </a:p>
          </p:txBody>
        </p:sp>
        <p:sp>
          <p:nvSpPr>
            <p:cNvPr id="59" name="object 59"/>
            <p:cNvSpPr/>
            <p:nvPr/>
          </p:nvSpPr>
          <p:spPr>
            <a:xfrm>
              <a:off x="3935341" y="3159545"/>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60" name="object 60"/>
            <p:cNvPicPr/>
            <p:nvPr/>
          </p:nvPicPr>
          <p:blipFill>
            <a:blip r:embed="rId16" cstate="print"/>
            <a:stretch>
              <a:fillRect/>
            </a:stretch>
          </p:blipFill>
          <p:spPr>
            <a:xfrm>
              <a:off x="4733919" y="3060894"/>
              <a:ext cx="237685" cy="227832"/>
            </a:xfrm>
            <a:prstGeom prst="rect">
              <a:avLst/>
            </a:prstGeom>
          </p:spPr>
        </p:pic>
        <p:pic>
          <p:nvPicPr>
            <p:cNvPr id="61" name="object 61"/>
            <p:cNvPicPr/>
            <p:nvPr/>
          </p:nvPicPr>
          <p:blipFill>
            <a:blip r:embed="rId15" cstate="print"/>
            <a:stretch>
              <a:fillRect/>
            </a:stretch>
          </p:blipFill>
          <p:spPr>
            <a:xfrm>
              <a:off x="4916971" y="3586572"/>
              <a:ext cx="237685" cy="227832"/>
            </a:xfrm>
            <a:prstGeom prst="rect">
              <a:avLst/>
            </a:prstGeom>
          </p:spPr>
        </p:pic>
        <p:pic>
          <p:nvPicPr>
            <p:cNvPr id="62" name="object 62"/>
            <p:cNvPicPr/>
            <p:nvPr/>
          </p:nvPicPr>
          <p:blipFill>
            <a:blip r:embed="rId17" cstate="print"/>
            <a:stretch>
              <a:fillRect/>
            </a:stretch>
          </p:blipFill>
          <p:spPr>
            <a:xfrm>
              <a:off x="5193858" y="3195077"/>
              <a:ext cx="237685" cy="227832"/>
            </a:xfrm>
            <a:prstGeom prst="rect">
              <a:avLst/>
            </a:prstGeom>
          </p:spPr>
        </p:pic>
        <p:sp>
          <p:nvSpPr>
            <p:cNvPr id="63" name="object 63"/>
            <p:cNvSpPr/>
            <p:nvPr/>
          </p:nvSpPr>
          <p:spPr>
            <a:xfrm>
              <a:off x="4729915" y="2543667"/>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64" name="object 64"/>
            <p:cNvSpPr/>
            <p:nvPr/>
          </p:nvSpPr>
          <p:spPr>
            <a:xfrm>
              <a:off x="4729915" y="2543667"/>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65" name="object 65"/>
            <p:cNvSpPr/>
            <p:nvPr/>
          </p:nvSpPr>
          <p:spPr>
            <a:xfrm>
              <a:off x="4357390" y="3142705"/>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66" name="object 66"/>
            <p:cNvSpPr/>
            <p:nvPr/>
          </p:nvSpPr>
          <p:spPr>
            <a:xfrm>
              <a:off x="4357390" y="314270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67" name="object 67"/>
            <p:cNvSpPr/>
            <p:nvPr/>
          </p:nvSpPr>
          <p:spPr>
            <a:xfrm>
              <a:off x="4420165" y="3715294"/>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68" name="object 68"/>
            <p:cNvSpPr/>
            <p:nvPr/>
          </p:nvSpPr>
          <p:spPr>
            <a:xfrm>
              <a:off x="4420165" y="3715294"/>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69" name="object 69"/>
            <p:cNvSpPr/>
            <p:nvPr/>
          </p:nvSpPr>
          <p:spPr>
            <a:xfrm>
              <a:off x="4672417" y="400776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70" name="object 70"/>
            <p:cNvSpPr/>
            <p:nvPr/>
          </p:nvSpPr>
          <p:spPr>
            <a:xfrm>
              <a:off x="4672417" y="400776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pic>
          <p:nvPicPr>
            <p:cNvPr id="71" name="object 71"/>
            <p:cNvPicPr/>
            <p:nvPr/>
          </p:nvPicPr>
          <p:blipFill>
            <a:blip r:embed="rId8" cstate="print"/>
            <a:stretch>
              <a:fillRect/>
            </a:stretch>
          </p:blipFill>
          <p:spPr>
            <a:xfrm>
              <a:off x="4619641" y="4490999"/>
              <a:ext cx="237685" cy="227832"/>
            </a:xfrm>
            <a:prstGeom prst="rect">
              <a:avLst/>
            </a:prstGeom>
          </p:spPr>
        </p:pic>
        <p:pic>
          <p:nvPicPr>
            <p:cNvPr id="72" name="object 72"/>
            <p:cNvPicPr/>
            <p:nvPr/>
          </p:nvPicPr>
          <p:blipFill>
            <a:blip r:embed="rId18" cstate="print"/>
            <a:stretch>
              <a:fillRect/>
            </a:stretch>
          </p:blipFill>
          <p:spPr>
            <a:xfrm>
              <a:off x="3928991" y="2084680"/>
              <a:ext cx="237685" cy="227832"/>
            </a:xfrm>
            <a:prstGeom prst="rect">
              <a:avLst/>
            </a:prstGeom>
          </p:spPr>
        </p:pic>
        <p:sp>
          <p:nvSpPr>
            <p:cNvPr id="73" name="object 73"/>
            <p:cNvSpPr/>
            <p:nvPr/>
          </p:nvSpPr>
          <p:spPr>
            <a:xfrm>
              <a:off x="4602188" y="2971830"/>
              <a:ext cx="901065" cy="885825"/>
            </a:xfrm>
            <a:custGeom>
              <a:avLst/>
              <a:gdLst/>
              <a:ahLst/>
              <a:cxnLst/>
              <a:rect l="l" t="t" r="r" b="b"/>
              <a:pathLst>
                <a:path w="901064" h="885825">
                  <a:moveTo>
                    <a:pt x="0" y="442698"/>
                  </a:moveTo>
                  <a:lnTo>
                    <a:pt x="2642" y="394461"/>
                  </a:lnTo>
                  <a:lnTo>
                    <a:pt x="10387" y="347728"/>
                  </a:lnTo>
                  <a:lnTo>
                    <a:pt x="22959" y="302771"/>
                  </a:lnTo>
                  <a:lnTo>
                    <a:pt x="40084" y="259858"/>
                  </a:lnTo>
                  <a:lnTo>
                    <a:pt x="61487" y="219259"/>
                  </a:lnTo>
                  <a:lnTo>
                    <a:pt x="86893" y="181246"/>
                  </a:lnTo>
                  <a:lnTo>
                    <a:pt x="116027" y="146087"/>
                  </a:lnTo>
                  <a:lnTo>
                    <a:pt x="148615" y="114053"/>
                  </a:lnTo>
                  <a:lnTo>
                    <a:pt x="184383" y="85415"/>
                  </a:lnTo>
                  <a:lnTo>
                    <a:pt x="223054" y="60441"/>
                  </a:lnTo>
                  <a:lnTo>
                    <a:pt x="264355" y="39402"/>
                  </a:lnTo>
                  <a:lnTo>
                    <a:pt x="308011" y="22569"/>
                  </a:lnTo>
                  <a:lnTo>
                    <a:pt x="353746" y="10210"/>
                  </a:lnTo>
                  <a:lnTo>
                    <a:pt x="401287" y="2597"/>
                  </a:lnTo>
                  <a:lnTo>
                    <a:pt x="450359" y="0"/>
                  </a:lnTo>
                  <a:lnTo>
                    <a:pt x="499431" y="2597"/>
                  </a:lnTo>
                  <a:lnTo>
                    <a:pt x="546972" y="10210"/>
                  </a:lnTo>
                  <a:lnTo>
                    <a:pt x="592707" y="22569"/>
                  </a:lnTo>
                  <a:lnTo>
                    <a:pt x="636363" y="39402"/>
                  </a:lnTo>
                  <a:lnTo>
                    <a:pt x="677664" y="60441"/>
                  </a:lnTo>
                  <a:lnTo>
                    <a:pt x="716335" y="85415"/>
                  </a:lnTo>
                  <a:lnTo>
                    <a:pt x="752103" y="114053"/>
                  </a:lnTo>
                  <a:lnTo>
                    <a:pt x="784691" y="146087"/>
                  </a:lnTo>
                  <a:lnTo>
                    <a:pt x="813825" y="181246"/>
                  </a:lnTo>
                  <a:lnTo>
                    <a:pt x="839231" y="219259"/>
                  </a:lnTo>
                  <a:lnTo>
                    <a:pt x="860634" y="259858"/>
                  </a:lnTo>
                  <a:lnTo>
                    <a:pt x="877759" y="302771"/>
                  </a:lnTo>
                  <a:lnTo>
                    <a:pt x="890331" y="347728"/>
                  </a:lnTo>
                  <a:lnTo>
                    <a:pt x="898076" y="394461"/>
                  </a:lnTo>
                  <a:lnTo>
                    <a:pt x="900719" y="442698"/>
                  </a:lnTo>
                  <a:lnTo>
                    <a:pt x="898076" y="490934"/>
                  </a:lnTo>
                  <a:lnTo>
                    <a:pt x="890331" y="537667"/>
                  </a:lnTo>
                  <a:lnTo>
                    <a:pt x="877759" y="582624"/>
                  </a:lnTo>
                  <a:lnTo>
                    <a:pt x="860634" y="625537"/>
                  </a:lnTo>
                  <a:lnTo>
                    <a:pt x="839231" y="666136"/>
                  </a:lnTo>
                  <a:lnTo>
                    <a:pt x="813825" y="704149"/>
                  </a:lnTo>
                  <a:lnTo>
                    <a:pt x="784691" y="739308"/>
                  </a:lnTo>
                  <a:lnTo>
                    <a:pt x="752103" y="771342"/>
                  </a:lnTo>
                  <a:lnTo>
                    <a:pt x="716335" y="799980"/>
                  </a:lnTo>
                  <a:lnTo>
                    <a:pt x="677664" y="824954"/>
                  </a:lnTo>
                  <a:lnTo>
                    <a:pt x="636363" y="845993"/>
                  </a:lnTo>
                  <a:lnTo>
                    <a:pt x="592707" y="862826"/>
                  </a:lnTo>
                  <a:lnTo>
                    <a:pt x="546972" y="875185"/>
                  </a:lnTo>
                  <a:lnTo>
                    <a:pt x="499431" y="882798"/>
                  </a:lnTo>
                  <a:lnTo>
                    <a:pt x="450359" y="885396"/>
                  </a:lnTo>
                  <a:lnTo>
                    <a:pt x="401287" y="882798"/>
                  </a:lnTo>
                  <a:lnTo>
                    <a:pt x="353746" y="875185"/>
                  </a:lnTo>
                  <a:lnTo>
                    <a:pt x="308011" y="862826"/>
                  </a:lnTo>
                  <a:lnTo>
                    <a:pt x="264355" y="845993"/>
                  </a:lnTo>
                  <a:lnTo>
                    <a:pt x="223054" y="824954"/>
                  </a:lnTo>
                  <a:lnTo>
                    <a:pt x="184383" y="799980"/>
                  </a:lnTo>
                  <a:lnTo>
                    <a:pt x="148615" y="771342"/>
                  </a:lnTo>
                  <a:lnTo>
                    <a:pt x="116027" y="739308"/>
                  </a:lnTo>
                  <a:lnTo>
                    <a:pt x="86893" y="704149"/>
                  </a:lnTo>
                  <a:lnTo>
                    <a:pt x="61487" y="666136"/>
                  </a:lnTo>
                  <a:lnTo>
                    <a:pt x="40084" y="625537"/>
                  </a:lnTo>
                  <a:lnTo>
                    <a:pt x="22959" y="582624"/>
                  </a:lnTo>
                  <a:lnTo>
                    <a:pt x="10387" y="537667"/>
                  </a:lnTo>
                  <a:lnTo>
                    <a:pt x="2642" y="490934"/>
                  </a:lnTo>
                  <a:lnTo>
                    <a:pt x="0" y="442698"/>
                  </a:lnTo>
                  <a:close/>
                </a:path>
              </a:pathLst>
            </a:custGeom>
            <a:ln w="38100">
              <a:solidFill>
                <a:srgbClr val="FF0000"/>
              </a:solidFill>
            </a:ln>
          </p:spPr>
          <p:txBody>
            <a:bodyPr wrap="square" lIns="0" tIns="0" rIns="0" bIns="0" rtlCol="0"/>
            <a:lstStyle/>
            <a:p>
              <a:endParaRPr/>
            </a:p>
          </p:txBody>
        </p:sp>
        <p:sp>
          <p:nvSpPr>
            <p:cNvPr id="74" name="object 74"/>
            <p:cNvSpPr/>
            <p:nvPr/>
          </p:nvSpPr>
          <p:spPr>
            <a:xfrm>
              <a:off x="2384163" y="2845942"/>
              <a:ext cx="901065" cy="885825"/>
            </a:xfrm>
            <a:custGeom>
              <a:avLst/>
              <a:gdLst/>
              <a:ahLst/>
              <a:cxnLst/>
              <a:rect l="l" t="t" r="r" b="b"/>
              <a:pathLst>
                <a:path w="901064" h="885825">
                  <a:moveTo>
                    <a:pt x="0" y="442698"/>
                  </a:moveTo>
                  <a:lnTo>
                    <a:pt x="2642" y="394461"/>
                  </a:lnTo>
                  <a:lnTo>
                    <a:pt x="10387" y="347728"/>
                  </a:lnTo>
                  <a:lnTo>
                    <a:pt x="22959" y="302771"/>
                  </a:lnTo>
                  <a:lnTo>
                    <a:pt x="40084" y="259858"/>
                  </a:lnTo>
                  <a:lnTo>
                    <a:pt x="61487" y="219259"/>
                  </a:lnTo>
                  <a:lnTo>
                    <a:pt x="86893" y="181246"/>
                  </a:lnTo>
                  <a:lnTo>
                    <a:pt x="116027" y="146087"/>
                  </a:lnTo>
                  <a:lnTo>
                    <a:pt x="148615" y="114053"/>
                  </a:lnTo>
                  <a:lnTo>
                    <a:pt x="184383" y="85415"/>
                  </a:lnTo>
                  <a:lnTo>
                    <a:pt x="223054" y="60441"/>
                  </a:lnTo>
                  <a:lnTo>
                    <a:pt x="264355" y="39402"/>
                  </a:lnTo>
                  <a:lnTo>
                    <a:pt x="308011" y="22569"/>
                  </a:lnTo>
                  <a:lnTo>
                    <a:pt x="353746" y="10210"/>
                  </a:lnTo>
                  <a:lnTo>
                    <a:pt x="401287" y="2597"/>
                  </a:lnTo>
                  <a:lnTo>
                    <a:pt x="450359" y="0"/>
                  </a:lnTo>
                  <a:lnTo>
                    <a:pt x="499431" y="2597"/>
                  </a:lnTo>
                  <a:lnTo>
                    <a:pt x="546972" y="10210"/>
                  </a:lnTo>
                  <a:lnTo>
                    <a:pt x="592707" y="22569"/>
                  </a:lnTo>
                  <a:lnTo>
                    <a:pt x="636363" y="39402"/>
                  </a:lnTo>
                  <a:lnTo>
                    <a:pt x="677664" y="60441"/>
                  </a:lnTo>
                  <a:lnTo>
                    <a:pt x="716335" y="85415"/>
                  </a:lnTo>
                  <a:lnTo>
                    <a:pt x="752103" y="114053"/>
                  </a:lnTo>
                  <a:lnTo>
                    <a:pt x="784691" y="146087"/>
                  </a:lnTo>
                  <a:lnTo>
                    <a:pt x="813825" y="181246"/>
                  </a:lnTo>
                  <a:lnTo>
                    <a:pt x="839231" y="219259"/>
                  </a:lnTo>
                  <a:lnTo>
                    <a:pt x="860634" y="259858"/>
                  </a:lnTo>
                  <a:lnTo>
                    <a:pt x="877759" y="302771"/>
                  </a:lnTo>
                  <a:lnTo>
                    <a:pt x="890331" y="347728"/>
                  </a:lnTo>
                  <a:lnTo>
                    <a:pt x="898076" y="394461"/>
                  </a:lnTo>
                  <a:lnTo>
                    <a:pt x="900719" y="442698"/>
                  </a:lnTo>
                  <a:lnTo>
                    <a:pt x="898076" y="490934"/>
                  </a:lnTo>
                  <a:lnTo>
                    <a:pt x="890331" y="537667"/>
                  </a:lnTo>
                  <a:lnTo>
                    <a:pt x="877759" y="582624"/>
                  </a:lnTo>
                  <a:lnTo>
                    <a:pt x="860634" y="625537"/>
                  </a:lnTo>
                  <a:lnTo>
                    <a:pt x="839231" y="666136"/>
                  </a:lnTo>
                  <a:lnTo>
                    <a:pt x="813825" y="704149"/>
                  </a:lnTo>
                  <a:lnTo>
                    <a:pt x="784691" y="739308"/>
                  </a:lnTo>
                  <a:lnTo>
                    <a:pt x="752103" y="771342"/>
                  </a:lnTo>
                  <a:lnTo>
                    <a:pt x="716335" y="799980"/>
                  </a:lnTo>
                  <a:lnTo>
                    <a:pt x="677664" y="824954"/>
                  </a:lnTo>
                  <a:lnTo>
                    <a:pt x="636363" y="845993"/>
                  </a:lnTo>
                  <a:lnTo>
                    <a:pt x="592707" y="862826"/>
                  </a:lnTo>
                  <a:lnTo>
                    <a:pt x="546972" y="875185"/>
                  </a:lnTo>
                  <a:lnTo>
                    <a:pt x="499431" y="882798"/>
                  </a:lnTo>
                  <a:lnTo>
                    <a:pt x="450359" y="885396"/>
                  </a:lnTo>
                  <a:lnTo>
                    <a:pt x="401287" y="882798"/>
                  </a:lnTo>
                  <a:lnTo>
                    <a:pt x="353746" y="875185"/>
                  </a:lnTo>
                  <a:lnTo>
                    <a:pt x="308011" y="862826"/>
                  </a:lnTo>
                  <a:lnTo>
                    <a:pt x="264355" y="845993"/>
                  </a:lnTo>
                  <a:lnTo>
                    <a:pt x="223054" y="824954"/>
                  </a:lnTo>
                  <a:lnTo>
                    <a:pt x="184383" y="799980"/>
                  </a:lnTo>
                  <a:lnTo>
                    <a:pt x="148615" y="771342"/>
                  </a:lnTo>
                  <a:lnTo>
                    <a:pt x="116027" y="739308"/>
                  </a:lnTo>
                  <a:lnTo>
                    <a:pt x="86893" y="704149"/>
                  </a:lnTo>
                  <a:lnTo>
                    <a:pt x="61487" y="666136"/>
                  </a:lnTo>
                  <a:lnTo>
                    <a:pt x="40084" y="625537"/>
                  </a:lnTo>
                  <a:lnTo>
                    <a:pt x="22959" y="582624"/>
                  </a:lnTo>
                  <a:lnTo>
                    <a:pt x="10387" y="537667"/>
                  </a:lnTo>
                  <a:lnTo>
                    <a:pt x="2642" y="490934"/>
                  </a:lnTo>
                  <a:lnTo>
                    <a:pt x="0" y="442698"/>
                  </a:lnTo>
                  <a:close/>
                </a:path>
              </a:pathLst>
            </a:custGeom>
            <a:ln w="38100">
              <a:solidFill>
                <a:srgbClr val="FF0000"/>
              </a:solidFill>
            </a:ln>
          </p:spPr>
          <p:txBody>
            <a:bodyPr wrap="square" lIns="0" tIns="0" rIns="0" bIns="0" rtlCol="0"/>
            <a:lstStyle/>
            <a:p>
              <a:endParaRPr/>
            </a:p>
          </p:txBody>
        </p:sp>
        <p:sp>
          <p:nvSpPr>
            <p:cNvPr id="75" name="object 75"/>
            <p:cNvSpPr/>
            <p:nvPr/>
          </p:nvSpPr>
          <p:spPr>
            <a:xfrm>
              <a:off x="4261127" y="1919838"/>
              <a:ext cx="1675764" cy="2884805"/>
            </a:xfrm>
            <a:custGeom>
              <a:avLst/>
              <a:gdLst/>
              <a:ahLst/>
              <a:cxnLst/>
              <a:rect l="l" t="t" r="r" b="b"/>
              <a:pathLst>
                <a:path w="1675764" h="2884804">
                  <a:moveTo>
                    <a:pt x="1675569" y="2884320"/>
                  </a:moveTo>
                  <a:lnTo>
                    <a:pt x="1625270" y="2883650"/>
                  </a:lnTo>
                  <a:lnTo>
                    <a:pt x="1575339" y="2881654"/>
                  </a:lnTo>
                  <a:lnTo>
                    <a:pt x="1525798" y="2878350"/>
                  </a:lnTo>
                  <a:lnTo>
                    <a:pt x="1476666" y="2873758"/>
                  </a:lnTo>
                  <a:lnTo>
                    <a:pt x="1427965" y="2867895"/>
                  </a:lnTo>
                  <a:lnTo>
                    <a:pt x="1379715" y="2860780"/>
                  </a:lnTo>
                  <a:lnTo>
                    <a:pt x="1331937" y="2852433"/>
                  </a:lnTo>
                  <a:lnTo>
                    <a:pt x="1284652" y="2842871"/>
                  </a:lnTo>
                  <a:lnTo>
                    <a:pt x="1237880" y="2832115"/>
                  </a:lnTo>
                  <a:lnTo>
                    <a:pt x="1191642" y="2820182"/>
                  </a:lnTo>
                  <a:lnTo>
                    <a:pt x="1145959" y="2807091"/>
                  </a:lnTo>
                  <a:lnTo>
                    <a:pt x="1100852" y="2792861"/>
                  </a:lnTo>
                  <a:lnTo>
                    <a:pt x="1056341" y="2777511"/>
                  </a:lnTo>
                  <a:lnTo>
                    <a:pt x="1012447" y="2761059"/>
                  </a:lnTo>
                  <a:lnTo>
                    <a:pt x="969191" y="2743525"/>
                  </a:lnTo>
                  <a:lnTo>
                    <a:pt x="926593" y="2724926"/>
                  </a:lnTo>
                  <a:lnTo>
                    <a:pt x="884675" y="2705282"/>
                  </a:lnTo>
                  <a:lnTo>
                    <a:pt x="843457" y="2684612"/>
                  </a:lnTo>
                  <a:lnTo>
                    <a:pt x="802960" y="2662933"/>
                  </a:lnTo>
                  <a:lnTo>
                    <a:pt x="763204" y="2640266"/>
                  </a:lnTo>
                  <a:lnTo>
                    <a:pt x="724210" y="2616629"/>
                  </a:lnTo>
                  <a:lnTo>
                    <a:pt x="685999" y="2592039"/>
                  </a:lnTo>
                  <a:lnTo>
                    <a:pt x="648592" y="2566517"/>
                  </a:lnTo>
                  <a:lnTo>
                    <a:pt x="612010" y="2540081"/>
                  </a:lnTo>
                  <a:lnTo>
                    <a:pt x="576272" y="2512750"/>
                  </a:lnTo>
                  <a:lnTo>
                    <a:pt x="541401" y="2484542"/>
                  </a:lnTo>
                  <a:lnTo>
                    <a:pt x="507416" y="2455476"/>
                  </a:lnTo>
                  <a:lnTo>
                    <a:pt x="474338" y="2425571"/>
                  </a:lnTo>
                  <a:lnTo>
                    <a:pt x="442189" y="2394846"/>
                  </a:lnTo>
                  <a:lnTo>
                    <a:pt x="410988" y="2363319"/>
                  </a:lnTo>
                  <a:lnTo>
                    <a:pt x="380757" y="2331009"/>
                  </a:lnTo>
                  <a:lnTo>
                    <a:pt x="351517" y="2297935"/>
                  </a:lnTo>
                  <a:lnTo>
                    <a:pt x="323287" y="2264116"/>
                  </a:lnTo>
                  <a:lnTo>
                    <a:pt x="296089" y="2229570"/>
                  </a:lnTo>
                  <a:lnTo>
                    <a:pt x="269944" y="2194317"/>
                  </a:lnTo>
                  <a:lnTo>
                    <a:pt x="244872" y="2158374"/>
                  </a:lnTo>
                  <a:lnTo>
                    <a:pt x="220894" y="2121761"/>
                  </a:lnTo>
                  <a:lnTo>
                    <a:pt x="198031" y="2084496"/>
                  </a:lnTo>
                  <a:lnTo>
                    <a:pt x="176303" y="2046598"/>
                  </a:lnTo>
                  <a:lnTo>
                    <a:pt x="155731" y="2008086"/>
                  </a:lnTo>
                  <a:lnTo>
                    <a:pt x="136336" y="1968979"/>
                  </a:lnTo>
                  <a:lnTo>
                    <a:pt x="118139" y="1929295"/>
                  </a:lnTo>
                  <a:lnTo>
                    <a:pt x="101161" y="1889053"/>
                  </a:lnTo>
                  <a:lnTo>
                    <a:pt x="85421" y="1848272"/>
                  </a:lnTo>
                  <a:lnTo>
                    <a:pt x="70941" y="1806971"/>
                  </a:lnTo>
                  <a:lnTo>
                    <a:pt x="57742" y="1765168"/>
                  </a:lnTo>
                  <a:lnTo>
                    <a:pt x="45845" y="1722882"/>
                  </a:lnTo>
                  <a:lnTo>
                    <a:pt x="35269" y="1680132"/>
                  </a:lnTo>
                  <a:lnTo>
                    <a:pt x="26036" y="1636937"/>
                  </a:lnTo>
                  <a:lnTo>
                    <a:pt x="18167" y="1593314"/>
                  </a:lnTo>
                  <a:lnTo>
                    <a:pt x="11682" y="1549284"/>
                  </a:lnTo>
                  <a:lnTo>
                    <a:pt x="6602" y="1504865"/>
                  </a:lnTo>
                  <a:lnTo>
                    <a:pt x="2948" y="1460075"/>
                  </a:lnTo>
                  <a:lnTo>
                    <a:pt x="740" y="1414934"/>
                  </a:lnTo>
                  <a:lnTo>
                    <a:pt x="0" y="1369460"/>
                  </a:lnTo>
                  <a:lnTo>
                    <a:pt x="815" y="1322084"/>
                  </a:lnTo>
                  <a:lnTo>
                    <a:pt x="3248" y="1274966"/>
                  </a:lnTo>
                  <a:lnTo>
                    <a:pt x="7281" y="1228133"/>
                  </a:lnTo>
                  <a:lnTo>
                    <a:pt x="12893" y="1181611"/>
                  </a:lnTo>
                  <a:lnTo>
                    <a:pt x="20066" y="1135429"/>
                  </a:lnTo>
                  <a:lnTo>
                    <a:pt x="28780" y="1089613"/>
                  </a:lnTo>
                  <a:lnTo>
                    <a:pt x="39017" y="1044191"/>
                  </a:lnTo>
                  <a:lnTo>
                    <a:pt x="50758" y="999191"/>
                  </a:lnTo>
                  <a:lnTo>
                    <a:pt x="63982" y="954638"/>
                  </a:lnTo>
                  <a:lnTo>
                    <a:pt x="78672" y="910561"/>
                  </a:lnTo>
                  <a:lnTo>
                    <a:pt x="94807" y="866988"/>
                  </a:lnTo>
                  <a:lnTo>
                    <a:pt x="112370" y="823944"/>
                  </a:lnTo>
                  <a:lnTo>
                    <a:pt x="131340" y="781458"/>
                  </a:lnTo>
                  <a:lnTo>
                    <a:pt x="151700" y="739557"/>
                  </a:lnTo>
                  <a:lnTo>
                    <a:pt x="173428" y="698268"/>
                  </a:lnTo>
                  <a:lnTo>
                    <a:pt x="196507" y="657618"/>
                  </a:lnTo>
                  <a:lnTo>
                    <a:pt x="220918" y="617635"/>
                  </a:lnTo>
                  <a:lnTo>
                    <a:pt x="246640" y="578346"/>
                  </a:lnTo>
                  <a:lnTo>
                    <a:pt x="273656" y="539778"/>
                  </a:lnTo>
                  <a:lnTo>
                    <a:pt x="301946" y="501959"/>
                  </a:lnTo>
                  <a:lnTo>
                    <a:pt x="331490" y="464916"/>
                  </a:lnTo>
                  <a:lnTo>
                    <a:pt x="362271" y="428675"/>
                  </a:lnTo>
                  <a:lnTo>
                    <a:pt x="394268" y="393265"/>
                  </a:lnTo>
                  <a:lnTo>
                    <a:pt x="427462" y="358713"/>
                  </a:lnTo>
                  <a:lnTo>
                    <a:pt x="461835" y="325046"/>
                  </a:lnTo>
                  <a:lnTo>
                    <a:pt x="497368" y="292291"/>
                  </a:lnTo>
                  <a:lnTo>
                    <a:pt x="534040" y="260475"/>
                  </a:lnTo>
                  <a:lnTo>
                    <a:pt x="571834" y="229627"/>
                  </a:lnTo>
                  <a:lnTo>
                    <a:pt x="610729" y="199772"/>
                  </a:lnTo>
                  <a:lnTo>
                    <a:pt x="650708" y="170939"/>
                  </a:lnTo>
                  <a:lnTo>
                    <a:pt x="691750" y="143155"/>
                  </a:lnTo>
                  <a:lnTo>
                    <a:pt x="733836" y="116447"/>
                  </a:lnTo>
                  <a:lnTo>
                    <a:pt x="776949" y="90841"/>
                  </a:lnTo>
                  <a:lnTo>
                    <a:pt x="821067" y="66367"/>
                  </a:lnTo>
                  <a:lnTo>
                    <a:pt x="866173" y="43050"/>
                  </a:lnTo>
                  <a:lnTo>
                    <a:pt x="912247" y="20919"/>
                  </a:lnTo>
                  <a:lnTo>
                    <a:pt x="959271" y="0"/>
                  </a:lnTo>
                </a:path>
              </a:pathLst>
            </a:custGeom>
            <a:ln w="38100">
              <a:solidFill>
                <a:srgbClr val="FF0000"/>
              </a:solidFill>
            </a:ln>
          </p:spPr>
          <p:txBody>
            <a:bodyPr wrap="square" lIns="0" tIns="0" rIns="0" bIns="0" rtlCol="0"/>
            <a:lstStyle/>
            <a:p>
              <a:endParaRPr/>
            </a:p>
          </p:txBody>
        </p:sp>
      </p:grpSp>
      <p:pic>
        <p:nvPicPr>
          <p:cNvPr id="76" name="object 76"/>
          <p:cNvPicPr/>
          <p:nvPr/>
        </p:nvPicPr>
        <p:blipFill>
          <a:blip r:embed="rId19" cstate="print"/>
          <a:stretch>
            <a:fillRect/>
          </a:stretch>
        </p:blipFill>
        <p:spPr>
          <a:xfrm>
            <a:off x="1742113" y="4133157"/>
            <a:ext cx="237685" cy="227832"/>
          </a:xfrm>
          <a:prstGeom prst="rect">
            <a:avLst/>
          </a:prstGeom>
        </p:spPr>
      </p:pic>
      <p:pic>
        <p:nvPicPr>
          <p:cNvPr id="77" name="object 77"/>
          <p:cNvPicPr/>
          <p:nvPr/>
        </p:nvPicPr>
        <p:blipFill>
          <a:blip r:embed="rId20" cstate="print"/>
          <a:stretch>
            <a:fillRect/>
          </a:stretch>
        </p:blipFill>
        <p:spPr>
          <a:xfrm>
            <a:off x="2895160" y="2069603"/>
            <a:ext cx="237685" cy="227832"/>
          </a:xfrm>
          <a:prstGeom prst="rect">
            <a:avLst/>
          </a:prstGeom>
        </p:spPr>
      </p:pic>
      <p:pic>
        <p:nvPicPr>
          <p:cNvPr id="78" name="object 78"/>
          <p:cNvPicPr/>
          <p:nvPr/>
        </p:nvPicPr>
        <p:blipFill>
          <a:blip r:embed="rId6" cstate="print"/>
          <a:stretch>
            <a:fillRect/>
          </a:stretch>
        </p:blipFill>
        <p:spPr>
          <a:xfrm>
            <a:off x="2473317" y="4321398"/>
            <a:ext cx="237685" cy="227832"/>
          </a:xfrm>
          <a:prstGeom prst="rect">
            <a:avLst/>
          </a:prstGeom>
        </p:spPr>
      </p:pic>
      <p:pic>
        <p:nvPicPr>
          <p:cNvPr id="79" name="object 79"/>
          <p:cNvPicPr/>
          <p:nvPr/>
        </p:nvPicPr>
        <p:blipFill>
          <a:blip r:embed="rId21" cstate="print"/>
          <a:stretch>
            <a:fillRect/>
          </a:stretch>
        </p:blipFill>
        <p:spPr>
          <a:xfrm>
            <a:off x="2838918" y="3897857"/>
            <a:ext cx="237685" cy="227832"/>
          </a:xfrm>
          <a:prstGeom prst="rect">
            <a:avLst/>
          </a:prstGeom>
        </p:spPr>
      </p:pic>
      <p:pic>
        <p:nvPicPr>
          <p:cNvPr id="80" name="object 80"/>
          <p:cNvPicPr/>
          <p:nvPr/>
        </p:nvPicPr>
        <p:blipFill>
          <a:blip r:embed="rId6" cstate="print"/>
          <a:stretch>
            <a:fillRect/>
          </a:stretch>
        </p:blipFill>
        <p:spPr>
          <a:xfrm>
            <a:off x="3204521" y="4321398"/>
            <a:ext cx="237685" cy="227832"/>
          </a:xfrm>
          <a:prstGeom prst="rect">
            <a:avLst/>
          </a:prstGeom>
        </p:spPr>
      </p:pic>
      <p:sp>
        <p:nvSpPr>
          <p:cNvPr id="81" name="object 81"/>
          <p:cNvSpPr txBox="1"/>
          <p:nvPr/>
        </p:nvSpPr>
        <p:spPr>
          <a:xfrm>
            <a:off x="7636119" y="5412740"/>
            <a:ext cx="223520"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Calibri"/>
                <a:cs typeface="Calibri"/>
              </a:rPr>
              <a:t>f</a:t>
            </a:r>
            <a:r>
              <a:rPr sz="1800" baseline="-13888" dirty="0">
                <a:latin typeface="Calibri"/>
                <a:cs typeface="Calibri"/>
              </a:rPr>
              <a:t>1</a:t>
            </a:r>
            <a:endParaRPr sz="1800" baseline="-13888">
              <a:latin typeface="Calibri"/>
              <a:cs typeface="Calibri"/>
            </a:endParaRPr>
          </a:p>
        </p:txBody>
      </p:sp>
      <p:sp>
        <p:nvSpPr>
          <p:cNvPr id="82" name="object 82"/>
          <p:cNvSpPr txBox="1"/>
          <p:nvPr/>
        </p:nvSpPr>
        <p:spPr>
          <a:xfrm>
            <a:off x="941428" y="1803908"/>
            <a:ext cx="198120" cy="299720"/>
          </a:xfrm>
          <a:prstGeom prst="rect">
            <a:avLst/>
          </a:prstGeom>
        </p:spPr>
        <p:txBody>
          <a:bodyPr vert="horz" wrap="square" lIns="0" tIns="12700" rIns="0" bIns="0" rtlCol="0">
            <a:spAutoFit/>
          </a:bodyPr>
          <a:lstStyle/>
          <a:p>
            <a:pPr marL="25400">
              <a:lnSpc>
                <a:spcPct val="100000"/>
              </a:lnSpc>
              <a:spcBef>
                <a:spcPts val="100"/>
              </a:spcBef>
            </a:pPr>
            <a:r>
              <a:rPr sz="1800" dirty="0">
                <a:latin typeface="Calibri"/>
                <a:cs typeface="Calibri"/>
              </a:rPr>
              <a:t>f</a:t>
            </a:r>
            <a:r>
              <a:rPr sz="1800" baseline="-13888" dirty="0">
                <a:latin typeface="Calibri"/>
                <a:cs typeface="Calibri"/>
              </a:rPr>
              <a:t>2</a:t>
            </a:r>
            <a:endParaRPr sz="1800" baseline="-13888">
              <a:latin typeface="Calibri"/>
              <a:cs typeface="Calibri"/>
            </a:endParaRPr>
          </a:p>
        </p:txBody>
      </p:sp>
      <p:sp>
        <p:nvSpPr>
          <p:cNvPr id="83" name="object 83"/>
          <p:cNvSpPr txBox="1"/>
          <p:nvPr/>
        </p:nvSpPr>
        <p:spPr>
          <a:xfrm>
            <a:off x="8251035" y="2898140"/>
            <a:ext cx="3176270" cy="1494790"/>
          </a:xfrm>
          <a:prstGeom prst="rect">
            <a:avLst/>
          </a:prstGeom>
        </p:spPr>
        <p:txBody>
          <a:bodyPr vert="horz" wrap="square" lIns="0" tIns="10160" rIns="0" bIns="0" rtlCol="0">
            <a:spAutoFit/>
          </a:bodyPr>
          <a:lstStyle/>
          <a:p>
            <a:pPr marL="38100" marR="30480">
              <a:lnSpc>
                <a:spcPct val="100600"/>
              </a:lnSpc>
              <a:spcBef>
                <a:spcPts val="80"/>
              </a:spcBef>
            </a:pPr>
            <a:r>
              <a:rPr sz="2400" spc="-45" dirty="0">
                <a:latin typeface="Calibri"/>
                <a:cs typeface="Calibri"/>
              </a:rPr>
              <a:t>Two </a:t>
            </a:r>
            <a:r>
              <a:rPr sz="2400" spc="-15" dirty="0">
                <a:latin typeface="Calibri"/>
                <a:cs typeface="Calibri"/>
              </a:rPr>
              <a:t>features: </a:t>
            </a:r>
            <a:r>
              <a:rPr sz="2400" spc="-5" dirty="0">
                <a:latin typeface="Calibri"/>
                <a:cs typeface="Calibri"/>
              </a:rPr>
              <a:t>f</a:t>
            </a:r>
            <a:r>
              <a:rPr sz="2400" spc="-7" baseline="-17361" dirty="0">
                <a:latin typeface="Calibri"/>
                <a:cs typeface="Calibri"/>
              </a:rPr>
              <a:t>1</a:t>
            </a:r>
            <a:r>
              <a:rPr sz="2400" baseline="-17361" dirty="0">
                <a:latin typeface="Calibri"/>
                <a:cs typeface="Calibri"/>
              </a:rPr>
              <a:t> </a:t>
            </a:r>
            <a:r>
              <a:rPr sz="2400" dirty="0">
                <a:latin typeface="Calibri"/>
                <a:cs typeface="Calibri"/>
              </a:rPr>
              <a:t>and f</a:t>
            </a:r>
            <a:r>
              <a:rPr sz="2400" baseline="-17361" dirty="0">
                <a:latin typeface="Calibri"/>
                <a:cs typeface="Calibri"/>
              </a:rPr>
              <a:t>2 </a:t>
            </a:r>
            <a:r>
              <a:rPr sz="2400" spc="7" baseline="-17361" dirty="0">
                <a:latin typeface="Calibri"/>
                <a:cs typeface="Calibri"/>
              </a:rPr>
              <a:t> </a:t>
            </a:r>
            <a:r>
              <a:rPr sz="2400" spc="-45" dirty="0">
                <a:latin typeface="Calibri"/>
                <a:cs typeface="Calibri"/>
              </a:rPr>
              <a:t>Two </a:t>
            </a:r>
            <a:r>
              <a:rPr sz="2400" spc="-5" dirty="0">
                <a:latin typeface="Calibri"/>
                <a:cs typeface="Calibri"/>
              </a:rPr>
              <a:t>classes: </a:t>
            </a:r>
            <a:r>
              <a:rPr sz="2400" dirty="0">
                <a:latin typeface="Calibri"/>
                <a:cs typeface="Calibri"/>
              </a:rPr>
              <a:t>+ and - </a:t>
            </a:r>
            <a:r>
              <a:rPr sz="2400" spc="5" dirty="0">
                <a:latin typeface="Calibri"/>
                <a:cs typeface="Calibri"/>
              </a:rPr>
              <a:t> </a:t>
            </a:r>
            <a:r>
              <a:rPr sz="2400" spc="-5" dirty="0">
                <a:latin typeface="Calibri"/>
                <a:cs typeface="Calibri"/>
              </a:rPr>
              <a:t>Depiction</a:t>
            </a:r>
            <a:r>
              <a:rPr sz="2400" spc="-25" dirty="0">
                <a:latin typeface="Calibri"/>
                <a:cs typeface="Calibri"/>
              </a:rPr>
              <a:t> </a:t>
            </a:r>
            <a:r>
              <a:rPr sz="2400" spc="-5" dirty="0">
                <a:latin typeface="Calibri"/>
                <a:cs typeface="Calibri"/>
              </a:rPr>
              <a:t>of</a:t>
            </a:r>
            <a:r>
              <a:rPr sz="2400" spc="-20" dirty="0">
                <a:latin typeface="Calibri"/>
                <a:cs typeface="Calibri"/>
              </a:rPr>
              <a:t> </a:t>
            </a:r>
            <a:r>
              <a:rPr sz="2400" dirty="0">
                <a:latin typeface="Calibri"/>
                <a:cs typeface="Calibri"/>
              </a:rPr>
              <a:t>all</a:t>
            </a:r>
            <a:r>
              <a:rPr sz="2400" spc="-20" dirty="0">
                <a:latin typeface="Calibri"/>
                <a:cs typeface="Calibri"/>
              </a:rPr>
              <a:t> </a:t>
            </a:r>
            <a:r>
              <a:rPr sz="2400" spc="-15" dirty="0">
                <a:latin typeface="Calibri"/>
                <a:cs typeface="Calibri"/>
              </a:rPr>
              <a:t>examples </a:t>
            </a:r>
            <a:r>
              <a:rPr sz="2400" spc="-530" dirty="0">
                <a:latin typeface="Calibri"/>
                <a:cs typeface="Calibri"/>
              </a:rPr>
              <a:t> </a:t>
            </a:r>
            <a:r>
              <a:rPr sz="2400" spc="-5" dirty="0">
                <a:latin typeface="Calibri"/>
                <a:cs typeface="Calibri"/>
              </a:rPr>
              <a:t>in</a:t>
            </a:r>
            <a:r>
              <a:rPr sz="2400" spc="-10" dirty="0">
                <a:latin typeface="Calibri"/>
                <a:cs typeface="Calibri"/>
              </a:rPr>
              <a:t> </a:t>
            </a:r>
            <a:r>
              <a:rPr sz="2400" spc="-5" dirty="0">
                <a:latin typeface="Calibri"/>
                <a:cs typeface="Calibri"/>
              </a:rPr>
              <a:t>the </a:t>
            </a:r>
            <a:r>
              <a:rPr sz="2400" spc="-10" dirty="0">
                <a:latin typeface="Calibri"/>
                <a:cs typeface="Calibri"/>
              </a:rPr>
              <a:t>training</a:t>
            </a:r>
            <a:r>
              <a:rPr sz="2400" spc="-20" dirty="0">
                <a:latin typeface="Calibri"/>
                <a:cs typeface="Calibri"/>
              </a:rPr>
              <a:t> </a:t>
            </a:r>
            <a:r>
              <a:rPr sz="2400" spc="-5" dirty="0">
                <a:latin typeface="Calibri"/>
                <a:cs typeface="Calibri"/>
              </a:rPr>
              <a:t>set.</a:t>
            </a:r>
            <a:endParaRPr sz="2400">
              <a:latin typeface="Calibri"/>
              <a:cs typeface="Calibri"/>
            </a:endParaRPr>
          </a:p>
        </p:txBody>
      </p:sp>
      <p:sp>
        <p:nvSpPr>
          <p:cNvPr id="84" name="object 84"/>
          <p:cNvSpPr txBox="1"/>
          <p:nvPr/>
        </p:nvSpPr>
        <p:spPr>
          <a:xfrm>
            <a:off x="4436130" y="5924803"/>
            <a:ext cx="19558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0000"/>
                </a:solidFill>
                <a:latin typeface="Calibri"/>
                <a:cs typeface="Calibri"/>
              </a:rPr>
              <a:t>Non-linear</a:t>
            </a:r>
            <a:r>
              <a:rPr sz="1800" spc="-15" dirty="0">
                <a:solidFill>
                  <a:srgbClr val="FF0000"/>
                </a:solidFill>
                <a:latin typeface="Calibri"/>
                <a:cs typeface="Calibri"/>
              </a:rPr>
              <a:t> </a:t>
            </a:r>
            <a:r>
              <a:rPr sz="1800" spc="-10" dirty="0">
                <a:solidFill>
                  <a:srgbClr val="FF0000"/>
                </a:solidFill>
                <a:latin typeface="Calibri"/>
                <a:cs typeface="Calibri"/>
              </a:rPr>
              <a:t>classifiers</a:t>
            </a:r>
            <a:endParaRPr sz="1800">
              <a:latin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273165" cy="695960"/>
          </a:xfrm>
          <a:prstGeom prst="rect">
            <a:avLst/>
          </a:prstGeom>
        </p:spPr>
        <p:txBody>
          <a:bodyPr vert="horz" wrap="square" lIns="0" tIns="12700" rIns="0" bIns="0" rtlCol="0">
            <a:spAutoFit/>
          </a:bodyPr>
          <a:lstStyle/>
          <a:p>
            <a:pPr marL="12700">
              <a:lnSpc>
                <a:spcPct val="100000"/>
              </a:lnSpc>
              <a:spcBef>
                <a:spcPts val="100"/>
              </a:spcBef>
            </a:pPr>
            <a:r>
              <a:rPr spc="-15" dirty="0"/>
              <a:t>Example:</a:t>
            </a:r>
            <a:r>
              <a:rPr spc="-25" dirty="0"/>
              <a:t> </a:t>
            </a:r>
            <a:r>
              <a:rPr spc="-10" dirty="0"/>
              <a:t>College</a:t>
            </a:r>
            <a:r>
              <a:rPr spc="-15" dirty="0"/>
              <a:t> </a:t>
            </a:r>
            <a:r>
              <a:rPr spc="-5" dirty="0"/>
              <a:t>Admission</a:t>
            </a:r>
          </a:p>
        </p:txBody>
      </p:sp>
      <p:sp>
        <p:nvSpPr>
          <p:cNvPr id="3" name="object 3"/>
          <p:cNvSpPr txBox="1"/>
          <p:nvPr/>
        </p:nvSpPr>
        <p:spPr>
          <a:xfrm>
            <a:off x="916939" y="1795779"/>
            <a:ext cx="3930015" cy="45212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spc="-5" dirty="0">
                <a:latin typeface="Calibri"/>
                <a:cs typeface="Calibri"/>
              </a:rPr>
              <a:t>Plot</a:t>
            </a:r>
            <a:r>
              <a:rPr sz="2800" spc="-20" dirty="0">
                <a:latin typeface="Calibri"/>
                <a:cs typeface="Calibri"/>
              </a:rPr>
              <a:t> </a:t>
            </a:r>
            <a:r>
              <a:rPr sz="2800" spc="-15" dirty="0">
                <a:latin typeface="Calibri"/>
                <a:cs typeface="Calibri"/>
              </a:rPr>
              <a:t>from Thoughtco.com</a:t>
            </a:r>
            <a:endParaRPr sz="2800">
              <a:latin typeface="Calibri"/>
              <a:cs typeface="Calibri"/>
            </a:endParaRPr>
          </a:p>
        </p:txBody>
      </p:sp>
      <p:pic>
        <p:nvPicPr>
          <p:cNvPr id="4" name="object 4"/>
          <p:cNvPicPr/>
          <p:nvPr/>
        </p:nvPicPr>
        <p:blipFill>
          <a:blip r:embed="rId2" cstate="print"/>
          <a:stretch>
            <a:fillRect/>
          </a:stretch>
        </p:blipFill>
        <p:spPr>
          <a:xfrm>
            <a:off x="5071037" y="1496850"/>
            <a:ext cx="6904429" cy="50520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4732655" cy="695960"/>
          </a:xfrm>
          <a:prstGeom prst="rect">
            <a:avLst/>
          </a:prstGeom>
        </p:spPr>
        <p:txBody>
          <a:bodyPr vert="horz" wrap="square" lIns="0" tIns="12700" rIns="0" bIns="0" rtlCol="0">
            <a:spAutoFit/>
          </a:bodyPr>
          <a:lstStyle/>
          <a:p>
            <a:pPr marL="12700">
              <a:lnSpc>
                <a:spcPct val="100000"/>
              </a:lnSpc>
              <a:spcBef>
                <a:spcPts val="100"/>
              </a:spcBef>
            </a:pPr>
            <a:r>
              <a:rPr spc="-204" dirty="0"/>
              <a:t>Naïve </a:t>
            </a:r>
            <a:r>
              <a:rPr spc="-215" dirty="0"/>
              <a:t>Bayes</a:t>
            </a:r>
            <a:r>
              <a:rPr spc="-505" dirty="0"/>
              <a:t> </a:t>
            </a:r>
            <a:r>
              <a:rPr spc="-200" dirty="0"/>
              <a:t>Intuition</a:t>
            </a:r>
          </a:p>
        </p:txBody>
      </p:sp>
      <p:sp>
        <p:nvSpPr>
          <p:cNvPr id="3" name="object 3"/>
          <p:cNvSpPr txBox="1"/>
          <p:nvPr/>
        </p:nvSpPr>
        <p:spPr>
          <a:xfrm>
            <a:off x="916939" y="1716532"/>
            <a:ext cx="9480550" cy="1037590"/>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sz="2800" spc="-5" dirty="0">
                <a:latin typeface="Carlito"/>
                <a:cs typeface="Carlito"/>
              </a:rPr>
              <a:t>Simple </a:t>
            </a:r>
            <a:r>
              <a:rPr sz="2800" spc="-10" dirty="0">
                <a:latin typeface="Carlito"/>
                <a:cs typeface="Carlito"/>
              </a:rPr>
              <a:t>(“naïve”) classification method </a:t>
            </a:r>
            <a:r>
              <a:rPr sz="2800" spc="-5" dirty="0">
                <a:latin typeface="Carlito"/>
                <a:cs typeface="Carlito"/>
              </a:rPr>
              <a:t>based on </a:t>
            </a:r>
            <a:r>
              <a:rPr sz="2800" spc="-25" dirty="0">
                <a:latin typeface="Carlito"/>
                <a:cs typeface="Carlito"/>
              </a:rPr>
              <a:t>Bayes</a:t>
            </a:r>
            <a:r>
              <a:rPr sz="2800" spc="80" dirty="0">
                <a:latin typeface="Carlito"/>
                <a:cs typeface="Carlito"/>
              </a:rPr>
              <a:t> </a:t>
            </a:r>
            <a:r>
              <a:rPr sz="2800" spc="-5" dirty="0">
                <a:latin typeface="Carlito"/>
                <a:cs typeface="Carlito"/>
              </a:rPr>
              <a:t>rule</a:t>
            </a:r>
            <a:endParaRPr sz="2800">
              <a:latin typeface="Carlito"/>
              <a:cs typeface="Carlito"/>
            </a:endParaRPr>
          </a:p>
          <a:p>
            <a:pPr marL="241300" indent="-228600">
              <a:lnSpc>
                <a:spcPct val="100000"/>
              </a:lnSpc>
              <a:spcBef>
                <a:spcPts val="625"/>
              </a:spcBef>
              <a:buFont typeface="Arial"/>
              <a:buChar char="•"/>
              <a:tabLst>
                <a:tab pos="241300" algn="l"/>
              </a:tabLst>
            </a:pPr>
            <a:r>
              <a:rPr sz="2800" spc="-15" dirty="0">
                <a:latin typeface="Carlito"/>
                <a:cs typeface="Carlito"/>
              </a:rPr>
              <a:t>Relies </a:t>
            </a:r>
            <a:r>
              <a:rPr sz="2800" spc="-5" dirty="0">
                <a:latin typeface="Carlito"/>
                <a:cs typeface="Carlito"/>
              </a:rPr>
              <a:t>on </a:t>
            </a:r>
            <a:r>
              <a:rPr sz="2800" spc="-10" dirty="0">
                <a:latin typeface="Carlito"/>
                <a:cs typeface="Carlito"/>
              </a:rPr>
              <a:t>very </a:t>
            </a:r>
            <a:r>
              <a:rPr sz="2800" spc="-5" dirty="0">
                <a:latin typeface="Carlito"/>
                <a:cs typeface="Carlito"/>
              </a:rPr>
              <a:t>simple </a:t>
            </a:r>
            <a:r>
              <a:rPr sz="2800" spc="-15" dirty="0">
                <a:latin typeface="Carlito"/>
                <a:cs typeface="Carlito"/>
              </a:rPr>
              <a:t>representation </a:t>
            </a:r>
            <a:r>
              <a:rPr sz="2800" spc="-5" dirty="0">
                <a:latin typeface="Carlito"/>
                <a:cs typeface="Carlito"/>
              </a:rPr>
              <a:t>of document: Bag of</a:t>
            </a:r>
            <a:r>
              <a:rPr sz="2800" spc="95" dirty="0">
                <a:latin typeface="Carlito"/>
                <a:cs typeface="Carlito"/>
              </a:rPr>
              <a:t> </a:t>
            </a:r>
            <a:r>
              <a:rPr sz="2800" spc="-20" dirty="0">
                <a:latin typeface="Carlito"/>
                <a:cs typeface="Carlito"/>
              </a:rPr>
              <a:t>words</a:t>
            </a:r>
            <a:endParaRPr sz="2800">
              <a:latin typeface="Carlito"/>
              <a:cs typeface="Carlito"/>
            </a:endParaRPr>
          </a:p>
        </p:txBody>
      </p:sp>
      <p:sp>
        <p:nvSpPr>
          <p:cNvPr id="4" name="object 4"/>
          <p:cNvSpPr txBox="1"/>
          <p:nvPr/>
        </p:nvSpPr>
        <p:spPr>
          <a:xfrm>
            <a:off x="1799706" y="3450514"/>
            <a:ext cx="2446655" cy="3291840"/>
          </a:xfrm>
          <a:prstGeom prst="rect">
            <a:avLst/>
          </a:prstGeom>
        </p:spPr>
        <p:txBody>
          <a:bodyPr vert="horz" wrap="square" lIns="0" tIns="10160" rIns="0" bIns="0" rtlCol="0">
            <a:spAutoFit/>
          </a:bodyPr>
          <a:lstStyle/>
          <a:p>
            <a:pPr marL="12700" marR="5080">
              <a:lnSpc>
                <a:spcPct val="102099"/>
              </a:lnSpc>
              <a:spcBef>
                <a:spcPts val="80"/>
              </a:spcBef>
            </a:pPr>
            <a:r>
              <a:rPr sz="1500" spc="5" dirty="0">
                <a:latin typeface="Arial"/>
                <a:cs typeface="Arial"/>
              </a:rPr>
              <a:t>I love this </a:t>
            </a:r>
            <a:r>
              <a:rPr sz="1500" spc="10" dirty="0">
                <a:latin typeface="Arial"/>
                <a:cs typeface="Arial"/>
              </a:rPr>
              <a:t>movie! </a:t>
            </a:r>
            <a:r>
              <a:rPr sz="1500" spc="5" dirty="0">
                <a:latin typeface="Arial"/>
                <a:cs typeface="Arial"/>
              </a:rPr>
              <a:t>It's </a:t>
            </a:r>
            <a:r>
              <a:rPr sz="1500" spc="10" dirty="0">
                <a:latin typeface="Arial"/>
                <a:cs typeface="Arial"/>
              </a:rPr>
              <a:t>sweet,  </a:t>
            </a:r>
            <a:r>
              <a:rPr sz="1500" spc="5" dirty="0">
                <a:latin typeface="Arial"/>
                <a:cs typeface="Arial"/>
              </a:rPr>
              <a:t>but with satirical </a:t>
            </a:r>
            <a:r>
              <a:rPr sz="1500" spc="-5" dirty="0">
                <a:latin typeface="Arial"/>
                <a:cs typeface="Arial"/>
              </a:rPr>
              <a:t>humor. </a:t>
            </a:r>
            <a:r>
              <a:rPr sz="1500" spc="10" dirty="0">
                <a:latin typeface="Arial"/>
                <a:cs typeface="Arial"/>
              </a:rPr>
              <a:t>The  dialogue </a:t>
            </a:r>
            <a:r>
              <a:rPr sz="1500" spc="5" dirty="0">
                <a:latin typeface="Arial"/>
                <a:cs typeface="Arial"/>
              </a:rPr>
              <a:t>is great </a:t>
            </a:r>
            <a:r>
              <a:rPr sz="1500" spc="10" dirty="0">
                <a:latin typeface="Arial"/>
                <a:cs typeface="Arial"/>
              </a:rPr>
              <a:t>and </a:t>
            </a:r>
            <a:r>
              <a:rPr sz="1500" spc="5" dirty="0">
                <a:latin typeface="Arial"/>
                <a:cs typeface="Arial"/>
              </a:rPr>
              <a:t>the  </a:t>
            </a:r>
            <a:r>
              <a:rPr sz="1500" spc="10" dirty="0">
                <a:latin typeface="Arial"/>
                <a:cs typeface="Arial"/>
              </a:rPr>
              <a:t>adventure scenes are </a:t>
            </a:r>
            <a:r>
              <a:rPr sz="1500" spc="5" dirty="0">
                <a:latin typeface="Arial"/>
                <a:cs typeface="Arial"/>
              </a:rPr>
              <a:t>fun...  It </a:t>
            </a:r>
            <a:r>
              <a:rPr sz="1500" spc="10" dirty="0">
                <a:latin typeface="Arial"/>
                <a:cs typeface="Arial"/>
              </a:rPr>
              <a:t>manages </a:t>
            </a:r>
            <a:r>
              <a:rPr sz="1500" spc="5" dirty="0">
                <a:latin typeface="Arial"/>
                <a:cs typeface="Arial"/>
              </a:rPr>
              <a:t>to </a:t>
            </a:r>
            <a:r>
              <a:rPr sz="1500" spc="10" dirty="0">
                <a:latin typeface="Arial"/>
                <a:cs typeface="Arial"/>
              </a:rPr>
              <a:t>be whimsical  and romantic </a:t>
            </a:r>
            <a:r>
              <a:rPr sz="1500" spc="5" dirty="0">
                <a:latin typeface="Arial"/>
                <a:cs typeface="Arial"/>
              </a:rPr>
              <a:t>while </a:t>
            </a:r>
            <a:r>
              <a:rPr sz="1500" spc="10" dirty="0">
                <a:latin typeface="Arial"/>
                <a:cs typeface="Arial"/>
              </a:rPr>
              <a:t>laughing  </a:t>
            </a:r>
            <a:r>
              <a:rPr sz="1500" spc="5" dirty="0">
                <a:latin typeface="Arial"/>
                <a:cs typeface="Arial"/>
              </a:rPr>
              <a:t>at the </a:t>
            </a:r>
            <a:r>
              <a:rPr sz="1500" spc="10" dirty="0">
                <a:latin typeface="Arial"/>
                <a:cs typeface="Arial"/>
              </a:rPr>
              <a:t>conventions </a:t>
            </a:r>
            <a:r>
              <a:rPr sz="1500" spc="5" dirty="0">
                <a:latin typeface="Arial"/>
                <a:cs typeface="Arial"/>
              </a:rPr>
              <a:t>of the  fairy tale </a:t>
            </a:r>
            <a:r>
              <a:rPr sz="1500" spc="10" dirty="0">
                <a:latin typeface="Arial"/>
                <a:cs typeface="Arial"/>
              </a:rPr>
              <a:t>genre. </a:t>
            </a:r>
            <a:r>
              <a:rPr sz="1500" spc="5" dirty="0">
                <a:latin typeface="Arial"/>
                <a:cs typeface="Arial"/>
              </a:rPr>
              <a:t>I </a:t>
            </a:r>
            <a:r>
              <a:rPr sz="1500" spc="10" dirty="0">
                <a:latin typeface="Arial"/>
                <a:cs typeface="Arial"/>
              </a:rPr>
              <a:t>would  recommend </a:t>
            </a:r>
            <a:r>
              <a:rPr sz="1500" spc="5" dirty="0">
                <a:latin typeface="Arial"/>
                <a:cs typeface="Arial"/>
              </a:rPr>
              <a:t>it to just </a:t>
            </a:r>
            <a:r>
              <a:rPr sz="1500" spc="10" dirty="0">
                <a:latin typeface="Arial"/>
                <a:cs typeface="Arial"/>
              </a:rPr>
              <a:t>about  anyone. </a:t>
            </a:r>
            <a:r>
              <a:rPr sz="1500" spc="5" dirty="0">
                <a:latin typeface="Arial"/>
                <a:cs typeface="Arial"/>
              </a:rPr>
              <a:t>I've </a:t>
            </a:r>
            <a:r>
              <a:rPr sz="1500" spc="10" dirty="0">
                <a:latin typeface="Arial"/>
                <a:cs typeface="Arial"/>
              </a:rPr>
              <a:t>seen </a:t>
            </a:r>
            <a:r>
              <a:rPr sz="1500" spc="5" dirty="0">
                <a:latin typeface="Arial"/>
                <a:cs typeface="Arial"/>
              </a:rPr>
              <a:t>it several  times, </a:t>
            </a:r>
            <a:r>
              <a:rPr sz="1500" spc="10" dirty="0">
                <a:latin typeface="Arial"/>
                <a:cs typeface="Arial"/>
              </a:rPr>
              <a:t>and </a:t>
            </a:r>
            <a:r>
              <a:rPr sz="1500" spc="5" dirty="0">
                <a:latin typeface="Arial"/>
                <a:cs typeface="Arial"/>
              </a:rPr>
              <a:t>I'm </a:t>
            </a:r>
            <a:r>
              <a:rPr sz="1500" spc="10" dirty="0">
                <a:latin typeface="Arial"/>
                <a:cs typeface="Arial"/>
              </a:rPr>
              <a:t>always</a:t>
            </a:r>
            <a:r>
              <a:rPr sz="1500" spc="-45" dirty="0">
                <a:latin typeface="Arial"/>
                <a:cs typeface="Arial"/>
              </a:rPr>
              <a:t> </a:t>
            </a:r>
            <a:r>
              <a:rPr sz="1500" spc="10" dirty="0">
                <a:latin typeface="Arial"/>
                <a:cs typeface="Arial"/>
              </a:rPr>
              <a:t>happy  </a:t>
            </a:r>
            <a:r>
              <a:rPr sz="1500" spc="5" dirty="0">
                <a:latin typeface="Arial"/>
                <a:cs typeface="Arial"/>
              </a:rPr>
              <a:t>to </a:t>
            </a:r>
            <a:r>
              <a:rPr sz="1500" spc="10" dirty="0">
                <a:latin typeface="Arial"/>
                <a:cs typeface="Arial"/>
              </a:rPr>
              <a:t>see </a:t>
            </a:r>
            <a:r>
              <a:rPr sz="1500" spc="5" dirty="0">
                <a:latin typeface="Arial"/>
                <a:cs typeface="Arial"/>
              </a:rPr>
              <a:t>it </a:t>
            </a:r>
            <a:r>
              <a:rPr sz="1500" spc="10" dirty="0">
                <a:latin typeface="Arial"/>
                <a:cs typeface="Arial"/>
              </a:rPr>
              <a:t>again whenever </a:t>
            </a:r>
            <a:r>
              <a:rPr sz="1500" spc="5" dirty="0">
                <a:latin typeface="Arial"/>
                <a:cs typeface="Arial"/>
              </a:rPr>
              <a:t>I  </a:t>
            </a:r>
            <a:r>
              <a:rPr sz="1500" spc="10" dirty="0">
                <a:latin typeface="Arial"/>
                <a:cs typeface="Arial"/>
              </a:rPr>
              <a:t>have a </a:t>
            </a:r>
            <a:r>
              <a:rPr sz="1500" spc="5" dirty="0">
                <a:latin typeface="Arial"/>
                <a:cs typeface="Arial"/>
              </a:rPr>
              <a:t>friend </a:t>
            </a:r>
            <a:r>
              <a:rPr sz="1500" spc="10" dirty="0">
                <a:latin typeface="Arial"/>
                <a:cs typeface="Arial"/>
              </a:rPr>
              <a:t>who </a:t>
            </a:r>
            <a:r>
              <a:rPr sz="1500" spc="5" dirty="0">
                <a:latin typeface="Arial"/>
                <a:cs typeface="Arial"/>
              </a:rPr>
              <a:t>hasn't  </a:t>
            </a:r>
            <a:r>
              <a:rPr sz="1500" spc="10" dirty="0">
                <a:latin typeface="Arial"/>
                <a:cs typeface="Arial"/>
              </a:rPr>
              <a:t>seen </a:t>
            </a:r>
            <a:r>
              <a:rPr sz="1500" spc="5" dirty="0">
                <a:latin typeface="Arial"/>
                <a:cs typeface="Arial"/>
              </a:rPr>
              <a:t>it</a:t>
            </a:r>
            <a:r>
              <a:rPr sz="1500" spc="-10" dirty="0">
                <a:latin typeface="Arial"/>
                <a:cs typeface="Arial"/>
              </a:rPr>
              <a:t> </a:t>
            </a:r>
            <a:r>
              <a:rPr sz="1500" spc="5" dirty="0">
                <a:latin typeface="Arial"/>
                <a:cs typeface="Arial"/>
              </a:rPr>
              <a:t>yet!</a:t>
            </a:r>
            <a:endParaRPr sz="1500">
              <a:latin typeface="Arial"/>
              <a:cs typeface="Arial"/>
            </a:endParaRPr>
          </a:p>
        </p:txBody>
      </p:sp>
      <p:grpSp>
        <p:nvGrpSpPr>
          <p:cNvPr id="5" name="object 5"/>
          <p:cNvGrpSpPr/>
          <p:nvPr/>
        </p:nvGrpSpPr>
        <p:grpSpPr>
          <a:xfrm>
            <a:off x="8258313" y="4724310"/>
            <a:ext cx="897890" cy="390525"/>
            <a:chOff x="8258313" y="4724310"/>
            <a:chExt cx="897890" cy="390525"/>
          </a:xfrm>
        </p:grpSpPr>
        <p:sp>
          <p:nvSpPr>
            <p:cNvPr id="6" name="object 6"/>
            <p:cNvSpPr/>
            <p:nvPr/>
          </p:nvSpPr>
          <p:spPr>
            <a:xfrm>
              <a:off x="8258314" y="4727867"/>
              <a:ext cx="894080" cy="383540"/>
            </a:xfrm>
            <a:custGeom>
              <a:avLst/>
              <a:gdLst/>
              <a:ahLst/>
              <a:cxnLst/>
              <a:rect l="l" t="t" r="r" b="b"/>
              <a:pathLst>
                <a:path w="894079" h="383539">
                  <a:moveTo>
                    <a:pt x="574725" y="0"/>
                  </a:moveTo>
                  <a:lnTo>
                    <a:pt x="574725" y="76631"/>
                  </a:lnTo>
                  <a:lnTo>
                    <a:pt x="0" y="76631"/>
                  </a:lnTo>
                  <a:lnTo>
                    <a:pt x="0" y="306514"/>
                  </a:lnTo>
                  <a:lnTo>
                    <a:pt x="574725" y="306514"/>
                  </a:lnTo>
                  <a:lnTo>
                    <a:pt x="574725" y="383146"/>
                  </a:lnTo>
                  <a:lnTo>
                    <a:pt x="894016" y="191566"/>
                  </a:lnTo>
                  <a:lnTo>
                    <a:pt x="574725" y="0"/>
                  </a:lnTo>
                  <a:close/>
                </a:path>
              </a:pathLst>
            </a:custGeom>
            <a:solidFill>
              <a:srgbClr val="048D9F"/>
            </a:solidFill>
          </p:spPr>
          <p:txBody>
            <a:bodyPr wrap="square" lIns="0" tIns="0" rIns="0" bIns="0" rtlCol="0"/>
            <a:lstStyle/>
            <a:p>
              <a:endParaRPr/>
            </a:p>
          </p:txBody>
        </p:sp>
        <p:sp>
          <p:nvSpPr>
            <p:cNvPr id="7" name="object 7"/>
            <p:cNvSpPr/>
            <p:nvPr/>
          </p:nvSpPr>
          <p:spPr>
            <a:xfrm>
              <a:off x="8261861" y="4727858"/>
              <a:ext cx="890905" cy="383540"/>
            </a:xfrm>
            <a:custGeom>
              <a:avLst/>
              <a:gdLst/>
              <a:ahLst/>
              <a:cxnLst/>
              <a:rect l="l" t="t" r="r" b="b"/>
              <a:pathLst>
                <a:path w="890904" h="383539">
                  <a:moveTo>
                    <a:pt x="0" y="308645"/>
                  </a:moveTo>
                  <a:lnTo>
                    <a:pt x="0" y="81595"/>
                  </a:lnTo>
                  <a:lnTo>
                    <a:pt x="574732" y="81595"/>
                  </a:lnTo>
                  <a:lnTo>
                    <a:pt x="574732" y="0"/>
                  </a:lnTo>
                  <a:lnTo>
                    <a:pt x="890480" y="191573"/>
                  </a:lnTo>
                  <a:lnTo>
                    <a:pt x="574732" y="383146"/>
                  </a:lnTo>
                  <a:lnTo>
                    <a:pt x="574732" y="308645"/>
                  </a:lnTo>
                  <a:lnTo>
                    <a:pt x="0" y="308645"/>
                  </a:lnTo>
                  <a:close/>
                </a:path>
              </a:pathLst>
            </a:custGeom>
            <a:ln w="7095">
              <a:solidFill>
                <a:srgbClr val="000000"/>
              </a:solidFill>
            </a:ln>
          </p:spPr>
          <p:txBody>
            <a:bodyPr wrap="square" lIns="0" tIns="0" rIns="0" bIns="0" rtlCol="0"/>
            <a:lstStyle/>
            <a:p>
              <a:endParaRPr/>
            </a:p>
          </p:txBody>
        </p:sp>
      </p:grpSp>
      <p:sp>
        <p:nvSpPr>
          <p:cNvPr id="8" name="object 8"/>
          <p:cNvSpPr txBox="1"/>
          <p:nvPr/>
        </p:nvSpPr>
        <p:spPr>
          <a:xfrm>
            <a:off x="9302827" y="2955527"/>
            <a:ext cx="1090295" cy="3933825"/>
          </a:xfrm>
          <a:prstGeom prst="rect">
            <a:avLst/>
          </a:prstGeom>
        </p:spPr>
        <p:txBody>
          <a:bodyPr vert="horz" wrap="square" lIns="0" tIns="11430" rIns="0" bIns="0" rtlCol="0">
            <a:spAutoFit/>
          </a:bodyPr>
          <a:lstStyle/>
          <a:p>
            <a:pPr marL="12700">
              <a:lnSpc>
                <a:spcPct val="100000"/>
              </a:lnSpc>
              <a:spcBef>
                <a:spcPts val="90"/>
              </a:spcBef>
              <a:tabLst>
                <a:tab pos="906144" algn="l"/>
              </a:tabLst>
            </a:pPr>
            <a:r>
              <a:rPr sz="1350" spc="-5" dirty="0">
                <a:latin typeface="Arial"/>
                <a:cs typeface="Arial"/>
              </a:rPr>
              <a:t>it	</a:t>
            </a:r>
            <a:r>
              <a:rPr sz="1350" spc="-10" dirty="0">
                <a:latin typeface="Arial"/>
                <a:cs typeface="Arial"/>
              </a:rPr>
              <a:t>6</a:t>
            </a:r>
            <a:endParaRPr sz="1350">
              <a:latin typeface="Arial"/>
              <a:cs typeface="Arial"/>
            </a:endParaRPr>
          </a:p>
          <a:p>
            <a:pPr marL="12700">
              <a:lnSpc>
                <a:spcPct val="100000"/>
              </a:lnSpc>
              <a:tabLst>
                <a:tab pos="906144" algn="l"/>
              </a:tabLst>
            </a:pPr>
            <a:r>
              <a:rPr sz="1350" spc="-5" dirty="0">
                <a:latin typeface="Arial"/>
                <a:cs typeface="Arial"/>
              </a:rPr>
              <a:t>I	</a:t>
            </a:r>
            <a:r>
              <a:rPr sz="1350" spc="-10" dirty="0">
                <a:latin typeface="Arial"/>
                <a:cs typeface="Arial"/>
              </a:rPr>
              <a:t>5</a:t>
            </a:r>
            <a:endParaRPr sz="1350">
              <a:latin typeface="Arial"/>
              <a:cs typeface="Arial"/>
            </a:endParaRPr>
          </a:p>
          <a:p>
            <a:pPr marL="12700">
              <a:lnSpc>
                <a:spcPct val="100000"/>
              </a:lnSpc>
              <a:tabLst>
                <a:tab pos="906144" algn="l"/>
              </a:tabLst>
            </a:pPr>
            <a:r>
              <a:rPr sz="1350" spc="-5" dirty="0">
                <a:latin typeface="Arial"/>
                <a:cs typeface="Arial"/>
              </a:rPr>
              <a:t>the	</a:t>
            </a:r>
            <a:r>
              <a:rPr sz="1350" spc="-10" dirty="0">
                <a:latin typeface="Arial"/>
                <a:cs typeface="Arial"/>
              </a:rPr>
              <a:t>4</a:t>
            </a:r>
            <a:endParaRPr sz="1350">
              <a:latin typeface="Arial"/>
              <a:cs typeface="Arial"/>
            </a:endParaRPr>
          </a:p>
          <a:p>
            <a:pPr marL="12700">
              <a:lnSpc>
                <a:spcPct val="100000"/>
              </a:lnSpc>
              <a:tabLst>
                <a:tab pos="906144" algn="l"/>
              </a:tabLst>
            </a:pPr>
            <a:r>
              <a:rPr sz="1350" spc="-5" dirty="0">
                <a:latin typeface="Arial"/>
                <a:cs typeface="Arial"/>
              </a:rPr>
              <a:t>to	</a:t>
            </a:r>
            <a:r>
              <a:rPr sz="1350" spc="-10" dirty="0">
                <a:latin typeface="Arial"/>
                <a:cs typeface="Arial"/>
              </a:rPr>
              <a:t>3</a:t>
            </a:r>
            <a:endParaRPr sz="1350">
              <a:latin typeface="Arial"/>
              <a:cs typeface="Arial"/>
            </a:endParaRPr>
          </a:p>
          <a:p>
            <a:pPr marL="12700">
              <a:lnSpc>
                <a:spcPct val="100000"/>
              </a:lnSpc>
              <a:tabLst>
                <a:tab pos="906144" algn="l"/>
              </a:tabLst>
            </a:pPr>
            <a:r>
              <a:rPr sz="1350" spc="-10" dirty="0">
                <a:latin typeface="Arial"/>
                <a:cs typeface="Arial"/>
              </a:rPr>
              <a:t>and	3</a:t>
            </a:r>
            <a:endParaRPr sz="1350">
              <a:latin typeface="Arial"/>
              <a:cs typeface="Arial"/>
            </a:endParaRPr>
          </a:p>
          <a:p>
            <a:pPr marL="12700">
              <a:lnSpc>
                <a:spcPct val="100000"/>
              </a:lnSpc>
              <a:tabLst>
                <a:tab pos="906144" algn="l"/>
              </a:tabLst>
            </a:pPr>
            <a:r>
              <a:rPr sz="1350" spc="-5" dirty="0">
                <a:latin typeface="Arial"/>
                <a:cs typeface="Arial"/>
              </a:rPr>
              <a:t>seen	</a:t>
            </a:r>
            <a:r>
              <a:rPr sz="1350" spc="-10" dirty="0">
                <a:latin typeface="Arial"/>
                <a:cs typeface="Arial"/>
              </a:rPr>
              <a:t>2</a:t>
            </a:r>
            <a:endParaRPr sz="1350">
              <a:latin typeface="Arial"/>
              <a:cs typeface="Arial"/>
            </a:endParaRPr>
          </a:p>
          <a:p>
            <a:pPr marL="12700">
              <a:lnSpc>
                <a:spcPct val="100000"/>
              </a:lnSpc>
              <a:tabLst>
                <a:tab pos="906144" algn="l"/>
              </a:tabLst>
            </a:pPr>
            <a:r>
              <a:rPr sz="1350" spc="-5" dirty="0">
                <a:latin typeface="Arial"/>
                <a:cs typeface="Arial"/>
              </a:rPr>
              <a:t>yet	</a:t>
            </a:r>
            <a:r>
              <a:rPr sz="1350" spc="-10" dirty="0">
                <a:latin typeface="Arial"/>
                <a:cs typeface="Arial"/>
              </a:rPr>
              <a:t>1</a:t>
            </a:r>
            <a:endParaRPr sz="1350">
              <a:latin typeface="Arial"/>
              <a:cs typeface="Arial"/>
            </a:endParaRPr>
          </a:p>
          <a:p>
            <a:pPr marL="12700">
              <a:lnSpc>
                <a:spcPct val="100000"/>
              </a:lnSpc>
              <a:tabLst>
                <a:tab pos="906144" algn="l"/>
              </a:tabLst>
            </a:pPr>
            <a:r>
              <a:rPr sz="1350" spc="-5" dirty="0">
                <a:latin typeface="Arial"/>
                <a:cs typeface="Arial"/>
              </a:rPr>
              <a:t>would	</a:t>
            </a:r>
            <a:r>
              <a:rPr sz="1350" spc="-10" dirty="0">
                <a:latin typeface="Arial"/>
                <a:cs typeface="Arial"/>
              </a:rPr>
              <a:t>1</a:t>
            </a:r>
            <a:endParaRPr sz="1350">
              <a:latin typeface="Arial"/>
              <a:cs typeface="Arial"/>
            </a:endParaRPr>
          </a:p>
          <a:p>
            <a:pPr marL="12700">
              <a:lnSpc>
                <a:spcPct val="100000"/>
              </a:lnSpc>
              <a:tabLst>
                <a:tab pos="906144" algn="l"/>
              </a:tabLst>
            </a:pPr>
            <a:r>
              <a:rPr sz="1350" spc="-5" dirty="0">
                <a:latin typeface="Arial"/>
                <a:cs typeface="Arial"/>
              </a:rPr>
              <a:t>whimsical	</a:t>
            </a:r>
            <a:r>
              <a:rPr sz="1350" spc="-10" dirty="0">
                <a:latin typeface="Arial"/>
                <a:cs typeface="Arial"/>
              </a:rPr>
              <a:t>1</a:t>
            </a:r>
            <a:endParaRPr sz="1350">
              <a:latin typeface="Arial"/>
              <a:cs typeface="Arial"/>
            </a:endParaRPr>
          </a:p>
          <a:p>
            <a:pPr marL="12700">
              <a:lnSpc>
                <a:spcPct val="100000"/>
              </a:lnSpc>
              <a:tabLst>
                <a:tab pos="906144" algn="l"/>
              </a:tabLst>
            </a:pPr>
            <a:r>
              <a:rPr sz="1350" spc="-5" dirty="0">
                <a:latin typeface="Arial"/>
                <a:cs typeface="Arial"/>
              </a:rPr>
              <a:t>times	</a:t>
            </a:r>
            <a:r>
              <a:rPr sz="1350" spc="-10" dirty="0">
                <a:latin typeface="Arial"/>
                <a:cs typeface="Arial"/>
              </a:rPr>
              <a:t>1</a:t>
            </a:r>
            <a:endParaRPr sz="1350">
              <a:latin typeface="Arial"/>
              <a:cs typeface="Arial"/>
            </a:endParaRPr>
          </a:p>
          <a:p>
            <a:pPr marL="12700">
              <a:lnSpc>
                <a:spcPct val="100000"/>
              </a:lnSpc>
              <a:tabLst>
                <a:tab pos="906144" algn="l"/>
              </a:tabLst>
            </a:pPr>
            <a:r>
              <a:rPr sz="1350" spc="-5" dirty="0">
                <a:latin typeface="Arial"/>
                <a:cs typeface="Arial"/>
              </a:rPr>
              <a:t>sweet	</a:t>
            </a:r>
            <a:r>
              <a:rPr sz="1350" spc="-10" dirty="0">
                <a:latin typeface="Arial"/>
                <a:cs typeface="Arial"/>
              </a:rPr>
              <a:t>1</a:t>
            </a:r>
            <a:endParaRPr sz="1350">
              <a:latin typeface="Arial"/>
              <a:cs typeface="Arial"/>
            </a:endParaRPr>
          </a:p>
          <a:p>
            <a:pPr marL="12700">
              <a:lnSpc>
                <a:spcPct val="100000"/>
              </a:lnSpc>
              <a:tabLst>
                <a:tab pos="906144" algn="l"/>
              </a:tabLst>
            </a:pPr>
            <a:r>
              <a:rPr sz="1350" spc="-5" dirty="0">
                <a:latin typeface="Arial"/>
                <a:cs typeface="Arial"/>
              </a:rPr>
              <a:t>satirical	</a:t>
            </a:r>
            <a:r>
              <a:rPr sz="1350" spc="-10" dirty="0">
                <a:latin typeface="Arial"/>
                <a:cs typeface="Arial"/>
              </a:rPr>
              <a:t>1</a:t>
            </a:r>
            <a:endParaRPr sz="1350">
              <a:latin typeface="Arial"/>
              <a:cs typeface="Arial"/>
            </a:endParaRPr>
          </a:p>
          <a:p>
            <a:pPr marL="12700">
              <a:lnSpc>
                <a:spcPct val="100000"/>
              </a:lnSpc>
              <a:tabLst>
                <a:tab pos="906144" algn="l"/>
              </a:tabLst>
            </a:pPr>
            <a:r>
              <a:rPr sz="1350" spc="-5" dirty="0">
                <a:latin typeface="Arial"/>
                <a:cs typeface="Arial"/>
              </a:rPr>
              <a:t>adventure	</a:t>
            </a:r>
            <a:r>
              <a:rPr sz="1350" spc="-10" dirty="0">
                <a:latin typeface="Arial"/>
                <a:cs typeface="Arial"/>
              </a:rPr>
              <a:t>1</a:t>
            </a:r>
            <a:endParaRPr sz="1350">
              <a:latin typeface="Arial"/>
              <a:cs typeface="Arial"/>
            </a:endParaRPr>
          </a:p>
          <a:p>
            <a:pPr marL="12700">
              <a:lnSpc>
                <a:spcPct val="100000"/>
              </a:lnSpc>
              <a:tabLst>
                <a:tab pos="906144" algn="l"/>
              </a:tabLst>
            </a:pPr>
            <a:r>
              <a:rPr sz="1350" spc="-5" dirty="0">
                <a:latin typeface="Arial"/>
                <a:cs typeface="Arial"/>
              </a:rPr>
              <a:t>genre	</a:t>
            </a:r>
            <a:r>
              <a:rPr sz="1350" spc="-10" dirty="0">
                <a:latin typeface="Arial"/>
                <a:cs typeface="Arial"/>
              </a:rPr>
              <a:t>1</a:t>
            </a:r>
            <a:endParaRPr sz="1350">
              <a:latin typeface="Arial"/>
              <a:cs typeface="Arial"/>
            </a:endParaRPr>
          </a:p>
          <a:p>
            <a:pPr marL="12700">
              <a:lnSpc>
                <a:spcPct val="100000"/>
              </a:lnSpc>
              <a:tabLst>
                <a:tab pos="906144" algn="l"/>
              </a:tabLst>
            </a:pPr>
            <a:r>
              <a:rPr sz="1350" spc="-5" dirty="0">
                <a:latin typeface="Arial"/>
                <a:cs typeface="Arial"/>
              </a:rPr>
              <a:t>fairy	</a:t>
            </a:r>
            <a:r>
              <a:rPr sz="1350" spc="-10" dirty="0">
                <a:latin typeface="Arial"/>
                <a:cs typeface="Arial"/>
              </a:rPr>
              <a:t>1</a:t>
            </a:r>
            <a:endParaRPr sz="1350">
              <a:latin typeface="Arial"/>
              <a:cs typeface="Arial"/>
            </a:endParaRPr>
          </a:p>
          <a:p>
            <a:pPr marL="12700">
              <a:lnSpc>
                <a:spcPct val="100000"/>
              </a:lnSpc>
              <a:tabLst>
                <a:tab pos="906144" algn="l"/>
              </a:tabLst>
            </a:pPr>
            <a:r>
              <a:rPr sz="1350" spc="-10" dirty="0">
                <a:latin typeface="Arial"/>
                <a:cs typeface="Arial"/>
              </a:rPr>
              <a:t>humor	1</a:t>
            </a:r>
            <a:endParaRPr sz="1350">
              <a:latin typeface="Arial"/>
              <a:cs typeface="Arial"/>
            </a:endParaRPr>
          </a:p>
          <a:p>
            <a:pPr marL="12700">
              <a:lnSpc>
                <a:spcPct val="100000"/>
              </a:lnSpc>
              <a:tabLst>
                <a:tab pos="906144" algn="l"/>
              </a:tabLst>
            </a:pPr>
            <a:r>
              <a:rPr sz="1350" spc="-5" dirty="0">
                <a:latin typeface="Arial"/>
                <a:cs typeface="Arial"/>
              </a:rPr>
              <a:t>have	</a:t>
            </a:r>
            <a:r>
              <a:rPr sz="1350" spc="-10" dirty="0">
                <a:latin typeface="Arial"/>
                <a:cs typeface="Arial"/>
              </a:rPr>
              <a:t>1</a:t>
            </a:r>
            <a:endParaRPr sz="1350">
              <a:latin typeface="Arial"/>
              <a:cs typeface="Arial"/>
            </a:endParaRPr>
          </a:p>
          <a:p>
            <a:pPr marL="12700">
              <a:lnSpc>
                <a:spcPct val="100000"/>
              </a:lnSpc>
              <a:spcBef>
                <a:spcPts val="5"/>
              </a:spcBef>
              <a:tabLst>
                <a:tab pos="906144" algn="l"/>
              </a:tabLst>
            </a:pPr>
            <a:r>
              <a:rPr sz="1350" spc="-5" dirty="0">
                <a:latin typeface="Arial"/>
                <a:cs typeface="Arial"/>
              </a:rPr>
              <a:t>great	</a:t>
            </a:r>
            <a:r>
              <a:rPr sz="1350" spc="-10" dirty="0">
                <a:latin typeface="Arial"/>
                <a:cs typeface="Arial"/>
              </a:rPr>
              <a:t>1</a:t>
            </a:r>
            <a:endParaRPr sz="1350">
              <a:latin typeface="Arial"/>
              <a:cs typeface="Arial"/>
            </a:endParaRPr>
          </a:p>
          <a:p>
            <a:pPr marL="12700">
              <a:lnSpc>
                <a:spcPct val="100000"/>
              </a:lnSpc>
              <a:tabLst>
                <a:tab pos="906144" algn="l"/>
              </a:tabLst>
            </a:pPr>
            <a:r>
              <a:rPr sz="1350" spc="-10" dirty="0">
                <a:latin typeface="Arial"/>
                <a:cs typeface="Arial"/>
              </a:rPr>
              <a:t>…	…</a:t>
            </a:r>
            <a:endParaRPr sz="1350">
              <a:latin typeface="Arial"/>
              <a:cs typeface="Arial"/>
            </a:endParaRPr>
          </a:p>
        </p:txBody>
      </p:sp>
      <p:grpSp>
        <p:nvGrpSpPr>
          <p:cNvPr id="9" name="object 9"/>
          <p:cNvGrpSpPr/>
          <p:nvPr/>
        </p:nvGrpSpPr>
        <p:grpSpPr>
          <a:xfrm>
            <a:off x="5337835" y="2922224"/>
            <a:ext cx="2696845" cy="3869054"/>
            <a:chOff x="5337835" y="2922224"/>
            <a:chExt cx="2696845" cy="3869054"/>
          </a:xfrm>
        </p:grpSpPr>
        <p:sp>
          <p:nvSpPr>
            <p:cNvPr id="10" name="object 10"/>
            <p:cNvSpPr/>
            <p:nvPr/>
          </p:nvSpPr>
          <p:spPr>
            <a:xfrm>
              <a:off x="5345138" y="3399193"/>
              <a:ext cx="447040" cy="3384550"/>
            </a:xfrm>
            <a:custGeom>
              <a:avLst/>
              <a:gdLst/>
              <a:ahLst/>
              <a:cxnLst/>
              <a:rect l="l" t="t" r="r" b="b"/>
              <a:pathLst>
                <a:path w="447039" h="3384550">
                  <a:moveTo>
                    <a:pt x="191566" y="0"/>
                  </a:moveTo>
                  <a:lnTo>
                    <a:pt x="0" y="3256744"/>
                  </a:lnTo>
                  <a:lnTo>
                    <a:pt x="446976" y="3384459"/>
                  </a:lnTo>
                  <a:lnTo>
                    <a:pt x="319265" y="63855"/>
                  </a:lnTo>
                  <a:lnTo>
                    <a:pt x="191566" y="0"/>
                  </a:lnTo>
                  <a:close/>
                </a:path>
              </a:pathLst>
            </a:custGeom>
            <a:solidFill>
              <a:srgbClr val="D5CE9B"/>
            </a:solidFill>
          </p:spPr>
          <p:txBody>
            <a:bodyPr wrap="square" lIns="0" tIns="0" rIns="0" bIns="0" rtlCol="0"/>
            <a:lstStyle/>
            <a:p>
              <a:endParaRPr/>
            </a:p>
          </p:txBody>
        </p:sp>
        <p:sp>
          <p:nvSpPr>
            <p:cNvPr id="11" name="object 11"/>
            <p:cNvSpPr/>
            <p:nvPr/>
          </p:nvSpPr>
          <p:spPr>
            <a:xfrm>
              <a:off x="5345137" y="3399188"/>
              <a:ext cx="447040" cy="3384550"/>
            </a:xfrm>
            <a:custGeom>
              <a:avLst/>
              <a:gdLst/>
              <a:ahLst/>
              <a:cxnLst/>
              <a:rect l="l" t="t" r="r" b="b"/>
              <a:pathLst>
                <a:path w="447039" h="3384550">
                  <a:moveTo>
                    <a:pt x="319265" y="63857"/>
                  </a:moveTo>
                  <a:lnTo>
                    <a:pt x="191559" y="0"/>
                  </a:lnTo>
                  <a:lnTo>
                    <a:pt x="0" y="3256742"/>
                  </a:lnTo>
                  <a:lnTo>
                    <a:pt x="446971" y="3384457"/>
                  </a:lnTo>
                  <a:lnTo>
                    <a:pt x="319265" y="63857"/>
                  </a:lnTo>
                  <a:close/>
                </a:path>
              </a:pathLst>
            </a:custGeom>
            <a:ln w="7094">
              <a:solidFill>
                <a:srgbClr val="000000"/>
              </a:solidFill>
            </a:ln>
          </p:spPr>
          <p:txBody>
            <a:bodyPr wrap="square" lIns="0" tIns="0" rIns="0" bIns="0" rtlCol="0"/>
            <a:lstStyle/>
            <a:p>
              <a:endParaRPr/>
            </a:p>
          </p:txBody>
        </p:sp>
        <p:sp>
          <p:nvSpPr>
            <p:cNvPr id="12" name="object 12"/>
            <p:cNvSpPr/>
            <p:nvPr/>
          </p:nvSpPr>
          <p:spPr>
            <a:xfrm>
              <a:off x="5664403" y="3335337"/>
              <a:ext cx="2362835" cy="3448685"/>
            </a:xfrm>
            <a:custGeom>
              <a:avLst/>
              <a:gdLst/>
              <a:ahLst/>
              <a:cxnLst/>
              <a:rect l="l" t="t" r="r" b="b"/>
              <a:pathLst>
                <a:path w="2362834" h="3448684">
                  <a:moveTo>
                    <a:pt x="0" y="0"/>
                  </a:moveTo>
                  <a:lnTo>
                    <a:pt x="127711" y="3448315"/>
                  </a:lnTo>
                  <a:lnTo>
                    <a:pt x="2362568" y="3065169"/>
                  </a:lnTo>
                  <a:lnTo>
                    <a:pt x="2107145" y="127711"/>
                  </a:lnTo>
                  <a:lnTo>
                    <a:pt x="0" y="0"/>
                  </a:lnTo>
                  <a:close/>
                </a:path>
              </a:pathLst>
            </a:custGeom>
            <a:solidFill>
              <a:srgbClr val="D5CE9B"/>
            </a:solidFill>
          </p:spPr>
          <p:txBody>
            <a:bodyPr wrap="square" lIns="0" tIns="0" rIns="0" bIns="0" rtlCol="0"/>
            <a:lstStyle/>
            <a:p>
              <a:endParaRPr/>
            </a:p>
          </p:txBody>
        </p:sp>
        <p:sp>
          <p:nvSpPr>
            <p:cNvPr id="13" name="object 13"/>
            <p:cNvSpPr/>
            <p:nvPr/>
          </p:nvSpPr>
          <p:spPr>
            <a:xfrm>
              <a:off x="5664402" y="3335330"/>
              <a:ext cx="2362835" cy="3448685"/>
            </a:xfrm>
            <a:custGeom>
              <a:avLst/>
              <a:gdLst/>
              <a:ahLst/>
              <a:cxnLst/>
              <a:rect l="l" t="t" r="r" b="b"/>
              <a:pathLst>
                <a:path w="2362834" h="3448684">
                  <a:moveTo>
                    <a:pt x="0" y="0"/>
                  </a:moveTo>
                  <a:lnTo>
                    <a:pt x="127706" y="3448315"/>
                  </a:lnTo>
                  <a:lnTo>
                    <a:pt x="2362561" y="3065169"/>
                  </a:lnTo>
                  <a:lnTo>
                    <a:pt x="2107149" y="127715"/>
                  </a:lnTo>
                  <a:lnTo>
                    <a:pt x="0" y="0"/>
                  </a:lnTo>
                  <a:close/>
                </a:path>
              </a:pathLst>
            </a:custGeom>
            <a:ln w="7094">
              <a:solidFill>
                <a:srgbClr val="000000"/>
              </a:solidFill>
            </a:ln>
          </p:spPr>
          <p:txBody>
            <a:bodyPr wrap="square" lIns="0" tIns="0" rIns="0" bIns="0" rtlCol="0"/>
            <a:lstStyle/>
            <a:p>
              <a:endParaRPr/>
            </a:p>
          </p:txBody>
        </p:sp>
        <p:sp>
          <p:nvSpPr>
            <p:cNvPr id="14" name="object 14"/>
            <p:cNvSpPr/>
            <p:nvPr/>
          </p:nvSpPr>
          <p:spPr>
            <a:xfrm>
              <a:off x="6175226" y="2976303"/>
              <a:ext cx="1022350" cy="422909"/>
            </a:xfrm>
            <a:custGeom>
              <a:avLst/>
              <a:gdLst/>
              <a:ahLst/>
              <a:cxnLst/>
              <a:rect l="l" t="t" r="r" b="b"/>
              <a:pathLst>
                <a:path w="1022350" h="422910">
                  <a:moveTo>
                    <a:pt x="0" y="359026"/>
                  </a:moveTo>
                  <a:lnTo>
                    <a:pt x="15376" y="215143"/>
                  </a:lnTo>
                  <a:lnTo>
                    <a:pt x="47107" y="133923"/>
                  </a:lnTo>
                  <a:lnTo>
                    <a:pt x="119137" y="85432"/>
                  </a:lnTo>
                  <a:lnTo>
                    <a:pt x="255412" y="39738"/>
                  </a:lnTo>
                  <a:lnTo>
                    <a:pt x="311975" y="23720"/>
                  </a:lnTo>
                  <a:lnTo>
                    <a:pt x="364562" y="11803"/>
                  </a:lnTo>
                  <a:lnTo>
                    <a:pt x="413891" y="3922"/>
                  </a:lnTo>
                  <a:lnTo>
                    <a:pt x="460682" y="10"/>
                  </a:lnTo>
                  <a:lnTo>
                    <a:pt x="505657" y="0"/>
                  </a:lnTo>
                  <a:lnTo>
                    <a:pt x="549534" y="3825"/>
                  </a:lnTo>
                  <a:lnTo>
                    <a:pt x="593035" y="11419"/>
                  </a:lnTo>
                  <a:lnTo>
                    <a:pt x="636879" y="22716"/>
                  </a:lnTo>
                  <a:lnTo>
                    <a:pt x="681786" y="37648"/>
                  </a:lnTo>
                  <a:lnTo>
                    <a:pt x="728477" y="56150"/>
                  </a:lnTo>
                  <a:lnTo>
                    <a:pt x="777671" y="78155"/>
                  </a:lnTo>
                  <a:lnTo>
                    <a:pt x="830089" y="103596"/>
                  </a:lnTo>
                  <a:lnTo>
                    <a:pt x="951600" y="199278"/>
                  </a:lnTo>
                  <a:lnTo>
                    <a:pt x="1007273" y="303945"/>
                  </a:lnTo>
                  <a:lnTo>
                    <a:pt x="1022243" y="388260"/>
                  </a:lnTo>
                  <a:lnTo>
                    <a:pt x="1021648" y="422884"/>
                  </a:lnTo>
                </a:path>
              </a:pathLst>
            </a:custGeom>
            <a:ln w="70952">
              <a:solidFill>
                <a:srgbClr val="000000"/>
              </a:solidFill>
            </a:ln>
          </p:spPr>
          <p:txBody>
            <a:bodyPr wrap="square" lIns="0" tIns="0" rIns="0" bIns="0" rtlCol="0"/>
            <a:lstStyle/>
            <a:p>
              <a:endParaRPr/>
            </a:p>
          </p:txBody>
        </p:sp>
        <p:sp>
          <p:nvSpPr>
            <p:cNvPr id="15" name="object 15"/>
            <p:cNvSpPr/>
            <p:nvPr/>
          </p:nvSpPr>
          <p:spPr>
            <a:xfrm>
              <a:off x="6175226" y="2976303"/>
              <a:ext cx="1022350" cy="422909"/>
            </a:xfrm>
            <a:custGeom>
              <a:avLst/>
              <a:gdLst/>
              <a:ahLst/>
              <a:cxnLst/>
              <a:rect l="l" t="t" r="r" b="b"/>
              <a:pathLst>
                <a:path w="1022350" h="422910">
                  <a:moveTo>
                    <a:pt x="0" y="359026"/>
                  </a:moveTo>
                  <a:lnTo>
                    <a:pt x="15376" y="215143"/>
                  </a:lnTo>
                  <a:lnTo>
                    <a:pt x="47107" y="133923"/>
                  </a:lnTo>
                  <a:lnTo>
                    <a:pt x="119137" y="85432"/>
                  </a:lnTo>
                  <a:lnTo>
                    <a:pt x="255412" y="39738"/>
                  </a:lnTo>
                  <a:lnTo>
                    <a:pt x="311975" y="23720"/>
                  </a:lnTo>
                  <a:lnTo>
                    <a:pt x="364562" y="11803"/>
                  </a:lnTo>
                  <a:lnTo>
                    <a:pt x="413891" y="3922"/>
                  </a:lnTo>
                  <a:lnTo>
                    <a:pt x="460682" y="10"/>
                  </a:lnTo>
                  <a:lnTo>
                    <a:pt x="505657" y="0"/>
                  </a:lnTo>
                  <a:lnTo>
                    <a:pt x="549534" y="3825"/>
                  </a:lnTo>
                  <a:lnTo>
                    <a:pt x="593035" y="11419"/>
                  </a:lnTo>
                  <a:lnTo>
                    <a:pt x="636879" y="22716"/>
                  </a:lnTo>
                  <a:lnTo>
                    <a:pt x="681786" y="37648"/>
                  </a:lnTo>
                  <a:lnTo>
                    <a:pt x="728477" y="56150"/>
                  </a:lnTo>
                  <a:lnTo>
                    <a:pt x="777671" y="78155"/>
                  </a:lnTo>
                  <a:lnTo>
                    <a:pt x="830089" y="103596"/>
                  </a:lnTo>
                  <a:lnTo>
                    <a:pt x="951600" y="199278"/>
                  </a:lnTo>
                  <a:lnTo>
                    <a:pt x="1007273" y="303945"/>
                  </a:lnTo>
                  <a:lnTo>
                    <a:pt x="1022243" y="388260"/>
                  </a:lnTo>
                  <a:lnTo>
                    <a:pt x="1021648" y="422884"/>
                  </a:lnTo>
                </a:path>
              </a:pathLst>
            </a:custGeom>
            <a:ln w="35476">
              <a:solidFill>
                <a:srgbClr val="FFFFFF"/>
              </a:solidFill>
            </a:ln>
          </p:spPr>
          <p:txBody>
            <a:bodyPr wrap="square" lIns="0" tIns="0" rIns="0" bIns="0" rtlCol="0"/>
            <a:lstStyle/>
            <a:p>
              <a:endParaRPr/>
            </a:p>
          </p:txBody>
        </p:sp>
        <p:sp>
          <p:nvSpPr>
            <p:cNvPr id="16" name="object 16"/>
            <p:cNvSpPr/>
            <p:nvPr/>
          </p:nvSpPr>
          <p:spPr>
            <a:xfrm>
              <a:off x="5345137" y="3335330"/>
              <a:ext cx="2682240" cy="3448685"/>
            </a:xfrm>
            <a:custGeom>
              <a:avLst/>
              <a:gdLst/>
              <a:ahLst/>
              <a:cxnLst/>
              <a:rect l="l" t="t" r="r" b="b"/>
              <a:pathLst>
                <a:path w="2682240" h="3448684">
                  <a:moveTo>
                    <a:pt x="191559" y="63857"/>
                  </a:moveTo>
                  <a:lnTo>
                    <a:pt x="0" y="3320600"/>
                  </a:lnTo>
                </a:path>
                <a:path w="2682240" h="3448684">
                  <a:moveTo>
                    <a:pt x="0" y="3320600"/>
                  </a:moveTo>
                  <a:lnTo>
                    <a:pt x="446971" y="3448315"/>
                  </a:lnTo>
                </a:path>
                <a:path w="2682240" h="3448684">
                  <a:moveTo>
                    <a:pt x="255412" y="3065169"/>
                  </a:moveTo>
                  <a:lnTo>
                    <a:pt x="0" y="3320600"/>
                  </a:lnTo>
                </a:path>
                <a:path w="2682240" h="3448684">
                  <a:moveTo>
                    <a:pt x="255412" y="3065169"/>
                  </a:moveTo>
                  <a:lnTo>
                    <a:pt x="446971" y="3448315"/>
                  </a:lnTo>
                </a:path>
                <a:path w="2682240" h="3448684">
                  <a:moveTo>
                    <a:pt x="325040" y="156046"/>
                  </a:moveTo>
                  <a:lnTo>
                    <a:pt x="255412" y="3065169"/>
                  </a:lnTo>
                </a:path>
                <a:path w="2682240" h="3448684">
                  <a:moveTo>
                    <a:pt x="191559" y="63857"/>
                  </a:moveTo>
                  <a:lnTo>
                    <a:pt x="322940" y="99300"/>
                  </a:lnTo>
                </a:path>
                <a:path w="2682240" h="3448684">
                  <a:moveTo>
                    <a:pt x="446971" y="3448315"/>
                  </a:moveTo>
                  <a:lnTo>
                    <a:pt x="319265" y="0"/>
                  </a:lnTo>
                </a:path>
                <a:path w="2682240" h="3448684">
                  <a:moveTo>
                    <a:pt x="319265" y="0"/>
                  </a:moveTo>
                  <a:lnTo>
                    <a:pt x="2426414" y="127715"/>
                  </a:lnTo>
                </a:path>
                <a:path w="2682240" h="3448684">
                  <a:moveTo>
                    <a:pt x="446971" y="3448315"/>
                  </a:moveTo>
                  <a:lnTo>
                    <a:pt x="2681826" y="3065169"/>
                  </a:lnTo>
                </a:path>
                <a:path w="2682240" h="3448684">
                  <a:moveTo>
                    <a:pt x="2681826" y="3065169"/>
                  </a:moveTo>
                  <a:lnTo>
                    <a:pt x="2426414" y="127715"/>
                  </a:lnTo>
                </a:path>
              </a:pathLst>
            </a:custGeom>
            <a:ln w="14190">
              <a:solidFill>
                <a:srgbClr val="000000"/>
              </a:solidFill>
            </a:ln>
          </p:spPr>
          <p:txBody>
            <a:bodyPr wrap="square" lIns="0" tIns="0" rIns="0" bIns="0" rtlCol="0"/>
            <a:lstStyle/>
            <a:p>
              <a:endParaRPr/>
            </a:p>
          </p:txBody>
        </p:sp>
        <p:sp>
          <p:nvSpPr>
            <p:cNvPr id="17" name="object 17"/>
            <p:cNvSpPr/>
            <p:nvPr/>
          </p:nvSpPr>
          <p:spPr>
            <a:xfrm>
              <a:off x="6239079" y="2957784"/>
              <a:ext cx="1149350" cy="697230"/>
            </a:xfrm>
            <a:custGeom>
              <a:avLst/>
              <a:gdLst/>
              <a:ahLst/>
              <a:cxnLst/>
              <a:rect l="l" t="t" r="r" b="b"/>
              <a:pathLst>
                <a:path w="1149350" h="697229">
                  <a:moveTo>
                    <a:pt x="0" y="696834"/>
                  </a:moveTo>
                  <a:lnTo>
                    <a:pt x="5204" y="456161"/>
                  </a:lnTo>
                  <a:lnTo>
                    <a:pt x="33544" y="316071"/>
                  </a:lnTo>
                  <a:lnTo>
                    <a:pt x="108965" y="222682"/>
                  </a:lnTo>
                  <a:lnTo>
                    <a:pt x="255412" y="122115"/>
                  </a:lnTo>
                  <a:lnTo>
                    <a:pt x="307913" y="89717"/>
                  </a:lnTo>
                  <a:lnTo>
                    <a:pt x="357234" y="62303"/>
                  </a:lnTo>
                  <a:lnTo>
                    <a:pt x="403903" y="39874"/>
                  </a:lnTo>
                  <a:lnTo>
                    <a:pt x="448452" y="22429"/>
                  </a:lnTo>
                  <a:lnTo>
                    <a:pt x="491411" y="9968"/>
                  </a:lnTo>
                  <a:lnTo>
                    <a:pt x="533309" y="2492"/>
                  </a:lnTo>
                  <a:lnTo>
                    <a:pt x="574677" y="0"/>
                  </a:lnTo>
                  <a:lnTo>
                    <a:pt x="616044" y="2492"/>
                  </a:lnTo>
                  <a:lnTo>
                    <a:pt x="657942" y="9968"/>
                  </a:lnTo>
                  <a:lnTo>
                    <a:pt x="700901" y="22429"/>
                  </a:lnTo>
                  <a:lnTo>
                    <a:pt x="745450" y="39874"/>
                  </a:lnTo>
                  <a:lnTo>
                    <a:pt x="792119" y="62303"/>
                  </a:lnTo>
                  <a:lnTo>
                    <a:pt x="841440" y="89717"/>
                  </a:lnTo>
                  <a:lnTo>
                    <a:pt x="893942" y="122115"/>
                  </a:lnTo>
                  <a:lnTo>
                    <a:pt x="1040692" y="280605"/>
                  </a:lnTo>
                  <a:lnTo>
                    <a:pt x="1116618" y="470533"/>
                  </a:lnTo>
                  <a:lnTo>
                    <a:pt x="1145060" y="629931"/>
                  </a:lnTo>
                  <a:lnTo>
                    <a:pt x="1149354" y="696834"/>
                  </a:lnTo>
                </a:path>
              </a:pathLst>
            </a:custGeom>
            <a:ln w="70951">
              <a:solidFill>
                <a:srgbClr val="000000"/>
              </a:solidFill>
            </a:ln>
          </p:spPr>
          <p:txBody>
            <a:bodyPr wrap="square" lIns="0" tIns="0" rIns="0" bIns="0" rtlCol="0"/>
            <a:lstStyle/>
            <a:p>
              <a:endParaRPr/>
            </a:p>
          </p:txBody>
        </p:sp>
        <p:sp>
          <p:nvSpPr>
            <p:cNvPr id="18" name="object 18"/>
            <p:cNvSpPr/>
            <p:nvPr/>
          </p:nvSpPr>
          <p:spPr>
            <a:xfrm>
              <a:off x="6239079" y="2957784"/>
              <a:ext cx="1149350" cy="697230"/>
            </a:xfrm>
            <a:custGeom>
              <a:avLst/>
              <a:gdLst/>
              <a:ahLst/>
              <a:cxnLst/>
              <a:rect l="l" t="t" r="r" b="b"/>
              <a:pathLst>
                <a:path w="1149350" h="697229">
                  <a:moveTo>
                    <a:pt x="0" y="696834"/>
                  </a:moveTo>
                  <a:lnTo>
                    <a:pt x="5204" y="456161"/>
                  </a:lnTo>
                  <a:lnTo>
                    <a:pt x="33544" y="316071"/>
                  </a:lnTo>
                  <a:lnTo>
                    <a:pt x="108965" y="222682"/>
                  </a:lnTo>
                  <a:lnTo>
                    <a:pt x="255412" y="122115"/>
                  </a:lnTo>
                  <a:lnTo>
                    <a:pt x="307913" y="89717"/>
                  </a:lnTo>
                  <a:lnTo>
                    <a:pt x="357234" y="62303"/>
                  </a:lnTo>
                  <a:lnTo>
                    <a:pt x="403903" y="39874"/>
                  </a:lnTo>
                  <a:lnTo>
                    <a:pt x="448452" y="22429"/>
                  </a:lnTo>
                  <a:lnTo>
                    <a:pt x="491411" y="9968"/>
                  </a:lnTo>
                  <a:lnTo>
                    <a:pt x="533309" y="2492"/>
                  </a:lnTo>
                  <a:lnTo>
                    <a:pt x="574677" y="0"/>
                  </a:lnTo>
                  <a:lnTo>
                    <a:pt x="616044" y="2492"/>
                  </a:lnTo>
                  <a:lnTo>
                    <a:pt x="657942" y="9968"/>
                  </a:lnTo>
                  <a:lnTo>
                    <a:pt x="700901" y="22429"/>
                  </a:lnTo>
                  <a:lnTo>
                    <a:pt x="745450" y="39874"/>
                  </a:lnTo>
                  <a:lnTo>
                    <a:pt x="792119" y="62303"/>
                  </a:lnTo>
                  <a:lnTo>
                    <a:pt x="841440" y="89717"/>
                  </a:lnTo>
                  <a:lnTo>
                    <a:pt x="893942" y="122115"/>
                  </a:lnTo>
                  <a:lnTo>
                    <a:pt x="1040692" y="280605"/>
                  </a:lnTo>
                  <a:lnTo>
                    <a:pt x="1116618" y="470533"/>
                  </a:lnTo>
                  <a:lnTo>
                    <a:pt x="1145060" y="629931"/>
                  </a:lnTo>
                  <a:lnTo>
                    <a:pt x="1149354" y="696834"/>
                  </a:lnTo>
                </a:path>
              </a:pathLst>
            </a:custGeom>
            <a:ln w="35475">
              <a:solidFill>
                <a:srgbClr val="FFFFFF"/>
              </a:solidFill>
            </a:ln>
          </p:spPr>
          <p:txBody>
            <a:bodyPr wrap="square" lIns="0" tIns="0" rIns="0" bIns="0" rtlCol="0"/>
            <a:lstStyle/>
            <a:p>
              <a:endParaRPr/>
            </a:p>
          </p:txBody>
        </p:sp>
      </p:grpSp>
      <p:sp>
        <p:nvSpPr>
          <p:cNvPr id="19" name="object 19"/>
          <p:cNvSpPr txBox="1"/>
          <p:nvPr/>
        </p:nvSpPr>
        <p:spPr>
          <a:xfrm>
            <a:off x="6128238" y="5905325"/>
            <a:ext cx="73025"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I</a:t>
            </a:r>
            <a:endParaRPr sz="1350">
              <a:latin typeface="Arial"/>
              <a:cs typeface="Arial"/>
            </a:endParaRPr>
          </a:p>
        </p:txBody>
      </p:sp>
      <p:sp>
        <p:nvSpPr>
          <p:cNvPr id="20" name="object 20"/>
          <p:cNvSpPr txBox="1"/>
          <p:nvPr/>
        </p:nvSpPr>
        <p:spPr>
          <a:xfrm>
            <a:off x="7618139" y="4726082"/>
            <a:ext cx="130810" cy="494030"/>
          </a:xfrm>
          <a:prstGeom prst="rect">
            <a:avLst/>
          </a:prstGeom>
        </p:spPr>
        <p:txBody>
          <a:bodyPr vert="horz" wrap="square" lIns="0" tIns="12700" rIns="0" bIns="0" rtlCol="0">
            <a:spAutoFit/>
          </a:bodyPr>
          <a:lstStyle/>
          <a:p>
            <a:pPr marL="12700" marR="5080" indent="19685">
              <a:lnSpc>
                <a:spcPct val="113799"/>
              </a:lnSpc>
              <a:spcBef>
                <a:spcPts val="100"/>
              </a:spcBef>
            </a:pPr>
            <a:r>
              <a:rPr sz="1350" spc="-5" dirty="0">
                <a:latin typeface="Arial"/>
                <a:cs typeface="Arial"/>
              </a:rPr>
              <a:t>it   I</a:t>
            </a:r>
            <a:endParaRPr sz="1350">
              <a:latin typeface="Arial"/>
              <a:cs typeface="Arial"/>
            </a:endParaRPr>
          </a:p>
        </p:txBody>
      </p:sp>
      <p:sp>
        <p:nvSpPr>
          <p:cNvPr id="21" name="object 21"/>
          <p:cNvSpPr txBox="1"/>
          <p:nvPr/>
        </p:nvSpPr>
        <p:spPr>
          <a:xfrm>
            <a:off x="7490428" y="3925739"/>
            <a:ext cx="73025"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I</a:t>
            </a:r>
            <a:endParaRPr sz="1350">
              <a:latin typeface="Arial"/>
              <a:cs typeface="Arial"/>
            </a:endParaRPr>
          </a:p>
        </p:txBody>
      </p:sp>
      <p:sp>
        <p:nvSpPr>
          <p:cNvPr id="22" name="object 22"/>
          <p:cNvSpPr txBox="1"/>
          <p:nvPr/>
        </p:nvSpPr>
        <p:spPr>
          <a:xfrm>
            <a:off x="6709838" y="4425955"/>
            <a:ext cx="924560" cy="229870"/>
          </a:xfrm>
          <a:prstGeom prst="rect">
            <a:avLst/>
          </a:prstGeom>
        </p:spPr>
        <p:txBody>
          <a:bodyPr vert="horz" wrap="square" lIns="0" tIns="11430" rIns="0" bIns="0" rtlCol="0">
            <a:spAutoFit/>
          </a:bodyPr>
          <a:lstStyle/>
          <a:p>
            <a:pPr marL="12700">
              <a:lnSpc>
                <a:spcPct val="100000"/>
              </a:lnSpc>
              <a:spcBef>
                <a:spcPts val="90"/>
              </a:spcBef>
            </a:pPr>
            <a:r>
              <a:rPr sz="1350" spc="-10" dirty="0">
                <a:latin typeface="Arial"/>
                <a:cs typeface="Arial"/>
              </a:rPr>
              <a:t>recommend</a:t>
            </a:r>
            <a:endParaRPr sz="1350">
              <a:latin typeface="Arial"/>
              <a:cs typeface="Arial"/>
            </a:endParaRPr>
          </a:p>
        </p:txBody>
      </p:sp>
      <p:sp>
        <p:nvSpPr>
          <p:cNvPr id="23" name="object 23"/>
          <p:cNvSpPr txBox="1"/>
          <p:nvPr/>
        </p:nvSpPr>
        <p:spPr>
          <a:xfrm>
            <a:off x="5905829" y="5394469"/>
            <a:ext cx="262255"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the</a:t>
            </a:r>
            <a:endParaRPr sz="1350">
              <a:latin typeface="Arial"/>
              <a:cs typeface="Arial"/>
            </a:endParaRPr>
          </a:p>
        </p:txBody>
      </p:sp>
      <p:sp>
        <p:nvSpPr>
          <p:cNvPr id="24" name="object 24"/>
          <p:cNvSpPr txBox="1"/>
          <p:nvPr/>
        </p:nvSpPr>
        <p:spPr>
          <a:xfrm>
            <a:off x="7055179" y="5266745"/>
            <a:ext cx="262255"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the</a:t>
            </a:r>
            <a:endParaRPr sz="1350">
              <a:latin typeface="Arial"/>
              <a:cs typeface="Arial"/>
            </a:endParaRPr>
          </a:p>
        </p:txBody>
      </p:sp>
      <p:sp>
        <p:nvSpPr>
          <p:cNvPr id="25" name="object 25"/>
          <p:cNvSpPr txBox="1"/>
          <p:nvPr/>
        </p:nvSpPr>
        <p:spPr>
          <a:xfrm>
            <a:off x="6286539" y="5947897"/>
            <a:ext cx="309880" cy="229870"/>
          </a:xfrm>
          <a:prstGeom prst="rect">
            <a:avLst/>
          </a:prstGeom>
        </p:spPr>
        <p:txBody>
          <a:bodyPr vert="horz" wrap="square" lIns="0" tIns="11430" rIns="0" bIns="0" rtlCol="0">
            <a:spAutoFit/>
          </a:bodyPr>
          <a:lstStyle/>
          <a:p>
            <a:pPr marL="12700">
              <a:lnSpc>
                <a:spcPct val="100000"/>
              </a:lnSpc>
              <a:spcBef>
                <a:spcPts val="90"/>
              </a:spcBef>
            </a:pPr>
            <a:r>
              <a:rPr sz="1350" spc="-10" dirty="0">
                <a:latin typeface="Arial"/>
                <a:cs typeface="Arial"/>
              </a:rPr>
              <a:t>and</a:t>
            </a:r>
            <a:endParaRPr sz="1350">
              <a:latin typeface="Arial"/>
              <a:cs typeface="Arial"/>
            </a:endParaRPr>
          </a:p>
        </p:txBody>
      </p:sp>
      <p:sp>
        <p:nvSpPr>
          <p:cNvPr id="26" name="object 26"/>
          <p:cNvSpPr txBox="1"/>
          <p:nvPr/>
        </p:nvSpPr>
        <p:spPr>
          <a:xfrm>
            <a:off x="6414239" y="5458324"/>
            <a:ext cx="394970"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seen</a:t>
            </a:r>
            <a:endParaRPr sz="1350">
              <a:latin typeface="Arial"/>
              <a:cs typeface="Arial"/>
            </a:endParaRPr>
          </a:p>
        </p:txBody>
      </p:sp>
      <p:sp>
        <p:nvSpPr>
          <p:cNvPr id="27" name="object 27"/>
          <p:cNvSpPr txBox="1"/>
          <p:nvPr/>
        </p:nvSpPr>
        <p:spPr>
          <a:xfrm>
            <a:off x="6265255" y="4042808"/>
            <a:ext cx="394970"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seen</a:t>
            </a:r>
            <a:endParaRPr sz="1350">
              <a:latin typeface="Arial"/>
              <a:cs typeface="Arial"/>
            </a:endParaRPr>
          </a:p>
        </p:txBody>
      </p:sp>
      <p:sp>
        <p:nvSpPr>
          <p:cNvPr id="28" name="object 28"/>
          <p:cNvSpPr txBox="1"/>
          <p:nvPr/>
        </p:nvSpPr>
        <p:spPr>
          <a:xfrm>
            <a:off x="6804549" y="5045386"/>
            <a:ext cx="252729" cy="494030"/>
          </a:xfrm>
          <a:prstGeom prst="rect">
            <a:avLst/>
          </a:prstGeom>
        </p:spPr>
        <p:txBody>
          <a:bodyPr vert="horz" wrap="square" lIns="0" tIns="12700" rIns="0" bIns="0" rtlCol="0">
            <a:spAutoFit/>
          </a:bodyPr>
          <a:lstStyle/>
          <a:p>
            <a:pPr marL="33655" marR="5080" indent="-21590">
              <a:lnSpc>
                <a:spcPct val="113799"/>
              </a:lnSpc>
              <a:spcBef>
                <a:spcPts val="100"/>
              </a:spcBef>
            </a:pPr>
            <a:r>
              <a:rPr sz="1350" spc="-5" dirty="0">
                <a:latin typeface="Arial"/>
                <a:cs typeface="Arial"/>
              </a:rPr>
              <a:t>yet  it</a:t>
            </a:r>
            <a:endParaRPr sz="1350">
              <a:latin typeface="Arial"/>
              <a:cs typeface="Arial"/>
            </a:endParaRPr>
          </a:p>
        </p:txBody>
      </p:sp>
      <p:sp>
        <p:nvSpPr>
          <p:cNvPr id="29" name="object 29"/>
          <p:cNvSpPr txBox="1"/>
          <p:nvPr/>
        </p:nvSpPr>
        <p:spPr>
          <a:xfrm>
            <a:off x="7277449" y="5447682"/>
            <a:ext cx="470534"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would</a:t>
            </a:r>
            <a:endParaRPr sz="1350">
              <a:latin typeface="Arial"/>
              <a:cs typeface="Arial"/>
            </a:endParaRPr>
          </a:p>
        </p:txBody>
      </p:sp>
      <p:sp>
        <p:nvSpPr>
          <p:cNvPr id="30" name="object 30"/>
          <p:cNvSpPr txBox="1"/>
          <p:nvPr/>
        </p:nvSpPr>
        <p:spPr>
          <a:xfrm>
            <a:off x="7461967" y="6096898"/>
            <a:ext cx="414020"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while</a:t>
            </a:r>
            <a:endParaRPr sz="1350">
              <a:latin typeface="Arial"/>
              <a:cs typeface="Arial"/>
            </a:endParaRPr>
          </a:p>
        </p:txBody>
      </p:sp>
      <p:sp>
        <p:nvSpPr>
          <p:cNvPr id="31" name="object 31"/>
          <p:cNvSpPr txBox="1"/>
          <p:nvPr/>
        </p:nvSpPr>
        <p:spPr>
          <a:xfrm>
            <a:off x="5896255" y="6160756"/>
            <a:ext cx="763905"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whenever</a:t>
            </a:r>
            <a:endParaRPr sz="1350">
              <a:latin typeface="Arial"/>
              <a:cs typeface="Arial"/>
            </a:endParaRPr>
          </a:p>
        </p:txBody>
      </p:sp>
      <p:sp>
        <p:nvSpPr>
          <p:cNvPr id="32" name="object 32"/>
          <p:cNvSpPr txBox="1"/>
          <p:nvPr/>
        </p:nvSpPr>
        <p:spPr>
          <a:xfrm>
            <a:off x="5749730" y="5117749"/>
            <a:ext cx="574675"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several</a:t>
            </a:r>
            <a:endParaRPr sz="1350">
              <a:latin typeface="Arial"/>
              <a:cs typeface="Arial"/>
            </a:endParaRPr>
          </a:p>
        </p:txBody>
      </p:sp>
      <p:sp>
        <p:nvSpPr>
          <p:cNvPr id="33" name="object 33"/>
          <p:cNvSpPr txBox="1"/>
          <p:nvPr/>
        </p:nvSpPr>
        <p:spPr>
          <a:xfrm>
            <a:off x="5963820" y="5586037"/>
            <a:ext cx="939800"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to scenes</a:t>
            </a:r>
            <a:r>
              <a:rPr sz="1350" spc="250" dirty="0">
                <a:latin typeface="Arial"/>
                <a:cs typeface="Arial"/>
              </a:rPr>
              <a:t> </a:t>
            </a:r>
            <a:r>
              <a:rPr sz="1350" spc="-5" dirty="0">
                <a:latin typeface="Arial"/>
                <a:cs typeface="Arial"/>
              </a:rPr>
              <a:t>I</a:t>
            </a:r>
            <a:endParaRPr sz="1350">
              <a:latin typeface="Arial"/>
              <a:cs typeface="Arial"/>
            </a:endParaRPr>
          </a:p>
        </p:txBody>
      </p:sp>
      <p:sp>
        <p:nvSpPr>
          <p:cNvPr id="34" name="object 34"/>
          <p:cNvSpPr txBox="1"/>
          <p:nvPr/>
        </p:nvSpPr>
        <p:spPr>
          <a:xfrm>
            <a:off x="6959444" y="4628176"/>
            <a:ext cx="603250"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satirical</a:t>
            </a:r>
            <a:endParaRPr sz="1350">
              <a:latin typeface="Arial"/>
              <a:cs typeface="Arial"/>
            </a:endParaRPr>
          </a:p>
        </p:txBody>
      </p:sp>
      <p:sp>
        <p:nvSpPr>
          <p:cNvPr id="35" name="object 35"/>
          <p:cNvSpPr txBox="1"/>
          <p:nvPr/>
        </p:nvSpPr>
        <p:spPr>
          <a:xfrm>
            <a:off x="5766043" y="4681389"/>
            <a:ext cx="1643380" cy="229870"/>
          </a:xfrm>
          <a:prstGeom prst="rect">
            <a:avLst/>
          </a:prstGeom>
        </p:spPr>
        <p:txBody>
          <a:bodyPr vert="horz" wrap="square" lIns="0" tIns="11430" rIns="0" bIns="0" rtlCol="0">
            <a:spAutoFit/>
          </a:bodyPr>
          <a:lstStyle/>
          <a:p>
            <a:pPr marL="50800">
              <a:lnSpc>
                <a:spcPct val="100000"/>
              </a:lnSpc>
              <a:spcBef>
                <a:spcPts val="90"/>
              </a:spcBef>
              <a:tabLst>
                <a:tab pos="958850" algn="l"/>
              </a:tabLst>
            </a:pPr>
            <a:r>
              <a:rPr sz="2025" spc="7" baseline="-24691" dirty="0">
                <a:latin typeface="Arial"/>
                <a:cs typeface="Arial"/>
              </a:rPr>
              <a:t>who</a:t>
            </a:r>
            <a:r>
              <a:rPr sz="1350" spc="5" dirty="0">
                <a:latin typeface="Arial"/>
                <a:cs typeface="Arial"/>
              </a:rPr>
              <a:t>sweet	</a:t>
            </a:r>
            <a:r>
              <a:rPr sz="1350" spc="-5" dirty="0">
                <a:latin typeface="Arial"/>
                <a:cs typeface="Arial"/>
              </a:rPr>
              <a:t>of</a:t>
            </a:r>
            <a:r>
              <a:rPr sz="1350" spc="-40" dirty="0">
                <a:latin typeface="Arial"/>
                <a:cs typeface="Arial"/>
              </a:rPr>
              <a:t> </a:t>
            </a:r>
            <a:r>
              <a:rPr sz="2025" spc="-7" baseline="-41152" dirty="0">
                <a:latin typeface="Arial"/>
                <a:cs typeface="Arial"/>
              </a:rPr>
              <a:t>movie</a:t>
            </a:r>
            <a:endParaRPr sz="2025" baseline="-41152">
              <a:latin typeface="Arial"/>
              <a:cs typeface="Arial"/>
            </a:endParaRPr>
          </a:p>
        </p:txBody>
      </p:sp>
      <p:sp>
        <p:nvSpPr>
          <p:cNvPr id="36" name="object 36"/>
          <p:cNvSpPr txBox="1"/>
          <p:nvPr/>
        </p:nvSpPr>
        <p:spPr>
          <a:xfrm>
            <a:off x="6991323" y="5649894"/>
            <a:ext cx="1005205"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the</a:t>
            </a:r>
            <a:r>
              <a:rPr sz="1350" spc="-95" dirty="0">
                <a:latin typeface="Arial"/>
                <a:cs typeface="Arial"/>
              </a:rPr>
              <a:t> </a:t>
            </a:r>
            <a:r>
              <a:rPr sz="1350" spc="-10" dirty="0">
                <a:latin typeface="Arial"/>
                <a:cs typeface="Arial"/>
              </a:rPr>
              <a:t>manages</a:t>
            </a:r>
            <a:endParaRPr sz="1350">
              <a:latin typeface="Arial"/>
              <a:cs typeface="Arial"/>
            </a:endParaRPr>
          </a:p>
        </p:txBody>
      </p:sp>
      <p:sp>
        <p:nvSpPr>
          <p:cNvPr id="37" name="object 37"/>
          <p:cNvSpPr txBox="1"/>
          <p:nvPr/>
        </p:nvSpPr>
        <p:spPr>
          <a:xfrm>
            <a:off x="7379188" y="5202890"/>
            <a:ext cx="508634" cy="229870"/>
          </a:xfrm>
          <a:prstGeom prst="rect">
            <a:avLst/>
          </a:prstGeom>
        </p:spPr>
        <p:txBody>
          <a:bodyPr vert="horz" wrap="square" lIns="0" tIns="11430" rIns="0" bIns="0" rtlCol="0">
            <a:spAutoFit/>
          </a:bodyPr>
          <a:lstStyle/>
          <a:p>
            <a:pPr marL="12700">
              <a:lnSpc>
                <a:spcPct val="100000"/>
              </a:lnSpc>
              <a:spcBef>
                <a:spcPts val="90"/>
              </a:spcBef>
            </a:pPr>
            <a:r>
              <a:rPr sz="1350" spc="-10" dirty="0">
                <a:latin typeface="Arial"/>
                <a:cs typeface="Arial"/>
              </a:rPr>
              <a:t>humor</a:t>
            </a:r>
            <a:endParaRPr sz="1350">
              <a:latin typeface="Arial"/>
              <a:cs typeface="Arial"/>
            </a:endParaRPr>
          </a:p>
        </p:txBody>
      </p:sp>
      <p:sp>
        <p:nvSpPr>
          <p:cNvPr id="38" name="object 38"/>
          <p:cNvSpPr txBox="1"/>
          <p:nvPr/>
        </p:nvSpPr>
        <p:spPr>
          <a:xfrm>
            <a:off x="7045670" y="6224615"/>
            <a:ext cx="394970"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have</a:t>
            </a:r>
            <a:endParaRPr sz="1350">
              <a:latin typeface="Arial"/>
              <a:cs typeface="Arial"/>
            </a:endParaRPr>
          </a:p>
        </p:txBody>
      </p:sp>
      <p:sp>
        <p:nvSpPr>
          <p:cNvPr id="39" name="object 39"/>
          <p:cNvSpPr txBox="1"/>
          <p:nvPr/>
        </p:nvSpPr>
        <p:spPr>
          <a:xfrm>
            <a:off x="6072453" y="4298243"/>
            <a:ext cx="489584"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happy</a:t>
            </a:r>
            <a:endParaRPr sz="1350">
              <a:latin typeface="Arial"/>
              <a:cs typeface="Arial"/>
            </a:endParaRPr>
          </a:p>
        </p:txBody>
      </p:sp>
      <p:sp>
        <p:nvSpPr>
          <p:cNvPr id="40" name="object 40"/>
          <p:cNvSpPr txBox="1"/>
          <p:nvPr/>
        </p:nvSpPr>
        <p:spPr>
          <a:xfrm>
            <a:off x="5752717" y="5841467"/>
            <a:ext cx="1889125" cy="229870"/>
          </a:xfrm>
          <a:prstGeom prst="rect">
            <a:avLst/>
          </a:prstGeom>
        </p:spPr>
        <p:txBody>
          <a:bodyPr vert="horz" wrap="square" lIns="0" tIns="11430" rIns="0" bIns="0" rtlCol="0">
            <a:spAutoFit/>
          </a:bodyPr>
          <a:lstStyle/>
          <a:p>
            <a:pPr marL="38100">
              <a:lnSpc>
                <a:spcPct val="100000"/>
              </a:lnSpc>
              <a:spcBef>
                <a:spcPts val="90"/>
              </a:spcBef>
              <a:tabLst>
                <a:tab pos="803910" algn="l"/>
              </a:tabLst>
            </a:pPr>
            <a:r>
              <a:rPr sz="1350" spc="-5" dirty="0">
                <a:latin typeface="Arial"/>
                <a:cs typeface="Arial"/>
              </a:rPr>
              <a:t>fun	</a:t>
            </a:r>
            <a:r>
              <a:rPr sz="2025" spc="-7" baseline="26748" dirty="0">
                <a:latin typeface="Arial"/>
                <a:cs typeface="Arial"/>
              </a:rPr>
              <a:t>the </a:t>
            </a:r>
            <a:r>
              <a:rPr sz="1350" spc="-5" dirty="0">
                <a:latin typeface="Arial"/>
                <a:cs typeface="Arial"/>
              </a:rPr>
              <a:t>times</a:t>
            </a:r>
            <a:r>
              <a:rPr sz="1350" spc="30" dirty="0">
                <a:latin typeface="Arial"/>
                <a:cs typeface="Arial"/>
              </a:rPr>
              <a:t> </a:t>
            </a:r>
            <a:r>
              <a:rPr sz="2025" spc="-15" baseline="-20576" dirty="0">
                <a:latin typeface="Arial"/>
                <a:cs typeface="Arial"/>
              </a:rPr>
              <a:t>and</a:t>
            </a:r>
            <a:endParaRPr sz="2025" baseline="-20576">
              <a:latin typeface="Arial"/>
              <a:cs typeface="Arial"/>
            </a:endParaRPr>
          </a:p>
        </p:txBody>
      </p:sp>
      <p:sp>
        <p:nvSpPr>
          <p:cNvPr id="41" name="object 41"/>
          <p:cNvSpPr txBox="1"/>
          <p:nvPr/>
        </p:nvSpPr>
        <p:spPr>
          <a:xfrm>
            <a:off x="5761543" y="4181162"/>
            <a:ext cx="451484"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friend</a:t>
            </a:r>
            <a:endParaRPr sz="1350">
              <a:latin typeface="Arial"/>
              <a:cs typeface="Arial"/>
            </a:endParaRPr>
          </a:p>
        </p:txBody>
      </p:sp>
      <p:sp>
        <p:nvSpPr>
          <p:cNvPr id="42" name="object 42"/>
          <p:cNvSpPr txBox="1"/>
          <p:nvPr/>
        </p:nvSpPr>
        <p:spPr>
          <a:xfrm>
            <a:off x="5739188" y="3606449"/>
            <a:ext cx="388620" cy="613410"/>
          </a:xfrm>
          <a:prstGeom prst="rect">
            <a:avLst/>
          </a:prstGeom>
        </p:spPr>
        <p:txBody>
          <a:bodyPr vert="horz" wrap="square" lIns="0" tIns="11430" rIns="0" bIns="0" rtlCol="0">
            <a:spAutoFit/>
          </a:bodyPr>
          <a:lstStyle/>
          <a:p>
            <a:pPr marR="46355" algn="r">
              <a:lnSpc>
                <a:spcPts val="1565"/>
              </a:lnSpc>
              <a:spcBef>
                <a:spcPts val="90"/>
              </a:spcBef>
            </a:pPr>
            <a:r>
              <a:rPr sz="1350" spc="-5" dirty="0">
                <a:latin typeface="Arial"/>
                <a:cs typeface="Arial"/>
              </a:rPr>
              <a:t>fairy</a:t>
            </a:r>
            <a:endParaRPr sz="1350">
              <a:latin typeface="Arial"/>
              <a:cs typeface="Arial"/>
            </a:endParaRPr>
          </a:p>
          <a:p>
            <a:pPr marL="91440" marR="5080" indent="159385" algn="r">
              <a:lnSpc>
                <a:spcPts val="1510"/>
              </a:lnSpc>
              <a:spcBef>
                <a:spcPts val="85"/>
              </a:spcBef>
            </a:pPr>
            <a:r>
              <a:rPr sz="1350" spc="-5" dirty="0">
                <a:latin typeface="Arial"/>
                <a:cs typeface="Arial"/>
              </a:rPr>
              <a:t>it  and</a:t>
            </a:r>
            <a:endParaRPr sz="1350">
              <a:latin typeface="Arial"/>
              <a:cs typeface="Arial"/>
            </a:endParaRPr>
          </a:p>
        </p:txBody>
      </p:sp>
      <p:sp>
        <p:nvSpPr>
          <p:cNvPr id="43" name="object 43"/>
          <p:cNvSpPr txBox="1"/>
          <p:nvPr/>
        </p:nvSpPr>
        <p:spPr>
          <a:xfrm>
            <a:off x="6631667" y="4245018"/>
            <a:ext cx="669925"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dialogue</a:t>
            </a:r>
            <a:endParaRPr sz="1350">
              <a:latin typeface="Arial"/>
              <a:cs typeface="Arial"/>
            </a:endParaRPr>
          </a:p>
        </p:txBody>
      </p:sp>
      <p:sp>
        <p:nvSpPr>
          <p:cNvPr id="44" name="object 44"/>
          <p:cNvSpPr txBox="1"/>
          <p:nvPr/>
        </p:nvSpPr>
        <p:spPr>
          <a:xfrm>
            <a:off x="5970398" y="4947454"/>
            <a:ext cx="1580515" cy="229870"/>
          </a:xfrm>
          <a:prstGeom prst="rect">
            <a:avLst/>
          </a:prstGeom>
        </p:spPr>
        <p:txBody>
          <a:bodyPr vert="horz" wrap="square" lIns="0" tIns="11430" rIns="0" bIns="0" rtlCol="0">
            <a:spAutoFit/>
          </a:bodyPr>
          <a:lstStyle/>
          <a:p>
            <a:pPr marL="38100">
              <a:lnSpc>
                <a:spcPct val="100000"/>
              </a:lnSpc>
              <a:spcBef>
                <a:spcPts val="90"/>
              </a:spcBef>
              <a:tabLst>
                <a:tab pos="297815" algn="l"/>
              </a:tabLst>
            </a:pPr>
            <a:r>
              <a:rPr sz="1350" spc="-5" dirty="0">
                <a:latin typeface="Arial"/>
                <a:cs typeface="Arial"/>
              </a:rPr>
              <a:t>it	</a:t>
            </a:r>
            <a:r>
              <a:rPr sz="2025" spc="-7" baseline="20576" dirty="0">
                <a:latin typeface="Arial"/>
                <a:cs typeface="Arial"/>
              </a:rPr>
              <a:t>I </a:t>
            </a:r>
            <a:r>
              <a:rPr sz="1350" spc="-5" dirty="0">
                <a:latin typeface="Arial"/>
                <a:cs typeface="Arial"/>
              </a:rPr>
              <a:t>but </a:t>
            </a:r>
            <a:r>
              <a:rPr sz="2025" spc="-7" baseline="20576" dirty="0">
                <a:latin typeface="Arial"/>
                <a:cs typeface="Arial"/>
              </a:rPr>
              <a:t>to</a:t>
            </a:r>
            <a:r>
              <a:rPr sz="2025" spc="150" baseline="20576" dirty="0">
                <a:latin typeface="Arial"/>
                <a:cs typeface="Arial"/>
              </a:rPr>
              <a:t> </a:t>
            </a:r>
            <a:r>
              <a:rPr sz="1350" spc="-5" dirty="0">
                <a:latin typeface="Arial"/>
                <a:cs typeface="Arial"/>
              </a:rPr>
              <a:t>romantic</a:t>
            </a:r>
            <a:endParaRPr sz="1350">
              <a:latin typeface="Arial"/>
              <a:cs typeface="Arial"/>
            </a:endParaRPr>
          </a:p>
        </p:txBody>
      </p:sp>
      <p:sp>
        <p:nvSpPr>
          <p:cNvPr id="45" name="object 45"/>
          <p:cNvSpPr txBox="1"/>
          <p:nvPr/>
        </p:nvSpPr>
        <p:spPr>
          <a:xfrm>
            <a:off x="5833753" y="6352330"/>
            <a:ext cx="1174115" cy="357505"/>
          </a:xfrm>
          <a:prstGeom prst="rect">
            <a:avLst/>
          </a:prstGeom>
        </p:spPr>
        <p:txBody>
          <a:bodyPr vert="horz" wrap="square" lIns="0" tIns="89535" rIns="0" bIns="0" rtlCol="0">
            <a:spAutoFit/>
          </a:bodyPr>
          <a:lstStyle/>
          <a:p>
            <a:pPr marL="12700" marR="5080" indent="239395">
              <a:lnSpc>
                <a:spcPct val="62100"/>
              </a:lnSpc>
              <a:spcBef>
                <a:spcPts val="705"/>
              </a:spcBef>
            </a:pPr>
            <a:r>
              <a:rPr sz="1350" spc="-5" dirty="0">
                <a:latin typeface="Arial"/>
                <a:cs typeface="Arial"/>
              </a:rPr>
              <a:t>conventions  with</a:t>
            </a:r>
            <a:endParaRPr sz="1350">
              <a:latin typeface="Arial"/>
              <a:cs typeface="Arial"/>
            </a:endParaRPr>
          </a:p>
        </p:txBody>
      </p:sp>
      <p:sp>
        <p:nvSpPr>
          <p:cNvPr id="46" name="object 46"/>
          <p:cNvSpPr txBox="1"/>
          <p:nvPr/>
        </p:nvSpPr>
        <p:spPr>
          <a:xfrm>
            <a:off x="6901498" y="3989595"/>
            <a:ext cx="846455" cy="357505"/>
          </a:xfrm>
          <a:prstGeom prst="rect">
            <a:avLst/>
          </a:prstGeom>
        </p:spPr>
        <p:txBody>
          <a:bodyPr vert="horz" wrap="square" lIns="0" tIns="11430" rIns="0" bIns="0" rtlCol="0">
            <a:spAutoFit/>
          </a:bodyPr>
          <a:lstStyle/>
          <a:p>
            <a:pPr marL="12700">
              <a:lnSpc>
                <a:spcPts val="1315"/>
              </a:lnSpc>
              <a:spcBef>
                <a:spcPts val="90"/>
              </a:spcBef>
            </a:pPr>
            <a:r>
              <a:rPr sz="1350" spc="-5" dirty="0">
                <a:latin typeface="Arial"/>
                <a:cs typeface="Arial"/>
              </a:rPr>
              <a:t>are</a:t>
            </a:r>
            <a:endParaRPr sz="1350">
              <a:latin typeface="Arial"/>
              <a:cs typeface="Arial"/>
            </a:endParaRPr>
          </a:p>
          <a:p>
            <a:pPr marL="274955">
              <a:lnSpc>
                <a:spcPts val="1315"/>
              </a:lnSpc>
            </a:pPr>
            <a:r>
              <a:rPr sz="1350" spc="-10" dirty="0">
                <a:latin typeface="Arial"/>
                <a:cs typeface="Arial"/>
              </a:rPr>
              <a:t>anyone</a:t>
            </a:r>
            <a:endParaRPr sz="1350">
              <a:latin typeface="Arial"/>
              <a:cs typeface="Arial"/>
            </a:endParaRPr>
          </a:p>
        </p:txBody>
      </p:sp>
      <p:sp>
        <p:nvSpPr>
          <p:cNvPr id="47" name="object 47"/>
          <p:cNvSpPr txBox="1"/>
          <p:nvPr/>
        </p:nvSpPr>
        <p:spPr>
          <a:xfrm>
            <a:off x="5812237" y="4500453"/>
            <a:ext cx="782955"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adventure</a:t>
            </a:r>
            <a:endParaRPr sz="1350">
              <a:latin typeface="Arial"/>
              <a:cs typeface="Arial"/>
            </a:endParaRPr>
          </a:p>
        </p:txBody>
      </p:sp>
      <p:sp>
        <p:nvSpPr>
          <p:cNvPr id="48" name="object 48"/>
          <p:cNvSpPr txBox="1"/>
          <p:nvPr/>
        </p:nvSpPr>
        <p:spPr>
          <a:xfrm>
            <a:off x="6174881" y="3670305"/>
            <a:ext cx="1418590" cy="421640"/>
          </a:xfrm>
          <a:prstGeom prst="rect">
            <a:avLst/>
          </a:prstGeom>
        </p:spPr>
        <p:txBody>
          <a:bodyPr vert="horz" wrap="square" lIns="0" tIns="29209" rIns="0" bIns="0" rtlCol="0">
            <a:spAutoFit/>
          </a:bodyPr>
          <a:lstStyle/>
          <a:p>
            <a:pPr marL="38735" marR="30480" indent="-1270">
              <a:lnSpc>
                <a:spcPts val="1510"/>
              </a:lnSpc>
              <a:spcBef>
                <a:spcPts val="229"/>
              </a:spcBef>
              <a:tabLst>
                <a:tab pos="798195" algn="l"/>
                <a:tab pos="975360" algn="l"/>
              </a:tabLst>
            </a:pPr>
            <a:r>
              <a:rPr sz="1350" spc="-5" dirty="0">
                <a:latin typeface="Arial"/>
                <a:cs typeface="Arial"/>
              </a:rPr>
              <a:t>always	</a:t>
            </a:r>
            <a:r>
              <a:rPr sz="1350" spc="10" dirty="0">
                <a:latin typeface="Arial"/>
                <a:cs typeface="Arial"/>
              </a:rPr>
              <a:t>love</a:t>
            </a:r>
            <a:r>
              <a:rPr sz="2025" spc="15" baseline="-16460" dirty="0">
                <a:latin typeface="Arial"/>
                <a:cs typeface="Arial"/>
              </a:rPr>
              <a:t>to</a:t>
            </a:r>
            <a:r>
              <a:rPr sz="2025" spc="-330" baseline="-16460" dirty="0">
                <a:latin typeface="Arial"/>
                <a:cs typeface="Arial"/>
              </a:rPr>
              <a:t> </a:t>
            </a:r>
            <a:r>
              <a:rPr sz="2025" spc="-7" baseline="20576" dirty="0">
                <a:latin typeface="Arial"/>
                <a:cs typeface="Arial"/>
              </a:rPr>
              <a:t>it  </a:t>
            </a:r>
            <a:r>
              <a:rPr sz="1350" spc="-5" dirty="0">
                <a:latin typeface="Arial"/>
                <a:cs typeface="Arial"/>
              </a:rPr>
              <a:t>whimsical		it</a:t>
            </a:r>
            <a:endParaRPr sz="1350">
              <a:latin typeface="Arial"/>
              <a:cs typeface="Arial"/>
            </a:endParaRPr>
          </a:p>
        </p:txBody>
      </p:sp>
      <p:sp>
        <p:nvSpPr>
          <p:cNvPr id="49" name="object 49"/>
          <p:cNvSpPr txBox="1"/>
          <p:nvPr/>
        </p:nvSpPr>
        <p:spPr>
          <a:xfrm>
            <a:off x="6262846" y="5266745"/>
            <a:ext cx="442595"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again</a:t>
            </a:r>
            <a:endParaRPr sz="1350">
              <a:latin typeface="Arial"/>
              <a:cs typeface="Arial"/>
            </a:endParaRPr>
          </a:p>
        </p:txBody>
      </p:sp>
      <p:sp>
        <p:nvSpPr>
          <p:cNvPr id="50" name="object 50"/>
          <p:cNvSpPr txBox="1"/>
          <p:nvPr/>
        </p:nvSpPr>
        <p:spPr>
          <a:xfrm>
            <a:off x="6705070" y="6033040"/>
            <a:ext cx="452120"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about</a:t>
            </a:r>
            <a:endParaRPr sz="1350">
              <a:latin typeface="Arial"/>
              <a:cs typeface="Arial"/>
            </a:endParaRPr>
          </a:p>
        </p:txBody>
      </p:sp>
      <p:grpSp>
        <p:nvGrpSpPr>
          <p:cNvPr id="51" name="object 51"/>
          <p:cNvGrpSpPr/>
          <p:nvPr/>
        </p:nvGrpSpPr>
        <p:grpSpPr>
          <a:xfrm>
            <a:off x="4451194" y="4800510"/>
            <a:ext cx="897890" cy="390525"/>
            <a:chOff x="4451194" y="4800510"/>
            <a:chExt cx="897890" cy="390525"/>
          </a:xfrm>
        </p:grpSpPr>
        <p:sp>
          <p:nvSpPr>
            <p:cNvPr id="52" name="object 52"/>
            <p:cNvSpPr/>
            <p:nvPr/>
          </p:nvSpPr>
          <p:spPr>
            <a:xfrm>
              <a:off x="4451197" y="4804067"/>
              <a:ext cx="894080" cy="383540"/>
            </a:xfrm>
            <a:custGeom>
              <a:avLst/>
              <a:gdLst/>
              <a:ahLst/>
              <a:cxnLst/>
              <a:rect l="l" t="t" r="r" b="b"/>
              <a:pathLst>
                <a:path w="894079" h="383539">
                  <a:moveTo>
                    <a:pt x="574675" y="0"/>
                  </a:moveTo>
                  <a:lnTo>
                    <a:pt x="574675" y="76631"/>
                  </a:lnTo>
                  <a:lnTo>
                    <a:pt x="0" y="76631"/>
                  </a:lnTo>
                  <a:lnTo>
                    <a:pt x="0" y="306514"/>
                  </a:lnTo>
                  <a:lnTo>
                    <a:pt x="574675" y="306514"/>
                  </a:lnTo>
                  <a:lnTo>
                    <a:pt x="574675" y="383146"/>
                  </a:lnTo>
                  <a:lnTo>
                    <a:pt x="893940" y="191566"/>
                  </a:lnTo>
                  <a:lnTo>
                    <a:pt x="574675" y="0"/>
                  </a:lnTo>
                  <a:close/>
                </a:path>
              </a:pathLst>
            </a:custGeom>
            <a:solidFill>
              <a:srgbClr val="048D9F"/>
            </a:solidFill>
          </p:spPr>
          <p:txBody>
            <a:bodyPr wrap="square" lIns="0" tIns="0" rIns="0" bIns="0" rtlCol="0"/>
            <a:lstStyle/>
            <a:p>
              <a:endParaRPr/>
            </a:p>
          </p:txBody>
        </p:sp>
        <p:sp>
          <p:nvSpPr>
            <p:cNvPr id="53" name="object 53"/>
            <p:cNvSpPr/>
            <p:nvPr/>
          </p:nvSpPr>
          <p:spPr>
            <a:xfrm>
              <a:off x="4454742" y="4804058"/>
              <a:ext cx="890905" cy="383540"/>
            </a:xfrm>
            <a:custGeom>
              <a:avLst/>
              <a:gdLst/>
              <a:ahLst/>
              <a:cxnLst/>
              <a:rect l="l" t="t" r="r" b="b"/>
              <a:pathLst>
                <a:path w="890904" h="383539">
                  <a:moveTo>
                    <a:pt x="0" y="308645"/>
                  </a:moveTo>
                  <a:lnTo>
                    <a:pt x="0" y="81595"/>
                  </a:lnTo>
                  <a:lnTo>
                    <a:pt x="574677" y="81595"/>
                  </a:lnTo>
                  <a:lnTo>
                    <a:pt x="574677" y="0"/>
                  </a:lnTo>
                  <a:lnTo>
                    <a:pt x="890394" y="191573"/>
                  </a:lnTo>
                  <a:lnTo>
                    <a:pt x="574677" y="383146"/>
                  </a:lnTo>
                  <a:lnTo>
                    <a:pt x="574677" y="308645"/>
                  </a:lnTo>
                  <a:lnTo>
                    <a:pt x="0" y="308645"/>
                  </a:lnTo>
                  <a:close/>
                </a:path>
              </a:pathLst>
            </a:custGeom>
            <a:ln w="7095">
              <a:solidFill>
                <a:srgbClr val="000000"/>
              </a:solidFill>
            </a:ln>
          </p:spPr>
          <p:txBody>
            <a:bodyPr wrap="square" lIns="0" tIns="0" rIns="0" bIns="0" rtlCol="0"/>
            <a:lstStyle/>
            <a:p>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7973059" cy="695960"/>
          </a:xfrm>
          <a:prstGeom prst="rect">
            <a:avLst/>
          </a:prstGeom>
        </p:spPr>
        <p:txBody>
          <a:bodyPr vert="horz" wrap="square" lIns="0" tIns="12700" rIns="0" bIns="0" rtlCol="0">
            <a:spAutoFit/>
          </a:bodyPr>
          <a:lstStyle/>
          <a:p>
            <a:pPr marL="12700">
              <a:lnSpc>
                <a:spcPct val="100000"/>
              </a:lnSpc>
              <a:spcBef>
                <a:spcPts val="100"/>
              </a:spcBef>
            </a:pPr>
            <a:r>
              <a:rPr spc="-5" dirty="0"/>
              <a:t>Linear</a:t>
            </a:r>
            <a:r>
              <a:rPr spc="-10" dirty="0"/>
              <a:t> </a:t>
            </a:r>
            <a:r>
              <a:rPr spc="-25" dirty="0"/>
              <a:t>versus</a:t>
            </a:r>
            <a:r>
              <a:rPr spc="-5" dirty="0"/>
              <a:t> Non-linear algorithms</a:t>
            </a:r>
          </a:p>
        </p:txBody>
      </p:sp>
      <p:sp>
        <p:nvSpPr>
          <p:cNvPr id="3" name="object 3"/>
          <p:cNvSpPr txBox="1"/>
          <p:nvPr/>
        </p:nvSpPr>
        <p:spPr>
          <a:xfrm>
            <a:off x="916939" y="1761404"/>
            <a:ext cx="9869805" cy="4030345"/>
          </a:xfrm>
          <a:prstGeom prst="rect">
            <a:avLst/>
          </a:prstGeom>
        </p:spPr>
        <p:txBody>
          <a:bodyPr vert="horz" wrap="square" lIns="0" tIns="46990" rIns="0" bIns="0" rtlCol="0">
            <a:spAutoFit/>
          </a:bodyPr>
          <a:lstStyle/>
          <a:p>
            <a:pPr marL="241300" indent="-228600">
              <a:lnSpc>
                <a:spcPct val="100000"/>
              </a:lnSpc>
              <a:spcBef>
                <a:spcPts val="370"/>
              </a:spcBef>
              <a:buFont typeface="Arial"/>
              <a:buChar char="•"/>
              <a:tabLst>
                <a:tab pos="241300" algn="l"/>
              </a:tabLst>
            </a:pPr>
            <a:r>
              <a:rPr sz="2800" spc="-5" dirty="0">
                <a:latin typeface="Calibri"/>
                <a:cs typeface="Calibri"/>
              </a:rPr>
              <a:t>Linear</a:t>
            </a:r>
            <a:r>
              <a:rPr sz="2800" spc="-10" dirty="0">
                <a:latin typeface="Calibri"/>
                <a:cs typeface="Calibri"/>
              </a:rPr>
              <a:t> </a:t>
            </a:r>
            <a:r>
              <a:rPr sz="2800" spc="-5" dirty="0">
                <a:latin typeface="Calibri"/>
                <a:cs typeface="Calibri"/>
              </a:rPr>
              <a:t>or</a:t>
            </a:r>
            <a:r>
              <a:rPr sz="2800" spc="-10" dirty="0">
                <a:latin typeface="Calibri"/>
                <a:cs typeface="Calibri"/>
              </a:rPr>
              <a:t> </a:t>
            </a:r>
            <a:r>
              <a:rPr sz="2800" dirty="0">
                <a:latin typeface="Calibri"/>
                <a:cs typeface="Calibri"/>
              </a:rPr>
              <a:t>Non</a:t>
            </a:r>
            <a:r>
              <a:rPr sz="2800" spc="-5" dirty="0">
                <a:latin typeface="Calibri"/>
                <a:cs typeface="Calibri"/>
              </a:rPr>
              <a:t> </a:t>
            </a:r>
            <a:r>
              <a:rPr sz="2800" spc="-10" dirty="0">
                <a:latin typeface="Calibri"/>
                <a:cs typeface="Calibri"/>
              </a:rPr>
              <a:t>linear</a:t>
            </a:r>
            <a:r>
              <a:rPr sz="2800" spc="-5" dirty="0">
                <a:latin typeface="Calibri"/>
                <a:cs typeface="Calibri"/>
              </a:rPr>
              <a:t> </a:t>
            </a:r>
            <a:r>
              <a:rPr sz="2800" spc="-10" dirty="0">
                <a:latin typeface="Calibri"/>
                <a:cs typeface="Calibri"/>
              </a:rPr>
              <a:t>separable</a:t>
            </a:r>
            <a:r>
              <a:rPr sz="2800" spc="-15" dirty="0">
                <a:latin typeface="Calibri"/>
                <a:cs typeface="Calibri"/>
              </a:rPr>
              <a:t> data?</a:t>
            </a:r>
            <a:endParaRPr sz="2800">
              <a:latin typeface="Calibri"/>
              <a:cs typeface="Calibri"/>
            </a:endParaRPr>
          </a:p>
          <a:p>
            <a:pPr marL="698500" lvl="1" indent="-228600">
              <a:lnSpc>
                <a:spcPct val="100000"/>
              </a:lnSpc>
              <a:spcBef>
                <a:spcPts val="229"/>
              </a:spcBef>
              <a:buFont typeface="Arial"/>
              <a:buChar char="•"/>
              <a:tabLst>
                <a:tab pos="698500" algn="l"/>
              </a:tabLst>
            </a:pPr>
            <a:r>
              <a:rPr sz="2400" spc="-45" dirty="0">
                <a:latin typeface="Calibri"/>
                <a:cs typeface="Calibri"/>
              </a:rPr>
              <a:t>We</a:t>
            </a:r>
            <a:r>
              <a:rPr sz="2400" spc="-15" dirty="0">
                <a:latin typeface="Calibri"/>
                <a:cs typeface="Calibri"/>
              </a:rPr>
              <a:t> </a:t>
            </a:r>
            <a:r>
              <a:rPr sz="2400" spc="-10" dirty="0">
                <a:latin typeface="Calibri"/>
                <a:cs typeface="Calibri"/>
              </a:rPr>
              <a:t>can</a:t>
            </a:r>
            <a:r>
              <a:rPr sz="2400" spc="-15" dirty="0">
                <a:latin typeface="Calibri"/>
                <a:cs typeface="Calibri"/>
              </a:rPr>
              <a:t> </a:t>
            </a:r>
            <a:r>
              <a:rPr sz="2400" dirty="0">
                <a:latin typeface="Calibri"/>
                <a:cs typeface="Calibri"/>
              </a:rPr>
              <a:t>find</a:t>
            </a:r>
            <a:r>
              <a:rPr sz="2400" spc="-25" dirty="0">
                <a:latin typeface="Calibri"/>
                <a:cs typeface="Calibri"/>
              </a:rPr>
              <a:t> </a:t>
            </a:r>
            <a:r>
              <a:rPr sz="2400" spc="-5" dirty="0">
                <a:latin typeface="Calibri"/>
                <a:cs typeface="Calibri"/>
              </a:rPr>
              <a:t>out</a:t>
            </a:r>
            <a:r>
              <a:rPr sz="2400" spc="-20" dirty="0">
                <a:latin typeface="Calibri"/>
                <a:cs typeface="Calibri"/>
              </a:rPr>
              <a:t> </a:t>
            </a:r>
            <a:r>
              <a:rPr sz="2400" spc="-5" dirty="0">
                <a:solidFill>
                  <a:srgbClr val="FF0000"/>
                </a:solidFill>
                <a:latin typeface="Calibri"/>
                <a:cs typeface="Calibri"/>
              </a:rPr>
              <a:t>empirically</a:t>
            </a:r>
            <a:endParaRPr sz="2400">
              <a:latin typeface="Calibri"/>
              <a:cs typeface="Calibri"/>
            </a:endParaRPr>
          </a:p>
          <a:p>
            <a:pPr marL="241300" indent="-228600">
              <a:lnSpc>
                <a:spcPct val="100000"/>
              </a:lnSpc>
              <a:spcBef>
                <a:spcPts val="635"/>
              </a:spcBef>
              <a:buFont typeface="Arial"/>
              <a:buChar char="•"/>
              <a:tabLst>
                <a:tab pos="241300" algn="l"/>
              </a:tabLst>
            </a:pPr>
            <a:r>
              <a:rPr sz="2800" b="1" spc="-5" dirty="0">
                <a:latin typeface="Calibri"/>
                <a:cs typeface="Calibri"/>
              </a:rPr>
              <a:t>Linear</a:t>
            </a:r>
            <a:r>
              <a:rPr sz="2800" b="1" spc="15" dirty="0">
                <a:latin typeface="Calibri"/>
                <a:cs typeface="Calibri"/>
              </a:rPr>
              <a:t> </a:t>
            </a:r>
            <a:r>
              <a:rPr sz="2800" b="1" spc="-10" dirty="0">
                <a:latin typeface="Calibri"/>
                <a:cs typeface="Calibri"/>
              </a:rPr>
              <a:t>algorithms</a:t>
            </a:r>
            <a:r>
              <a:rPr sz="2800" b="1" spc="15" dirty="0">
                <a:latin typeface="Calibri"/>
                <a:cs typeface="Calibri"/>
              </a:rPr>
              <a:t> </a:t>
            </a:r>
            <a:r>
              <a:rPr sz="2800" spc="-10" dirty="0">
                <a:latin typeface="Calibri"/>
                <a:cs typeface="Calibri"/>
              </a:rPr>
              <a:t>(algorithms</a:t>
            </a:r>
            <a:r>
              <a:rPr sz="2800" spc="15" dirty="0">
                <a:latin typeface="Calibri"/>
                <a:cs typeface="Calibri"/>
              </a:rPr>
              <a:t> </a:t>
            </a:r>
            <a:r>
              <a:rPr sz="2800" spc="-10" dirty="0">
                <a:latin typeface="Calibri"/>
                <a:cs typeface="Calibri"/>
              </a:rPr>
              <a:t>that</a:t>
            </a:r>
            <a:r>
              <a:rPr sz="2800" spc="5" dirty="0">
                <a:latin typeface="Calibri"/>
                <a:cs typeface="Calibri"/>
              </a:rPr>
              <a:t> </a:t>
            </a:r>
            <a:r>
              <a:rPr sz="2800" spc="-5" dirty="0">
                <a:latin typeface="Calibri"/>
                <a:cs typeface="Calibri"/>
              </a:rPr>
              <a:t>find</a:t>
            </a:r>
            <a:r>
              <a:rPr sz="2800" spc="15" dirty="0">
                <a:latin typeface="Calibri"/>
                <a:cs typeface="Calibri"/>
              </a:rPr>
              <a:t> </a:t>
            </a:r>
            <a:r>
              <a:rPr sz="2800" dirty="0">
                <a:latin typeface="Calibri"/>
                <a:cs typeface="Calibri"/>
              </a:rPr>
              <a:t>a</a:t>
            </a:r>
            <a:r>
              <a:rPr sz="2800" spc="5" dirty="0">
                <a:latin typeface="Calibri"/>
                <a:cs typeface="Calibri"/>
              </a:rPr>
              <a:t> </a:t>
            </a:r>
            <a:r>
              <a:rPr sz="2800" spc="-10" dirty="0">
                <a:latin typeface="Calibri"/>
                <a:cs typeface="Calibri"/>
              </a:rPr>
              <a:t>linear</a:t>
            </a:r>
            <a:r>
              <a:rPr sz="2800" spc="10" dirty="0">
                <a:latin typeface="Calibri"/>
                <a:cs typeface="Calibri"/>
              </a:rPr>
              <a:t> </a:t>
            </a:r>
            <a:r>
              <a:rPr sz="2800" spc="-5" dirty="0">
                <a:latin typeface="Calibri"/>
                <a:cs typeface="Calibri"/>
              </a:rPr>
              <a:t>decision</a:t>
            </a:r>
            <a:r>
              <a:rPr sz="2800" spc="15" dirty="0">
                <a:latin typeface="Calibri"/>
                <a:cs typeface="Calibri"/>
              </a:rPr>
              <a:t> </a:t>
            </a:r>
            <a:r>
              <a:rPr sz="2800" spc="-5" dirty="0">
                <a:latin typeface="Calibri"/>
                <a:cs typeface="Calibri"/>
              </a:rPr>
              <a:t>boundary)</a:t>
            </a:r>
            <a:endParaRPr sz="2800">
              <a:latin typeface="Calibri"/>
              <a:cs typeface="Calibri"/>
            </a:endParaRPr>
          </a:p>
          <a:p>
            <a:pPr marL="698500" lvl="1" indent="-228600">
              <a:lnSpc>
                <a:spcPct val="100000"/>
              </a:lnSpc>
              <a:spcBef>
                <a:spcPts val="229"/>
              </a:spcBef>
              <a:buFont typeface="Arial"/>
              <a:buChar char="•"/>
              <a:tabLst>
                <a:tab pos="698500" algn="l"/>
              </a:tabLst>
            </a:pPr>
            <a:r>
              <a:rPr sz="2400" dirty="0">
                <a:latin typeface="Calibri"/>
                <a:cs typeface="Calibri"/>
              </a:rPr>
              <a:t>When</a:t>
            </a:r>
            <a:r>
              <a:rPr sz="2400" spc="-5" dirty="0">
                <a:latin typeface="Calibri"/>
                <a:cs typeface="Calibri"/>
              </a:rPr>
              <a:t> </a:t>
            </a:r>
            <a:r>
              <a:rPr sz="2400" spc="-15" dirty="0">
                <a:latin typeface="Calibri"/>
                <a:cs typeface="Calibri"/>
              </a:rPr>
              <a:t>we</a:t>
            </a:r>
            <a:r>
              <a:rPr sz="2400" dirty="0">
                <a:latin typeface="Calibri"/>
                <a:cs typeface="Calibri"/>
              </a:rPr>
              <a:t> </a:t>
            </a:r>
            <a:r>
              <a:rPr sz="2400" spc="-5" dirty="0">
                <a:latin typeface="Calibri"/>
                <a:cs typeface="Calibri"/>
              </a:rPr>
              <a:t>think</a:t>
            </a:r>
            <a:r>
              <a:rPr sz="2400" spc="-10" dirty="0">
                <a:latin typeface="Calibri"/>
                <a:cs typeface="Calibri"/>
              </a:rPr>
              <a:t> </a:t>
            </a:r>
            <a:r>
              <a:rPr sz="2400" spc="-5" dirty="0">
                <a:latin typeface="Calibri"/>
                <a:cs typeface="Calibri"/>
              </a:rPr>
              <a:t>the</a:t>
            </a:r>
            <a:r>
              <a:rPr sz="2400" dirty="0">
                <a:latin typeface="Calibri"/>
                <a:cs typeface="Calibri"/>
              </a:rPr>
              <a:t> </a:t>
            </a:r>
            <a:r>
              <a:rPr sz="2400" spc="-15" dirty="0">
                <a:latin typeface="Calibri"/>
                <a:cs typeface="Calibri"/>
              </a:rPr>
              <a:t>data</a:t>
            </a:r>
            <a:r>
              <a:rPr sz="2400" dirty="0">
                <a:latin typeface="Calibri"/>
                <a:cs typeface="Calibri"/>
              </a:rPr>
              <a:t> </a:t>
            </a:r>
            <a:r>
              <a:rPr sz="2400" spc="-5" dirty="0">
                <a:latin typeface="Calibri"/>
                <a:cs typeface="Calibri"/>
              </a:rPr>
              <a:t>is</a:t>
            </a:r>
            <a:r>
              <a:rPr sz="2400" spc="-10" dirty="0">
                <a:latin typeface="Calibri"/>
                <a:cs typeface="Calibri"/>
              </a:rPr>
              <a:t> </a:t>
            </a:r>
            <a:r>
              <a:rPr sz="2400" spc="-5" dirty="0">
                <a:latin typeface="Calibri"/>
                <a:cs typeface="Calibri"/>
              </a:rPr>
              <a:t>linearly </a:t>
            </a:r>
            <a:r>
              <a:rPr sz="2400" spc="-10" dirty="0">
                <a:latin typeface="Calibri"/>
                <a:cs typeface="Calibri"/>
              </a:rPr>
              <a:t>separable</a:t>
            </a:r>
            <a:endParaRPr sz="2400">
              <a:latin typeface="Calibri"/>
              <a:cs typeface="Calibri"/>
            </a:endParaRPr>
          </a:p>
          <a:p>
            <a:pPr marL="698500" lvl="1" indent="-228600">
              <a:lnSpc>
                <a:spcPct val="100000"/>
              </a:lnSpc>
              <a:spcBef>
                <a:spcPts val="215"/>
              </a:spcBef>
              <a:buFont typeface="Arial"/>
              <a:buChar char="•"/>
              <a:tabLst>
                <a:tab pos="698500" algn="l"/>
              </a:tabLst>
            </a:pPr>
            <a:r>
              <a:rPr sz="2400" spc="-15" dirty="0">
                <a:latin typeface="Calibri"/>
                <a:cs typeface="Calibri"/>
              </a:rPr>
              <a:t>Advantages</a:t>
            </a:r>
            <a:endParaRPr sz="2400">
              <a:latin typeface="Calibri"/>
              <a:cs typeface="Calibri"/>
            </a:endParaRPr>
          </a:p>
          <a:p>
            <a:pPr marL="1155700" lvl="2" indent="-229235">
              <a:lnSpc>
                <a:spcPct val="100000"/>
              </a:lnSpc>
              <a:spcBef>
                <a:spcPts val="330"/>
              </a:spcBef>
              <a:buFont typeface="Arial"/>
              <a:buChar char="•"/>
              <a:tabLst>
                <a:tab pos="1155065" algn="l"/>
                <a:tab pos="1155700" algn="l"/>
              </a:tabLst>
            </a:pPr>
            <a:r>
              <a:rPr sz="2000" spc="-25" dirty="0">
                <a:latin typeface="Calibri"/>
                <a:cs typeface="Calibri"/>
              </a:rPr>
              <a:t>Simpler,</a:t>
            </a:r>
            <a:r>
              <a:rPr sz="2000" spc="-15" dirty="0">
                <a:latin typeface="Calibri"/>
                <a:cs typeface="Calibri"/>
              </a:rPr>
              <a:t> </a:t>
            </a:r>
            <a:r>
              <a:rPr sz="2000" dirty="0">
                <a:latin typeface="Calibri"/>
                <a:cs typeface="Calibri"/>
              </a:rPr>
              <a:t>less</a:t>
            </a:r>
            <a:r>
              <a:rPr sz="2000" spc="-5" dirty="0">
                <a:latin typeface="Calibri"/>
                <a:cs typeface="Calibri"/>
              </a:rPr>
              <a:t> </a:t>
            </a:r>
            <a:r>
              <a:rPr sz="2000" spc="-15" dirty="0">
                <a:latin typeface="Calibri"/>
                <a:cs typeface="Calibri"/>
              </a:rPr>
              <a:t>parameters</a:t>
            </a:r>
            <a:endParaRPr sz="2000">
              <a:latin typeface="Calibri"/>
              <a:cs typeface="Calibri"/>
            </a:endParaRPr>
          </a:p>
          <a:p>
            <a:pPr marL="698500" lvl="1" indent="-228600">
              <a:lnSpc>
                <a:spcPct val="100000"/>
              </a:lnSpc>
              <a:spcBef>
                <a:spcPts val="105"/>
              </a:spcBef>
              <a:buFont typeface="Arial"/>
              <a:buChar char="•"/>
              <a:tabLst>
                <a:tab pos="698500" algn="l"/>
              </a:tabLst>
            </a:pPr>
            <a:r>
              <a:rPr sz="2400" spc="-10" dirty="0">
                <a:latin typeface="Calibri"/>
                <a:cs typeface="Calibri"/>
              </a:rPr>
              <a:t>Disadvantages</a:t>
            </a:r>
            <a:endParaRPr sz="2400">
              <a:latin typeface="Calibri"/>
              <a:cs typeface="Calibri"/>
            </a:endParaRPr>
          </a:p>
          <a:p>
            <a:pPr marL="1155700" lvl="2" indent="-229235">
              <a:lnSpc>
                <a:spcPct val="100000"/>
              </a:lnSpc>
              <a:spcBef>
                <a:spcPts val="300"/>
              </a:spcBef>
              <a:buFont typeface="Arial"/>
              <a:buChar char="•"/>
              <a:tabLst>
                <a:tab pos="1155065" algn="l"/>
                <a:tab pos="1155700" algn="l"/>
              </a:tabLst>
            </a:pPr>
            <a:r>
              <a:rPr sz="2000" spc="-5" dirty="0">
                <a:latin typeface="Calibri"/>
                <a:cs typeface="Calibri"/>
              </a:rPr>
              <a:t>High dimensional</a:t>
            </a:r>
            <a:r>
              <a:rPr sz="2000" spc="5" dirty="0">
                <a:latin typeface="Calibri"/>
                <a:cs typeface="Calibri"/>
              </a:rPr>
              <a:t> </a:t>
            </a:r>
            <a:r>
              <a:rPr sz="2000" spc="-10" dirty="0">
                <a:latin typeface="Calibri"/>
                <a:cs typeface="Calibri"/>
              </a:rPr>
              <a:t>data</a:t>
            </a:r>
            <a:r>
              <a:rPr sz="2000" spc="5" dirty="0">
                <a:latin typeface="Calibri"/>
                <a:cs typeface="Calibri"/>
              </a:rPr>
              <a:t> </a:t>
            </a:r>
            <a:r>
              <a:rPr sz="2000" spc="-15" dirty="0">
                <a:latin typeface="Calibri"/>
                <a:cs typeface="Calibri"/>
              </a:rPr>
              <a:t>(like</a:t>
            </a:r>
            <a:r>
              <a:rPr sz="2000" dirty="0">
                <a:latin typeface="Calibri"/>
                <a:cs typeface="Calibri"/>
              </a:rPr>
              <a:t> </a:t>
            </a:r>
            <a:r>
              <a:rPr sz="2000" spc="-15" dirty="0">
                <a:latin typeface="Calibri"/>
                <a:cs typeface="Calibri"/>
              </a:rPr>
              <a:t>for</a:t>
            </a:r>
            <a:r>
              <a:rPr sz="2000" spc="5" dirty="0">
                <a:latin typeface="Calibri"/>
                <a:cs typeface="Calibri"/>
              </a:rPr>
              <a:t> </a:t>
            </a:r>
            <a:r>
              <a:rPr sz="2000" spc="-5" dirty="0">
                <a:latin typeface="Calibri"/>
                <a:cs typeface="Calibri"/>
              </a:rPr>
              <a:t>NLP)</a:t>
            </a:r>
            <a:r>
              <a:rPr sz="2000" spc="5" dirty="0">
                <a:latin typeface="Calibri"/>
                <a:cs typeface="Calibri"/>
              </a:rPr>
              <a:t> </a:t>
            </a:r>
            <a:r>
              <a:rPr sz="2000" dirty="0">
                <a:latin typeface="Calibri"/>
                <a:cs typeface="Calibri"/>
              </a:rPr>
              <a:t>is </a:t>
            </a:r>
            <a:r>
              <a:rPr sz="2000" spc="-5" dirty="0">
                <a:latin typeface="Calibri"/>
                <a:cs typeface="Calibri"/>
              </a:rPr>
              <a:t>usually not</a:t>
            </a:r>
            <a:r>
              <a:rPr sz="2000" spc="5" dirty="0">
                <a:latin typeface="Calibri"/>
                <a:cs typeface="Calibri"/>
              </a:rPr>
              <a:t> </a:t>
            </a:r>
            <a:r>
              <a:rPr sz="2000" spc="-5" dirty="0">
                <a:latin typeface="Calibri"/>
                <a:cs typeface="Calibri"/>
              </a:rPr>
              <a:t>linearly</a:t>
            </a:r>
            <a:r>
              <a:rPr sz="2000" spc="-10" dirty="0">
                <a:latin typeface="Calibri"/>
                <a:cs typeface="Calibri"/>
              </a:rPr>
              <a:t> </a:t>
            </a:r>
            <a:r>
              <a:rPr sz="2000" spc="-5" dirty="0">
                <a:latin typeface="Calibri"/>
                <a:cs typeface="Calibri"/>
              </a:rPr>
              <a:t>separable</a:t>
            </a:r>
            <a:endParaRPr sz="2000">
              <a:latin typeface="Calibri"/>
              <a:cs typeface="Calibri"/>
            </a:endParaRPr>
          </a:p>
          <a:p>
            <a:pPr marL="698500" lvl="1" indent="-228600">
              <a:lnSpc>
                <a:spcPct val="100000"/>
              </a:lnSpc>
              <a:spcBef>
                <a:spcPts val="200"/>
              </a:spcBef>
              <a:buFont typeface="Arial"/>
              <a:buChar char="•"/>
              <a:tabLst>
                <a:tab pos="698500" algn="l"/>
              </a:tabLst>
            </a:pPr>
            <a:r>
              <a:rPr sz="2400" spc="-10" dirty="0">
                <a:latin typeface="Calibri"/>
                <a:cs typeface="Calibri"/>
              </a:rPr>
              <a:t>Example:</a:t>
            </a:r>
            <a:r>
              <a:rPr sz="2400" spc="-25" dirty="0">
                <a:latin typeface="Calibri"/>
                <a:cs typeface="Calibri"/>
              </a:rPr>
              <a:t> </a:t>
            </a:r>
            <a:r>
              <a:rPr sz="2400" dirty="0">
                <a:latin typeface="Calibri"/>
                <a:cs typeface="Calibri"/>
              </a:rPr>
              <a:t>Linear</a:t>
            </a:r>
            <a:r>
              <a:rPr sz="2400" spc="-15" dirty="0">
                <a:latin typeface="Calibri"/>
                <a:cs typeface="Calibri"/>
              </a:rPr>
              <a:t> </a:t>
            </a:r>
            <a:r>
              <a:rPr sz="2400" spc="-10" dirty="0">
                <a:latin typeface="Calibri"/>
                <a:cs typeface="Calibri"/>
              </a:rPr>
              <a:t>Regression,</a:t>
            </a:r>
            <a:r>
              <a:rPr sz="2400" spc="-15" dirty="0">
                <a:latin typeface="Calibri"/>
                <a:cs typeface="Calibri"/>
              </a:rPr>
              <a:t> </a:t>
            </a:r>
            <a:r>
              <a:rPr sz="2400" spc="-10" dirty="0">
                <a:latin typeface="Calibri"/>
                <a:cs typeface="Calibri"/>
              </a:rPr>
              <a:t>SVM</a:t>
            </a:r>
            <a:endParaRPr sz="2400">
              <a:latin typeface="Calibri"/>
              <a:cs typeface="Calibri"/>
            </a:endParaRPr>
          </a:p>
          <a:p>
            <a:pPr marL="698500" lvl="1" indent="-228600">
              <a:lnSpc>
                <a:spcPct val="100000"/>
              </a:lnSpc>
              <a:spcBef>
                <a:spcPts val="219"/>
              </a:spcBef>
              <a:buFont typeface="Arial"/>
              <a:buChar char="•"/>
              <a:tabLst>
                <a:tab pos="698500" algn="l"/>
              </a:tabLst>
            </a:pPr>
            <a:r>
              <a:rPr sz="2400" spc="-10" dirty="0">
                <a:latin typeface="Calibri"/>
                <a:cs typeface="Calibri"/>
              </a:rPr>
              <a:t>Note: </a:t>
            </a:r>
            <a:r>
              <a:rPr sz="2400" spc="-15" dirty="0">
                <a:latin typeface="Calibri"/>
                <a:cs typeface="Calibri"/>
              </a:rPr>
              <a:t>we</a:t>
            </a:r>
            <a:r>
              <a:rPr sz="2400" spc="5" dirty="0">
                <a:latin typeface="Calibri"/>
                <a:cs typeface="Calibri"/>
              </a:rPr>
              <a:t> </a:t>
            </a:r>
            <a:r>
              <a:rPr sz="2400" spc="-10" dirty="0">
                <a:latin typeface="Calibri"/>
                <a:cs typeface="Calibri"/>
              </a:rPr>
              <a:t>can</a:t>
            </a:r>
            <a:r>
              <a:rPr sz="2400" dirty="0">
                <a:latin typeface="Calibri"/>
                <a:cs typeface="Calibri"/>
              </a:rPr>
              <a:t> </a:t>
            </a:r>
            <a:r>
              <a:rPr sz="2400" spc="-5" dirty="0">
                <a:latin typeface="Calibri"/>
                <a:cs typeface="Calibri"/>
              </a:rPr>
              <a:t>use</a:t>
            </a:r>
            <a:r>
              <a:rPr sz="2400" spc="5" dirty="0">
                <a:latin typeface="Calibri"/>
                <a:cs typeface="Calibri"/>
              </a:rPr>
              <a:t> </a:t>
            </a:r>
            <a:r>
              <a:rPr sz="2400" spc="-5" dirty="0">
                <a:latin typeface="Calibri"/>
                <a:cs typeface="Calibri"/>
              </a:rPr>
              <a:t>linear</a:t>
            </a:r>
            <a:r>
              <a:rPr sz="2400" dirty="0">
                <a:latin typeface="Calibri"/>
                <a:cs typeface="Calibri"/>
              </a:rPr>
              <a:t> </a:t>
            </a:r>
            <a:r>
              <a:rPr sz="2400" spc="-5" dirty="0">
                <a:latin typeface="Calibri"/>
                <a:cs typeface="Calibri"/>
              </a:rPr>
              <a:t>algorithms also </a:t>
            </a:r>
            <a:r>
              <a:rPr sz="2400" spc="-20" dirty="0">
                <a:latin typeface="Calibri"/>
                <a:cs typeface="Calibri"/>
              </a:rPr>
              <a:t>for</a:t>
            </a:r>
            <a:r>
              <a:rPr sz="2400" spc="-5" dirty="0">
                <a:latin typeface="Calibri"/>
                <a:cs typeface="Calibri"/>
              </a:rPr>
              <a:t> non</a:t>
            </a:r>
            <a:r>
              <a:rPr sz="2400" dirty="0">
                <a:latin typeface="Calibri"/>
                <a:cs typeface="Calibri"/>
              </a:rPr>
              <a:t> </a:t>
            </a:r>
            <a:r>
              <a:rPr sz="2400" spc="-5" dirty="0">
                <a:latin typeface="Calibri"/>
                <a:cs typeface="Calibri"/>
              </a:rPr>
              <a:t>linear</a:t>
            </a:r>
            <a:r>
              <a:rPr sz="2400" dirty="0">
                <a:latin typeface="Calibri"/>
                <a:cs typeface="Calibri"/>
              </a:rPr>
              <a:t> </a:t>
            </a:r>
            <a:r>
              <a:rPr sz="2400" spc="-10" dirty="0">
                <a:latin typeface="Calibri"/>
                <a:cs typeface="Calibri"/>
              </a:rPr>
              <a:t>problems</a:t>
            </a:r>
            <a:endParaRPr sz="2400">
              <a:latin typeface="Calibri"/>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7973059" cy="695960"/>
          </a:xfrm>
          <a:prstGeom prst="rect">
            <a:avLst/>
          </a:prstGeom>
        </p:spPr>
        <p:txBody>
          <a:bodyPr vert="horz" wrap="square" lIns="0" tIns="12700" rIns="0" bIns="0" rtlCol="0">
            <a:spAutoFit/>
          </a:bodyPr>
          <a:lstStyle/>
          <a:p>
            <a:pPr marL="12700">
              <a:lnSpc>
                <a:spcPct val="100000"/>
              </a:lnSpc>
              <a:spcBef>
                <a:spcPts val="100"/>
              </a:spcBef>
            </a:pPr>
            <a:r>
              <a:rPr spc="-5" dirty="0"/>
              <a:t>Linear</a:t>
            </a:r>
            <a:r>
              <a:rPr spc="-10" dirty="0"/>
              <a:t> </a:t>
            </a:r>
            <a:r>
              <a:rPr spc="-25" dirty="0"/>
              <a:t>versus</a:t>
            </a:r>
            <a:r>
              <a:rPr spc="-5" dirty="0"/>
              <a:t> Non-linear algorithms</a:t>
            </a:r>
          </a:p>
        </p:txBody>
      </p:sp>
      <p:sp>
        <p:nvSpPr>
          <p:cNvPr id="3" name="object 3"/>
          <p:cNvSpPr txBox="1"/>
          <p:nvPr/>
        </p:nvSpPr>
        <p:spPr>
          <a:xfrm>
            <a:off x="916939" y="1795779"/>
            <a:ext cx="6467475" cy="313182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b="1" spc="-5" dirty="0">
                <a:latin typeface="Calibri"/>
                <a:cs typeface="Calibri"/>
              </a:rPr>
              <a:t>Non-linear</a:t>
            </a:r>
            <a:r>
              <a:rPr sz="2800" b="1" spc="-25" dirty="0">
                <a:latin typeface="Calibri"/>
                <a:cs typeface="Calibri"/>
              </a:rPr>
              <a:t> </a:t>
            </a:r>
            <a:r>
              <a:rPr sz="2800" b="1" spc="-5" dirty="0">
                <a:latin typeface="Calibri"/>
                <a:cs typeface="Calibri"/>
              </a:rPr>
              <a:t>algorithms</a:t>
            </a:r>
            <a:endParaRPr sz="2800">
              <a:latin typeface="Calibri"/>
              <a:cs typeface="Calibri"/>
            </a:endParaRPr>
          </a:p>
          <a:p>
            <a:pPr marL="698500" lvl="1" indent="-228600">
              <a:lnSpc>
                <a:spcPct val="100000"/>
              </a:lnSpc>
              <a:spcBef>
                <a:spcPts val="145"/>
              </a:spcBef>
              <a:buFont typeface="Arial"/>
              <a:buChar char="•"/>
              <a:tabLst>
                <a:tab pos="698500" algn="l"/>
              </a:tabLst>
            </a:pPr>
            <a:r>
              <a:rPr sz="2800" spc="-5" dirty="0">
                <a:latin typeface="Calibri"/>
                <a:cs typeface="Calibri"/>
              </a:rPr>
              <a:t>When</a:t>
            </a:r>
            <a:r>
              <a:rPr sz="2800" spc="5" dirty="0">
                <a:latin typeface="Calibri"/>
                <a:cs typeface="Calibri"/>
              </a:rPr>
              <a:t> </a:t>
            </a:r>
            <a:r>
              <a:rPr sz="2800" spc="-5" dirty="0">
                <a:latin typeface="Calibri"/>
                <a:cs typeface="Calibri"/>
              </a:rPr>
              <a:t>the </a:t>
            </a:r>
            <a:r>
              <a:rPr sz="2800" spc="-20" dirty="0">
                <a:latin typeface="Calibri"/>
                <a:cs typeface="Calibri"/>
              </a:rPr>
              <a:t>data</a:t>
            </a:r>
            <a:r>
              <a:rPr sz="2800" spc="-5" dirty="0">
                <a:latin typeface="Calibri"/>
                <a:cs typeface="Calibri"/>
              </a:rPr>
              <a:t> is</a:t>
            </a:r>
            <a:r>
              <a:rPr sz="2800" spc="5" dirty="0">
                <a:latin typeface="Calibri"/>
                <a:cs typeface="Calibri"/>
              </a:rPr>
              <a:t> </a:t>
            </a:r>
            <a:r>
              <a:rPr sz="2800" spc="-5" dirty="0">
                <a:latin typeface="Calibri"/>
                <a:cs typeface="Calibri"/>
              </a:rPr>
              <a:t>non</a:t>
            </a:r>
            <a:r>
              <a:rPr sz="2800" spc="5" dirty="0">
                <a:latin typeface="Calibri"/>
                <a:cs typeface="Calibri"/>
              </a:rPr>
              <a:t> </a:t>
            </a:r>
            <a:r>
              <a:rPr sz="2800" spc="-10" dirty="0">
                <a:latin typeface="Calibri"/>
                <a:cs typeface="Calibri"/>
              </a:rPr>
              <a:t>linearly</a:t>
            </a:r>
            <a:r>
              <a:rPr sz="2800" spc="-5" dirty="0">
                <a:latin typeface="Calibri"/>
                <a:cs typeface="Calibri"/>
              </a:rPr>
              <a:t> </a:t>
            </a:r>
            <a:r>
              <a:rPr sz="2800" spc="-15" dirty="0">
                <a:latin typeface="Calibri"/>
                <a:cs typeface="Calibri"/>
              </a:rPr>
              <a:t>separable</a:t>
            </a:r>
            <a:endParaRPr sz="2800">
              <a:latin typeface="Calibri"/>
              <a:cs typeface="Calibri"/>
            </a:endParaRPr>
          </a:p>
          <a:p>
            <a:pPr marL="698500" lvl="1" indent="-228600">
              <a:lnSpc>
                <a:spcPct val="100000"/>
              </a:lnSpc>
              <a:spcBef>
                <a:spcPts val="120"/>
              </a:spcBef>
              <a:buFont typeface="Arial"/>
              <a:buChar char="•"/>
              <a:tabLst>
                <a:tab pos="698500" algn="l"/>
              </a:tabLst>
            </a:pPr>
            <a:r>
              <a:rPr sz="2800" spc="-15" dirty="0">
                <a:latin typeface="Calibri"/>
                <a:cs typeface="Calibri"/>
              </a:rPr>
              <a:t>Advantages</a:t>
            </a:r>
            <a:endParaRPr sz="2800">
              <a:latin typeface="Calibri"/>
              <a:cs typeface="Calibri"/>
            </a:endParaRPr>
          </a:p>
          <a:p>
            <a:pPr marL="1155700" lvl="2" indent="-229235">
              <a:lnSpc>
                <a:spcPct val="100000"/>
              </a:lnSpc>
              <a:spcBef>
                <a:spcPts val="240"/>
              </a:spcBef>
              <a:buFont typeface="Arial"/>
              <a:buChar char="•"/>
              <a:tabLst>
                <a:tab pos="1155700" algn="l"/>
              </a:tabLst>
            </a:pPr>
            <a:r>
              <a:rPr sz="2800" spc="-10" dirty="0">
                <a:latin typeface="Calibri"/>
                <a:cs typeface="Calibri"/>
              </a:rPr>
              <a:t>More</a:t>
            </a:r>
            <a:r>
              <a:rPr sz="2800" spc="-35" dirty="0">
                <a:latin typeface="Calibri"/>
                <a:cs typeface="Calibri"/>
              </a:rPr>
              <a:t> </a:t>
            </a:r>
            <a:r>
              <a:rPr sz="2800" spc="-20" dirty="0">
                <a:latin typeface="Calibri"/>
                <a:cs typeface="Calibri"/>
              </a:rPr>
              <a:t>accurate</a:t>
            </a:r>
            <a:endParaRPr sz="2800">
              <a:latin typeface="Calibri"/>
              <a:cs typeface="Calibri"/>
            </a:endParaRPr>
          </a:p>
          <a:p>
            <a:pPr marL="698500" lvl="1" indent="-228600">
              <a:lnSpc>
                <a:spcPct val="100000"/>
              </a:lnSpc>
              <a:spcBef>
                <a:spcPts val="140"/>
              </a:spcBef>
              <a:buFont typeface="Arial"/>
              <a:buChar char="•"/>
              <a:tabLst>
                <a:tab pos="698500" algn="l"/>
              </a:tabLst>
            </a:pPr>
            <a:r>
              <a:rPr sz="2800" spc="-15" dirty="0">
                <a:latin typeface="Calibri"/>
                <a:cs typeface="Calibri"/>
              </a:rPr>
              <a:t>Disadvantages</a:t>
            </a:r>
            <a:endParaRPr sz="2800">
              <a:latin typeface="Calibri"/>
              <a:cs typeface="Calibri"/>
            </a:endParaRPr>
          </a:p>
          <a:p>
            <a:pPr marL="1155700" lvl="2" indent="-229235">
              <a:lnSpc>
                <a:spcPct val="100000"/>
              </a:lnSpc>
              <a:spcBef>
                <a:spcPts val="145"/>
              </a:spcBef>
              <a:buFont typeface="Arial"/>
              <a:buChar char="•"/>
              <a:tabLst>
                <a:tab pos="1155700" algn="l"/>
              </a:tabLst>
            </a:pPr>
            <a:r>
              <a:rPr sz="2800" spc="-10" dirty="0">
                <a:latin typeface="Calibri"/>
                <a:cs typeface="Calibri"/>
              </a:rPr>
              <a:t>More</a:t>
            </a:r>
            <a:r>
              <a:rPr sz="2800" spc="-15" dirty="0">
                <a:latin typeface="Calibri"/>
                <a:cs typeface="Calibri"/>
              </a:rPr>
              <a:t> complicated,</a:t>
            </a:r>
            <a:r>
              <a:rPr sz="2800" spc="-5" dirty="0">
                <a:latin typeface="Calibri"/>
                <a:cs typeface="Calibri"/>
              </a:rPr>
              <a:t> </a:t>
            </a:r>
            <a:r>
              <a:rPr sz="2800" spc="-15" dirty="0">
                <a:latin typeface="Calibri"/>
                <a:cs typeface="Calibri"/>
              </a:rPr>
              <a:t>more</a:t>
            </a:r>
            <a:r>
              <a:rPr sz="2800" spc="-10" dirty="0">
                <a:latin typeface="Calibri"/>
                <a:cs typeface="Calibri"/>
              </a:rPr>
              <a:t> </a:t>
            </a:r>
            <a:r>
              <a:rPr sz="2800" spc="-20" dirty="0">
                <a:latin typeface="Calibri"/>
                <a:cs typeface="Calibri"/>
              </a:rPr>
              <a:t>parameters</a:t>
            </a:r>
            <a:endParaRPr sz="2800">
              <a:latin typeface="Calibri"/>
              <a:cs typeface="Calibri"/>
            </a:endParaRPr>
          </a:p>
          <a:p>
            <a:pPr marL="698500" lvl="1" indent="-228600">
              <a:lnSpc>
                <a:spcPct val="100000"/>
              </a:lnSpc>
              <a:spcBef>
                <a:spcPts val="145"/>
              </a:spcBef>
              <a:buFont typeface="Arial"/>
              <a:buChar char="•"/>
              <a:tabLst>
                <a:tab pos="698500" algn="l"/>
              </a:tabLst>
            </a:pPr>
            <a:r>
              <a:rPr sz="2800" spc="-15" dirty="0">
                <a:latin typeface="Calibri"/>
                <a:cs typeface="Calibri"/>
              </a:rPr>
              <a:t>Example: </a:t>
            </a:r>
            <a:r>
              <a:rPr sz="2800" spc="-5" dirty="0">
                <a:latin typeface="Calibri"/>
                <a:cs typeface="Calibri"/>
              </a:rPr>
              <a:t>Decision</a:t>
            </a:r>
            <a:r>
              <a:rPr sz="2800" spc="-10" dirty="0">
                <a:latin typeface="Calibri"/>
                <a:cs typeface="Calibri"/>
              </a:rPr>
              <a:t> </a:t>
            </a:r>
            <a:r>
              <a:rPr sz="2800" spc="-50" dirty="0">
                <a:latin typeface="Calibri"/>
                <a:cs typeface="Calibri"/>
              </a:rPr>
              <a:t>Trees</a:t>
            </a:r>
            <a:endParaRPr sz="2800">
              <a:latin typeface="Calibri"/>
              <a:cs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236595" cy="695960"/>
          </a:xfrm>
          <a:prstGeom prst="rect">
            <a:avLst/>
          </a:prstGeom>
        </p:spPr>
        <p:txBody>
          <a:bodyPr vert="horz" wrap="square" lIns="0" tIns="12700" rIns="0" bIns="0" rtlCol="0">
            <a:spAutoFit/>
          </a:bodyPr>
          <a:lstStyle/>
          <a:p>
            <a:pPr marL="12700">
              <a:lnSpc>
                <a:spcPct val="100000"/>
              </a:lnSpc>
              <a:spcBef>
                <a:spcPts val="100"/>
              </a:spcBef>
            </a:pPr>
            <a:r>
              <a:rPr dirty="0">
                <a:solidFill>
                  <a:srgbClr val="0070C0"/>
                </a:solidFill>
              </a:rPr>
              <a:t>Decision</a:t>
            </a:r>
            <a:r>
              <a:rPr spc="-70" dirty="0">
                <a:solidFill>
                  <a:srgbClr val="0070C0"/>
                </a:solidFill>
              </a:rPr>
              <a:t> </a:t>
            </a:r>
            <a:r>
              <a:rPr spc="-80" dirty="0">
                <a:solidFill>
                  <a:srgbClr val="0070C0"/>
                </a:solidFill>
              </a:rPr>
              <a:t>Trees</a:t>
            </a:r>
          </a:p>
        </p:txBody>
      </p:sp>
      <p:pic>
        <p:nvPicPr>
          <p:cNvPr id="3" name="object 3"/>
          <p:cNvPicPr/>
          <p:nvPr/>
        </p:nvPicPr>
        <p:blipFill>
          <a:blip r:embed="rId2" cstate="print"/>
          <a:stretch>
            <a:fillRect/>
          </a:stretch>
        </p:blipFill>
        <p:spPr>
          <a:xfrm>
            <a:off x="1728053" y="3360030"/>
            <a:ext cx="237685" cy="227832"/>
          </a:xfrm>
          <a:prstGeom prst="rect">
            <a:avLst/>
          </a:prstGeom>
        </p:spPr>
      </p:pic>
      <p:pic>
        <p:nvPicPr>
          <p:cNvPr id="4" name="object 4"/>
          <p:cNvPicPr/>
          <p:nvPr/>
        </p:nvPicPr>
        <p:blipFill>
          <a:blip r:embed="rId3" cstate="print"/>
          <a:stretch>
            <a:fillRect/>
          </a:stretch>
        </p:blipFill>
        <p:spPr>
          <a:xfrm>
            <a:off x="1967099" y="3013410"/>
            <a:ext cx="237685" cy="227832"/>
          </a:xfrm>
          <a:prstGeom prst="rect">
            <a:avLst/>
          </a:prstGeom>
        </p:spPr>
      </p:pic>
      <p:grpSp>
        <p:nvGrpSpPr>
          <p:cNvPr id="5" name="object 5"/>
          <p:cNvGrpSpPr/>
          <p:nvPr/>
        </p:nvGrpSpPr>
        <p:grpSpPr>
          <a:xfrm>
            <a:off x="1176023" y="1914241"/>
            <a:ext cx="6337935" cy="3714750"/>
            <a:chOff x="1176023" y="1914241"/>
            <a:chExt cx="6337935" cy="3714750"/>
          </a:xfrm>
        </p:grpSpPr>
        <p:pic>
          <p:nvPicPr>
            <p:cNvPr id="6" name="object 6"/>
            <p:cNvPicPr/>
            <p:nvPr/>
          </p:nvPicPr>
          <p:blipFill>
            <a:blip r:embed="rId4" cstate="print"/>
            <a:stretch>
              <a:fillRect/>
            </a:stretch>
          </p:blipFill>
          <p:spPr>
            <a:xfrm>
              <a:off x="1615559" y="3803736"/>
              <a:ext cx="237685" cy="227832"/>
            </a:xfrm>
            <a:prstGeom prst="rect">
              <a:avLst/>
            </a:prstGeom>
          </p:spPr>
        </p:pic>
        <p:pic>
          <p:nvPicPr>
            <p:cNvPr id="7" name="object 7"/>
            <p:cNvPicPr/>
            <p:nvPr/>
          </p:nvPicPr>
          <p:blipFill>
            <a:blip r:embed="rId5" cstate="print"/>
            <a:stretch>
              <a:fillRect/>
            </a:stretch>
          </p:blipFill>
          <p:spPr>
            <a:xfrm>
              <a:off x="2121778" y="3696171"/>
              <a:ext cx="237685" cy="227832"/>
            </a:xfrm>
            <a:prstGeom prst="rect">
              <a:avLst/>
            </a:prstGeom>
          </p:spPr>
        </p:pic>
        <p:pic>
          <p:nvPicPr>
            <p:cNvPr id="8" name="object 8"/>
            <p:cNvPicPr/>
            <p:nvPr/>
          </p:nvPicPr>
          <p:blipFill>
            <a:blip r:embed="rId6" cstate="print"/>
            <a:stretch>
              <a:fillRect/>
            </a:stretch>
          </p:blipFill>
          <p:spPr>
            <a:xfrm>
              <a:off x="2838918" y="3897857"/>
              <a:ext cx="237685" cy="227832"/>
            </a:xfrm>
            <a:prstGeom prst="rect">
              <a:avLst/>
            </a:prstGeom>
          </p:spPr>
        </p:pic>
        <p:pic>
          <p:nvPicPr>
            <p:cNvPr id="9" name="object 9"/>
            <p:cNvPicPr/>
            <p:nvPr/>
          </p:nvPicPr>
          <p:blipFill>
            <a:blip r:embed="rId7" cstate="print"/>
            <a:stretch>
              <a:fillRect/>
            </a:stretch>
          </p:blipFill>
          <p:spPr>
            <a:xfrm>
              <a:off x="3374085" y="3815942"/>
              <a:ext cx="237685" cy="227832"/>
            </a:xfrm>
            <a:prstGeom prst="rect">
              <a:avLst/>
            </a:prstGeom>
          </p:spPr>
        </p:pic>
        <p:sp>
          <p:nvSpPr>
            <p:cNvPr id="10" name="object 10"/>
            <p:cNvSpPr/>
            <p:nvPr/>
          </p:nvSpPr>
          <p:spPr>
            <a:xfrm>
              <a:off x="1176020" y="1914245"/>
              <a:ext cx="6337935" cy="3714750"/>
            </a:xfrm>
            <a:custGeom>
              <a:avLst/>
              <a:gdLst/>
              <a:ahLst/>
              <a:cxnLst/>
              <a:rect l="l" t="t" r="r" b="b"/>
              <a:pathLst>
                <a:path w="6337934" h="3714750">
                  <a:moveTo>
                    <a:pt x="6337706" y="3668852"/>
                  </a:moveTo>
                  <a:lnTo>
                    <a:pt x="6332106" y="3666109"/>
                  </a:lnTo>
                  <a:lnTo>
                    <a:pt x="6261252" y="3631273"/>
                  </a:lnTo>
                  <a:lnTo>
                    <a:pt x="6261481" y="3666198"/>
                  </a:lnTo>
                  <a:lnTo>
                    <a:pt x="41275" y="3707841"/>
                  </a:lnTo>
                  <a:lnTo>
                    <a:pt x="41275" y="76200"/>
                  </a:lnTo>
                  <a:lnTo>
                    <a:pt x="76200" y="76200"/>
                  </a:lnTo>
                  <a:lnTo>
                    <a:pt x="69850" y="63500"/>
                  </a:lnTo>
                  <a:lnTo>
                    <a:pt x="38100" y="0"/>
                  </a:lnTo>
                  <a:lnTo>
                    <a:pt x="0" y="76200"/>
                  </a:lnTo>
                  <a:lnTo>
                    <a:pt x="34925" y="76200"/>
                  </a:lnTo>
                  <a:lnTo>
                    <a:pt x="34925" y="3711016"/>
                  </a:lnTo>
                  <a:lnTo>
                    <a:pt x="38087" y="3711016"/>
                  </a:lnTo>
                  <a:lnTo>
                    <a:pt x="38112" y="3714204"/>
                  </a:lnTo>
                  <a:lnTo>
                    <a:pt x="6261519" y="3672548"/>
                  </a:lnTo>
                  <a:lnTo>
                    <a:pt x="6261760" y="3707473"/>
                  </a:lnTo>
                  <a:lnTo>
                    <a:pt x="6337706" y="3668852"/>
                  </a:lnTo>
                  <a:close/>
                </a:path>
              </a:pathLst>
            </a:custGeom>
            <a:solidFill>
              <a:srgbClr val="4472C4"/>
            </a:solidFill>
          </p:spPr>
          <p:txBody>
            <a:bodyPr wrap="square" lIns="0" tIns="0" rIns="0" bIns="0" rtlCol="0"/>
            <a:lstStyle/>
            <a:p>
              <a:endParaRPr/>
            </a:p>
          </p:txBody>
        </p:sp>
        <p:pic>
          <p:nvPicPr>
            <p:cNvPr id="11" name="object 11"/>
            <p:cNvPicPr/>
            <p:nvPr/>
          </p:nvPicPr>
          <p:blipFill>
            <a:blip r:embed="rId7" cstate="print"/>
            <a:stretch>
              <a:fillRect/>
            </a:stretch>
          </p:blipFill>
          <p:spPr>
            <a:xfrm>
              <a:off x="2473317" y="4321398"/>
              <a:ext cx="237685" cy="227832"/>
            </a:xfrm>
            <a:prstGeom prst="rect">
              <a:avLst/>
            </a:prstGeom>
          </p:spPr>
        </p:pic>
        <p:pic>
          <p:nvPicPr>
            <p:cNvPr id="12" name="object 12"/>
            <p:cNvPicPr/>
            <p:nvPr/>
          </p:nvPicPr>
          <p:blipFill>
            <a:blip r:embed="rId8" cstate="print"/>
            <a:stretch>
              <a:fillRect/>
            </a:stretch>
          </p:blipFill>
          <p:spPr>
            <a:xfrm>
              <a:off x="2895160" y="2069603"/>
              <a:ext cx="237685" cy="227832"/>
            </a:xfrm>
            <a:prstGeom prst="rect">
              <a:avLst/>
            </a:prstGeom>
          </p:spPr>
        </p:pic>
        <p:sp>
          <p:nvSpPr>
            <p:cNvPr id="13" name="object 13"/>
            <p:cNvSpPr/>
            <p:nvPr/>
          </p:nvSpPr>
          <p:spPr>
            <a:xfrm>
              <a:off x="3210865" y="4328160"/>
              <a:ext cx="225425" cy="214629"/>
            </a:xfrm>
            <a:custGeom>
              <a:avLst/>
              <a:gdLst/>
              <a:ahLst/>
              <a:cxnLst/>
              <a:rect l="l" t="t" r="r" b="b"/>
              <a:pathLst>
                <a:path w="225425" h="214629">
                  <a:moveTo>
                    <a:pt x="224980" y="71120"/>
                  </a:moveTo>
                  <a:lnTo>
                    <a:pt x="153466" y="71120"/>
                  </a:lnTo>
                  <a:lnTo>
                    <a:pt x="153466" y="0"/>
                  </a:lnTo>
                  <a:lnTo>
                    <a:pt x="71526" y="0"/>
                  </a:lnTo>
                  <a:lnTo>
                    <a:pt x="71526" y="71120"/>
                  </a:lnTo>
                  <a:lnTo>
                    <a:pt x="0" y="71120"/>
                  </a:lnTo>
                  <a:lnTo>
                    <a:pt x="0" y="143510"/>
                  </a:lnTo>
                  <a:lnTo>
                    <a:pt x="71526" y="143510"/>
                  </a:lnTo>
                  <a:lnTo>
                    <a:pt x="71526" y="214630"/>
                  </a:lnTo>
                  <a:lnTo>
                    <a:pt x="153466" y="214630"/>
                  </a:lnTo>
                  <a:lnTo>
                    <a:pt x="153466" y="143510"/>
                  </a:lnTo>
                  <a:lnTo>
                    <a:pt x="224980" y="143510"/>
                  </a:lnTo>
                  <a:lnTo>
                    <a:pt x="224980" y="71120"/>
                  </a:lnTo>
                  <a:close/>
                </a:path>
              </a:pathLst>
            </a:custGeom>
            <a:solidFill>
              <a:srgbClr val="00B050"/>
            </a:solidFill>
          </p:spPr>
          <p:txBody>
            <a:bodyPr wrap="square" lIns="0" tIns="0" rIns="0" bIns="0" rtlCol="0"/>
            <a:lstStyle/>
            <a:p>
              <a:endParaRPr/>
            </a:p>
          </p:txBody>
        </p:sp>
        <p:sp>
          <p:nvSpPr>
            <p:cNvPr id="14" name="object 14"/>
            <p:cNvSpPr/>
            <p:nvPr/>
          </p:nvSpPr>
          <p:spPr>
            <a:xfrm>
              <a:off x="3210871" y="4327748"/>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grpSp>
      <p:pic>
        <p:nvPicPr>
          <p:cNvPr id="15" name="object 15"/>
          <p:cNvPicPr/>
          <p:nvPr/>
        </p:nvPicPr>
        <p:blipFill>
          <a:blip r:embed="rId9" cstate="print"/>
          <a:stretch>
            <a:fillRect/>
          </a:stretch>
        </p:blipFill>
        <p:spPr>
          <a:xfrm>
            <a:off x="1742113" y="4133157"/>
            <a:ext cx="237685" cy="227832"/>
          </a:xfrm>
          <a:prstGeom prst="rect">
            <a:avLst/>
          </a:prstGeom>
        </p:spPr>
      </p:pic>
      <p:sp>
        <p:nvSpPr>
          <p:cNvPr id="16" name="object 16"/>
          <p:cNvSpPr txBox="1"/>
          <p:nvPr/>
        </p:nvSpPr>
        <p:spPr>
          <a:xfrm>
            <a:off x="7636119" y="5412740"/>
            <a:ext cx="223520"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Calibri"/>
                <a:cs typeface="Calibri"/>
              </a:rPr>
              <a:t>f</a:t>
            </a:r>
            <a:r>
              <a:rPr sz="1800" baseline="-13888" dirty="0">
                <a:latin typeface="Calibri"/>
                <a:cs typeface="Calibri"/>
              </a:rPr>
              <a:t>1</a:t>
            </a:r>
            <a:endParaRPr sz="1800" baseline="-13888">
              <a:latin typeface="Calibri"/>
              <a:cs typeface="Calibri"/>
            </a:endParaRPr>
          </a:p>
        </p:txBody>
      </p:sp>
      <p:sp>
        <p:nvSpPr>
          <p:cNvPr id="17" name="object 17"/>
          <p:cNvSpPr txBox="1"/>
          <p:nvPr/>
        </p:nvSpPr>
        <p:spPr>
          <a:xfrm>
            <a:off x="928728" y="1803908"/>
            <a:ext cx="223520"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Calibri"/>
                <a:cs typeface="Calibri"/>
              </a:rPr>
              <a:t>f</a:t>
            </a:r>
            <a:r>
              <a:rPr sz="1800" baseline="-13888" dirty="0">
                <a:latin typeface="Calibri"/>
                <a:cs typeface="Calibri"/>
              </a:rPr>
              <a:t>2</a:t>
            </a:r>
            <a:endParaRPr sz="1800" baseline="-13888">
              <a:latin typeface="Calibri"/>
              <a:cs typeface="Calibri"/>
            </a:endParaRPr>
          </a:p>
        </p:txBody>
      </p:sp>
      <p:grpSp>
        <p:nvGrpSpPr>
          <p:cNvPr id="18" name="object 18"/>
          <p:cNvGrpSpPr/>
          <p:nvPr/>
        </p:nvGrpSpPr>
        <p:grpSpPr>
          <a:xfrm>
            <a:off x="464391" y="1473961"/>
            <a:ext cx="7506970" cy="4904105"/>
            <a:chOff x="464391" y="1473961"/>
            <a:chExt cx="7506970" cy="4904105"/>
          </a:xfrm>
        </p:grpSpPr>
        <p:sp>
          <p:nvSpPr>
            <p:cNvPr id="19" name="object 19"/>
            <p:cNvSpPr/>
            <p:nvPr/>
          </p:nvSpPr>
          <p:spPr>
            <a:xfrm>
              <a:off x="3239363" y="3566159"/>
              <a:ext cx="196850" cy="214629"/>
            </a:xfrm>
            <a:custGeom>
              <a:avLst/>
              <a:gdLst/>
              <a:ahLst/>
              <a:cxnLst/>
              <a:rect l="l" t="t" r="r" b="b"/>
              <a:pathLst>
                <a:path w="196850" h="214629">
                  <a:moveTo>
                    <a:pt x="196481" y="71120"/>
                  </a:moveTo>
                  <a:lnTo>
                    <a:pt x="124968" y="71120"/>
                  </a:lnTo>
                  <a:lnTo>
                    <a:pt x="124968" y="0"/>
                  </a:lnTo>
                  <a:lnTo>
                    <a:pt x="43027" y="0"/>
                  </a:lnTo>
                  <a:lnTo>
                    <a:pt x="43027" y="71120"/>
                  </a:lnTo>
                  <a:lnTo>
                    <a:pt x="0" y="71120"/>
                  </a:lnTo>
                  <a:lnTo>
                    <a:pt x="0" y="143510"/>
                  </a:lnTo>
                  <a:lnTo>
                    <a:pt x="43027" y="143510"/>
                  </a:lnTo>
                  <a:lnTo>
                    <a:pt x="43027" y="214630"/>
                  </a:lnTo>
                  <a:lnTo>
                    <a:pt x="124968" y="214630"/>
                  </a:lnTo>
                  <a:lnTo>
                    <a:pt x="124968" y="143510"/>
                  </a:lnTo>
                  <a:lnTo>
                    <a:pt x="196481" y="143510"/>
                  </a:lnTo>
                  <a:lnTo>
                    <a:pt x="196481" y="71120"/>
                  </a:lnTo>
                  <a:close/>
                </a:path>
              </a:pathLst>
            </a:custGeom>
            <a:solidFill>
              <a:srgbClr val="00B050"/>
            </a:solidFill>
          </p:spPr>
          <p:txBody>
            <a:bodyPr wrap="square" lIns="0" tIns="0" rIns="0" bIns="0" rtlCol="0"/>
            <a:lstStyle/>
            <a:p>
              <a:endParaRPr/>
            </a:p>
          </p:txBody>
        </p:sp>
        <p:sp>
          <p:nvSpPr>
            <p:cNvPr id="20" name="object 20"/>
            <p:cNvSpPr/>
            <p:nvPr/>
          </p:nvSpPr>
          <p:spPr>
            <a:xfrm>
              <a:off x="3210871" y="3565961"/>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21" name="object 21"/>
            <p:cNvPicPr/>
            <p:nvPr/>
          </p:nvPicPr>
          <p:blipFill>
            <a:blip r:embed="rId10" cstate="print"/>
            <a:stretch>
              <a:fillRect/>
            </a:stretch>
          </p:blipFill>
          <p:spPr>
            <a:xfrm>
              <a:off x="3379989" y="3177778"/>
              <a:ext cx="237685" cy="227832"/>
            </a:xfrm>
            <a:prstGeom prst="rect">
              <a:avLst/>
            </a:prstGeom>
          </p:spPr>
        </p:pic>
        <p:sp>
          <p:nvSpPr>
            <p:cNvPr id="22" name="object 22"/>
            <p:cNvSpPr/>
            <p:nvPr/>
          </p:nvSpPr>
          <p:spPr>
            <a:xfrm>
              <a:off x="3239363" y="2438399"/>
              <a:ext cx="165100" cy="215900"/>
            </a:xfrm>
            <a:custGeom>
              <a:avLst/>
              <a:gdLst/>
              <a:ahLst/>
              <a:cxnLst/>
              <a:rect l="l" t="t" r="r" b="b"/>
              <a:pathLst>
                <a:path w="165100" h="215900">
                  <a:moveTo>
                    <a:pt x="164515" y="71120"/>
                  </a:moveTo>
                  <a:lnTo>
                    <a:pt x="92989" y="71120"/>
                  </a:lnTo>
                  <a:lnTo>
                    <a:pt x="92989" y="0"/>
                  </a:lnTo>
                  <a:lnTo>
                    <a:pt x="11049" y="0"/>
                  </a:lnTo>
                  <a:lnTo>
                    <a:pt x="11049" y="71120"/>
                  </a:lnTo>
                  <a:lnTo>
                    <a:pt x="0" y="71120"/>
                  </a:lnTo>
                  <a:lnTo>
                    <a:pt x="0" y="143510"/>
                  </a:lnTo>
                  <a:lnTo>
                    <a:pt x="11049" y="143510"/>
                  </a:lnTo>
                  <a:lnTo>
                    <a:pt x="11049" y="215900"/>
                  </a:lnTo>
                  <a:lnTo>
                    <a:pt x="92989" y="215900"/>
                  </a:lnTo>
                  <a:lnTo>
                    <a:pt x="92989" y="143510"/>
                  </a:lnTo>
                  <a:lnTo>
                    <a:pt x="164515" y="143510"/>
                  </a:lnTo>
                  <a:lnTo>
                    <a:pt x="164515" y="71120"/>
                  </a:lnTo>
                  <a:close/>
                </a:path>
              </a:pathLst>
            </a:custGeom>
            <a:solidFill>
              <a:srgbClr val="00B050"/>
            </a:solidFill>
          </p:spPr>
          <p:txBody>
            <a:bodyPr wrap="square" lIns="0" tIns="0" rIns="0" bIns="0" rtlCol="0"/>
            <a:lstStyle/>
            <a:p>
              <a:endParaRPr/>
            </a:p>
          </p:txBody>
        </p:sp>
        <p:sp>
          <p:nvSpPr>
            <p:cNvPr id="23" name="object 23"/>
            <p:cNvSpPr/>
            <p:nvPr/>
          </p:nvSpPr>
          <p:spPr>
            <a:xfrm>
              <a:off x="3178897" y="2438547"/>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24" name="object 24"/>
            <p:cNvPicPr/>
            <p:nvPr/>
          </p:nvPicPr>
          <p:blipFill>
            <a:blip r:embed="rId11" cstate="print"/>
            <a:stretch>
              <a:fillRect/>
            </a:stretch>
          </p:blipFill>
          <p:spPr>
            <a:xfrm>
              <a:off x="3584182" y="4213828"/>
              <a:ext cx="237685" cy="227832"/>
            </a:xfrm>
            <a:prstGeom prst="rect">
              <a:avLst/>
            </a:prstGeom>
          </p:spPr>
        </p:pic>
        <p:pic>
          <p:nvPicPr>
            <p:cNvPr id="25" name="object 25"/>
            <p:cNvPicPr/>
            <p:nvPr/>
          </p:nvPicPr>
          <p:blipFill>
            <a:blip r:embed="rId12" cstate="print"/>
            <a:stretch>
              <a:fillRect/>
            </a:stretch>
          </p:blipFill>
          <p:spPr>
            <a:xfrm>
              <a:off x="3366227" y="2826815"/>
              <a:ext cx="237685" cy="227832"/>
            </a:xfrm>
            <a:prstGeom prst="rect">
              <a:avLst/>
            </a:prstGeom>
          </p:spPr>
        </p:pic>
        <p:sp>
          <p:nvSpPr>
            <p:cNvPr id="26" name="object 26"/>
            <p:cNvSpPr/>
            <p:nvPr/>
          </p:nvSpPr>
          <p:spPr>
            <a:xfrm>
              <a:off x="3717086" y="3300729"/>
              <a:ext cx="225425" cy="215900"/>
            </a:xfrm>
            <a:custGeom>
              <a:avLst/>
              <a:gdLst/>
              <a:ahLst/>
              <a:cxnLst/>
              <a:rect l="l" t="t" r="r" b="b"/>
              <a:pathLst>
                <a:path w="225425" h="215900">
                  <a:moveTo>
                    <a:pt x="224980" y="72390"/>
                  </a:moveTo>
                  <a:lnTo>
                    <a:pt x="153454" y="72390"/>
                  </a:lnTo>
                  <a:lnTo>
                    <a:pt x="153454" y="0"/>
                  </a:lnTo>
                  <a:lnTo>
                    <a:pt x="71513" y="0"/>
                  </a:lnTo>
                  <a:lnTo>
                    <a:pt x="71513" y="72390"/>
                  </a:lnTo>
                  <a:lnTo>
                    <a:pt x="0" y="72390"/>
                  </a:lnTo>
                  <a:lnTo>
                    <a:pt x="0" y="143510"/>
                  </a:lnTo>
                  <a:lnTo>
                    <a:pt x="71513" y="143510"/>
                  </a:lnTo>
                  <a:lnTo>
                    <a:pt x="71513" y="215900"/>
                  </a:lnTo>
                  <a:lnTo>
                    <a:pt x="153454" y="215900"/>
                  </a:lnTo>
                  <a:lnTo>
                    <a:pt x="153454" y="143510"/>
                  </a:lnTo>
                  <a:lnTo>
                    <a:pt x="224980" y="143510"/>
                  </a:lnTo>
                  <a:lnTo>
                    <a:pt x="224980" y="72390"/>
                  </a:lnTo>
                  <a:close/>
                </a:path>
              </a:pathLst>
            </a:custGeom>
            <a:solidFill>
              <a:srgbClr val="00B050"/>
            </a:solidFill>
          </p:spPr>
          <p:txBody>
            <a:bodyPr wrap="square" lIns="0" tIns="0" rIns="0" bIns="0" rtlCol="0"/>
            <a:lstStyle/>
            <a:p>
              <a:endParaRPr/>
            </a:p>
          </p:txBody>
        </p:sp>
        <p:sp>
          <p:nvSpPr>
            <p:cNvPr id="27" name="object 27"/>
            <p:cNvSpPr/>
            <p:nvPr/>
          </p:nvSpPr>
          <p:spPr>
            <a:xfrm>
              <a:off x="3717086" y="3301249"/>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sp>
          <p:nvSpPr>
            <p:cNvPr id="28" name="object 28"/>
            <p:cNvSpPr/>
            <p:nvPr/>
          </p:nvSpPr>
          <p:spPr>
            <a:xfrm>
              <a:off x="4068623" y="3809999"/>
              <a:ext cx="201930" cy="214629"/>
            </a:xfrm>
            <a:custGeom>
              <a:avLst/>
              <a:gdLst/>
              <a:ahLst/>
              <a:cxnLst/>
              <a:rect l="l" t="t" r="r" b="b"/>
              <a:pathLst>
                <a:path w="201929" h="214629">
                  <a:moveTo>
                    <a:pt x="201917" y="71120"/>
                  </a:moveTo>
                  <a:lnTo>
                    <a:pt x="153454" y="71120"/>
                  </a:lnTo>
                  <a:lnTo>
                    <a:pt x="153454" y="0"/>
                  </a:lnTo>
                  <a:lnTo>
                    <a:pt x="71526" y="0"/>
                  </a:lnTo>
                  <a:lnTo>
                    <a:pt x="71526" y="71120"/>
                  </a:lnTo>
                  <a:lnTo>
                    <a:pt x="0" y="71120"/>
                  </a:lnTo>
                  <a:lnTo>
                    <a:pt x="0" y="143510"/>
                  </a:lnTo>
                  <a:lnTo>
                    <a:pt x="71526" y="143510"/>
                  </a:lnTo>
                  <a:lnTo>
                    <a:pt x="71526" y="214630"/>
                  </a:lnTo>
                  <a:lnTo>
                    <a:pt x="153454" y="214630"/>
                  </a:lnTo>
                  <a:lnTo>
                    <a:pt x="153454" y="143510"/>
                  </a:lnTo>
                  <a:lnTo>
                    <a:pt x="201917" y="143510"/>
                  </a:lnTo>
                  <a:lnTo>
                    <a:pt x="201917" y="71120"/>
                  </a:lnTo>
                  <a:close/>
                </a:path>
              </a:pathLst>
            </a:custGeom>
            <a:solidFill>
              <a:srgbClr val="00B050"/>
            </a:solidFill>
          </p:spPr>
          <p:txBody>
            <a:bodyPr wrap="square" lIns="0" tIns="0" rIns="0" bIns="0" rtlCol="0"/>
            <a:lstStyle/>
            <a:p>
              <a:endParaRPr/>
            </a:p>
          </p:txBody>
        </p:sp>
        <p:sp>
          <p:nvSpPr>
            <p:cNvPr id="29" name="object 29"/>
            <p:cNvSpPr/>
            <p:nvPr/>
          </p:nvSpPr>
          <p:spPr>
            <a:xfrm>
              <a:off x="4068627" y="3810086"/>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30" name="object 30"/>
            <p:cNvPicPr/>
            <p:nvPr/>
          </p:nvPicPr>
          <p:blipFill>
            <a:blip r:embed="rId10" cstate="print"/>
            <a:stretch>
              <a:fillRect/>
            </a:stretch>
          </p:blipFill>
          <p:spPr>
            <a:xfrm>
              <a:off x="2522534" y="2429751"/>
              <a:ext cx="237685" cy="227832"/>
            </a:xfrm>
            <a:prstGeom prst="rect">
              <a:avLst/>
            </a:prstGeom>
          </p:spPr>
        </p:pic>
        <p:pic>
          <p:nvPicPr>
            <p:cNvPr id="31" name="object 31"/>
            <p:cNvPicPr/>
            <p:nvPr/>
          </p:nvPicPr>
          <p:blipFill>
            <a:blip r:embed="rId13" cstate="print"/>
            <a:stretch>
              <a:fillRect/>
            </a:stretch>
          </p:blipFill>
          <p:spPr>
            <a:xfrm>
              <a:off x="2290518" y="2750347"/>
              <a:ext cx="237685" cy="227832"/>
            </a:xfrm>
            <a:prstGeom prst="rect">
              <a:avLst/>
            </a:prstGeom>
          </p:spPr>
        </p:pic>
        <p:sp>
          <p:nvSpPr>
            <p:cNvPr id="32" name="object 32"/>
            <p:cNvSpPr/>
            <p:nvPr/>
          </p:nvSpPr>
          <p:spPr>
            <a:xfrm>
              <a:off x="5042395" y="2637396"/>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33" name="object 33"/>
            <p:cNvSpPr/>
            <p:nvPr/>
          </p:nvSpPr>
          <p:spPr>
            <a:xfrm>
              <a:off x="5042395" y="2637396"/>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4" name="object 34"/>
            <p:cNvSpPr/>
            <p:nvPr/>
          </p:nvSpPr>
          <p:spPr>
            <a:xfrm>
              <a:off x="2657325" y="3241964"/>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35" name="object 35"/>
            <p:cNvSpPr/>
            <p:nvPr/>
          </p:nvSpPr>
          <p:spPr>
            <a:xfrm>
              <a:off x="2657325" y="3241964"/>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6" name="object 36"/>
            <p:cNvSpPr/>
            <p:nvPr/>
          </p:nvSpPr>
          <p:spPr>
            <a:xfrm>
              <a:off x="2789019" y="2891377"/>
              <a:ext cx="225425" cy="102235"/>
            </a:xfrm>
            <a:custGeom>
              <a:avLst/>
              <a:gdLst/>
              <a:ahLst/>
              <a:cxnLst/>
              <a:rect l="l" t="t" r="r" b="b"/>
              <a:pathLst>
                <a:path w="225425" h="102235">
                  <a:moveTo>
                    <a:pt x="224984" y="0"/>
                  </a:moveTo>
                  <a:lnTo>
                    <a:pt x="0" y="0"/>
                  </a:lnTo>
                  <a:lnTo>
                    <a:pt x="0" y="101963"/>
                  </a:lnTo>
                  <a:lnTo>
                    <a:pt x="224984" y="101963"/>
                  </a:lnTo>
                  <a:lnTo>
                    <a:pt x="224984" y="0"/>
                  </a:lnTo>
                  <a:close/>
                </a:path>
              </a:pathLst>
            </a:custGeom>
            <a:solidFill>
              <a:srgbClr val="00B0F0"/>
            </a:solidFill>
          </p:spPr>
          <p:txBody>
            <a:bodyPr wrap="square" lIns="0" tIns="0" rIns="0" bIns="0" rtlCol="0"/>
            <a:lstStyle/>
            <a:p>
              <a:endParaRPr/>
            </a:p>
          </p:txBody>
        </p:sp>
        <p:sp>
          <p:nvSpPr>
            <p:cNvPr id="37" name="object 37"/>
            <p:cNvSpPr/>
            <p:nvPr/>
          </p:nvSpPr>
          <p:spPr>
            <a:xfrm>
              <a:off x="2789019" y="2891377"/>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8" name="object 38"/>
            <p:cNvSpPr/>
            <p:nvPr/>
          </p:nvSpPr>
          <p:spPr>
            <a:xfrm>
              <a:off x="2557006" y="3554881"/>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39" name="object 39"/>
            <p:cNvSpPr/>
            <p:nvPr/>
          </p:nvSpPr>
          <p:spPr>
            <a:xfrm>
              <a:off x="2557006" y="3554881"/>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0" name="object 40"/>
            <p:cNvSpPr/>
            <p:nvPr/>
          </p:nvSpPr>
          <p:spPr>
            <a:xfrm>
              <a:off x="5506427" y="2433510"/>
              <a:ext cx="225425" cy="102235"/>
            </a:xfrm>
            <a:custGeom>
              <a:avLst/>
              <a:gdLst/>
              <a:ahLst/>
              <a:cxnLst/>
              <a:rect l="l" t="t" r="r" b="b"/>
              <a:pathLst>
                <a:path w="225425" h="102235">
                  <a:moveTo>
                    <a:pt x="49403" y="0"/>
                  </a:moveTo>
                  <a:lnTo>
                    <a:pt x="0" y="0"/>
                  </a:lnTo>
                  <a:lnTo>
                    <a:pt x="0" y="101968"/>
                  </a:lnTo>
                  <a:lnTo>
                    <a:pt x="49403" y="101968"/>
                  </a:lnTo>
                  <a:lnTo>
                    <a:pt x="49403" y="0"/>
                  </a:lnTo>
                  <a:close/>
                </a:path>
                <a:path w="225425" h="102235">
                  <a:moveTo>
                    <a:pt x="224980" y="0"/>
                  </a:moveTo>
                  <a:lnTo>
                    <a:pt x="115404" y="0"/>
                  </a:lnTo>
                  <a:lnTo>
                    <a:pt x="115404" y="101968"/>
                  </a:lnTo>
                  <a:lnTo>
                    <a:pt x="224980" y="101968"/>
                  </a:lnTo>
                  <a:lnTo>
                    <a:pt x="224980" y="0"/>
                  </a:lnTo>
                  <a:close/>
                </a:path>
              </a:pathLst>
            </a:custGeom>
            <a:solidFill>
              <a:srgbClr val="00B0F0"/>
            </a:solidFill>
          </p:spPr>
          <p:txBody>
            <a:bodyPr wrap="square" lIns="0" tIns="0" rIns="0" bIns="0" rtlCol="0"/>
            <a:lstStyle/>
            <a:p>
              <a:endParaRPr/>
            </a:p>
          </p:txBody>
        </p:sp>
        <p:sp>
          <p:nvSpPr>
            <p:cNvPr id="41" name="object 41"/>
            <p:cNvSpPr/>
            <p:nvPr/>
          </p:nvSpPr>
          <p:spPr>
            <a:xfrm>
              <a:off x="5506429" y="2433510"/>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2" name="object 42"/>
            <p:cNvSpPr/>
            <p:nvPr/>
          </p:nvSpPr>
          <p:spPr>
            <a:xfrm>
              <a:off x="2951868" y="3456773"/>
              <a:ext cx="221615" cy="102235"/>
            </a:xfrm>
            <a:custGeom>
              <a:avLst/>
              <a:gdLst/>
              <a:ahLst/>
              <a:cxnLst/>
              <a:rect l="l" t="t" r="r" b="b"/>
              <a:pathLst>
                <a:path w="221614" h="102235">
                  <a:moveTo>
                    <a:pt x="0" y="101961"/>
                  </a:moveTo>
                  <a:lnTo>
                    <a:pt x="221491" y="101961"/>
                  </a:lnTo>
                  <a:lnTo>
                    <a:pt x="221491" y="0"/>
                  </a:lnTo>
                  <a:lnTo>
                    <a:pt x="0" y="0"/>
                  </a:lnTo>
                  <a:lnTo>
                    <a:pt x="0" y="101961"/>
                  </a:lnTo>
                  <a:close/>
                </a:path>
              </a:pathLst>
            </a:custGeom>
            <a:solidFill>
              <a:srgbClr val="00B0F0"/>
            </a:solidFill>
          </p:spPr>
          <p:txBody>
            <a:bodyPr wrap="square" lIns="0" tIns="0" rIns="0" bIns="0" rtlCol="0"/>
            <a:lstStyle/>
            <a:p>
              <a:endParaRPr/>
            </a:p>
          </p:txBody>
        </p:sp>
        <p:sp>
          <p:nvSpPr>
            <p:cNvPr id="43" name="object 43"/>
            <p:cNvSpPr/>
            <p:nvPr/>
          </p:nvSpPr>
          <p:spPr>
            <a:xfrm>
              <a:off x="2951868" y="3456773"/>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4" name="object 44"/>
            <p:cNvSpPr/>
            <p:nvPr/>
          </p:nvSpPr>
          <p:spPr>
            <a:xfrm>
              <a:off x="5759531" y="2938628"/>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45" name="object 45"/>
            <p:cNvSpPr/>
            <p:nvPr/>
          </p:nvSpPr>
          <p:spPr>
            <a:xfrm>
              <a:off x="5759531" y="293862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6" name="object 46"/>
            <p:cNvSpPr/>
            <p:nvPr/>
          </p:nvSpPr>
          <p:spPr>
            <a:xfrm>
              <a:off x="6322003" y="2552386"/>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7" name="object 47"/>
            <p:cNvSpPr/>
            <p:nvPr/>
          </p:nvSpPr>
          <p:spPr>
            <a:xfrm>
              <a:off x="6322003" y="2552386"/>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8" name="object 48"/>
            <p:cNvSpPr/>
            <p:nvPr/>
          </p:nvSpPr>
          <p:spPr>
            <a:xfrm>
              <a:off x="4401007" y="2787493"/>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49" name="object 49"/>
            <p:cNvSpPr/>
            <p:nvPr/>
          </p:nvSpPr>
          <p:spPr>
            <a:xfrm>
              <a:off x="4401007" y="2787493"/>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0" name="object 50"/>
            <p:cNvSpPr/>
            <p:nvPr/>
          </p:nvSpPr>
          <p:spPr>
            <a:xfrm>
              <a:off x="6322003" y="3258812"/>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51" name="object 51"/>
            <p:cNvSpPr/>
            <p:nvPr/>
          </p:nvSpPr>
          <p:spPr>
            <a:xfrm>
              <a:off x="6322003" y="325881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2" name="object 52"/>
            <p:cNvSpPr/>
            <p:nvPr/>
          </p:nvSpPr>
          <p:spPr>
            <a:xfrm>
              <a:off x="5849183" y="3258812"/>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53" name="object 53"/>
            <p:cNvSpPr/>
            <p:nvPr/>
          </p:nvSpPr>
          <p:spPr>
            <a:xfrm>
              <a:off x="5849183" y="325881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4" name="object 54"/>
            <p:cNvSpPr/>
            <p:nvPr/>
          </p:nvSpPr>
          <p:spPr>
            <a:xfrm>
              <a:off x="4929902" y="413312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55" name="object 55"/>
            <p:cNvSpPr/>
            <p:nvPr/>
          </p:nvSpPr>
          <p:spPr>
            <a:xfrm>
              <a:off x="4929902" y="413312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6" name="object 56"/>
            <p:cNvSpPr/>
            <p:nvPr/>
          </p:nvSpPr>
          <p:spPr>
            <a:xfrm>
              <a:off x="6385283" y="3661065"/>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57" name="object 57"/>
            <p:cNvSpPr/>
            <p:nvPr/>
          </p:nvSpPr>
          <p:spPr>
            <a:xfrm>
              <a:off x="6385283" y="366106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8" name="object 58"/>
            <p:cNvSpPr/>
            <p:nvPr/>
          </p:nvSpPr>
          <p:spPr>
            <a:xfrm>
              <a:off x="5481891" y="4593615"/>
              <a:ext cx="225425" cy="102235"/>
            </a:xfrm>
            <a:custGeom>
              <a:avLst/>
              <a:gdLst/>
              <a:ahLst/>
              <a:cxnLst/>
              <a:rect l="l" t="t" r="r" b="b"/>
              <a:pathLst>
                <a:path w="225425" h="102235">
                  <a:moveTo>
                    <a:pt x="73939" y="0"/>
                  </a:moveTo>
                  <a:lnTo>
                    <a:pt x="0" y="0"/>
                  </a:lnTo>
                  <a:lnTo>
                    <a:pt x="0" y="101968"/>
                  </a:lnTo>
                  <a:lnTo>
                    <a:pt x="73939" y="101968"/>
                  </a:lnTo>
                  <a:lnTo>
                    <a:pt x="73939" y="0"/>
                  </a:lnTo>
                  <a:close/>
                </a:path>
                <a:path w="225425" h="102235">
                  <a:moveTo>
                    <a:pt x="224980" y="0"/>
                  </a:moveTo>
                  <a:lnTo>
                    <a:pt x="139941" y="0"/>
                  </a:lnTo>
                  <a:lnTo>
                    <a:pt x="139941" y="101968"/>
                  </a:lnTo>
                  <a:lnTo>
                    <a:pt x="224980" y="101968"/>
                  </a:lnTo>
                  <a:lnTo>
                    <a:pt x="224980" y="0"/>
                  </a:lnTo>
                  <a:close/>
                </a:path>
              </a:pathLst>
            </a:custGeom>
            <a:solidFill>
              <a:srgbClr val="00B0F0"/>
            </a:solidFill>
          </p:spPr>
          <p:txBody>
            <a:bodyPr wrap="square" lIns="0" tIns="0" rIns="0" bIns="0" rtlCol="0"/>
            <a:lstStyle/>
            <a:p>
              <a:endParaRPr/>
            </a:p>
          </p:txBody>
        </p:sp>
        <p:sp>
          <p:nvSpPr>
            <p:cNvPr id="59" name="object 59"/>
            <p:cNvSpPr/>
            <p:nvPr/>
          </p:nvSpPr>
          <p:spPr>
            <a:xfrm>
              <a:off x="5481897" y="459361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60" name="object 60"/>
            <p:cNvSpPr/>
            <p:nvPr/>
          </p:nvSpPr>
          <p:spPr>
            <a:xfrm>
              <a:off x="5369404" y="3848126"/>
              <a:ext cx="186690" cy="102235"/>
            </a:xfrm>
            <a:custGeom>
              <a:avLst/>
              <a:gdLst/>
              <a:ahLst/>
              <a:cxnLst/>
              <a:rect l="l" t="t" r="r" b="b"/>
              <a:pathLst>
                <a:path w="186689" h="102235">
                  <a:moveTo>
                    <a:pt x="0" y="101961"/>
                  </a:moveTo>
                  <a:lnTo>
                    <a:pt x="186427" y="101961"/>
                  </a:lnTo>
                  <a:lnTo>
                    <a:pt x="186427" y="0"/>
                  </a:lnTo>
                  <a:lnTo>
                    <a:pt x="0" y="0"/>
                  </a:lnTo>
                  <a:lnTo>
                    <a:pt x="0" y="101961"/>
                  </a:lnTo>
                  <a:close/>
                </a:path>
              </a:pathLst>
            </a:custGeom>
            <a:solidFill>
              <a:srgbClr val="00B0F0"/>
            </a:solidFill>
          </p:spPr>
          <p:txBody>
            <a:bodyPr wrap="square" lIns="0" tIns="0" rIns="0" bIns="0" rtlCol="0"/>
            <a:lstStyle/>
            <a:p>
              <a:endParaRPr/>
            </a:p>
          </p:txBody>
        </p:sp>
        <p:sp>
          <p:nvSpPr>
            <p:cNvPr id="61" name="object 61"/>
            <p:cNvSpPr/>
            <p:nvPr/>
          </p:nvSpPr>
          <p:spPr>
            <a:xfrm>
              <a:off x="5369404" y="3848126"/>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62" name="object 62"/>
            <p:cNvSpPr/>
            <p:nvPr/>
          </p:nvSpPr>
          <p:spPr>
            <a:xfrm>
              <a:off x="5808422" y="3690772"/>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63" name="object 63"/>
            <p:cNvSpPr/>
            <p:nvPr/>
          </p:nvSpPr>
          <p:spPr>
            <a:xfrm>
              <a:off x="5808422" y="369077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64" name="object 64"/>
            <p:cNvSpPr/>
            <p:nvPr/>
          </p:nvSpPr>
          <p:spPr>
            <a:xfrm>
              <a:off x="4693462" y="3468369"/>
              <a:ext cx="180340" cy="214629"/>
            </a:xfrm>
            <a:custGeom>
              <a:avLst/>
              <a:gdLst/>
              <a:ahLst/>
              <a:cxnLst/>
              <a:rect l="l" t="t" r="r" b="b"/>
              <a:pathLst>
                <a:path w="180339" h="214629">
                  <a:moveTo>
                    <a:pt x="179755" y="71120"/>
                  </a:moveTo>
                  <a:lnTo>
                    <a:pt x="108229" y="71120"/>
                  </a:lnTo>
                  <a:lnTo>
                    <a:pt x="108229" y="0"/>
                  </a:lnTo>
                  <a:lnTo>
                    <a:pt x="26301" y="0"/>
                  </a:lnTo>
                  <a:lnTo>
                    <a:pt x="26301" y="71120"/>
                  </a:lnTo>
                  <a:lnTo>
                    <a:pt x="0" y="71120"/>
                  </a:lnTo>
                  <a:lnTo>
                    <a:pt x="0" y="143510"/>
                  </a:lnTo>
                  <a:lnTo>
                    <a:pt x="26301" y="143510"/>
                  </a:lnTo>
                  <a:lnTo>
                    <a:pt x="26301" y="214630"/>
                  </a:lnTo>
                  <a:lnTo>
                    <a:pt x="108229" y="214630"/>
                  </a:lnTo>
                  <a:lnTo>
                    <a:pt x="108229" y="143510"/>
                  </a:lnTo>
                  <a:lnTo>
                    <a:pt x="179755" y="143510"/>
                  </a:lnTo>
                  <a:lnTo>
                    <a:pt x="179755" y="71120"/>
                  </a:lnTo>
                  <a:close/>
                </a:path>
              </a:pathLst>
            </a:custGeom>
            <a:solidFill>
              <a:srgbClr val="00B050"/>
            </a:solidFill>
          </p:spPr>
          <p:txBody>
            <a:bodyPr wrap="square" lIns="0" tIns="0" rIns="0" bIns="0" rtlCol="0"/>
            <a:lstStyle/>
            <a:p>
              <a:endParaRPr/>
            </a:p>
          </p:txBody>
        </p:sp>
        <p:sp>
          <p:nvSpPr>
            <p:cNvPr id="65" name="object 65"/>
            <p:cNvSpPr/>
            <p:nvPr/>
          </p:nvSpPr>
          <p:spPr>
            <a:xfrm>
              <a:off x="4648243" y="3467844"/>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sp>
          <p:nvSpPr>
            <p:cNvPr id="66" name="object 66"/>
            <p:cNvSpPr/>
            <p:nvPr/>
          </p:nvSpPr>
          <p:spPr>
            <a:xfrm>
              <a:off x="3815511" y="3774439"/>
              <a:ext cx="225425" cy="214629"/>
            </a:xfrm>
            <a:custGeom>
              <a:avLst/>
              <a:gdLst/>
              <a:ahLst/>
              <a:cxnLst/>
              <a:rect l="l" t="t" r="r" b="b"/>
              <a:pathLst>
                <a:path w="225425" h="214629">
                  <a:moveTo>
                    <a:pt x="224980" y="71120"/>
                  </a:moveTo>
                  <a:lnTo>
                    <a:pt x="153466" y="71120"/>
                  </a:lnTo>
                  <a:lnTo>
                    <a:pt x="153466" y="0"/>
                  </a:lnTo>
                  <a:lnTo>
                    <a:pt x="71526" y="0"/>
                  </a:lnTo>
                  <a:lnTo>
                    <a:pt x="71526" y="71120"/>
                  </a:lnTo>
                  <a:lnTo>
                    <a:pt x="0" y="71120"/>
                  </a:lnTo>
                  <a:lnTo>
                    <a:pt x="0" y="143510"/>
                  </a:lnTo>
                  <a:lnTo>
                    <a:pt x="71526" y="143510"/>
                  </a:lnTo>
                  <a:lnTo>
                    <a:pt x="71526" y="214630"/>
                  </a:lnTo>
                  <a:lnTo>
                    <a:pt x="153466" y="214630"/>
                  </a:lnTo>
                  <a:lnTo>
                    <a:pt x="153466" y="143510"/>
                  </a:lnTo>
                  <a:lnTo>
                    <a:pt x="224980" y="143510"/>
                  </a:lnTo>
                  <a:lnTo>
                    <a:pt x="224980" y="71120"/>
                  </a:lnTo>
                  <a:close/>
                </a:path>
              </a:pathLst>
            </a:custGeom>
            <a:solidFill>
              <a:srgbClr val="00B050"/>
            </a:solidFill>
          </p:spPr>
          <p:txBody>
            <a:bodyPr wrap="square" lIns="0" tIns="0" rIns="0" bIns="0" rtlCol="0"/>
            <a:lstStyle/>
            <a:p>
              <a:endParaRPr/>
            </a:p>
          </p:txBody>
        </p:sp>
        <p:sp>
          <p:nvSpPr>
            <p:cNvPr id="67" name="object 67"/>
            <p:cNvSpPr/>
            <p:nvPr/>
          </p:nvSpPr>
          <p:spPr>
            <a:xfrm>
              <a:off x="3815518" y="3774135"/>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sp>
          <p:nvSpPr>
            <p:cNvPr id="68" name="object 68"/>
            <p:cNvSpPr/>
            <p:nvPr/>
          </p:nvSpPr>
          <p:spPr>
            <a:xfrm>
              <a:off x="4133126" y="4453889"/>
              <a:ext cx="225425" cy="215900"/>
            </a:xfrm>
            <a:custGeom>
              <a:avLst/>
              <a:gdLst/>
              <a:ahLst/>
              <a:cxnLst/>
              <a:rect l="l" t="t" r="r" b="b"/>
              <a:pathLst>
                <a:path w="225425" h="215900">
                  <a:moveTo>
                    <a:pt x="137414" y="0"/>
                  </a:moveTo>
                  <a:lnTo>
                    <a:pt x="71526" y="0"/>
                  </a:lnTo>
                  <a:lnTo>
                    <a:pt x="71526" y="71120"/>
                  </a:lnTo>
                  <a:lnTo>
                    <a:pt x="0" y="71120"/>
                  </a:lnTo>
                  <a:lnTo>
                    <a:pt x="0" y="143510"/>
                  </a:lnTo>
                  <a:lnTo>
                    <a:pt x="71526" y="143510"/>
                  </a:lnTo>
                  <a:lnTo>
                    <a:pt x="71526" y="215900"/>
                  </a:lnTo>
                  <a:lnTo>
                    <a:pt x="137414" y="215900"/>
                  </a:lnTo>
                  <a:lnTo>
                    <a:pt x="137414" y="143510"/>
                  </a:lnTo>
                  <a:lnTo>
                    <a:pt x="137414" y="71120"/>
                  </a:lnTo>
                  <a:lnTo>
                    <a:pt x="137414" y="0"/>
                  </a:lnTo>
                  <a:close/>
                </a:path>
                <a:path w="225425" h="215900">
                  <a:moveTo>
                    <a:pt x="224980" y="71120"/>
                  </a:moveTo>
                  <a:lnTo>
                    <a:pt x="203415" y="71120"/>
                  </a:lnTo>
                  <a:lnTo>
                    <a:pt x="203415" y="143510"/>
                  </a:lnTo>
                  <a:lnTo>
                    <a:pt x="224980" y="143510"/>
                  </a:lnTo>
                  <a:lnTo>
                    <a:pt x="224980" y="71120"/>
                  </a:lnTo>
                  <a:close/>
                </a:path>
              </a:pathLst>
            </a:custGeom>
            <a:solidFill>
              <a:srgbClr val="00B050"/>
            </a:solidFill>
          </p:spPr>
          <p:txBody>
            <a:bodyPr wrap="square" lIns="0" tIns="0" rIns="0" bIns="0" rtlCol="0"/>
            <a:lstStyle/>
            <a:p>
              <a:endParaRPr/>
            </a:p>
          </p:txBody>
        </p:sp>
        <p:sp>
          <p:nvSpPr>
            <p:cNvPr id="69" name="object 69"/>
            <p:cNvSpPr/>
            <p:nvPr/>
          </p:nvSpPr>
          <p:spPr>
            <a:xfrm>
              <a:off x="4133131" y="4454101"/>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70" name="object 70"/>
            <p:cNvPicPr/>
            <p:nvPr/>
          </p:nvPicPr>
          <p:blipFill>
            <a:blip r:embed="rId14" cstate="print"/>
            <a:stretch>
              <a:fillRect/>
            </a:stretch>
          </p:blipFill>
          <p:spPr>
            <a:xfrm>
              <a:off x="3839848" y="2584549"/>
              <a:ext cx="237685" cy="227832"/>
            </a:xfrm>
            <a:prstGeom prst="rect">
              <a:avLst/>
            </a:prstGeom>
          </p:spPr>
        </p:pic>
        <p:sp>
          <p:nvSpPr>
            <p:cNvPr id="71" name="object 71"/>
            <p:cNvSpPr/>
            <p:nvPr/>
          </p:nvSpPr>
          <p:spPr>
            <a:xfrm>
              <a:off x="3935336" y="3159759"/>
              <a:ext cx="225425" cy="214629"/>
            </a:xfrm>
            <a:custGeom>
              <a:avLst/>
              <a:gdLst/>
              <a:ahLst/>
              <a:cxnLst/>
              <a:rect l="l" t="t" r="r" b="b"/>
              <a:pathLst>
                <a:path w="225425" h="214629">
                  <a:moveTo>
                    <a:pt x="224980" y="71120"/>
                  </a:moveTo>
                  <a:lnTo>
                    <a:pt x="153454" y="71120"/>
                  </a:lnTo>
                  <a:lnTo>
                    <a:pt x="153454" y="0"/>
                  </a:lnTo>
                  <a:lnTo>
                    <a:pt x="71526" y="0"/>
                  </a:lnTo>
                  <a:lnTo>
                    <a:pt x="71526" y="71120"/>
                  </a:lnTo>
                  <a:lnTo>
                    <a:pt x="0" y="71120"/>
                  </a:lnTo>
                  <a:lnTo>
                    <a:pt x="0" y="143510"/>
                  </a:lnTo>
                  <a:lnTo>
                    <a:pt x="71526" y="143510"/>
                  </a:lnTo>
                  <a:lnTo>
                    <a:pt x="71526" y="214630"/>
                  </a:lnTo>
                  <a:lnTo>
                    <a:pt x="153454" y="214630"/>
                  </a:lnTo>
                  <a:lnTo>
                    <a:pt x="153454" y="143510"/>
                  </a:lnTo>
                  <a:lnTo>
                    <a:pt x="224980" y="143510"/>
                  </a:lnTo>
                  <a:lnTo>
                    <a:pt x="224980" y="71120"/>
                  </a:lnTo>
                  <a:close/>
                </a:path>
              </a:pathLst>
            </a:custGeom>
            <a:solidFill>
              <a:srgbClr val="00B050"/>
            </a:solidFill>
          </p:spPr>
          <p:txBody>
            <a:bodyPr wrap="square" lIns="0" tIns="0" rIns="0" bIns="0" rtlCol="0"/>
            <a:lstStyle/>
            <a:p>
              <a:endParaRPr/>
            </a:p>
          </p:txBody>
        </p:sp>
        <p:sp>
          <p:nvSpPr>
            <p:cNvPr id="72" name="object 72"/>
            <p:cNvSpPr/>
            <p:nvPr/>
          </p:nvSpPr>
          <p:spPr>
            <a:xfrm>
              <a:off x="3935341" y="3159545"/>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73" name="object 73"/>
            <p:cNvPicPr/>
            <p:nvPr/>
          </p:nvPicPr>
          <p:blipFill>
            <a:blip r:embed="rId15" cstate="print"/>
            <a:stretch>
              <a:fillRect/>
            </a:stretch>
          </p:blipFill>
          <p:spPr>
            <a:xfrm>
              <a:off x="4733920" y="3060894"/>
              <a:ext cx="237685" cy="227832"/>
            </a:xfrm>
            <a:prstGeom prst="rect">
              <a:avLst/>
            </a:prstGeom>
          </p:spPr>
        </p:pic>
        <p:pic>
          <p:nvPicPr>
            <p:cNvPr id="74" name="object 74"/>
            <p:cNvPicPr/>
            <p:nvPr/>
          </p:nvPicPr>
          <p:blipFill>
            <a:blip r:embed="rId14" cstate="print"/>
            <a:stretch>
              <a:fillRect/>
            </a:stretch>
          </p:blipFill>
          <p:spPr>
            <a:xfrm>
              <a:off x="4916971" y="3586572"/>
              <a:ext cx="237685" cy="227832"/>
            </a:xfrm>
            <a:prstGeom prst="rect">
              <a:avLst/>
            </a:prstGeom>
          </p:spPr>
        </p:pic>
        <p:pic>
          <p:nvPicPr>
            <p:cNvPr id="75" name="object 75"/>
            <p:cNvPicPr/>
            <p:nvPr/>
          </p:nvPicPr>
          <p:blipFill>
            <a:blip r:embed="rId16" cstate="print"/>
            <a:stretch>
              <a:fillRect/>
            </a:stretch>
          </p:blipFill>
          <p:spPr>
            <a:xfrm>
              <a:off x="5193857" y="3195077"/>
              <a:ext cx="237685" cy="227832"/>
            </a:xfrm>
            <a:prstGeom prst="rect">
              <a:avLst/>
            </a:prstGeom>
          </p:spPr>
        </p:pic>
        <p:sp>
          <p:nvSpPr>
            <p:cNvPr id="76" name="object 76"/>
            <p:cNvSpPr/>
            <p:nvPr/>
          </p:nvSpPr>
          <p:spPr>
            <a:xfrm>
              <a:off x="4729915" y="2543667"/>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77" name="object 77"/>
            <p:cNvSpPr/>
            <p:nvPr/>
          </p:nvSpPr>
          <p:spPr>
            <a:xfrm>
              <a:off x="4729915" y="2543667"/>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78" name="object 78"/>
            <p:cNvSpPr/>
            <p:nvPr/>
          </p:nvSpPr>
          <p:spPr>
            <a:xfrm>
              <a:off x="4357390" y="3142705"/>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79" name="object 79"/>
            <p:cNvSpPr/>
            <p:nvPr/>
          </p:nvSpPr>
          <p:spPr>
            <a:xfrm>
              <a:off x="4357390" y="314270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80" name="object 80"/>
            <p:cNvSpPr/>
            <p:nvPr/>
          </p:nvSpPr>
          <p:spPr>
            <a:xfrm>
              <a:off x="4420165" y="3715294"/>
              <a:ext cx="207645" cy="102235"/>
            </a:xfrm>
            <a:custGeom>
              <a:avLst/>
              <a:gdLst/>
              <a:ahLst/>
              <a:cxnLst/>
              <a:rect l="l" t="t" r="r" b="b"/>
              <a:pathLst>
                <a:path w="207645" h="102235">
                  <a:moveTo>
                    <a:pt x="0" y="101961"/>
                  </a:moveTo>
                  <a:lnTo>
                    <a:pt x="207305" y="101961"/>
                  </a:lnTo>
                  <a:lnTo>
                    <a:pt x="207305" y="0"/>
                  </a:lnTo>
                  <a:lnTo>
                    <a:pt x="0" y="0"/>
                  </a:lnTo>
                  <a:lnTo>
                    <a:pt x="0" y="101961"/>
                  </a:lnTo>
                  <a:close/>
                </a:path>
              </a:pathLst>
            </a:custGeom>
            <a:solidFill>
              <a:srgbClr val="00B0F0"/>
            </a:solidFill>
          </p:spPr>
          <p:txBody>
            <a:bodyPr wrap="square" lIns="0" tIns="0" rIns="0" bIns="0" rtlCol="0"/>
            <a:lstStyle/>
            <a:p>
              <a:endParaRPr/>
            </a:p>
          </p:txBody>
        </p:sp>
        <p:sp>
          <p:nvSpPr>
            <p:cNvPr id="81" name="object 81"/>
            <p:cNvSpPr/>
            <p:nvPr/>
          </p:nvSpPr>
          <p:spPr>
            <a:xfrm>
              <a:off x="4420165" y="3715294"/>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82" name="object 82"/>
            <p:cNvSpPr/>
            <p:nvPr/>
          </p:nvSpPr>
          <p:spPr>
            <a:xfrm>
              <a:off x="4693474" y="4007768"/>
              <a:ext cx="204470" cy="102235"/>
            </a:xfrm>
            <a:custGeom>
              <a:avLst/>
              <a:gdLst/>
              <a:ahLst/>
              <a:cxnLst/>
              <a:rect l="l" t="t" r="r" b="b"/>
              <a:pathLst>
                <a:path w="204470" h="102235">
                  <a:moveTo>
                    <a:pt x="0" y="101961"/>
                  </a:moveTo>
                  <a:lnTo>
                    <a:pt x="203928" y="101961"/>
                  </a:lnTo>
                  <a:lnTo>
                    <a:pt x="203928" y="0"/>
                  </a:lnTo>
                  <a:lnTo>
                    <a:pt x="0" y="0"/>
                  </a:lnTo>
                  <a:lnTo>
                    <a:pt x="0" y="101961"/>
                  </a:lnTo>
                  <a:close/>
                </a:path>
              </a:pathLst>
            </a:custGeom>
            <a:solidFill>
              <a:srgbClr val="00B0F0"/>
            </a:solidFill>
          </p:spPr>
          <p:txBody>
            <a:bodyPr wrap="square" lIns="0" tIns="0" rIns="0" bIns="0" rtlCol="0"/>
            <a:lstStyle/>
            <a:p>
              <a:endParaRPr/>
            </a:p>
          </p:txBody>
        </p:sp>
        <p:sp>
          <p:nvSpPr>
            <p:cNvPr id="83" name="object 83"/>
            <p:cNvSpPr/>
            <p:nvPr/>
          </p:nvSpPr>
          <p:spPr>
            <a:xfrm>
              <a:off x="4672417" y="400776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84" name="object 84"/>
            <p:cNvSpPr/>
            <p:nvPr/>
          </p:nvSpPr>
          <p:spPr>
            <a:xfrm>
              <a:off x="4410418" y="4063999"/>
              <a:ext cx="217170" cy="215900"/>
            </a:xfrm>
            <a:custGeom>
              <a:avLst/>
              <a:gdLst/>
              <a:ahLst/>
              <a:cxnLst/>
              <a:rect l="l" t="t" r="r" b="b"/>
              <a:pathLst>
                <a:path w="217170" h="215900">
                  <a:moveTo>
                    <a:pt x="217043" y="72390"/>
                  </a:moveTo>
                  <a:lnTo>
                    <a:pt x="153466" y="72390"/>
                  </a:lnTo>
                  <a:lnTo>
                    <a:pt x="153466" y="0"/>
                  </a:lnTo>
                  <a:lnTo>
                    <a:pt x="71526" y="0"/>
                  </a:lnTo>
                  <a:lnTo>
                    <a:pt x="71526" y="72390"/>
                  </a:lnTo>
                  <a:lnTo>
                    <a:pt x="0" y="72390"/>
                  </a:lnTo>
                  <a:lnTo>
                    <a:pt x="0" y="143510"/>
                  </a:lnTo>
                  <a:lnTo>
                    <a:pt x="71526" y="143510"/>
                  </a:lnTo>
                  <a:lnTo>
                    <a:pt x="71526" y="215900"/>
                  </a:lnTo>
                  <a:lnTo>
                    <a:pt x="153466" y="215900"/>
                  </a:lnTo>
                  <a:lnTo>
                    <a:pt x="153466" y="143510"/>
                  </a:lnTo>
                  <a:lnTo>
                    <a:pt x="217043" y="143510"/>
                  </a:lnTo>
                  <a:lnTo>
                    <a:pt x="217043" y="72390"/>
                  </a:lnTo>
                  <a:close/>
                </a:path>
              </a:pathLst>
            </a:custGeom>
            <a:solidFill>
              <a:srgbClr val="00B050"/>
            </a:solidFill>
          </p:spPr>
          <p:txBody>
            <a:bodyPr wrap="square" lIns="0" tIns="0" rIns="0" bIns="0" rtlCol="0"/>
            <a:lstStyle/>
            <a:p>
              <a:endParaRPr/>
            </a:p>
          </p:txBody>
        </p:sp>
        <p:sp>
          <p:nvSpPr>
            <p:cNvPr id="85" name="object 85"/>
            <p:cNvSpPr/>
            <p:nvPr/>
          </p:nvSpPr>
          <p:spPr>
            <a:xfrm>
              <a:off x="4410425" y="4064374"/>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86" name="object 86"/>
            <p:cNvPicPr/>
            <p:nvPr/>
          </p:nvPicPr>
          <p:blipFill>
            <a:blip r:embed="rId17" cstate="print"/>
            <a:stretch>
              <a:fillRect/>
            </a:stretch>
          </p:blipFill>
          <p:spPr>
            <a:xfrm>
              <a:off x="3928991" y="2084680"/>
              <a:ext cx="237685" cy="227832"/>
            </a:xfrm>
            <a:prstGeom prst="rect">
              <a:avLst/>
            </a:prstGeom>
          </p:spPr>
        </p:pic>
        <p:sp>
          <p:nvSpPr>
            <p:cNvPr id="87" name="object 87"/>
            <p:cNvSpPr/>
            <p:nvPr/>
          </p:nvSpPr>
          <p:spPr>
            <a:xfrm>
              <a:off x="483441" y="3830989"/>
              <a:ext cx="7268845" cy="69215"/>
            </a:xfrm>
            <a:custGeom>
              <a:avLst/>
              <a:gdLst/>
              <a:ahLst/>
              <a:cxnLst/>
              <a:rect l="l" t="t" r="r" b="b"/>
              <a:pathLst>
                <a:path w="7268845" h="69214">
                  <a:moveTo>
                    <a:pt x="7268704" y="0"/>
                  </a:moveTo>
                  <a:lnTo>
                    <a:pt x="0" y="68699"/>
                  </a:lnTo>
                </a:path>
              </a:pathLst>
            </a:custGeom>
            <a:ln w="38100">
              <a:solidFill>
                <a:srgbClr val="FF0000"/>
              </a:solidFill>
            </a:ln>
          </p:spPr>
          <p:txBody>
            <a:bodyPr wrap="square" lIns="0" tIns="0" rIns="0" bIns="0" rtlCol="0"/>
            <a:lstStyle/>
            <a:p>
              <a:endParaRPr/>
            </a:p>
          </p:txBody>
        </p:sp>
        <p:sp>
          <p:nvSpPr>
            <p:cNvPr id="88" name="object 88"/>
            <p:cNvSpPr/>
            <p:nvPr/>
          </p:nvSpPr>
          <p:spPr>
            <a:xfrm>
              <a:off x="2502562" y="1618313"/>
              <a:ext cx="72390" cy="4526915"/>
            </a:xfrm>
            <a:custGeom>
              <a:avLst/>
              <a:gdLst/>
              <a:ahLst/>
              <a:cxnLst/>
              <a:rect l="l" t="t" r="r" b="b"/>
              <a:pathLst>
                <a:path w="72389" h="4526915">
                  <a:moveTo>
                    <a:pt x="0" y="0"/>
                  </a:moveTo>
                  <a:lnTo>
                    <a:pt x="71858" y="4526774"/>
                  </a:lnTo>
                </a:path>
              </a:pathLst>
            </a:custGeom>
            <a:ln w="38100">
              <a:solidFill>
                <a:srgbClr val="FF0000"/>
              </a:solidFill>
            </a:ln>
          </p:spPr>
          <p:txBody>
            <a:bodyPr wrap="square" lIns="0" tIns="0" rIns="0" bIns="0" rtlCol="0"/>
            <a:lstStyle/>
            <a:p>
              <a:endParaRPr/>
            </a:p>
          </p:txBody>
        </p:sp>
        <p:sp>
          <p:nvSpPr>
            <p:cNvPr id="89" name="object 89"/>
            <p:cNvSpPr/>
            <p:nvPr/>
          </p:nvSpPr>
          <p:spPr>
            <a:xfrm>
              <a:off x="3192410" y="1548405"/>
              <a:ext cx="27940" cy="4599940"/>
            </a:xfrm>
            <a:custGeom>
              <a:avLst/>
              <a:gdLst/>
              <a:ahLst/>
              <a:cxnLst/>
              <a:rect l="l" t="t" r="r" b="b"/>
              <a:pathLst>
                <a:path w="27939" h="4599940">
                  <a:moveTo>
                    <a:pt x="0" y="0"/>
                  </a:moveTo>
                  <a:lnTo>
                    <a:pt x="27904" y="4599444"/>
                  </a:lnTo>
                </a:path>
              </a:pathLst>
            </a:custGeom>
            <a:ln w="38100">
              <a:solidFill>
                <a:srgbClr val="FF0000"/>
              </a:solidFill>
            </a:ln>
          </p:spPr>
          <p:txBody>
            <a:bodyPr wrap="square" lIns="0" tIns="0" rIns="0" bIns="0" rtlCol="0"/>
            <a:lstStyle/>
            <a:p>
              <a:endParaRPr/>
            </a:p>
          </p:txBody>
        </p:sp>
        <p:sp>
          <p:nvSpPr>
            <p:cNvPr id="90" name="object 90"/>
            <p:cNvSpPr/>
            <p:nvPr/>
          </p:nvSpPr>
          <p:spPr>
            <a:xfrm>
              <a:off x="683150" y="2743305"/>
              <a:ext cx="7268845" cy="69215"/>
            </a:xfrm>
            <a:custGeom>
              <a:avLst/>
              <a:gdLst/>
              <a:ahLst/>
              <a:cxnLst/>
              <a:rect l="l" t="t" r="r" b="b"/>
              <a:pathLst>
                <a:path w="7268845" h="69214">
                  <a:moveTo>
                    <a:pt x="7268704" y="0"/>
                  </a:moveTo>
                  <a:lnTo>
                    <a:pt x="0" y="68699"/>
                  </a:lnTo>
                </a:path>
              </a:pathLst>
            </a:custGeom>
            <a:ln w="38100">
              <a:solidFill>
                <a:srgbClr val="FF0000"/>
              </a:solidFill>
            </a:ln>
          </p:spPr>
          <p:txBody>
            <a:bodyPr wrap="square" lIns="0" tIns="0" rIns="0" bIns="0" rtlCol="0"/>
            <a:lstStyle/>
            <a:p>
              <a:endParaRPr/>
            </a:p>
          </p:txBody>
        </p:sp>
        <p:sp>
          <p:nvSpPr>
            <p:cNvPr id="91" name="object 91"/>
            <p:cNvSpPr/>
            <p:nvPr/>
          </p:nvSpPr>
          <p:spPr>
            <a:xfrm>
              <a:off x="4646521" y="1493011"/>
              <a:ext cx="27940" cy="4599940"/>
            </a:xfrm>
            <a:custGeom>
              <a:avLst/>
              <a:gdLst/>
              <a:ahLst/>
              <a:cxnLst/>
              <a:rect l="l" t="t" r="r" b="b"/>
              <a:pathLst>
                <a:path w="27939" h="4599940">
                  <a:moveTo>
                    <a:pt x="0" y="0"/>
                  </a:moveTo>
                  <a:lnTo>
                    <a:pt x="27904" y="4599444"/>
                  </a:lnTo>
                </a:path>
              </a:pathLst>
            </a:custGeom>
            <a:ln w="38100">
              <a:solidFill>
                <a:srgbClr val="FF0000"/>
              </a:solidFill>
            </a:ln>
          </p:spPr>
          <p:txBody>
            <a:bodyPr wrap="square" lIns="0" tIns="0" rIns="0" bIns="0" rtlCol="0"/>
            <a:lstStyle/>
            <a:p>
              <a:endParaRPr/>
            </a:p>
          </p:txBody>
        </p:sp>
        <p:sp>
          <p:nvSpPr>
            <p:cNvPr id="92" name="object 92"/>
            <p:cNvSpPr/>
            <p:nvPr/>
          </p:nvSpPr>
          <p:spPr>
            <a:xfrm>
              <a:off x="5574882" y="1759027"/>
              <a:ext cx="27940" cy="4599940"/>
            </a:xfrm>
            <a:custGeom>
              <a:avLst/>
              <a:gdLst/>
              <a:ahLst/>
              <a:cxnLst/>
              <a:rect l="l" t="t" r="r" b="b"/>
              <a:pathLst>
                <a:path w="27939" h="4599940">
                  <a:moveTo>
                    <a:pt x="0" y="0"/>
                  </a:moveTo>
                  <a:lnTo>
                    <a:pt x="27904" y="4599444"/>
                  </a:lnTo>
                </a:path>
              </a:pathLst>
            </a:custGeom>
            <a:ln w="38100">
              <a:solidFill>
                <a:srgbClr val="FF0000"/>
              </a:solidFill>
            </a:ln>
          </p:spPr>
          <p:txBody>
            <a:bodyPr wrap="square" lIns="0" tIns="0" rIns="0" bIns="0" rtlCol="0"/>
            <a:lstStyle/>
            <a:p>
              <a:endParaRPr/>
            </a:p>
          </p:txBody>
        </p:sp>
        <p:sp>
          <p:nvSpPr>
            <p:cNvPr id="93" name="object 93"/>
            <p:cNvSpPr/>
            <p:nvPr/>
          </p:nvSpPr>
          <p:spPr>
            <a:xfrm>
              <a:off x="4289599" y="1548405"/>
              <a:ext cx="27940" cy="4599940"/>
            </a:xfrm>
            <a:custGeom>
              <a:avLst/>
              <a:gdLst/>
              <a:ahLst/>
              <a:cxnLst/>
              <a:rect l="l" t="t" r="r" b="b"/>
              <a:pathLst>
                <a:path w="27939" h="4599940">
                  <a:moveTo>
                    <a:pt x="0" y="0"/>
                  </a:moveTo>
                  <a:lnTo>
                    <a:pt x="27904" y="4599444"/>
                  </a:lnTo>
                </a:path>
              </a:pathLst>
            </a:custGeom>
            <a:ln w="38100">
              <a:solidFill>
                <a:srgbClr val="FF0000"/>
              </a:solidFill>
            </a:ln>
          </p:spPr>
          <p:txBody>
            <a:bodyPr wrap="square" lIns="0" tIns="0" rIns="0" bIns="0" rtlCol="0"/>
            <a:lstStyle/>
            <a:p>
              <a:endParaRPr/>
            </a:p>
          </p:txBody>
        </p:sp>
      </p:grpSp>
      <p:sp>
        <p:nvSpPr>
          <p:cNvPr id="94" name="object 94"/>
          <p:cNvSpPr txBox="1"/>
          <p:nvPr/>
        </p:nvSpPr>
        <p:spPr>
          <a:xfrm>
            <a:off x="8251035" y="2898140"/>
            <a:ext cx="3176270" cy="1494790"/>
          </a:xfrm>
          <a:prstGeom prst="rect">
            <a:avLst/>
          </a:prstGeom>
        </p:spPr>
        <p:txBody>
          <a:bodyPr vert="horz" wrap="square" lIns="0" tIns="10160" rIns="0" bIns="0" rtlCol="0">
            <a:spAutoFit/>
          </a:bodyPr>
          <a:lstStyle/>
          <a:p>
            <a:pPr marL="38100" marR="30480">
              <a:lnSpc>
                <a:spcPct val="100600"/>
              </a:lnSpc>
              <a:spcBef>
                <a:spcPts val="80"/>
              </a:spcBef>
            </a:pPr>
            <a:r>
              <a:rPr sz="2400" spc="-45" dirty="0">
                <a:latin typeface="Calibri"/>
                <a:cs typeface="Calibri"/>
              </a:rPr>
              <a:t>Two </a:t>
            </a:r>
            <a:r>
              <a:rPr sz="2400" spc="-15" dirty="0">
                <a:latin typeface="Calibri"/>
                <a:cs typeface="Calibri"/>
              </a:rPr>
              <a:t>features: </a:t>
            </a:r>
            <a:r>
              <a:rPr sz="2400" spc="-5" dirty="0">
                <a:latin typeface="Calibri"/>
                <a:cs typeface="Calibri"/>
              </a:rPr>
              <a:t>f</a:t>
            </a:r>
            <a:r>
              <a:rPr sz="2400" spc="-7" baseline="-17361" dirty="0">
                <a:latin typeface="Calibri"/>
                <a:cs typeface="Calibri"/>
              </a:rPr>
              <a:t>1</a:t>
            </a:r>
            <a:r>
              <a:rPr sz="2400" baseline="-17361" dirty="0">
                <a:latin typeface="Calibri"/>
                <a:cs typeface="Calibri"/>
              </a:rPr>
              <a:t> </a:t>
            </a:r>
            <a:r>
              <a:rPr sz="2400" dirty="0">
                <a:latin typeface="Calibri"/>
                <a:cs typeface="Calibri"/>
              </a:rPr>
              <a:t>and f</a:t>
            </a:r>
            <a:r>
              <a:rPr sz="2400" baseline="-17361" dirty="0">
                <a:latin typeface="Calibri"/>
                <a:cs typeface="Calibri"/>
              </a:rPr>
              <a:t>2 </a:t>
            </a:r>
            <a:r>
              <a:rPr sz="2400" spc="7" baseline="-17361" dirty="0">
                <a:latin typeface="Calibri"/>
                <a:cs typeface="Calibri"/>
              </a:rPr>
              <a:t> </a:t>
            </a:r>
            <a:r>
              <a:rPr sz="2400" spc="-45" dirty="0">
                <a:latin typeface="Calibri"/>
                <a:cs typeface="Calibri"/>
              </a:rPr>
              <a:t>Two </a:t>
            </a:r>
            <a:r>
              <a:rPr sz="2400" spc="-5" dirty="0">
                <a:latin typeface="Calibri"/>
                <a:cs typeface="Calibri"/>
              </a:rPr>
              <a:t>classes: </a:t>
            </a:r>
            <a:r>
              <a:rPr sz="2400" dirty="0">
                <a:latin typeface="Calibri"/>
                <a:cs typeface="Calibri"/>
              </a:rPr>
              <a:t>+ and - </a:t>
            </a:r>
            <a:r>
              <a:rPr sz="2400" spc="5" dirty="0">
                <a:latin typeface="Calibri"/>
                <a:cs typeface="Calibri"/>
              </a:rPr>
              <a:t> </a:t>
            </a:r>
            <a:r>
              <a:rPr sz="2400" spc="-5" dirty="0">
                <a:latin typeface="Calibri"/>
                <a:cs typeface="Calibri"/>
              </a:rPr>
              <a:t>Depiction</a:t>
            </a:r>
            <a:r>
              <a:rPr sz="2400" spc="-25" dirty="0">
                <a:latin typeface="Calibri"/>
                <a:cs typeface="Calibri"/>
              </a:rPr>
              <a:t> </a:t>
            </a:r>
            <a:r>
              <a:rPr sz="2400" spc="-5" dirty="0">
                <a:latin typeface="Calibri"/>
                <a:cs typeface="Calibri"/>
              </a:rPr>
              <a:t>of</a:t>
            </a:r>
            <a:r>
              <a:rPr sz="2400" spc="-20" dirty="0">
                <a:latin typeface="Calibri"/>
                <a:cs typeface="Calibri"/>
              </a:rPr>
              <a:t> </a:t>
            </a:r>
            <a:r>
              <a:rPr sz="2400" dirty="0">
                <a:latin typeface="Calibri"/>
                <a:cs typeface="Calibri"/>
              </a:rPr>
              <a:t>all</a:t>
            </a:r>
            <a:r>
              <a:rPr sz="2400" spc="-20" dirty="0">
                <a:latin typeface="Calibri"/>
                <a:cs typeface="Calibri"/>
              </a:rPr>
              <a:t> </a:t>
            </a:r>
            <a:r>
              <a:rPr sz="2400" spc="-15" dirty="0">
                <a:latin typeface="Calibri"/>
                <a:cs typeface="Calibri"/>
              </a:rPr>
              <a:t>examples </a:t>
            </a:r>
            <a:r>
              <a:rPr sz="2400" spc="-530" dirty="0">
                <a:latin typeface="Calibri"/>
                <a:cs typeface="Calibri"/>
              </a:rPr>
              <a:t> </a:t>
            </a:r>
            <a:r>
              <a:rPr sz="2400" spc="-5" dirty="0">
                <a:latin typeface="Calibri"/>
                <a:cs typeface="Calibri"/>
              </a:rPr>
              <a:t>in</a:t>
            </a:r>
            <a:r>
              <a:rPr sz="2400" spc="-10" dirty="0">
                <a:latin typeface="Calibri"/>
                <a:cs typeface="Calibri"/>
              </a:rPr>
              <a:t> </a:t>
            </a:r>
            <a:r>
              <a:rPr sz="2400" spc="-5" dirty="0">
                <a:latin typeface="Calibri"/>
                <a:cs typeface="Calibri"/>
              </a:rPr>
              <a:t>the </a:t>
            </a:r>
            <a:r>
              <a:rPr sz="2400" spc="-10" dirty="0">
                <a:latin typeface="Calibri"/>
                <a:cs typeface="Calibri"/>
              </a:rPr>
              <a:t>training</a:t>
            </a:r>
            <a:r>
              <a:rPr sz="2400" spc="-20" dirty="0">
                <a:latin typeface="Calibri"/>
                <a:cs typeface="Calibri"/>
              </a:rPr>
              <a:t> </a:t>
            </a:r>
            <a:r>
              <a:rPr sz="2400" spc="-5" dirty="0">
                <a:latin typeface="Calibri"/>
                <a:cs typeface="Calibri"/>
              </a:rPr>
              <a:t>set.</a:t>
            </a:r>
            <a:endParaRPr sz="2400">
              <a:latin typeface="Calibri"/>
              <a:cs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9152255" cy="695960"/>
          </a:xfrm>
          <a:prstGeom prst="rect">
            <a:avLst/>
          </a:prstGeom>
        </p:spPr>
        <p:txBody>
          <a:bodyPr vert="horz" wrap="square" lIns="0" tIns="12700" rIns="0" bIns="0" rtlCol="0">
            <a:spAutoFit/>
          </a:bodyPr>
          <a:lstStyle/>
          <a:p>
            <a:pPr marL="12700">
              <a:lnSpc>
                <a:spcPct val="100000"/>
              </a:lnSpc>
              <a:spcBef>
                <a:spcPts val="100"/>
              </a:spcBef>
            </a:pPr>
            <a:r>
              <a:rPr dirty="0"/>
              <a:t>Decision</a:t>
            </a:r>
            <a:r>
              <a:rPr spc="-10" dirty="0"/>
              <a:t> </a:t>
            </a:r>
            <a:r>
              <a:rPr spc="-20" dirty="0"/>
              <a:t>tree</a:t>
            </a:r>
            <a:r>
              <a:rPr spc="-10" dirty="0"/>
              <a:t> </a:t>
            </a:r>
            <a:r>
              <a:rPr spc="-15" dirty="0"/>
              <a:t>can</a:t>
            </a:r>
            <a:r>
              <a:rPr spc="-5" dirty="0"/>
              <a:t> </a:t>
            </a:r>
            <a:r>
              <a:rPr dirty="0"/>
              <a:t>fit</a:t>
            </a:r>
            <a:r>
              <a:rPr spc="-5" dirty="0"/>
              <a:t> </a:t>
            </a:r>
            <a:r>
              <a:rPr dirty="0"/>
              <a:t>a nonlinear</a:t>
            </a:r>
            <a:r>
              <a:rPr spc="-10" dirty="0"/>
              <a:t> </a:t>
            </a:r>
            <a:r>
              <a:rPr dirty="0"/>
              <a:t>function</a:t>
            </a:r>
          </a:p>
        </p:txBody>
      </p:sp>
      <p:pic>
        <p:nvPicPr>
          <p:cNvPr id="3" name="object 3"/>
          <p:cNvPicPr/>
          <p:nvPr/>
        </p:nvPicPr>
        <p:blipFill>
          <a:blip r:embed="rId2" cstate="print"/>
          <a:stretch>
            <a:fillRect/>
          </a:stretch>
        </p:blipFill>
        <p:spPr>
          <a:xfrm>
            <a:off x="1079874" y="1690146"/>
            <a:ext cx="6249372" cy="4802728"/>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9078595" cy="695960"/>
          </a:xfrm>
          <a:prstGeom prst="rect">
            <a:avLst/>
          </a:prstGeom>
        </p:spPr>
        <p:txBody>
          <a:bodyPr vert="horz" wrap="square" lIns="0" tIns="12700" rIns="0" bIns="0" rtlCol="0">
            <a:spAutoFit/>
          </a:bodyPr>
          <a:lstStyle/>
          <a:p>
            <a:pPr marL="12700">
              <a:lnSpc>
                <a:spcPct val="100000"/>
              </a:lnSpc>
              <a:spcBef>
                <a:spcPts val="100"/>
              </a:spcBef>
            </a:pPr>
            <a:r>
              <a:rPr dirty="0"/>
              <a:t>Building</a:t>
            </a:r>
            <a:r>
              <a:rPr spc="-5" dirty="0"/>
              <a:t> </a:t>
            </a:r>
            <a:r>
              <a:rPr dirty="0"/>
              <a:t>Decision</a:t>
            </a:r>
            <a:r>
              <a:rPr spc="-5" dirty="0"/>
              <a:t> </a:t>
            </a:r>
            <a:r>
              <a:rPr spc="-80" dirty="0"/>
              <a:t>Trees</a:t>
            </a:r>
            <a:r>
              <a:rPr spc="-15" dirty="0"/>
              <a:t> </a:t>
            </a:r>
            <a:r>
              <a:rPr dirty="0"/>
              <a:t>-</a:t>
            </a:r>
            <a:r>
              <a:rPr spc="-5" dirty="0"/>
              <a:t> </a:t>
            </a:r>
            <a:r>
              <a:rPr dirty="0"/>
              <a:t>Decision</a:t>
            </a:r>
            <a:r>
              <a:rPr spc="-5" dirty="0"/>
              <a:t> Stump</a:t>
            </a:r>
          </a:p>
        </p:txBody>
      </p:sp>
      <p:sp>
        <p:nvSpPr>
          <p:cNvPr id="3" name="object 3"/>
          <p:cNvSpPr txBox="1"/>
          <p:nvPr/>
        </p:nvSpPr>
        <p:spPr>
          <a:xfrm>
            <a:off x="916939" y="1716532"/>
            <a:ext cx="8131175" cy="1037590"/>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sz="2800" spc="-5" dirty="0">
                <a:latin typeface="Calibri"/>
                <a:cs typeface="Calibri"/>
              </a:rPr>
              <a:t>Decision</a:t>
            </a:r>
            <a:r>
              <a:rPr sz="2800" spc="5" dirty="0">
                <a:latin typeface="Calibri"/>
                <a:cs typeface="Calibri"/>
              </a:rPr>
              <a:t> </a:t>
            </a:r>
            <a:r>
              <a:rPr sz="2800" spc="-15" dirty="0">
                <a:latin typeface="Calibri"/>
                <a:cs typeface="Calibri"/>
              </a:rPr>
              <a:t>tree</a:t>
            </a:r>
            <a:r>
              <a:rPr sz="2800" spc="-10" dirty="0">
                <a:latin typeface="Calibri"/>
                <a:cs typeface="Calibri"/>
              </a:rPr>
              <a:t> </a:t>
            </a:r>
            <a:r>
              <a:rPr sz="2800" spc="-5" dirty="0">
                <a:latin typeface="Calibri"/>
                <a:cs typeface="Calibri"/>
              </a:rPr>
              <a:t>with</a:t>
            </a:r>
            <a:r>
              <a:rPr sz="2800" spc="5" dirty="0">
                <a:latin typeface="Calibri"/>
                <a:cs typeface="Calibri"/>
              </a:rPr>
              <a:t> </a:t>
            </a:r>
            <a:r>
              <a:rPr sz="2800" dirty="0">
                <a:latin typeface="Calibri"/>
                <a:cs typeface="Calibri"/>
              </a:rPr>
              <a:t>a</a:t>
            </a:r>
            <a:r>
              <a:rPr sz="2800" spc="-5" dirty="0">
                <a:latin typeface="Calibri"/>
                <a:cs typeface="Calibri"/>
              </a:rPr>
              <a:t> single node</a:t>
            </a:r>
            <a:endParaRPr sz="2800">
              <a:latin typeface="Calibri"/>
              <a:cs typeface="Calibri"/>
            </a:endParaRPr>
          </a:p>
          <a:p>
            <a:pPr marL="241300" indent="-228600">
              <a:lnSpc>
                <a:spcPct val="100000"/>
              </a:lnSpc>
              <a:spcBef>
                <a:spcPts val="625"/>
              </a:spcBef>
              <a:buFont typeface="Arial"/>
              <a:buChar char="•"/>
              <a:tabLst>
                <a:tab pos="241300" algn="l"/>
              </a:tabLst>
            </a:pPr>
            <a:r>
              <a:rPr sz="2800" spc="-5" dirty="0">
                <a:latin typeface="Calibri"/>
                <a:cs typeface="Calibri"/>
              </a:rPr>
              <a:t>Decides</a:t>
            </a:r>
            <a:r>
              <a:rPr sz="2800" spc="10" dirty="0">
                <a:latin typeface="Calibri"/>
                <a:cs typeface="Calibri"/>
              </a:rPr>
              <a:t> </a:t>
            </a:r>
            <a:r>
              <a:rPr sz="2800" spc="-5" dirty="0">
                <a:latin typeface="Calibri"/>
                <a:cs typeface="Calibri"/>
              </a:rPr>
              <a:t>how</a:t>
            </a:r>
            <a:r>
              <a:rPr sz="2800" dirty="0">
                <a:latin typeface="Calibri"/>
                <a:cs typeface="Calibri"/>
              </a:rPr>
              <a:t> </a:t>
            </a:r>
            <a:r>
              <a:rPr sz="2800" spc="-15" dirty="0">
                <a:latin typeface="Calibri"/>
                <a:cs typeface="Calibri"/>
              </a:rPr>
              <a:t>to</a:t>
            </a:r>
            <a:r>
              <a:rPr sz="2800" spc="5" dirty="0">
                <a:latin typeface="Calibri"/>
                <a:cs typeface="Calibri"/>
              </a:rPr>
              <a:t> </a:t>
            </a:r>
            <a:r>
              <a:rPr sz="2800" dirty="0">
                <a:latin typeface="Calibri"/>
                <a:cs typeface="Calibri"/>
              </a:rPr>
              <a:t>classify </a:t>
            </a:r>
            <a:r>
              <a:rPr sz="2800" spc="-20" dirty="0">
                <a:latin typeface="Calibri"/>
                <a:cs typeface="Calibri"/>
              </a:rPr>
              <a:t>examples</a:t>
            </a:r>
            <a:r>
              <a:rPr sz="2800" spc="10" dirty="0">
                <a:latin typeface="Calibri"/>
                <a:cs typeface="Calibri"/>
              </a:rPr>
              <a:t> </a:t>
            </a:r>
            <a:r>
              <a:rPr sz="2800" spc="-5" dirty="0">
                <a:latin typeface="Calibri"/>
                <a:cs typeface="Calibri"/>
              </a:rPr>
              <a:t>with</a:t>
            </a:r>
            <a:r>
              <a:rPr sz="2800" spc="10" dirty="0">
                <a:latin typeface="Calibri"/>
                <a:cs typeface="Calibri"/>
              </a:rPr>
              <a:t> </a:t>
            </a:r>
            <a:r>
              <a:rPr sz="2800" dirty="0">
                <a:latin typeface="Calibri"/>
                <a:cs typeface="Calibri"/>
              </a:rPr>
              <a:t>a </a:t>
            </a:r>
            <a:r>
              <a:rPr sz="2800" spc="-5" dirty="0">
                <a:latin typeface="Calibri"/>
                <a:cs typeface="Calibri"/>
              </a:rPr>
              <a:t>single </a:t>
            </a:r>
            <a:r>
              <a:rPr sz="2800" spc="-25" dirty="0">
                <a:latin typeface="Calibri"/>
                <a:cs typeface="Calibri"/>
              </a:rPr>
              <a:t>feature.</a:t>
            </a:r>
            <a:endParaRPr sz="2800">
              <a:latin typeface="Calibri"/>
              <a:cs typeface="Calibri"/>
            </a:endParaRPr>
          </a:p>
        </p:txBody>
      </p:sp>
      <p:sp>
        <p:nvSpPr>
          <p:cNvPr id="4" name="object 4"/>
          <p:cNvSpPr txBox="1"/>
          <p:nvPr/>
        </p:nvSpPr>
        <p:spPr>
          <a:xfrm>
            <a:off x="916939" y="2716276"/>
            <a:ext cx="5533390" cy="1844039"/>
          </a:xfrm>
          <a:prstGeom prst="rect">
            <a:avLst/>
          </a:prstGeom>
        </p:spPr>
        <p:txBody>
          <a:bodyPr vert="horz" wrap="square" lIns="0" tIns="106680" rIns="0" bIns="0" rtlCol="0">
            <a:spAutoFit/>
          </a:bodyPr>
          <a:lstStyle/>
          <a:p>
            <a:pPr marL="241300" indent="-228600">
              <a:lnSpc>
                <a:spcPct val="100000"/>
              </a:lnSpc>
              <a:spcBef>
                <a:spcPts val="840"/>
              </a:spcBef>
              <a:buFont typeface="Arial"/>
              <a:buChar char="•"/>
              <a:tabLst>
                <a:tab pos="241300" algn="l"/>
              </a:tabLst>
            </a:pPr>
            <a:r>
              <a:rPr sz="2800" spc="-5" dirty="0">
                <a:latin typeface="Calibri"/>
                <a:cs typeface="Calibri"/>
              </a:rPr>
              <a:t>Which </a:t>
            </a:r>
            <a:r>
              <a:rPr sz="2800" spc="-25" dirty="0">
                <a:latin typeface="Calibri"/>
                <a:cs typeface="Calibri"/>
              </a:rPr>
              <a:t>feature</a:t>
            </a:r>
            <a:r>
              <a:rPr sz="2800" spc="-10" dirty="0">
                <a:latin typeface="Calibri"/>
                <a:cs typeface="Calibri"/>
              </a:rPr>
              <a:t> </a:t>
            </a:r>
            <a:r>
              <a:rPr sz="2800" spc="-5" dirty="0">
                <a:latin typeface="Calibri"/>
                <a:cs typeface="Calibri"/>
              </a:rPr>
              <a:t>should</a:t>
            </a:r>
            <a:r>
              <a:rPr sz="2800" dirty="0">
                <a:latin typeface="Calibri"/>
                <a:cs typeface="Calibri"/>
              </a:rPr>
              <a:t> be</a:t>
            </a:r>
            <a:r>
              <a:rPr sz="2800" spc="-15" dirty="0">
                <a:latin typeface="Calibri"/>
                <a:cs typeface="Calibri"/>
              </a:rPr>
              <a:t> </a:t>
            </a:r>
            <a:r>
              <a:rPr sz="2800" spc="-5" dirty="0">
                <a:latin typeface="Calibri"/>
                <a:cs typeface="Calibri"/>
              </a:rPr>
              <a:t>used?</a:t>
            </a:r>
            <a:endParaRPr sz="2800">
              <a:latin typeface="Calibri"/>
              <a:cs typeface="Calibri"/>
            </a:endParaRPr>
          </a:p>
          <a:p>
            <a:pPr marL="241300" indent="-228600">
              <a:lnSpc>
                <a:spcPct val="100000"/>
              </a:lnSpc>
              <a:spcBef>
                <a:spcPts val="745"/>
              </a:spcBef>
              <a:buFont typeface="Arial"/>
              <a:buChar char="•"/>
              <a:tabLst>
                <a:tab pos="241300" algn="l"/>
              </a:tabLst>
            </a:pPr>
            <a:r>
              <a:rPr sz="2800" spc="-10" dirty="0">
                <a:latin typeface="Calibri"/>
                <a:cs typeface="Calibri"/>
              </a:rPr>
              <a:t>Simplest</a:t>
            </a:r>
            <a:r>
              <a:rPr sz="2800" spc="-25" dirty="0">
                <a:latin typeface="Calibri"/>
                <a:cs typeface="Calibri"/>
              </a:rPr>
              <a:t> </a:t>
            </a:r>
            <a:r>
              <a:rPr sz="2800" spc="-5" dirty="0">
                <a:latin typeface="Calibri"/>
                <a:cs typeface="Calibri"/>
              </a:rPr>
              <a:t>solution:</a:t>
            </a:r>
            <a:endParaRPr sz="2800">
              <a:latin typeface="Calibri"/>
              <a:cs typeface="Calibri"/>
            </a:endParaRPr>
          </a:p>
          <a:p>
            <a:pPr marL="698500" lvl="1" indent="-228600">
              <a:lnSpc>
                <a:spcPct val="100000"/>
              </a:lnSpc>
              <a:spcBef>
                <a:spcPts val="234"/>
              </a:spcBef>
              <a:buFont typeface="Arial"/>
              <a:buChar char="•"/>
              <a:tabLst>
                <a:tab pos="698500" algn="l"/>
              </a:tabLst>
            </a:pPr>
            <a:r>
              <a:rPr sz="2400" spc="-5" dirty="0">
                <a:latin typeface="Calibri"/>
                <a:cs typeface="Calibri"/>
              </a:rPr>
              <a:t>Build</a:t>
            </a:r>
            <a:r>
              <a:rPr sz="2400" spc="-15" dirty="0">
                <a:latin typeface="Calibri"/>
                <a:cs typeface="Calibri"/>
              </a:rPr>
              <a:t> </a:t>
            </a:r>
            <a:r>
              <a:rPr sz="2400" dirty="0">
                <a:latin typeface="Calibri"/>
                <a:cs typeface="Calibri"/>
              </a:rPr>
              <a:t>a</a:t>
            </a:r>
            <a:r>
              <a:rPr sz="2400" spc="-10" dirty="0">
                <a:latin typeface="Calibri"/>
                <a:cs typeface="Calibri"/>
              </a:rPr>
              <a:t> </a:t>
            </a:r>
            <a:r>
              <a:rPr sz="2400" spc="-5" dirty="0">
                <a:latin typeface="Calibri"/>
                <a:cs typeface="Calibri"/>
              </a:rPr>
              <a:t>decision</a:t>
            </a:r>
            <a:r>
              <a:rPr sz="2400" spc="-10" dirty="0">
                <a:latin typeface="Calibri"/>
                <a:cs typeface="Calibri"/>
              </a:rPr>
              <a:t> stump </a:t>
            </a:r>
            <a:r>
              <a:rPr sz="2400" spc="-20" dirty="0">
                <a:latin typeface="Calibri"/>
                <a:cs typeface="Calibri"/>
              </a:rPr>
              <a:t>for</a:t>
            </a:r>
            <a:r>
              <a:rPr sz="2400" spc="-10" dirty="0">
                <a:latin typeface="Calibri"/>
                <a:cs typeface="Calibri"/>
              </a:rPr>
              <a:t> </a:t>
            </a:r>
            <a:r>
              <a:rPr sz="2400" dirty="0">
                <a:latin typeface="Calibri"/>
                <a:cs typeface="Calibri"/>
              </a:rPr>
              <a:t>each</a:t>
            </a:r>
            <a:r>
              <a:rPr sz="2400" spc="-10" dirty="0">
                <a:latin typeface="Calibri"/>
                <a:cs typeface="Calibri"/>
              </a:rPr>
              <a:t> </a:t>
            </a:r>
            <a:r>
              <a:rPr sz="2400" spc="-20" dirty="0">
                <a:latin typeface="Calibri"/>
                <a:cs typeface="Calibri"/>
              </a:rPr>
              <a:t>feature</a:t>
            </a:r>
            <a:endParaRPr sz="2400">
              <a:latin typeface="Calibri"/>
              <a:cs typeface="Calibri"/>
            </a:endParaRPr>
          </a:p>
          <a:p>
            <a:pPr marL="698500" lvl="1" indent="-228600">
              <a:lnSpc>
                <a:spcPct val="100000"/>
              </a:lnSpc>
              <a:spcBef>
                <a:spcPts val="120"/>
              </a:spcBef>
              <a:buFont typeface="Arial"/>
              <a:buChar char="•"/>
              <a:tabLst>
                <a:tab pos="698500" algn="l"/>
              </a:tabLst>
            </a:pPr>
            <a:r>
              <a:rPr sz="2400" spc="-5" dirty="0">
                <a:latin typeface="Calibri"/>
                <a:cs typeface="Calibri"/>
              </a:rPr>
              <a:t>Select</a:t>
            </a:r>
            <a:r>
              <a:rPr sz="2400" spc="-20" dirty="0">
                <a:latin typeface="Calibri"/>
                <a:cs typeface="Calibri"/>
              </a:rPr>
              <a:t> </a:t>
            </a:r>
            <a:r>
              <a:rPr sz="2400" spc="-10" dirty="0">
                <a:latin typeface="Calibri"/>
                <a:cs typeface="Calibri"/>
              </a:rPr>
              <a:t>according</a:t>
            </a:r>
            <a:r>
              <a:rPr sz="2400" spc="-15" dirty="0">
                <a:latin typeface="Calibri"/>
                <a:cs typeface="Calibri"/>
              </a:rPr>
              <a:t> to</a:t>
            </a:r>
            <a:r>
              <a:rPr sz="2400" spc="-20" dirty="0">
                <a:latin typeface="Calibri"/>
                <a:cs typeface="Calibri"/>
              </a:rPr>
              <a:t> </a:t>
            </a:r>
            <a:r>
              <a:rPr sz="2400" spc="-10" dirty="0">
                <a:latin typeface="Calibri"/>
                <a:cs typeface="Calibri"/>
              </a:rPr>
              <a:t>accuracy </a:t>
            </a:r>
            <a:r>
              <a:rPr sz="2400" spc="-5" dirty="0">
                <a:latin typeface="Calibri"/>
                <a:cs typeface="Calibri"/>
              </a:rPr>
              <a:t>on</a:t>
            </a:r>
            <a:r>
              <a:rPr sz="2400" spc="-10" dirty="0">
                <a:latin typeface="Calibri"/>
                <a:cs typeface="Calibri"/>
              </a:rPr>
              <a:t> </a:t>
            </a:r>
            <a:r>
              <a:rPr sz="2400" spc="-15" dirty="0">
                <a:latin typeface="Calibri"/>
                <a:cs typeface="Calibri"/>
              </a:rPr>
              <a:t>data</a:t>
            </a:r>
            <a:endParaRPr sz="2400">
              <a:latin typeface="Calibri"/>
              <a:cs typeface="Calibri"/>
            </a:endParaRPr>
          </a:p>
        </p:txBody>
      </p:sp>
      <p:grpSp>
        <p:nvGrpSpPr>
          <p:cNvPr id="5" name="object 5"/>
          <p:cNvGrpSpPr/>
          <p:nvPr/>
        </p:nvGrpSpPr>
        <p:grpSpPr>
          <a:xfrm>
            <a:off x="9447617" y="2186659"/>
            <a:ext cx="1578610" cy="1144270"/>
            <a:chOff x="9447617" y="2186659"/>
            <a:chExt cx="1578610" cy="1144270"/>
          </a:xfrm>
        </p:grpSpPr>
        <p:sp>
          <p:nvSpPr>
            <p:cNvPr id="6" name="object 6"/>
            <p:cNvSpPr/>
            <p:nvPr/>
          </p:nvSpPr>
          <p:spPr>
            <a:xfrm>
              <a:off x="9453967" y="2193009"/>
              <a:ext cx="1565910" cy="1131570"/>
            </a:xfrm>
            <a:custGeom>
              <a:avLst/>
              <a:gdLst/>
              <a:ahLst/>
              <a:cxnLst/>
              <a:rect l="l" t="t" r="r" b="b"/>
              <a:pathLst>
                <a:path w="1565909" h="1131570">
                  <a:moveTo>
                    <a:pt x="782662" y="0"/>
                  </a:moveTo>
                  <a:lnTo>
                    <a:pt x="726768" y="1420"/>
                  </a:lnTo>
                  <a:lnTo>
                    <a:pt x="671934" y="5617"/>
                  </a:lnTo>
                  <a:lnTo>
                    <a:pt x="618293" y="12495"/>
                  </a:lnTo>
                  <a:lnTo>
                    <a:pt x="565978" y="21959"/>
                  </a:lnTo>
                  <a:lnTo>
                    <a:pt x="515121" y="33913"/>
                  </a:lnTo>
                  <a:lnTo>
                    <a:pt x="465854" y="48260"/>
                  </a:lnTo>
                  <a:lnTo>
                    <a:pt x="418310" y="64906"/>
                  </a:lnTo>
                  <a:lnTo>
                    <a:pt x="372622" y="83754"/>
                  </a:lnTo>
                  <a:lnTo>
                    <a:pt x="328922" y="104709"/>
                  </a:lnTo>
                  <a:lnTo>
                    <a:pt x="287341" y="127675"/>
                  </a:lnTo>
                  <a:lnTo>
                    <a:pt x="248014" y="152557"/>
                  </a:lnTo>
                  <a:lnTo>
                    <a:pt x="211071" y="179258"/>
                  </a:lnTo>
                  <a:lnTo>
                    <a:pt x="176646" y="207683"/>
                  </a:lnTo>
                  <a:lnTo>
                    <a:pt x="144871" y="237736"/>
                  </a:lnTo>
                  <a:lnTo>
                    <a:pt x="115879" y="269322"/>
                  </a:lnTo>
                  <a:lnTo>
                    <a:pt x="89801" y="302344"/>
                  </a:lnTo>
                  <a:lnTo>
                    <a:pt x="66771" y="336707"/>
                  </a:lnTo>
                  <a:lnTo>
                    <a:pt x="46920" y="372316"/>
                  </a:lnTo>
                  <a:lnTo>
                    <a:pt x="30382" y="409074"/>
                  </a:lnTo>
                  <a:lnTo>
                    <a:pt x="17288" y="446886"/>
                  </a:lnTo>
                  <a:lnTo>
                    <a:pt x="7772" y="485656"/>
                  </a:lnTo>
                  <a:lnTo>
                    <a:pt x="1965" y="525289"/>
                  </a:lnTo>
                  <a:lnTo>
                    <a:pt x="0" y="565688"/>
                  </a:lnTo>
                  <a:lnTo>
                    <a:pt x="1965" y="606087"/>
                  </a:lnTo>
                  <a:lnTo>
                    <a:pt x="7772" y="645720"/>
                  </a:lnTo>
                  <a:lnTo>
                    <a:pt x="17288" y="684490"/>
                  </a:lnTo>
                  <a:lnTo>
                    <a:pt x="30382" y="722302"/>
                  </a:lnTo>
                  <a:lnTo>
                    <a:pt x="46920" y="759060"/>
                  </a:lnTo>
                  <a:lnTo>
                    <a:pt x="66771" y="794669"/>
                  </a:lnTo>
                  <a:lnTo>
                    <a:pt x="89801" y="829032"/>
                  </a:lnTo>
                  <a:lnTo>
                    <a:pt x="115879" y="862054"/>
                  </a:lnTo>
                  <a:lnTo>
                    <a:pt x="144871" y="893640"/>
                  </a:lnTo>
                  <a:lnTo>
                    <a:pt x="176646" y="923693"/>
                  </a:lnTo>
                  <a:lnTo>
                    <a:pt x="211071" y="952118"/>
                  </a:lnTo>
                  <a:lnTo>
                    <a:pt x="248014" y="978819"/>
                  </a:lnTo>
                  <a:lnTo>
                    <a:pt x="287341" y="1003701"/>
                  </a:lnTo>
                  <a:lnTo>
                    <a:pt x="328922" y="1026667"/>
                  </a:lnTo>
                  <a:lnTo>
                    <a:pt x="372622" y="1047622"/>
                  </a:lnTo>
                  <a:lnTo>
                    <a:pt x="418310" y="1066470"/>
                  </a:lnTo>
                  <a:lnTo>
                    <a:pt x="465854" y="1083116"/>
                  </a:lnTo>
                  <a:lnTo>
                    <a:pt x="515121" y="1097463"/>
                  </a:lnTo>
                  <a:lnTo>
                    <a:pt x="565978" y="1109417"/>
                  </a:lnTo>
                  <a:lnTo>
                    <a:pt x="618293" y="1118881"/>
                  </a:lnTo>
                  <a:lnTo>
                    <a:pt x="671934" y="1125759"/>
                  </a:lnTo>
                  <a:lnTo>
                    <a:pt x="726768" y="1129956"/>
                  </a:lnTo>
                  <a:lnTo>
                    <a:pt x="782662" y="1131376"/>
                  </a:lnTo>
                  <a:lnTo>
                    <a:pt x="838557" y="1129956"/>
                  </a:lnTo>
                  <a:lnTo>
                    <a:pt x="893391" y="1125759"/>
                  </a:lnTo>
                  <a:lnTo>
                    <a:pt x="947032" y="1118881"/>
                  </a:lnTo>
                  <a:lnTo>
                    <a:pt x="999347" y="1109417"/>
                  </a:lnTo>
                  <a:lnTo>
                    <a:pt x="1050204" y="1097463"/>
                  </a:lnTo>
                  <a:lnTo>
                    <a:pt x="1099471" y="1083116"/>
                  </a:lnTo>
                  <a:lnTo>
                    <a:pt x="1147015" y="1066470"/>
                  </a:lnTo>
                  <a:lnTo>
                    <a:pt x="1192703" y="1047622"/>
                  </a:lnTo>
                  <a:lnTo>
                    <a:pt x="1236404" y="1026667"/>
                  </a:lnTo>
                  <a:lnTo>
                    <a:pt x="1277984" y="1003701"/>
                  </a:lnTo>
                  <a:lnTo>
                    <a:pt x="1317312" y="978819"/>
                  </a:lnTo>
                  <a:lnTo>
                    <a:pt x="1354254" y="952118"/>
                  </a:lnTo>
                  <a:lnTo>
                    <a:pt x="1388679" y="923693"/>
                  </a:lnTo>
                  <a:lnTo>
                    <a:pt x="1420454" y="893640"/>
                  </a:lnTo>
                  <a:lnTo>
                    <a:pt x="1449447" y="862054"/>
                  </a:lnTo>
                  <a:lnTo>
                    <a:pt x="1475525" y="829032"/>
                  </a:lnTo>
                  <a:lnTo>
                    <a:pt x="1498555" y="794669"/>
                  </a:lnTo>
                  <a:lnTo>
                    <a:pt x="1518406" y="759060"/>
                  </a:lnTo>
                  <a:lnTo>
                    <a:pt x="1534944" y="722302"/>
                  </a:lnTo>
                  <a:lnTo>
                    <a:pt x="1548038" y="684490"/>
                  </a:lnTo>
                  <a:lnTo>
                    <a:pt x="1557554" y="645720"/>
                  </a:lnTo>
                  <a:lnTo>
                    <a:pt x="1563361" y="606087"/>
                  </a:lnTo>
                  <a:lnTo>
                    <a:pt x="1565327" y="565688"/>
                  </a:lnTo>
                  <a:lnTo>
                    <a:pt x="1563361" y="525289"/>
                  </a:lnTo>
                  <a:lnTo>
                    <a:pt x="1557554" y="485656"/>
                  </a:lnTo>
                  <a:lnTo>
                    <a:pt x="1548038" y="446886"/>
                  </a:lnTo>
                  <a:lnTo>
                    <a:pt x="1534944" y="409074"/>
                  </a:lnTo>
                  <a:lnTo>
                    <a:pt x="1518406" y="372316"/>
                  </a:lnTo>
                  <a:lnTo>
                    <a:pt x="1498555" y="336707"/>
                  </a:lnTo>
                  <a:lnTo>
                    <a:pt x="1475525" y="302344"/>
                  </a:lnTo>
                  <a:lnTo>
                    <a:pt x="1449447" y="269322"/>
                  </a:lnTo>
                  <a:lnTo>
                    <a:pt x="1420454" y="237736"/>
                  </a:lnTo>
                  <a:lnTo>
                    <a:pt x="1388679" y="207683"/>
                  </a:lnTo>
                  <a:lnTo>
                    <a:pt x="1354254" y="179258"/>
                  </a:lnTo>
                  <a:lnTo>
                    <a:pt x="1317312" y="152557"/>
                  </a:lnTo>
                  <a:lnTo>
                    <a:pt x="1277984" y="127675"/>
                  </a:lnTo>
                  <a:lnTo>
                    <a:pt x="1236404" y="104709"/>
                  </a:lnTo>
                  <a:lnTo>
                    <a:pt x="1192703" y="83754"/>
                  </a:lnTo>
                  <a:lnTo>
                    <a:pt x="1147015" y="64906"/>
                  </a:lnTo>
                  <a:lnTo>
                    <a:pt x="1099471" y="48260"/>
                  </a:lnTo>
                  <a:lnTo>
                    <a:pt x="1050204" y="33913"/>
                  </a:lnTo>
                  <a:lnTo>
                    <a:pt x="999347" y="21959"/>
                  </a:lnTo>
                  <a:lnTo>
                    <a:pt x="947032" y="12495"/>
                  </a:lnTo>
                  <a:lnTo>
                    <a:pt x="893391" y="5617"/>
                  </a:lnTo>
                  <a:lnTo>
                    <a:pt x="838557" y="1420"/>
                  </a:lnTo>
                  <a:lnTo>
                    <a:pt x="782662" y="0"/>
                  </a:lnTo>
                  <a:close/>
                </a:path>
              </a:pathLst>
            </a:custGeom>
            <a:solidFill>
              <a:srgbClr val="4472C4"/>
            </a:solidFill>
          </p:spPr>
          <p:txBody>
            <a:bodyPr wrap="square" lIns="0" tIns="0" rIns="0" bIns="0" rtlCol="0"/>
            <a:lstStyle/>
            <a:p>
              <a:endParaRPr/>
            </a:p>
          </p:txBody>
        </p:sp>
        <p:sp>
          <p:nvSpPr>
            <p:cNvPr id="7" name="object 7"/>
            <p:cNvSpPr/>
            <p:nvPr/>
          </p:nvSpPr>
          <p:spPr>
            <a:xfrm>
              <a:off x="9453967" y="2193009"/>
              <a:ext cx="1565910" cy="1131570"/>
            </a:xfrm>
            <a:custGeom>
              <a:avLst/>
              <a:gdLst/>
              <a:ahLst/>
              <a:cxnLst/>
              <a:rect l="l" t="t" r="r" b="b"/>
              <a:pathLst>
                <a:path w="1565909" h="1131570">
                  <a:moveTo>
                    <a:pt x="0" y="565688"/>
                  </a:moveTo>
                  <a:lnTo>
                    <a:pt x="1965" y="525288"/>
                  </a:lnTo>
                  <a:lnTo>
                    <a:pt x="7772" y="485656"/>
                  </a:lnTo>
                  <a:lnTo>
                    <a:pt x="17288" y="446886"/>
                  </a:lnTo>
                  <a:lnTo>
                    <a:pt x="30382" y="409074"/>
                  </a:lnTo>
                  <a:lnTo>
                    <a:pt x="46920" y="372316"/>
                  </a:lnTo>
                  <a:lnTo>
                    <a:pt x="66771" y="336707"/>
                  </a:lnTo>
                  <a:lnTo>
                    <a:pt x="89801" y="302344"/>
                  </a:lnTo>
                  <a:lnTo>
                    <a:pt x="115879" y="269321"/>
                  </a:lnTo>
                  <a:lnTo>
                    <a:pt x="144872" y="237736"/>
                  </a:lnTo>
                  <a:lnTo>
                    <a:pt x="176647" y="207683"/>
                  </a:lnTo>
                  <a:lnTo>
                    <a:pt x="211072" y="179258"/>
                  </a:lnTo>
                  <a:lnTo>
                    <a:pt x="248014" y="152557"/>
                  </a:lnTo>
                  <a:lnTo>
                    <a:pt x="287342" y="127675"/>
                  </a:lnTo>
                  <a:lnTo>
                    <a:pt x="328922" y="104709"/>
                  </a:lnTo>
                  <a:lnTo>
                    <a:pt x="372623" y="83754"/>
                  </a:lnTo>
                  <a:lnTo>
                    <a:pt x="418311" y="64906"/>
                  </a:lnTo>
                  <a:lnTo>
                    <a:pt x="465855" y="48260"/>
                  </a:lnTo>
                  <a:lnTo>
                    <a:pt x="515122" y="33913"/>
                  </a:lnTo>
                  <a:lnTo>
                    <a:pt x="565979" y="21959"/>
                  </a:lnTo>
                  <a:lnTo>
                    <a:pt x="618294" y="12495"/>
                  </a:lnTo>
                  <a:lnTo>
                    <a:pt x="671935" y="5617"/>
                  </a:lnTo>
                  <a:lnTo>
                    <a:pt x="726769" y="1420"/>
                  </a:lnTo>
                  <a:lnTo>
                    <a:pt x="782664" y="0"/>
                  </a:lnTo>
                  <a:lnTo>
                    <a:pt x="838558" y="1420"/>
                  </a:lnTo>
                  <a:lnTo>
                    <a:pt x="893392" y="5617"/>
                  </a:lnTo>
                  <a:lnTo>
                    <a:pt x="947033" y="12495"/>
                  </a:lnTo>
                  <a:lnTo>
                    <a:pt x="999348" y="21959"/>
                  </a:lnTo>
                  <a:lnTo>
                    <a:pt x="1050205" y="33913"/>
                  </a:lnTo>
                  <a:lnTo>
                    <a:pt x="1099472" y="48260"/>
                  </a:lnTo>
                  <a:lnTo>
                    <a:pt x="1147016" y="64906"/>
                  </a:lnTo>
                  <a:lnTo>
                    <a:pt x="1192704" y="83754"/>
                  </a:lnTo>
                  <a:lnTo>
                    <a:pt x="1236405" y="104709"/>
                  </a:lnTo>
                  <a:lnTo>
                    <a:pt x="1277985" y="127675"/>
                  </a:lnTo>
                  <a:lnTo>
                    <a:pt x="1317313" y="152557"/>
                  </a:lnTo>
                  <a:lnTo>
                    <a:pt x="1354255" y="179258"/>
                  </a:lnTo>
                  <a:lnTo>
                    <a:pt x="1388680" y="207683"/>
                  </a:lnTo>
                  <a:lnTo>
                    <a:pt x="1420455" y="237736"/>
                  </a:lnTo>
                  <a:lnTo>
                    <a:pt x="1449448" y="269321"/>
                  </a:lnTo>
                  <a:lnTo>
                    <a:pt x="1475526" y="302344"/>
                  </a:lnTo>
                  <a:lnTo>
                    <a:pt x="1498556" y="336707"/>
                  </a:lnTo>
                  <a:lnTo>
                    <a:pt x="1518407" y="372316"/>
                  </a:lnTo>
                  <a:lnTo>
                    <a:pt x="1534945" y="409074"/>
                  </a:lnTo>
                  <a:lnTo>
                    <a:pt x="1548039" y="446886"/>
                  </a:lnTo>
                  <a:lnTo>
                    <a:pt x="1557555" y="485656"/>
                  </a:lnTo>
                  <a:lnTo>
                    <a:pt x="1563362" y="525288"/>
                  </a:lnTo>
                  <a:lnTo>
                    <a:pt x="1565328" y="565688"/>
                  </a:lnTo>
                  <a:lnTo>
                    <a:pt x="1563362" y="606087"/>
                  </a:lnTo>
                  <a:lnTo>
                    <a:pt x="1557555" y="645719"/>
                  </a:lnTo>
                  <a:lnTo>
                    <a:pt x="1548039" y="684489"/>
                  </a:lnTo>
                  <a:lnTo>
                    <a:pt x="1534945" y="722301"/>
                  </a:lnTo>
                  <a:lnTo>
                    <a:pt x="1518407" y="759059"/>
                  </a:lnTo>
                  <a:lnTo>
                    <a:pt x="1498556" y="794668"/>
                  </a:lnTo>
                  <a:lnTo>
                    <a:pt x="1475526" y="829031"/>
                  </a:lnTo>
                  <a:lnTo>
                    <a:pt x="1449448" y="862054"/>
                  </a:lnTo>
                  <a:lnTo>
                    <a:pt x="1420455" y="893639"/>
                  </a:lnTo>
                  <a:lnTo>
                    <a:pt x="1388680" y="923692"/>
                  </a:lnTo>
                  <a:lnTo>
                    <a:pt x="1354255" y="952117"/>
                  </a:lnTo>
                  <a:lnTo>
                    <a:pt x="1317313" y="978818"/>
                  </a:lnTo>
                  <a:lnTo>
                    <a:pt x="1277985" y="1003700"/>
                  </a:lnTo>
                  <a:lnTo>
                    <a:pt x="1236405" y="1026666"/>
                  </a:lnTo>
                  <a:lnTo>
                    <a:pt x="1192704" y="1047621"/>
                  </a:lnTo>
                  <a:lnTo>
                    <a:pt x="1147016" y="1066469"/>
                  </a:lnTo>
                  <a:lnTo>
                    <a:pt x="1099472" y="1083115"/>
                  </a:lnTo>
                  <a:lnTo>
                    <a:pt x="1050205" y="1097462"/>
                  </a:lnTo>
                  <a:lnTo>
                    <a:pt x="999348" y="1109416"/>
                  </a:lnTo>
                  <a:lnTo>
                    <a:pt x="947033" y="1118880"/>
                  </a:lnTo>
                  <a:lnTo>
                    <a:pt x="893392" y="1125758"/>
                  </a:lnTo>
                  <a:lnTo>
                    <a:pt x="838558" y="1129955"/>
                  </a:lnTo>
                  <a:lnTo>
                    <a:pt x="782664" y="1131376"/>
                  </a:lnTo>
                  <a:lnTo>
                    <a:pt x="726769" y="1129955"/>
                  </a:lnTo>
                  <a:lnTo>
                    <a:pt x="671935" y="1125758"/>
                  </a:lnTo>
                  <a:lnTo>
                    <a:pt x="618294" y="1118880"/>
                  </a:lnTo>
                  <a:lnTo>
                    <a:pt x="565979" y="1109416"/>
                  </a:lnTo>
                  <a:lnTo>
                    <a:pt x="515122" y="1097462"/>
                  </a:lnTo>
                  <a:lnTo>
                    <a:pt x="465855" y="1083115"/>
                  </a:lnTo>
                  <a:lnTo>
                    <a:pt x="418311" y="1066469"/>
                  </a:lnTo>
                  <a:lnTo>
                    <a:pt x="372623" y="1047621"/>
                  </a:lnTo>
                  <a:lnTo>
                    <a:pt x="328922" y="1026666"/>
                  </a:lnTo>
                  <a:lnTo>
                    <a:pt x="287342" y="1003700"/>
                  </a:lnTo>
                  <a:lnTo>
                    <a:pt x="248014" y="978818"/>
                  </a:lnTo>
                  <a:lnTo>
                    <a:pt x="211072" y="952117"/>
                  </a:lnTo>
                  <a:lnTo>
                    <a:pt x="176647" y="923692"/>
                  </a:lnTo>
                  <a:lnTo>
                    <a:pt x="144872" y="893639"/>
                  </a:lnTo>
                  <a:lnTo>
                    <a:pt x="115879" y="862054"/>
                  </a:lnTo>
                  <a:lnTo>
                    <a:pt x="89801" y="829031"/>
                  </a:lnTo>
                  <a:lnTo>
                    <a:pt x="66771" y="794668"/>
                  </a:lnTo>
                  <a:lnTo>
                    <a:pt x="46920" y="759059"/>
                  </a:lnTo>
                  <a:lnTo>
                    <a:pt x="30382" y="722301"/>
                  </a:lnTo>
                  <a:lnTo>
                    <a:pt x="17288" y="684489"/>
                  </a:lnTo>
                  <a:lnTo>
                    <a:pt x="7772" y="645719"/>
                  </a:lnTo>
                  <a:lnTo>
                    <a:pt x="1965" y="606087"/>
                  </a:lnTo>
                  <a:lnTo>
                    <a:pt x="0" y="565688"/>
                  </a:lnTo>
                  <a:close/>
                </a:path>
              </a:pathLst>
            </a:custGeom>
            <a:ln w="12700">
              <a:solidFill>
                <a:srgbClr val="2F528F"/>
              </a:solidFill>
            </a:ln>
          </p:spPr>
          <p:txBody>
            <a:bodyPr wrap="square" lIns="0" tIns="0" rIns="0" bIns="0" rtlCol="0"/>
            <a:lstStyle/>
            <a:p>
              <a:endParaRPr/>
            </a:p>
          </p:txBody>
        </p:sp>
      </p:grpSp>
      <p:sp>
        <p:nvSpPr>
          <p:cNvPr id="8" name="object 8"/>
          <p:cNvSpPr txBox="1"/>
          <p:nvPr/>
        </p:nvSpPr>
        <p:spPr>
          <a:xfrm>
            <a:off x="9877855" y="2709164"/>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Calibri"/>
                <a:cs typeface="Calibri"/>
              </a:rPr>
              <a:t>1</a:t>
            </a:r>
            <a:endParaRPr sz="1200">
              <a:latin typeface="Calibri"/>
              <a:cs typeface="Calibri"/>
            </a:endParaRPr>
          </a:p>
        </p:txBody>
      </p:sp>
      <p:sp>
        <p:nvSpPr>
          <p:cNvPr id="9" name="object 9"/>
          <p:cNvSpPr txBox="1"/>
          <p:nvPr/>
        </p:nvSpPr>
        <p:spPr>
          <a:xfrm>
            <a:off x="9808005" y="2596388"/>
            <a:ext cx="85725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alibri"/>
                <a:cs typeface="Calibri"/>
              </a:rPr>
              <a:t>f</a:t>
            </a:r>
            <a:r>
              <a:rPr sz="1800" spc="135" dirty="0">
                <a:solidFill>
                  <a:srgbClr val="FFFFFF"/>
                </a:solidFill>
                <a:latin typeface="Calibri"/>
                <a:cs typeface="Calibri"/>
              </a:rPr>
              <a:t> </a:t>
            </a:r>
            <a:r>
              <a:rPr sz="1800" spc="-5" dirty="0">
                <a:solidFill>
                  <a:srgbClr val="FFFFFF"/>
                </a:solidFill>
                <a:latin typeface="Calibri"/>
                <a:cs typeface="Calibri"/>
              </a:rPr>
              <a:t>&lt;1200?</a:t>
            </a:r>
            <a:endParaRPr sz="1800">
              <a:latin typeface="Calibri"/>
              <a:cs typeface="Calibri"/>
            </a:endParaRPr>
          </a:p>
        </p:txBody>
      </p:sp>
      <p:sp>
        <p:nvSpPr>
          <p:cNvPr id="10" name="object 10"/>
          <p:cNvSpPr/>
          <p:nvPr/>
        </p:nvSpPr>
        <p:spPr>
          <a:xfrm>
            <a:off x="8973515" y="3156991"/>
            <a:ext cx="2380615" cy="1133475"/>
          </a:xfrm>
          <a:custGeom>
            <a:avLst/>
            <a:gdLst/>
            <a:ahLst/>
            <a:cxnLst/>
            <a:rect l="l" t="t" r="r" b="b"/>
            <a:pathLst>
              <a:path w="2380615" h="1133475">
                <a:moveTo>
                  <a:pt x="712355" y="3429"/>
                </a:moveTo>
                <a:lnTo>
                  <a:pt x="707009" y="0"/>
                </a:lnTo>
                <a:lnTo>
                  <a:pt x="38544" y="1039241"/>
                </a:lnTo>
                <a:lnTo>
                  <a:pt x="9182" y="1020356"/>
                </a:lnTo>
                <a:lnTo>
                  <a:pt x="0" y="1105052"/>
                </a:lnTo>
                <a:lnTo>
                  <a:pt x="73266" y="1061567"/>
                </a:lnTo>
                <a:lnTo>
                  <a:pt x="60490" y="1053363"/>
                </a:lnTo>
                <a:lnTo>
                  <a:pt x="43891" y="1042682"/>
                </a:lnTo>
                <a:lnTo>
                  <a:pt x="712355" y="3429"/>
                </a:lnTo>
                <a:close/>
              </a:path>
              <a:path w="2380615" h="1133475">
                <a:moveTo>
                  <a:pt x="2380399" y="1047889"/>
                </a:moveTo>
                <a:lnTo>
                  <a:pt x="2349131" y="1063472"/>
                </a:lnTo>
                <a:lnTo>
                  <a:pt x="1819376" y="292"/>
                </a:lnTo>
                <a:lnTo>
                  <a:pt x="1813699" y="3124"/>
                </a:lnTo>
                <a:lnTo>
                  <a:pt x="2343454" y="1066304"/>
                </a:lnTo>
                <a:lnTo>
                  <a:pt x="2312187" y="1081874"/>
                </a:lnTo>
                <a:lnTo>
                  <a:pt x="2380284" y="1133094"/>
                </a:lnTo>
                <a:lnTo>
                  <a:pt x="2380348" y="1077671"/>
                </a:lnTo>
                <a:lnTo>
                  <a:pt x="2380399" y="1047889"/>
                </a:lnTo>
                <a:close/>
              </a:path>
            </a:pathLst>
          </a:custGeom>
          <a:solidFill>
            <a:srgbClr val="4472C4"/>
          </a:solidFill>
        </p:spPr>
        <p:txBody>
          <a:bodyPr wrap="square" lIns="0" tIns="0" rIns="0" bIns="0" rtlCol="0"/>
          <a:lstStyle/>
          <a:p>
            <a:endParaRPr/>
          </a:p>
        </p:txBody>
      </p:sp>
      <p:sp>
        <p:nvSpPr>
          <p:cNvPr id="11" name="object 11"/>
          <p:cNvSpPr txBox="1"/>
          <p:nvPr/>
        </p:nvSpPr>
        <p:spPr>
          <a:xfrm>
            <a:off x="8948492" y="3480307"/>
            <a:ext cx="329565"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Calibri"/>
                <a:cs typeface="Calibri"/>
              </a:rPr>
              <a:t>y</a:t>
            </a:r>
            <a:r>
              <a:rPr sz="1800" dirty="0">
                <a:latin typeface="Calibri"/>
                <a:cs typeface="Calibri"/>
              </a:rPr>
              <a:t>es</a:t>
            </a:r>
            <a:endParaRPr sz="1800">
              <a:latin typeface="Calibri"/>
              <a:cs typeface="Calibri"/>
            </a:endParaRPr>
          </a:p>
        </p:txBody>
      </p:sp>
      <p:sp>
        <p:nvSpPr>
          <p:cNvPr id="12" name="object 12"/>
          <p:cNvSpPr txBox="1"/>
          <p:nvPr/>
        </p:nvSpPr>
        <p:spPr>
          <a:xfrm>
            <a:off x="11186927" y="3480307"/>
            <a:ext cx="2673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no</a:t>
            </a:r>
            <a:endParaRPr sz="1800">
              <a:latin typeface="Calibri"/>
              <a:cs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168265" cy="695960"/>
          </a:xfrm>
          <a:prstGeom prst="rect">
            <a:avLst/>
          </a:prstGeom>
        </p:spPr>
        <p:txBody>
          <a:bodyPr vert="horz" wrap="square" lIns="0" tIns="12700" rIns="0" bIns="0" rtlCol="0">
            <a:spAutoFit/>
          </a:bodyPr>
          <a:lstStyle/>
          <a:p>
            <a:pPr marL="12700">
              <a:lnSpc>
                <a:spcPct val="100000"/>
              </a:lnSpc>
              <a:spcBef>
                <a:spcPts val="100"/>
              </a:spcBef>
            </a:pPr>
            <a:r>
              <a:rPr dirty="0"/>
              <a:t>Building</a:t>
            </a:r>
            <a:r>
              <a:rPr spc="-30" dirty="0"/>
              <a:t> </a:t>
            </a:r>
            <a:r>
              <a:rPr dirty="0"/>
              <a:t>Decision</a:t>
            </a:r>
            <a:r>
              <a:rPr spc="-30" dirty="0"/>
              <a:t> </a:t>
            </a:r>
            <a:r>
              <a:rPr spc="-80" dirty="0"/>
              <a:t>Trees</a:t>
            </a:r>
          </a:p>
        </p:txBody>
      </p:sp>
      <p:sp>
        <p:nvSpPr>
          <p:cNvPr id="3" name="object 3"/>
          <p:cNvSpPr txBox="1"/>
          <p:nvPr/>
        </p:nvSpPr>
        <p:spPr>
          <a:xfrm>
            <a:off x="916939" y="1795779"/>
            <a:ext cx="6981825" cy="3716654"/>
          </a:xfrm>
          <a:prstGeom prst="rect">
            <a:avLst/>
          </a:prstGeom>
        </p:spPr>
        <p:txBody>
          <a:bodyPr vert="horz" wrap="square" lIns="0" tIns="55244" rIns="0" bIns="0" rtlCol="0">
            <a:spAutoFit/>
          </a:bodyPr>
          <a:lstStyle/>
          <a:p>
            <a:pPr marL="241300" marR="5080" indent="-228600">
              <a:lnSpc>
                <a:spcPct val="90000"/>
              </a:lnSpc>
              <a:spcBef>
                <a:spcPts val="434"/>
              </a:spcBef>
              <a:buFont typeface="Arial"/>
              <a:buChar char="•"/>
              <a:tabLst>
                <a:tab pos="241300" algn="l"/>
              </a:tabLst>
            </a:pPr>
            <a:r>
              <a:rPr sz="2800" spc="-5" dirty="0">
                <a:latin typeface="Calibri"/>
                <a:cs typeface="Calibri"/>
              </a:rPr>
              <a:t>The</a:t>
            </a:r>
            <a:r>
              <a:rPr sz="2800" spc="-10" dirty="0">
                <a:latin typeface="Calibri"/>
                <a:cs typeface="Calibri"/>
              </a:rPr>
              <a:t> </a:t>
            </a:r>
            <a:r>
              <a:rPr sz="2800" spc="-15" dirty="0">
                <a:latin typeface="Calibri"/>
                <a:cs typeface="Calibri"/>
              </a:rPr>
              <a:t>central</a:t>
            </a:r>
            <a:r>
              <a:rPr sz="2800" spc="-10" dirty="0">
                <a:latin typeface="Calibri"/>
                <a:cs typeface="Calibri"/>
              </a:rPr>
              <a:t> </a:t>
            </a:r>
            <a:r>
              <a:rPr sz="2800" spc="-15" dirty="0">
                <a:latin typeface="Calibri"/>
                <a:cs typeface="Calibri"/>
              </a:rPr>
              <a:t>focus</a:t>
            </a:r>
            <a:r>
              <a:rPr sz="2800" dirty="0">
                <a:latin typeface="Calibri"/>
                <a:cs typeface="Calibri"/>
              </a:rPr>
              <a:t> </a:t>
            </a:r>
            <a:r>
              <a:rPr sz="2800" spc="-5" dirty="0">
                <a:latin typeface="Calibri"/>
                <a:cs typeface="Calibri"/>
              </a:rPr>
              <a:t>of</a:t>
            </a:r>
            <a:r>
              <a:rPr sz="2800" spc="-10" dirty="0">
                <a:latin typeface="Calibri"/>
                <a:cs typeface="Calibri"/>
              </a:rPr>
              <a:t> </a:t>
            </a:r>
            <a:r>
              <a:rPr sz="2800" spc="-5" dirty="0">
                <a:latin typeface="Calibri"/>
                <a:cs typeface="Calibri"/>
              </a:rPr>
              <a:t>the</a:t>
            </a:r>
            <a:r>
              <a:rPr sz="2800" spc="-10" dirty="0">
                <a:latin typeface="Calibri"/>
                <a:cs typeface="Calibri"/>
              </a:rPr>
              <a:t> </a:t>
            </a:r>
            <a:r>
              <a:rPr sz="2800" spc="-5" dirty="0">
                <a:latin typeface="Calibri"/>
                <a:cs typeface="Calibri"/>
              </a:rPr>
              <a:t>decision</a:t>
            </a:r>
            <a:r>
              <a:rPr sz="2800" dirty="0">
                <a:latin typeface="Calibri"/>
                <a:cs typeface="Calibri"/>
              </a:rPr>
              <a:t> </a:t>
            </a:r>
            <a:r>
              <a:rPr sz="2800" spc="-15" dirty="0">
                <a:latin typeface="Calibri"/>
                <a:cs typeface="Calibri"/>
              </a:rPr>
              <a:t>tree</a:t>
            </a:r>
            <a:r>
              <a:rPr sz="2800" spc="-10" dirty="0">
                <a:latin typeface="Calibri"/>
                <a:cs typeface="Calibri"/>
              </a:rPr>
              <a:t> </a:t>
            </a:r>
            <a:r>
              <a:rPr sz="2800" spc="-15" dirty="0">
                <a:latin typeface="Calibri"/>
                <a:cs typeface="Calibri"/>
              </a:rPr>
              <a:t>growing </a:t>
            </a:r>
            <a:r>
              <a:rPr sz="2800" spc="-10" dirty="0">
                <a:latin typeface="Calibri"/>
                <a:cs typeface="Calibri"/>
              </a:rPr>
              <a:t> algorithm</a:t>
            </a:r>
            <a:r>
              <a:rPr sz="2800" spc="-5" dirty="0">
                <a:latin typeface="Calibri"/>
                <a:cs typeface="Calibri"/>
              </a:rPr>
              <a:t> is</a:t>
            </a:r>
            <a:r>
              <a:rPr sz="2800" spc="5" dirty="0">
                <a:latin typeface="Calibri"/>
                <a:cs typeface="Calibri"/>
              </a:rPr>
              <a:t> </a:t>
            </a:r>
            <a:r>
              <a:rPr sz="2800" spc="-5" dirty="0">
                <a:latin typeface="Calibri"/>
                <a:cs typeface="Calibri"/>
              </a:rPr>
              <a:t>selecting which</a:t>
            </a:r>
            <a:r>
              <a:rPr sz="2800" dirty="0">
                <a:latin typeface="Calibri"/>
                <a:cs typeface="Calibri"/>
              </a:rPr>
              <a:t> </a:t>
            </a:r>
            <a:r>
              <a:rPr sz="2800" spc="-15" dirty="0">
                <a:latin typeface="Calibri"/>
                <a:cs typeface="Calibri"/>
              </a:rPr>
              <a:t>attribute</a:t>
            </a:r>
            <a:r>
              <a:rPr sz="2800" spc="-5" dirty="0">
                <a:latin typeface="Calibri"/>
                <a:cs typeface="Calibri"/>
              </a:rPr>
              <a:t> </a:t>
            </a:r>
            <a:r>
              <a:rPr sz="2800" spc="-15" dirty="0">
                <a:latin typeface="Calibri"/>
                <a:cs typeface="Calibri"/>
              </a:rPr>
              <a:t>to</a:t>
            </a:r>
            <a:r>
              <a:rPr sz="2800" dirty="0">
                <a:latin typeface="Calibri"/>
                <a:cs typeface="Calibri"/>
              </a:rPr>
              <a:t> </a:t>
            </a:r>
            <a:r>
              <a:rPr sz="2800" spc="-20" dirty="0">
                <a:latin typeface="Calibri"/>
                <a:cs typeface="Calibri"/>
              </a:rPr>
              <a:t>test</a:t>
            </a:r>
            <a:r>
              <a:rPr sz="2800" dirty="0">
                <a:latin typeface="Calibri"/>
                <a:cs typeface="Calibri"/>
              </a:rPr>
              <a:t> </a:t>
            </a:r>
            <a:r>
              <a:rPr sz="2800" spc="-15" dirty="0">
                <a:latin typeface="Calibri"/>
                <a:cs typeface="Calibri"/>
              </a:rPr>
              <a:t>at </a:t>
            </a:r>
            <a:r>
              <a:rPr sz="2800" spc="-620" dirty="0">
                <a:latin typeface="Calibri"/>
                <a:cs typeface="Calibri"/>
              </a:rPr>
              <a:t> </a:t>
            </a:r>
            <a:r>
              <a:rPr sz="2800" spc="-5" dirty="0">
                <a:latin typeface="Calibri"/>
                <a:cs typeface="Calibri"/>
              </a:rPr>
              <a:t>each</a:t>
            </a:r>
            <a:r>
              <a:rPr sz="2800" dirty="0">
                <a:latin typeface="Calibri"/>
                <a:cs typeface="Calibri"/>
              </a:rPr>
              <a:t> </a:t>
            </a:r>
            <a:r>
              <a:rPr sz="2800" spc="-5" dirty="0">
                <a:latin typeface="Calibri"/>
                <a:cs typeface="Calibri"/>
              </a:rPr>
              <a:t>node</a:t>
            </a:r>
            <a:r>
              <a:rPr sz="2800" spc="-10" dirty="0">
                <a:latin typeface="Calibri"/>
                <a:cs typeface="Calibri"/>
              </a:rPr>
              <a:t> </a:t>
            </a:r>
            <a:r>
              <a:rPr sz="2800" spc="-5" dirty="0">
                <a:latin typeface="Calibri"/>
                <a:cs typeface="Calibri"/>
              </a:rPr>
              <a:t>in</a:t>
            </a:r>
            <a:r>
              <a:rPr sz="2800" spc="5" dirty="0">
                <a:latin typeface="Calibri"/>
                <a:cs typeface="Calibri"/>
              </a:rPr>
              <a:t> </a:t>
            </a:r>
            <a:r>
              <a:rPr sz="2800" spc="-5" dirty="0">
                <a:latin typeface="Calibri"/>
                <a:cs typeface="Calibri"/>
              </a:rPr>
              <a:t>the</a:t>
            </a:r>
            <a:r>
              <a:rPr sz="2800" spc="-10" dirty="0">
                <a:latin typeface="Calibri"/>
                <a:cs typeface="Calibri"/>
              </a:rPr>
              <a:t> </a:t>
            </a:r>
            <a:r>
              <a:rPr sz="2800" spc="-15" dirty="0">
                <a:latin typeface="Calibri"/>
                <a:cs typeface="Calibri"/>
              </a:rPr>
              <a:t>tree.</a:t>
            </a:r>
            <a:r>
              <a:rPr sz="2800" spc="10" dirty="0">
                <a:latin typeface="Calibri"/>
                <a:cs typeface="Calibri"/>
              </a:rPr>
              <a:t> </a:t>
            </a:r>
            <a:r>
              <a:rPr sz="2800" spc="-5" dirty="0">
                <a:latin typeface="Calibri"/>
                <a:cs typeface="Calibri"/>
              </a:rPr>
              <a:t>The</a:t>
            </a:r>
            <a:r>
              <a:rPr sz="2800" spc="-10" dirty="0">
                <a:latin typeface="Calibri"/>
                <a:cs typeface="Calibri"/>
              </a:rPr>
              <a:t> goal</a:t>
            </a:r>
            <a:r>
              <a:rPr sz="2800" spc="-5" dirty="0">
                <a:latin typeface="Calibri"/>
                <a:cs typeface="Calibri"/>
              </a:rPr>
              <a:t> is</a:t>
            </a:r>
            <a:r>
              <a:rPr sz="2800" dirty="0">
                <a:latin typeface="Calibri"/>
                <a:cs typeface="Calibri"/>
              </a:rPr>
              <a:t> </a:t>
            </a:r>
            <a:r>
              <a:rPr sz="2800" spc="-15" dirty="0">
                <a:latin typeface="Calibri"/>
                <a:cs typeface="Calibri"/>
              </a:rPr>
              <a:t>to</a:t>
            </a:r>
            <a:r>
              <a:rPr sz="2800" dirty="0">
                <a:latin typeface="Calibri"/>
                <a:cs typeface="Calibri"/>
              </a:rPr>
              <a:t> </a:t>
            </a:r>
            <a:r>
              <a:rPr sz="2800" spc="-5" dirty="0">
                <a:latin typeface="Calibri"/>
                <a:cs typeface="Calibri"/>
              </a:rPr>
              <a:t>select the </a:t>
            </a:r>
            <a:r>
              <a:rPr sz="2800" dirty="0">
                <a:latin typeface="Calibri"/>
                <a:cs typeface="Calibri"/>
              </a:rPr>
              <a:t> </a:t>
            </a:r>
            <a:r>
              <a:rPr sz="2800" spc="-15" dirty="0">
                <a:latin typeface="Calibri"/>
                <a:cs typeface="Calibri"/>
              </a:rPr>
              <a:t>attribute</a:t>
            </a:r>
            <a:r>
              <a:rPr sz="2800" spc="-10" dirty="0">
                <a:latin typeface="Calibri"/>
                <a:cs typeface="Calibri"/>
              </a:rPr>
              <a:t> that</a:t>
            </a:r>
            <a:r>
              <a:rPr sz="2800" dirty="0">
                <a:latin typeface="Calibri"/>
                <a:cs typeface="Calibri"/>
              </a:rPr>
              <a:t> </a:t>
            </a:r>
            <a:r>
              <a:rPr sz="2800" spc="-5" dirty="0">
                <a:latin typeface="Calibri"/>
                <a:cs typeface="Calibri"/>
              </a:rPr>
              <a:t>is</a:t>
            </a:r>
            <a:r>
              <a:rPr sz="2800" spc="10" dirty="0">
                <a:latin typeface="Calibri"/>
                <a:cs typeface="Calibri"/>
              </a:rPr>
              <a:t> </a:t>
            </a:r>
            <a:r>
              <a:rPr sz="2800" spc="-10" dirty="0">
                <a:latin typeface="Calibri"/>
                <a:cs typeface="Calibri"/>
              </a:rPr>
              <a:t>most</a:t>
            </a:r>
            <a:r>
              <a:rPr sz="2800" spc="-5" dirty="0">
                <a:latin typeface="Calibri"/>
                <a:cs typeface="Calibri"/>
              </a:rPr>
              <a:t> </a:t>
            </a:r>
            <a:r>
              <a:rPr sz="2800" spc="-10" dirty="0">
                <a:latin typeface="Calibri"/>
                <a:cs typeface="Calibri"/>
              </a:rPr>
              <a:t>useful</a:t>
            </a:r>
            <a:r>
              <a:rPr sz="2800" spc="-5" dirty="0">
                <a:latin typeface="Calibri"/>
                <a:cs typeface="Calibri"/>
              </a:rPr>
              <a:t> </a:t>
            </a:r>
            <a:r>
              <a:rPr sz="2800" spc="-25" dirty="0">
                <a:latin typeface="Calibri"/>
                <a:cs typeface="Calibri"/>
              </a:rPr>
              <a:t>for</a:t>
            </a:r>
            <a:r>
              <a:rPr sz="2800" dirty="0">
                <a:latin typeface="Calibri"/>
                <a:cs typeface="Calibri"/>
              </a:rPr>
              <a:t> </a:t>
            </a:r>
            <a:r>
              <a:rPr sz="2800" spc="-5" dirty="0">
                <a:latin typeface="Calibri"/>
                <a:cs typeface="Calibri"/>
              </a:rPr>
              <a:t>classifying </a:t>
            </a:r>
            <a:r>
              <a:rPr sz="2800" dirty="0">
                <a:latin typeface="Calibri"/>
                <a:cs typeface="Calibri"/>
              </a:rPr>
              <a:t> </a:t>
            </a:r>
            <a:r>
              <a:rPr sz="2800" spc="-15" dirty="0">
                <a:latin typeface="Calibri"/>
                <a:cs typeface="Calibri"/>
              </a:rPr>
              <a:t>examples.</a:t>
            </a:r>
            <a:endParaRPr sz="2800">
              <a:latin typeface="Calibri"/>
              <a:cs typeface="Calibri"/>
            </a:endParaRPr>
          </a:p>
          <a:p>
            <a:pPr marL="241300" marR="10795" indent="-228600">
              <a:lnSpc>
                <a:spcPts val="3000"/>
              </a:lnSpc>
              <a:spcBef>
                <a:spcPts val="1050"/>
              </a:spcBef>
              <a:buFont typeface="Arial"/>
              <a:buChar char="•"/>
              <a:tabLst>
                <a:tab pos="241300" algn="l"/>
              </a:tabLst>
            </a:pPr>
            <a:r>
              <a:rPr sz="2800" spc="-35" dirty="0">
                <a:latin typeface="Calibri"/>
                <a:cs typeface="Calibri"/>
              </a:rPr>
              <a:t>Top-down,</a:t>
            </a:r>
            <a:r>
              <a:rPr sz="2800" dirty="0">
                <a:latin typeface="Calibri"/>
                <a:cs typeface="Calibri"/>
              </a:rPr>
              <a:t> </a:t>
            </a:r>
            <a:r>
              <a:rPr sz="2800" b="1" spc="-10" dirty="0">
                <a:latin typeface="Calibri"/>
                <a:cs typeface="Calibri"/>
              </a:rPr>
              <a:t>greedy</a:t>
            </a:r>
            <a:r>
              <a:rPr sz="2800" b="1" dirty="0">
                <a:latin typeface="Calibri"/>
                <a:cs typeface="Calibri"/>
              </a:rPr>
              <a:t> </a:t>
            </a:r>
            <a:r>
              <a:rPr sz="2800" spc="-10" dirty="0">
                <a:latin typeface="Calibri"/>
                <a:cs typeface="Calibri"/>
              </a:rPr>
              <a:t>search</a:t>
            </a:r>
            <a:r>
              <a:rPr sz="2800" spc="5" dirty="0">
                <a:latin typeface="Calibri"/>
                <a:cs typeface="Calibri"/>
              </a:rPr>
              <a:t> </a:t>
            </a:r>
            <a:r>
              <a:rPr sz="2800" spc="-10" dirty="0">
                <a:latin typeface="Calibri"/>
                <a:cs typeface="Calibri"/>
              </a:rPr>
              <a:t>through</a:t>
            </a:r>
            <a:r>
              <a:rPr sz="2800" dirty="0">
                <a:latin typeface="Calibri"/>
                <a:cs typeface="Calibri"/>
              </a:rPr>
              <a:t> </a:t>
            </a:r>
            <a:r>
              <a:rPr sz="2800" spc="-5" dirty="0">
                <a:latin typeface="Calibri"/>
                <a:cs typeface="Calibri"/>
              </a:rPr>
              <a:t>the </a:t>
            </a:r>
            <a:r>
              <a:rPr sz="2800" dirty="0">
                <a:latin typeface="Calibri"/>
                <a:cs typeface="Calibri"/>
              </a:rPr>
              <a:t>space </a:t>
            </a:r>
            <a:r>
              <a:rPr sz="2800" spc="-5" dirty="0">
                <a:latin typeface="Calibri"/>
                <a:cs typeface="Calibri"/>
              </a:rPr>
              <a:t>of </a:t>
            </a:r>
            <a:r>
              <a:rPr sz="2800" spc="-620" dirty="0">
                <a:latin typeface="Calibri"/>
                <a:cs typeface="Calibri"/>
              </a:rPr>
              <a:t> </a:t>
            </a:r>
            <a:r>
              <a:rPr sz="2800" spc="-5" dirty="0">
                <a:latin typeface="Calibri"/>
                <a:cs typeface="Calibri"/>
              </a:rPr>
              <a:t>possible</a:t>
            </a:r>
            <a:r>
              <a:rPr sz="2800" spc="-10" dirty="0">
                <a:latin typeface="Calibri"/>
                <a:cs typeface="Calibri"/>
              </a:rPr>
              <a:t> </a:t>
            </a:r>
            <a:r>
              <a:rPr sz="2800" spc="-5" dirty="0">
                <a:latin typeface="Calibri"/>
                <a:cs typeface="Calibri"/>
              </a:rPr>
              <a:t>decision</a:t>
            </a:r>
            <a:r>
              <a:rPr sz="2800" spc="5" dirty="0">
                <a:latin typeface="Calibri"/>
                <a:cs typeface="Calibri"/>
              </a:rPr>
              <a:t> </a:t>
            </a:r>
            <a:r>
              <a:rPr sz="2800" spc="-10" dirty="0">
                <a:latin typeface="Calibri"/>
                <a:cs typeface="Calibri"/>
              </a:rPr>
              <a:t>trees.</a:t>
            </a:r>
            <a:endParaRPr sz="2800">
              <a:latin typeface="Calibri"/>
              <a:cs typeface="Calibri"/>
            </a:endParaRPr>
          </a:p>
          <a:p>
            <a:pPr marL="698500" marR="19685" lvl="1" indent="-228600">
              <a:lnSpc>
                <a:spcPts val="3000"/>
              </a:lnSpc>
              <a:spcBef>
                <a:spcPts val="600"/>
              </a:spcBef>
              <a:buFont typeface="Arial"/>
              <a:buChar char="•"/>
              <a:tabLst>
                <a:tab pos="698500" algn="l"/>
              </a:tabLst>
            </a:pPr>
            <a:r>
              <a:rPr sz="2800" spc="-10" dirty="0">
                <a:latin typeface="Calibri"/>
                <a:cs typeface="Calibri"/>
              </a:rPr>
              <a:t>That</a:t>
            </a:r>
            <a:r>
              <a:rPr sz="2800" spc="-5" dirty="0">
                <a:latin typeface="Calibri"/>
                <a:cs typeface="Calibri"/>
              </a:rPr>
              <a:t> </a:t>
            </a:r>
            <a:r>
              <a:rPr sz="2800" dirty="0">
                <a:latin typeface="Calibri"/>
                <a:cs typeface="Calibri"/>
              </a:rPr>
              <a:t>is,</a:t>
            </a:r>
            <a:r>
              <a:rPr sz="2800" spc="5" dirty="0">
                <a:latin typeface="Calibri"/>
                <a:cs typeface="Calibri"/>
              </a:rPr>
              <a:t> </a:t>
            </a:r>
            <a:r>
              <a:rPr sz="2800" spc="-5" dirty="0">
                <a:latin typeface="Calibri"/>
                <a:cs typeface="Calibri"/>
              </a:rPr>
              <a:t>it </a:t>
            </a:r>
            <a:r>
              <a:rPr sz="2800" spc="-10" dirty="0">
                <a:latin typeface="Calibri"/>
                <a:cs typeface="Calibri"/>
              </a:rPr>
              <a:t>picks</a:t>
            </a:r>
            <a:r>
              <a:rPr sz="2800" spc="5" dirty="0">
                <a:latin typeface="Calibri"/>
                <a:cs typeface="Calibri"/>
              </a:rPr>
              <a:t> </a:t>
            </a:r>
            <a:r>
              <a:rPr sz="2800" spc="-5" dirty="0">
                <a:latin typeface="Calibri"/>
                <a:cs typeface="Calibri"/>
              </a:rPr>
              <a:t>the</a:t>
            </a:r>
            <a:r>
              <a:rPr sz="2800" spc="-10" dirty="0">
                <a:latin typeface="Calibri"/>
                <a:cs typeface="Calibri"/>
              </a:rPr>
              <a:t> best</a:t>
            </a:r>
            <a:r>
              <a:rPr sz="2800" dirty="0">
                <a:latin typeface="Calibri"/>
                <a:cs typeface="Calibri"/>
              </a:rPr>
              <a:t> </a:t>
            </a:r>
            <a:r>
              <a:rPr sz="2800" spc="-15" dirty="0">
                <a:latin typeface="Calibri"/>
                <a:cs typeface="Calibri"/>
              </a:rPr>
              <a:t>attribute</a:t>
            </a:r>
            <a:r>
              <a:rPr sz="2800" spc="-10" dirty="0">
                <a:latin typeface="Calibri"/>
                <a:cs typeface="Calibri"/>
              </a:rPr>
              <a:t> </a:t>
            </a:r>
            <a:r>
              <a:rPr sz="2800" spc="-5" dirty="0">
                <a:latin typeface="Calibri"/>
                <a:cs typeface="Calibri"/>
              </a:rPr>
              <a:t>and</a:t>
            </a:r>
            <a:r>
              <a:rPr sz="2800" spc="5" dirty="0">
                <a:latin typeface="Calibri"/>
                <a:cs typeface="Calibri"/>
              </a:rPr>
              <a:t> </a:t>
            </a:r>
            <a:r>
              <a:rPr sz="2800" spc="-15" dirty="0">
                <a:latin typeface="Calibri"/>
                <a:cs typeface="Calibri"/>
              </a:rPr>
              <a:t>never </a:t>
            </a:r>
            <a:r>
              <a:rPr sz="2800" spc="-620" dirty="0">
                <a:latin typeface="Calibri"/>
                <a:cs typeface="Calibri"/>
              </a:rPr>
              <a:t> </a:t>
            </a:r>
            <a:r>
              <a:rPr sz="2800" spc="-10" dirty="0">
                <a:latin typeface="Calibri"/>
                <a:cs typeface="Calibri"/>
              </a:rPr>
              <a:t>looks</a:t>
            </a:r>
            <a:r>
              <a:rPr sz="2800" dirty="0">
                <a:latin typeface="Calibri"/>
                <a:cs typeface="Calibri"/>
              </a:rPr>
              <a:t> </a:t>
            </a:r>
            <a:r>
              <a:rPr sz="2800" spc="-5" dirty="0">
                <a:latin typeface="Calibri"/>
                <a:cs typeface="Calibri"/>
              </a:rPr>
              <a:t>back</a:t>
            </a:r>
            <a:r>
              <a:rPr sz="2800" spc="5" dirty="0">
                <a:latin typeface="Calibri"/>
                <a:cs typeface="Calibri"/>
              </a:rPr>
              <a:t> </a:t>
            </a:r>
            <a:r>
              <a:rPr sz="2800" spc="-15" dirty="0">
                <a:latin typeface="Calibri"/>
                <a:cs typeface="Calibri"/>
              </a:rPr>
              <a:t>to</a:t>
            </a:r>
            <a:r>
              <a:rPr sz="2800" dirty="0">
                <a:latin typeface="Calibri"/>
                <a:cs typeface="Calibri"/>
              </a:rPr>
              <a:t> </a:t>
            </a:r>
            <a:r>
              <a:rPr sz="2800" spc="-10" dirty="0">
                <a:latin typeface="Calibri"/>
                <a:cs typeface="Calibri"/>
              </a:rPr>
              <a:t>reconsider</a:t>
            </a:r>
            <a:r>
              <a:rPr sz="2800" spc="-5" dirty="0">
                <a:latin typeface="Calibri"/>
                <a:cs typeface="Calibri"/>
              </a:rPr>
              <a:t> </a:t>
            </a:r>
            <a:r>
              <a:rPr sz="2800" spc="-10" dirty="0">
                <a:latin typeface="Calibri"/>
                <a:cs typeface="Calibri"/>
              </a:rPr>
              <a:t>earlier</a:t>
            </a:r>
            <a:r>
              <a:rPr sz="2800" dirty="0">
                <a:latin typeface="Calibri"/>
                <a:cs typeface="Calibri"/>
              </a:rPr>
              <a:t> </a:t>
            </a:r>
            <a:r>
              <a:rPr sz="2800" spc="-5" dirty="0">
                <a:latin typeface="Calibri"/>
                <a:cs typeface="Calibri"/>
              </a:rPr>
              <a:t>choices.</a:t>
            </a:r>
            <a:endParaRPr sz="2800">
              <a:latin typeface="Calibri"/>
              <a:cs typeface="Calibri"/>
            </a:endParaRPr>
          </a:p>
        </p:txBody>
      </p:sp>
      <p:pic>
        <p:nvPicPr>
          <p:cNvPr id="4" name="object 4"/>
          <p:cNvPicPr/>
          <p:nvPr/>
        </p:nvPicPr>
        <p:blipFill>
          <a:blip r:embed="rId2" cstate="print"/>
          <a:stretch>
            <a:fillRect/>
          </a:stretch>
        </p:blipFill>
        <p:spPr>
          <a:xfrm>
            <a:off x="7963475" y="1641407"/>
            <a:ext cx="3988944" cy="2947693"/>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168265" cy="695960"/>
          </a:xfrm>
          <a:prstGeom prst="rect">
            <a:avLst/>
          </a:prstGeom>
        </p:spPr>
        <p:txBody>
          <a:bodyPr vert="horz" wrap="square" lIns="0" tIns="12700" rIns="0" bIns="0" rtlCol="0">
            <a:spAutoFit/>
          </a:bodyPr>
          <a:lstStyle/>
          <a:p>
            <a:pPr marL="12700">
              <a:lnSpc>
                <a:spcPct val="100000"/>
              </a:lnSpc>
              <a:spcBef>
                <a:spcPts val="100"/>
              </a:spcBef>
            </a:pPr>
            <a:r>
              <a:rPr dirty="0"/>
              <a:t>Building</a:t>
            </a:r>
            <a:r>
              <a:rPr spc="-30" dirty="0"/>
              <a:t> </a:t>
            </a:r>
            <a:r>
              <a:rPr dirty="0"/>
              <a:t>Decision</a:t>
            </a:r>
            <a:r>
              <a:rPr spc="-30" dirty="0"/>
              <a:t> </a:t>
            </a:r>
            <a:r>
              <a:rPr spc="-80" dirty="0"/>
              <a:t>Trees</a:t>
            </a:r>
          </a:p>
        </p:txBody>
      </p:sp>
      <p:sp>
        <p:nvSpPr>
          <p:cNvPr id="3" name="object 3"/>
          <p:cNvSpPr txBox="1"/>
          <p:nvPr/>
        </p:nvSpPr>
        <p:spPr>
          <a:xfrm>
            <a:off x="916939" y="1795779"/>
            <a:ext cx="10083800" cy="429895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spc="-10" dirty="0">
                <a:latin typeface="Calibri"/>
                <a:cs typeface="Calibri"/>
              </a:rPr>
              <a:t>Splitting</a:t>
            </a:r>
            <a:r>
              <a:rPr sz="2800" spc="-25" dirty="0">
                <a:latin typeface="Calibri"/>
                <a:cs typeface="Calibri"/>
              </a:rPr>
              <a:t> </a:t>
            </a:r>
            <a:r>
              <a:rPr sz="2800" spc="-10" dirty="0">
                <a:latin typeface="Calibri"/>
                <a:cs typeface="Calibri"/>
              </a:rPr>
              <a:t>criterion</a:t>
            </a:r>
            <a:endParaRPr sz="2800">
              <a:latin typeface="Calibri"/>
              <a:cs typeface="Calibri"/>
            </a:endParaRPr>
          </a:p>
          <a:p>
            <a:pPr marL="698500" lvl="1" indent="-228600">
              <a:lnSpc>
                <a:spcPct val="100000"/>
              </a:lnSpc>
              <a:spcBef>
                <a:spcPts val="145"/>
              </a:spcBef>
              <a:buFont typeface="Arial"/>
              <a:buChar char="•"/>
              <a:tabLst>
                <a:tab pos="698500" algn="l"/>
              </a:tabLst>
            </a:pPr>
            <a:r>
              <a:rPr sz="2800" spc="-5" dirty="0">
                <a:latin typeface="Calibri"/>
                <a:cs typeface="Calibri"/>
              </a:rPr>
              <a:t>Finding</a:t>
            </a:r>
            <a:r>
              <a:rPr sz="2800" spc="-10" dirty="0">
                <a:latin typeface="Calibri"/>
                <a:cs typeface="Calibri"/>
              </a:rPr>
              <a:t> </a:t>
            </a:r>
            <a:r>
              <a:rPr sz="2800" spc="-5" dirty="0">
                <a:latin typeface="Calibri"/>
                <a:cs typeface="Calibri"/>
              </a:rPr>
              <a:t>the</a:t>
            </a:r>
            <a:r>
              <a:rPr sz="2800" spc="-10" dirty="0">
                <a:latin typeface="Calibri"/>
                <a:cs typeface="Calibri"/>
              </a:rPr>
              <a:t> </a:t>
            </a:r>
            <a:r>
              <a:rPr sz="2800" spc="-20" dirty="0">
                <a:latin typeface="Calibri"/>
                <a:cs typeface="Calibri"/>
              </a:rPr>
              <a:t>features</a:t>
            </a:r>
            <a:r>
              <a:rPr sz="2800" spc="5" dirty="0">
                <a:latin typeface="Calibri"/>
                <a:cs typeface="Calibri"/>
              </a:rPr>
              <a:t> </a:t>
            </a:r>
            <a:r>
              <a:rPr sz="2800" spc="-5" dirty="0">
                <a:latin typeface="Calibri"/>
                <a:cs typeface="Calibri"/>
              </a:rPr>
              <a:t>and</a:t>
            </a:r>
            <a:r>
              <a:rPr sz="2800" dirty="0">
                <a:latin typeface="Calibri"/>
                <a:cs typeface="Calibri"/>
              </a:rPr>
              <a:t> </a:t>
            </a:r>
            <a:r>
              <a:rPr sz="2800" spc="-5" dirty="0">
                <a:latin typeface="Calibri"/>
                <a:cs typeface="Calibri"/>
              </a:rPr>
              <a:t>the </a:t>
            </a:r>
            <a:r>
              <a:rPr sz="2800" spc="-10" dirty="0">
                <a:latin typeface="Calibri"/>
                <a:cs typeface="Calibri"/>
              </a:rPr>
              <a:t>values</a:t>
            </a:r>
            <a:r>
              <a:rPr sz="2800" dirty="0">
                <a:latin typeface="Calibri"/>
                <a:cs typeface="Calibri"/>
              </a:rPr>
              <a:t> </a:t>
            </a:r>
            <a:r>
              <a:rPr sz="2800" spc="-15" dirty="0">
                <a:latin typeface="Calibri"/>
                <a:cs typeface="Calibri"/>
              </a:rPr>
              <a:t>to</a:t>
            </a:r>
            <a:r>
              <a:rPr sz="2800" dirty="0">
                <a:latin typeface="Calibri"/>
                <a:cs typeface="Calibri"/>
              </a:rPr>
              <a:t> </a:t>
            </a:r>
            <a:r>
              <a:rPr sz="2800" spc="-5" dirty="0">
                <a:latin typeface="Calibri"/>
                <a:cs typeface="Calibri"/>
              </a:rPr>
              <a:t>split on</a:t>
            </a:r>
            <a:endParaRPr sz="2800">
              <a:latin typeface="Calibri"/>
              <a:cs typeface="Calibri"/>
            </a:endParaRPr>
          </a:p>
          <a:p>
            <a:pPr marL="1155700" lvl="2" indent="-229235">
              <a:lnSpc>
                <a:spcPct val="100000"/>
              </a:lnSpc>
              <a:spcBef>
                <a:spcPts val="320"/>
              </a:spcBef>
              <a:buFont typeface="Arial"/>
              <a:buChar char="•"/>
              <a:tabLst>
                <a:tab pos="1155065" algn="l"/>
                <a:tab pos="1155700" algn="l"/>
              </a:tabLst>
            </a:pPr>
            <a:r>
              <a:rPr sz="2000" spc="-15" dirty="0">
                <a:latin typeface="Calibri"/>
                <a:cs typeface="Calibri"/>
              </a:rPr>
              <a:t>for</a:t>
            </a:r>
            <a:r>
              <a:rPr sz="2000" spc="-5" dirty="0">
                <a:latin typeface="Calibri"/>
                <a:cs typeface="Calibri"/>
              </a:rPr>
              <a:t> </a:t>
            </a:r>
            <a:r>
              <a:rPr sz="2000" spc="-10" dirty="0">
                <a:latin typeface="Calibri"/>
                <a:cs typeface="Calibri"/>
              </a:rPr>
              <a:t>example,</a:t>
            </a:r>
            <a:r>
              <a:rPr sz="2000" spc="-5" dirty="0">
                <a:latin typeface="Calibri"/>
                <a:cs typeface="Calibri"/>
              </a:rPr>
              <a:t> </a:t>
            </a:r>
            <a:r>
              <a:rPr sz="2000" spc="-15" dirty="0">
                <a:latin typeface="Calibri"/>
                <a:cs typeface="Calibri"/>
              </a:rPr>
              <a:t>why</a:t>
            </a:r>
            <a:r>
              <a:rPr sz="2000" spc="-10" dirty="0">
                <a:latin typeface="Calibri"/>
                <a:cs typeface="Calibri"/>
              </a:rPr>
              <a:t> test</a:t>
            </a:r>
            <a:r>
              <a:rPr sz="2000" dirty="0">
                <a:latin typeface="Calibri"/>
                <a:cs typeface="Calibri"/>
              </a:rPr>
              <a:t> </a:t>
            </a:r>
            <a:r>
              <a:rPr sz="2000" spc="-15" dirty="0">
                <a:latin typeface="Calibri"/>
                <a:cs typeface="Calibri"/>
              </a:rPr>
              <a:t>first</a:t>
            </a:r>
            <a:r>
              <a:rPr sz="2000" dirty="0">
                <a:latin typeface="Calibri"/>
                <a:cs typeface="Calibri"/>
              </a:rPr>
              <a:t> </a:t>
            </a:r>
            <a:r>
              <a:rPr sz="2000" spc="-10" dirty="0">
                <a:latin typeface="Yu Gothic"/>
                <a:cs typeface="Yu Gothic"/>
              </a:rPr>
              <a:t>“</a:t>
            </a:r>
            <a:r>
              <a:rPr sz="2000" i="1" spc="-10" dirty="0">
                <a:latin typeface="Calibri"/>
                <a:cs typeface="Calibri"/>
              </a:rPr>
              <a:t>past</a:t>
            </a:r>
            <a:r>
              <a:rPr sz="2000" i="1" spc="-5" dirty="0">
                <a:latin typeface="Calibri"/>
                <a:cs typeface="Calibri"/>
              </a:rPr>
              <a:t> </a:t>
            </a:r>
            <a:r>
              <a:rPr sz="2000" i="1" spc="-10" dirty="0">
                <a:latin typeface="Calibri"/>
                <a:cs typeface="Calibri"/>
              </a:rPr>
              <a:t>tense</a:t>
            </a:r>
            <a:r>
              <a:rPr sz="2000" spc="-10" dirty="0">
                <a:latin typeface="Yu Gothic"/>
                <a:cs typeface="Yu Gothic"/>
              </a:rPr>
              <a:t>”</a:t>
            </a:r>
            <a:r>
              <a:rPr sz="2000" spc="-125" dirty="0">
                <a:latin typeface="Yu Gothic"/>
                <a:cs typeface="Yu Gothic"/>
              </a:rPr>
              <a:t> </a:t>
            </a:r>
            <a:r>
              <a:rPr sz="2000" spc="-5" dirty="0">
                <a:latin typeface="Calibri"/>
                <a:cs typeface="Calibri"/>
              </a:rPr>
              <a:t>and not</a:t>
            </a:r>
            <a:r>
              <a:rPr sz="2000" dirty="0">
                <a:latin typeface="Calibri"/>
                <a:cs typeface="Calibri"/>
              </a:rPr>
              <a:t> </a:t>
            </a:r>
            <a:r>
              <a:rPr sz="2000" spc="-10" dirty="0">
                <a:latin typeface="Yu Gothic"/>
                <a:cs typeface="Yu Gothic"/>
              </a:rPr>
              <a:t>“</a:t>
            </a:r>
            <a:r>
              <a:rPr sz="2000" spc="-10" dirty="0">
                <a:latin typeface="Calibri"/>
                <a:cs typeface="Calibri"/>
              </a:rPr>
              <a:t>negative</a:t>
            </a:r>
            <a:r>
              <a:rPr sz="2000" dirty="0">
                <a:latin typeface="Calibri"/>
                <a:cs typeface="Calibri"/>
              </a:rPr>
              <a:t> </a:t>
            </a:r>
            <a:r>
              <a:rPr sz="2000" spc="-5" dirty="0">
                <a:latin typeface="Calibri"/>
                <a:cs typeface="Calibri"/>
              </a:rPr>
              <a:t>emotion</a:t>
            </a:r>
            <a:r>
              <a:rPr sz="2000" spc="-5" dirty="0">
                <a:latin typeface="Yu Gothic"/>
                <a:cs typeface="Yu Gothic"/>
              </a:rPr>
              <a:t>”</a:t>
            </a:r>
            <a:r>
              <a:rPr sz="2000" spc="-5" dirty="0">
                <a:latin typeface="Calibri"/>
                <a:cs typeface="Calibri"/>
              </a:rPr>
              <a:t>?</a:t>
            </a:r>
            <a:endParaRPr sz="2000">
              <a:latin typeface="Calibri"/>
              <a:cs typeface="Calibri"/>
            </a:endParaRPr>
          </a:p>
          <a:p>
            <a:pPr marL="698500" lvl="1" indent="-228600">
              <a:lnSpc>
                <a:spcPts val="3180"/>
              </a:lnSpc>
              <a:spcBef>
                <a:spcPts val="110"/>
              </a:spcBef>
              <a:buFont typeface="Arial"/>
              <a:buChar char="•"/>
              <a:tabLst>
                <a:tab pos="698500" algn="l"/>
              </a:tabLst>
            </a:pPr>
            <a:r>
              <a:rPr sz="2800" spc="-5" dirty="0">
                <a:latin typeface="Calibri"/>
                <a:cs typeface="Calibri"/>
              </a:rPr>
              <a:t>Split</a:t>
            </a:r>
            <a:r>
              <a:rPr sz="2800" dirty="0">
                <a:latin typeface="Calibri"/>
                <a:cs typeface="Calibri"/>
              </a:rPr>
              <a:t> </a:t>
            </a:r>
            <a:r>
              <a:rPr sz="2800" spc="-10" dirty="0">
                <a:latin typeface="Calibri"/>
                <a:cs typeface="Calibri"/>
              </a:rPr>
              <a:t>that</a:t>
            </a:r>
            <a:r>
              <a:rPr sz="2800" dirty="0">
                <a:latin typeface="Calibri"/>
                <a:cs typeface="Calibri"/>
              </a:rPr>
              <a:t> </a:t>
            </a:r>
            <a:r>
              <a:rPr sz="2800" spc="-15" dirty="0">
                <a:latin typeface="Calibri"/>
                <a:cs typeface="Calibri"/>
              </a:rPr>
              <a:t>gives</a:t>
            </a:r>
            <a:r>
              <a:rPr sz="2800" spc="10" dirty="0">
                <a:latin typeface="Calibri"/>
                <a:cs typeface="Calibri"/>
              </a:rPr>
              <a:t> </a:t>
            </a:r>
            <a:r>
              <a:rPr sz="2800" dirty="0">
                <a:latin typeface="Calibri"/>
                <a:cs typeface="Calibri"/>
              </a:rPr>
              <a:t>us</a:t>
            </a:r>
            <a:r>
              <a:rPr sz="2800" spc="5" dirty="0">
                <a:latin typeface="Calibri"/>
                <a:cs typeface="Calibri"/>
              </a:rPr>
              <a:t> </a:t>
            </a:r>
            <a:r>
              <a:rPr sz="2800" spc="-5" dirty="0">
                <a:latin typeface="Calibri"/>
                <a:cs typeface="Calibri"/>
              </a:rPr>
              <a:t>the </a:t>
            </a:r>
            <a:r>
              <a:rPr sz="2800" i="1" spc="-5" dirty="0">
                <a:latin typeface="Calibri"/>
                <a:cs typeface="Calibri"/>
              </a:rPr>
              <a:t>maximum</a:t>
            </a:r>
            <a:r>
              <a:rPr sz="2800" i="1" spc="5" dirty="0">
                <a:latin typeface="Calibri"/>
                <a:cs typeface="Calibri"/>
              </a:rPr>
              <a:t> </a:t>
            </a:r>
            <a:r>
              <a:rPr sz="2800" i="1" spc="-10" dirty="0">
                <a:latin typeface="Calibri"/>
                <a:cs typeface="Calibri"/>
              </a:rPr>
              <a:t>information</a:t>
            </a:r>
            <a:r>
              <a:rPr sz="2800" i="1" dirty="0">
                <a:latin typeface="Calibri"/>
                <a:cs typeface="Calibri"/>
              </a:rPr>
              <a:t> </a:t>
            </a:r>
            <a:r>
              <a:rPr sz="2800" i="1" spc="-5" dirty="0">
                <a:latin typeface="Calibri"/>
                <a:cs typeface="Calibri"/>
              </a:rPr>
              <a:t>gain</a:t>
            </a:r>
            <a:r>
              <a:rPr sz="2800" i="1" spc="5" dirty="0">
                <a:latin typeface="Calibri"/>
                <a:cs typeface="Calibri"/>
              </a:rPr>
              <a:t> </a:t>
            </a:r>
            <a:r>
              <a:rPr sz="2800" spc="-5" dirty="0">
                <a:latin typeface="Calibri"/>
                <a:cs typeface="Calibri"/>
              </a:rPr>
              <a:t>(or</a:t>
            </a:r>
            <a:r>
              <a:rPr sz="2800" dirty="0">
                <a:latin typeface="Calibri"/>
                <a:cs typeface="Calibri"/>
              </a:rPr>
              <a:t> </a:t>
            </a:r>
            <a:r>
              <a:rPr sz="2800" spc="-5" dirty="0">
                <a:latin typeface="Calibri"/>
                <a:cs typeface="Calibri"/>
              </a:rPr>
              <a:t>the</a:t>
            </a:r>
            <a:endParaRPr sz="2800">
              <a:latin typeface="Calibri"/>
              <a:cs typeface="Calibri"/>
            </a:endParaRPr>
          </a:p>
          <a:p>
            <a:pPr marL="698500">
              <a:lnSpc>
                <a:spcPts val="3180"/>
              </a:lnSpc>
            </a:pPr>
            <a:r>
              <a:rPr sz="2800" i="1" spc="-5" dirty="0">
                <a:latin typeface="Calibri"/>
                <a:cs typeface="Calibri"/>
              </a:rPr>
              <a:t>maximum reduction </a:t>
            </a:r>
            <a:r>
              <a:rPr sz="2800" i="1" dirty="0">
                <a:latin typeface="Calibri"/>
                <a:cs typeface="Calibri"/>
              </a:rPr>
              <a:t>of</a:t>
            </a:r>
            <a:r>
              <a:rPr sz="2800" i="1" spc="-5" dirty="0">
                <a:latin typeface="Calibri"/>
                <a:cs typeface="Calibri"/>
              </a:rPr>
              <a:t> </a:t>
            </a:r>
            <a:r>
              <a:rPr sz="2800" i="1" spc="-15" dirty="0">
                <a:latin typeface="Calibri"/>
                <a:cs typeface="Calibri"/>
              </a:rPr>
              <a:t>uncertainty</a:t>
            </a:r>
            <a:r>
              <a:rPr sz="2800" spc="-15" dirty="0">
                <a:latin typeface="Calibri"/>
                <a:cs typeface="Calibri"/>
              </a:rPr>
              <a:t>)</a:t>
            </a:r>
            <a:endParaRPr sz="2800">
              <a:latin typeface="Calibri"/>
              <a:cs typeface="Calibri"/>
            </a:endParaRPr>
          </a:p>
          <a:p>
            <a:pPr marL="241300" indent="-228600">
              <a:lnSpc>
                <a:spcPct val="100000"/>
              </a:lnSpc>
              <a:spcBef>
                <a:spcPts val="650"/>
              </a:spcBef>
              <a:buFont typeface="Arial"/>
              <a:buChar char="•"/>
              <a:tabLst>
                <a:tab pos="241300" algn="l"/>
              </a:tabLst>
            </a:pPr>
            <a:r>
              <a:rPr sz="2800" spc="-5" dirty="0">
                <a:latin typeface="Calibri"/>
                <a:cs typeface="Calibri"/>
              </a:rPr>
              <a:t>Stopping</a:t>
            </a:r>
            <a:r>
              <a:rPr sz="2800" spc="-40" dirty="0">
                <a:latin typeface="Calibri"/>
                <a:cs typeface="Calibri"/>
              </a:rPr>
              <a:t> </a:t>
            </a:r>
            <a:r>
              <a:rPr sz="2800" spc="-10" dirty="0">
                <a:latin typeface="Calibri"/>
                <a:cs typeface="Calibri"/>
              </a:rPr>
              <a:t>criterion</a:t>
            </a:r>
            <a:endParaRPr sz="2800">
              <a:latin typeface="Calibri"/>
              <a:cs typeface="Calibri"/>
            </a:endParaRPr>
          </a:p>
          <a:p>
            <a:pPr marL="698500" marR="5080" lvl="1" indent="-228600">
              <a:lnSpc>
                <a:spcPts val="3000"/>
              </a:lnSpc>
              <a:spcBef>
                <a:spcPts val="640"/>
              </a:spcBef>
              <a:buFont typeface="Arial"/>
              <a:buChar char="•"/>
              <a:tabLst>
                <a:tab pos="698500" algn="l"/>
              </a:tabLst>
            </a:pPr>
            <a:r>
              <a:rPr sz="2800" spc="-5" dirty="0">
                <a:latin typeface="Calibri"/>
                <a:cs typeface="Calibri"/>
              </a:rPr>
              <a:t>When</a:t>
            </a:r>
            <a:r>
              <a:rPr sz="2800" dirty="0">
                <a:latin typeface="Calibri"/>
                <a:cs typeface="Calibri"/>
              </a:rPr>
              <a:t> </a:t>
            </a:r>
            <a:r>
              <a:rPr sz="2800" spc="-5" dirty="0">
                <a:latin typeface="Calibri"/>
                <a:cs typeface="Calibri"/>
              </a:rPr>
              <a:t>all the </a:t>
            </a:r>
            <a:r>
              <a:rPr sz="2800" spc="-10" dirty="0">
                <a:latin typeface="Calibri"/>
                <a:cs typeface="Calibri"/>
              </a:rPr>
              <a:t>elements</a:t>
            </a:r>
            <a:r>
              <a:rPr sz="2800" spc="5" dirty="0">
                <a:latin typeface="Calibri"/>
                <a:cs typeface="Calibri"/>
              </a:rPr>
              <a:t> </a:t>
            </a:r>
            <a:r>
              <a:rPr sz="2800" spc="-15" dirty="0">
                <a:latin typeface="Calibri"/>
                <a:cs typeface="Calibri"/>
              </a:rPr>
              <a:t>at</a:t>
            </a:r>
            <a:r>
              <a:rPr sz="2800" spc="-5" dirty="0">
                <a:latin typeface="Calibri"/>
                <a:cs typeface="Calibri"/>
              </a:rPr>
              <a:t> one node </a:t>
            </a:r>
            <a:r>
              <a:rPr sz="2800" spc="-25" dirty="0">
                <a:latin typeface="Calibri"/>
                <a:cs typeface="Calibri"/>
              </a:rPr>
              <a:t>have</a:t>
            </a:r>
            <a:r>
              <a:rPr sz="2800" spc="-5" dirty="0">
                <a:latin typeface="Calibri"/>
                <a:cs typeface="Calibri"/>
              </a:rPr>
              <a:t> the</a:t>
            </a:r>
            <a:r>
              <a:rPr sz="2800" spc="-10" dirty="0">
                <a:latin typeface="Calibri"/>
                <a:cs typeface="Calibri"/>
              </a:rPr>
              <a:t> </a:t>
            </a:r>
            <a:r>
              <a:rPr sz="2800" dirty="0">
                <a:latin typeface="Calibri"/>
                <a:cs typeface="Calibri"/>
              </a:rPr>
              <a:t>same</a:t>
            </a:r>
            <a:r>
              <a:rPr sz="2800" spc="-5" dirty="0">
                <a:latin typeface="Calibri"/>
                <a:cs typeface="Calibri"/>
              </a:rPr>
              <a:t> </a:t>
            </a:r>
            <a:r>
              <a:rPr sz="2800" dirty="0">
                <a:latin typeface="Calibri"/>
                <a:cs typeface="Calibri"/>
              </a:rPr>
              <a:t>class,</a:t>
            </a:r>
            <a:r>
              <a:rPr sz="2800" spc="5" dirty="0">
                <a:latin typeface="Calibri"/>
                <a:cs typeface="Calibri"/>
              </a:rPr>
              <a:t> </a:t>
            </a:r>
            <a:r>
              <a:rPr sz="2800" dirty="0">
                <a:latin typeface="Calibri"/>
                <a:cs typeface="Calibri"/>
              </a:rPr>
              <a:t>no </a:t>
            </a:r>
            <a:r>
              <a:rPr sz="2800" spc="-5" dirty="0">
                <a:latin typeface="Calibri"/>
                <a:cs typeface="Calibri"/>
              </a:rPr>
              <a:t>need </a:t>
            </a:r>
            <a:r>
              <a:rPr sz="2800" spc="-620" dirty="0">
                <a:latin typeface="Calibri"/>
                <a:cs typeface="Calibri"/>
              </a:rPr>
              <a:t> </a:t>
            </a:r>
            <a:r>
              <a:rPr sz="2800" spc="-15" dirty="0">
                <a:latin typeface="Calibri"/>
                <a:cs typeface="Calibri"/>
              </a:rPr>
              <a:t>to</a:t>
            </a:r>
            <a:r>
              <a:rPr sz="2800" dirty="0">
                <a:latin typeface="Calibri"/>
                <a:cs typeface="Calibri"/>
              </a:rPr>
              <a:t> </a:t>
            </a:r>
            <a:r>
              <a:rPr sz="2800" spc="-5" dirty="0">
                <a:latin typeface="Calibri"/>
                <a:cs typeface="Calibri"/>
              </a:rPr>
              <a:t>split</a:t>
            </a:r>
            <a:r>
              <a:rPr sz="2800" spc="5" dirty="0">
                <a:latin typeface="Calibri"/>
                <a:cs typeface="Calibri"/>
              </a:rPr>
              <a:t> </a:t>
            </a:r>
            <a:r>
              <a:rPr sz="2800" spc="-5" dirty="0">
                <a:latin typeface="Calibri"/>
                <a:cs typeface="Calibri"/>
              </a:rPr>
              <a:t>further</a:t>
            </a:r>
            <a:endParaRPr sz="2800">
              <a:latin typeface="Calibri"/>
              <a:cs typeface="Calibri"/>
            </a:endParaRPr>
          </a:p>
          <a:p>
            <a:pPr marL="241300" marR="181610" indent="-228600">
              <a:lnSpc>
                <a:spcPts val="3000"/>
              </a:lnSpc>
              <a:spcBef>
                <a:spcPts val="980"/>
              </a:spcBef>
              <a:buFont typeface="Arial"/>
              <a:buChar char="•"/>
              <a:tabLst>
                <a:tab pos="241300" algn="l"/>
              </a:tabLst>
            </a:pPr>
            <a:r>
              <a:rPr sz="2800" spc="-5" dirty="0">
                <a:latin typeface="Calibri"/>
                <a:cs typeface="Calibri"/>
              </a:rPr>
              <a:t>In</a:t>
            </a:r>
            <a:r>
              <a:rPr sz="2800" spc="5" dirty="0">
                <a:latin typeface="Calibri"/>
                <a:cs typeface="Calibri"/>
              </a:rPr>
              <a:t> </a:t>
            </a:r>
            <a:r>
              <a:rPr sz="2800" spc="-10" dirty="0">
                <a:latin typeface="Calibri"/>
                <a:cs typeface="Calibri"/>
              </a:rPr>
              <a:t>practice,</a:t>
            </a:r>
            <a:r>
              <a:rPr sz="2800" spc="5" dirty="0">
                <a:latin typeface="Calibri"/>
                <a:cs typeface="Calibri"/>
              </a:rPr>
              <a:t> </a:t>
            </a:r>
            <a:r>
              <a:rPr sz="2800" spc="-5" dirty="0">
                <a:latin typeface="Calibri"/>
                <a:cs typeface="Calibri"/>
              </a:rPr>
              <a:t>one</a:t>
            </a:r>
            <a:r>
              <a:rPr sz="2800" dirty="0">
                <a:latin typeface="Calibri"/>
                <a:cs typeface="Calibri"/>
              </a:rPr>
              <a:t> </a:t>
            </a:r>
            <a:r>
              <a:rPr sz="2800" spc="-20" dirty="0">
                <a:latin typeface="Calibri"/>
                <a:cs typeface="Calibri"/>
              </a:rPr>
              <a:t>first</a:t>
            </a:r>
            <a:r>
              <a:rPr sz="2800" dirty="0">
                <a:latin typeface="Calibri"/>
                <a:cs typeface="Calibri"/>
              </a:rPr>
              <a:t> </a:t>
            </a:r>
            <a:r>
              <a:rPr sz="2800" spc="-5" dirty="0">
                <a:latin typeface="Calibri"/>
                <a:cs typeface="Calibri"/>
              </a:rPr>
              <a:t>builds</a:t>
            </a:r>
            <a:r>
              <a:rPr sz="2800" spc="10" dirty="0">
                <a:latin typeface="Calibri"/>
                <a:cs typeface="Calibri"/>
              </a:rPr>
              <a:t> </a:t>
            </a:r>
            <a:r>
              <a:rPr sz="2800" dirty="0">
                <a:latin typeface="Calibri"/>
                <a:cs typeface="Calibri"/>
              </a:rPr>
              <a:t>a </a:t>
            </a:r>
            <a:r>
              <a:rPr sz="2800" spc="-20" dirty="0">
                <a:latin typeface="Calibri"/>
                <a:cs typeface="Calibri"/>
              </a:rPr>
              <a:t>large</a:t>
            </a:r>
            <a:r>
              <a:rPr sz="2800" dirty="0">
                <a:latin typeface="Calibri"/>
                <a:cs typeface="Calibri"/>
              </a:rPr>
              <a:t> </a:t>
            </a:r>
            <a:r>
              <a:rPr sz="2800" spc="-15" dirty="0">
                <a:latin typeface="Calibri"/>
                <a:cs typeface="Calibri"/>
              </a:rPr>
              <a:t>tree</a:t>
            </a:r>
            <a:r>
              <a:rPr sz="2800" spc="-5" dirty="0">
                <a:latin typeface="Calibri"/>
                <a:cs typeface="Calibri"/>
              </a:rPr>
              <a:t> and</a:t>
            </a:r>
            <a:r>
              <a:rPr sz="2800" spc="10" dirty="0">
                <a:latin typeface="Calibri"/>
                <a:cs typeface="Calibri"/>
              </a:rPr>
              <a:t> </a:t>
            </a:r>
            <a:r>
              <a:rPr sz="2800" spc="-5" dirty="0">
                <a:latin typeface="Calibri"/>
                <a:cs typeface="Calibri"/>
              </a:rPr>
              <a:t>then</a:t>
            </a:r>
            <a:r>
              <a:rPr sz="2800" spc="5" dirty="0">
                <a:latin typeface="Calibri"/>
                <a:cs typeface="Calibri"/>
              </a:rPr>
              <a:t> </a:t>
            </a:r>
            <a:r>
              <a:rPr sz="2800" spc="-5" dirty="0">
                <a:latin typeface="Calibri"/>
                <a:cs typeface="Calibri"/>
              </a:rPr>
              <a:t>one prunes</a:t>
            </a:r>
            <a:r>
              <a:rPr sz="2800" spc="10" dirty="0">
                <a:latin typeface="Calibri"/>
                <a:cs typeface="Calibri"/>
              </a:rPr>
              <a:t> </a:t>
            </a:r>
            <a:r>
              <a:rPr sz="2800" spc="-5" dirty="0">
                <a:latin typeface="Calibri"/>
                <a:cs typeface="Calibri"/>
              </a:rPr>
              <a:t>it</a:t>
            </a:r>
            <a:r>
              <a:rPr sz="2800" dirty="0">
                <a:latin typeface="Calibri"/>
                <a:cs typeface="Calibri"/>
              </a:rPr>
              <a:t> </a:t>
            </a:r>
            <a:r>
              <a:rPr sz="2800" spc="-5" dirty="0">
                <a:latin typeface="Calibri"/>
                <a:cs typeface="Calibri"/>
              </a:rPr>
              <a:t>back </a:t>
            </a:r>
            <a:r>
              <a:rPr sz="2800" spc="-615" dirty="0">
                <a:latin typeface="Calibri"/>
                <a:cs typeface="Calibri"/>
              </a:rPr>
              <a:t> </a:t>
            </a:r>
            <a:r>
              <a:rPr sz="2800" spc="-10" dirty="0">
                <a:latin typeface="Calibri"/>
                <a:cs typeface="Calibri"/>
              </a:rPr>
              <a:t>(to</a:t>
            </a:r>
            <a:r>
              <a:rPr sz="2800" spc="-5" dirty="0">
                <a:latin typeface="Calibri"/>
                <a:cs typeface="Calibri"/>
              </a:rPr>
              <a:t> </a:t>
            </a:r>
            <a:r>
              <a:rPr sz="2800" spc="-20" dirty="0">
                <a:latin typeface="Calibri"/>
                <a:cs typeface="Calibri"/>
              </a:rPr>
              <a:t>avoid</a:t>
            </a:r>
            <a:r>
              <a:rPr sz="2800" spc="5" dirty="0">
                <a:latin typeface="Calibri"/>
                <a:cs typeface="Calibri"/>
              </a:rPr>
              <a:t> </a:t>
            </a:r>
            <a:r>
              <a:rPr sz="2800" spc="-15" dirty="0">
                <a:latin typeface="Calibri"/>
                <a:cs typeface="Calibri"/>
              </a:rPr>
              <a:t>overfitting)</a:t>
            </a:r>
            <a:endParaRPr sz="2800">
              <a:latin typeface="Calibri"/>
              <a:cs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67077"/>
            <a:ext cx="6414135" cy="1173480"/>
          </a:xfrm>
          <a:prstGeom prst="rect">
            <a:avLst/>
          </a:prstGeom>
        </p:spPr>
        <p:txBody>
          <a:bodyPr vert="horz" wrap="square" lIns="0" tIns="156845" rIns="0" bIns="0" rtlCol="0">
            <a:spAutoFit/>
          </a:bodyPr>
          <a:lstStyle/>
          <a:p>
            <a:pPr marL="12700">
              <a:lnSpc>
                <a:spcPct val="100000"/>
              </a:lnSpc>
              <a:spcBef>
                <a:spcPts val="1235"/>
              </a:spcBef>
            </a:pPr>
            <a:r>
              <a:rPr spc="-20" dirty="0"/>
              <a:t>Information</a:t>
            </a:r>
            <a:r>
              <a:rPr spc="-25" dirty="0"/>
              <a:t> </a:t>
            </a:r>
            <a:r>
              <a:rPr dirty="0"/>
              <a:t>Gain</a:t>
            </a:r>
          </a:p>
          <a:p>
            <a:pPr marL="12700">
              <a:lnSpc>
                <a:spcPct val="100000"/>
              </a:lnSpc>
              <a:spcBef>
                <a:spcPts val="459"/>
              </a:spcBef>
            </a:pPr>
            <a:r>
              <a:rPr sz="1800" b="0" spc="-5" dirty="0">
                <a:solidFill>
                  <a:srgbClr val="000000"/>
                </a:solidFill>
                <a:latin typeface="Calibri"/>
                <a:cs typeface="Calibri"/>
              </a:rPr>
              <a:t>Imagine</a:t>
            </a:r>
            <a:r>
              <a:rPr sz="1800" b="0" spc="5" dirty="0">
                <a:solidFill>
                  <a:srgbClr val="000000"/>
                </a:solidFill>
                <a:latin typeface="Calibri"/>
                <a:cs typeface="Calibri"/>
              </a:rPr>
              <a:t> </a:t>
            </a:r>
            <a:r>
              <a:rPr sz="1800" b="0" spc="-10" dirty="0">
                <a:solidFill>
                  <a:srgbClr val="000000"/>
                </a:solidFill>
                <a:latin typeface="Calibri"/>
                <a:cs typeface="Calibri"/>
              </a:rPr>
              <a:t>you</a:t>
            </a:r>
            <a:r>
              <a:rPr sz="1800" b="0" spc="10" dirty="0">
                <a:solidFill>
                  <a:srgbClr val="000000"/>
                </a:solidFill>
                <a:latin typeface="Calibri"/>
                <a:cs typeface="Calibri"/>
              </a:rPr>
              <a:t> </a:t>
            </a:r>
            <a:r>
              <a:rPr sz="1800" b="0" dirty="0">
                <a:solidFill>
                  <a:srgbClr val="000000"/>
                </a:solidFill>
                <a:latin typeface="Calibri"/>
                <a:cs typeface="Calibri"/>
              </a:rPr>
              <a:t>need</a:t>
            </a:r>
            <a:r>
              <a:rPr sz="1800" b="0" spc="10" dirty="0">
                <a:solidFill>
                  <a:srgbClr val="000000"/>
                </a:solidFill>
                <a:latin typeface="Calibri"/>
                <a:cs typeface="Calibri"/>
              </a:rPr>
              <a:t> </a:t>
            </a:r>
            <a:r>
              <a:rPr sz="1800" b="0" spc="-10" dirty="0">
                <a:solidFill>
                  <a:srgbClr val="000000"/>
                </a:solidFill>
                <a:latin typeface="Calibri"/>
                <a:cs typeface="Calibri"/>
              </a:rPr>
              <a:t>to</a:t>
            </a:r>
            <a:r>
              <a:rPr sz="1800" b="0" spc="5" dirty="0">
                <a:solidFill>
                  <a:srgbClr val="000000"/>
                </a:solidFill>
                <a:latin typeface="Calibri"/>
                <a:cs typeface="Calibri"/>
              </a:rPr>
              <a:t> </a:t>
            </a:r>
            <a:r>
              <a:rPr sz="1800" b="0" spc="-5" dirty="0">
                <a:solidFill>
                  <a:srgbClr val="000000"/>
                </a:solidFill>
                <a:latin typeface="Calibri"/>
                <a:cs typeface="Calibri"/>
              </a:rPr>
              <a:t>determine</a:t>
            </a:r>
            <a:r>
              <a:rPr sz="1800" b="0" spc="5" dirty="0">
                <a:solidFill>
                  <a:srgbClr val="000000"/>
                </a:solidFill>
                <a:latin typeface="Calibri"/>
                <a:cs typeface="Calibri"/>
              </a:rPr>
              <a:t> </a:t>
            </a:r>
            <a:r>
              <a:rPr sz="1800" b="0" dirty="0">
                <a:solidFill>
                  <a:srgbClr val="000000"/>
                </a:solidFill>
                <a:latin typeface="Calibri"/>
                <a:cs typeface="Calibri"/>
              </a:rPr>
              <a:t>who</a:t>
            </a:r>
            <a:r>
              <a:rPr sz="1800" b="0" spc="5" dirty="0">
                <a:solidFill>
                  <a:srgbClr val="000000"/>
                </a:solidFill>
                <a:latin typeface="Calibri"/>
                <a:cs typeface="Calibri"/>
              </a:rPr>
              <a:t> </a:t>
            </a:r>
            <a:r>
              <a:rPr sz="1800" b="0" dirty="0">
                <a:solidFill>
                  <a:srgbClr val="000000"/>
                </a:solidFill>
                <a:latin typeface="Calibri"/>
                <a:cs typeface="Calibri"/>
              </a:rPr>
              <a:t>a</a:t>
            </a:r>
            <a:r>
              <a:rPr sz="1800" b="0" spc="5" dirty="0">
                <a:solidFill>
                  <a:srgbClr val="000000"/>
                </a:solidFill>
                <a:latin typeface="Calibri"/>
                <a:cs typeface="Calibri"/>
              </a:rPr>
              <a:t> </a:t>
            </a:r>
            <a:r>
              <a:rPr sz="1800" b="0" dirty="0">
                <a:solidFill>
                  <a:srgbClr val="000000"/>
                </a:solidFill>
                <a:latin typeface="Calibri"/>
                <a:cs typeface="Calibri"/>
              </a:rPr>
              <a:t>bank</a:t>
            </a:r>
            <a:r>
              <a:rPr sz="1800" b="0" spc="-5" dirty="0">
                <a:solidFill>
                  <a:srgbClr val="000000"/>
                </a:solidFill>
                <a:latin typeface="Calibri"/>
                <a:cs typeface="Calibri"/>
              </a:rPr>
              <a:t> can</a:t>
            </a:r>
            <a:r>
              <a:rPr sz="1800" b="0" spc="10" dirty="0">
                <a:solidFill>
                  <a:srgbClr val="000000"/>
                </a:solidFill>
                <a:latin typeface="Calibri"/>
                <a:cs typeface="Calibri"/>
              </a:rPr>
              <a:t> </a:t>
            </a:r>
            <a:r>
              <a:rPr sz="1800" b="0" spc="-15" dirty="0">
                <a:solidFill>
                  <a:srgbClr val="000000"/>
                </a:solidFill>
                <a:latin typeface="Calibri"/>
                <a:cs typeface="Calibri"/>
              </a:rPr>
              <a:t>safely</a:t>
            </a:r>
            <a:r>
              <a:rPr sz="1800" b="0" dirty="0">
                <a:solidFill>
                  <a:srgbClr val="000000"/>
                </a:solidFill>
                <a:latin typeface="Calibri"/>
                <a:cs typeface="Calibri"/>
              </a:rPr>
              <a:t> </a:t>
            </a:r>
            <a:r>
              <a:rPr sz="1800" b="0" spc="-10" dirty="0">
                <a:solidFill>
                  <a:srgbClr val="000000"/>
                </a:solidFill>
                <a:latin typeface="Calibri"/>
                <a:cs typeface="Calibri"/>
              </a:rPr>
              <a:t>give</a:t>
            </a:r>
            <a:r>
              <a:rPr sz="1800" b="0" spc="5" dirty="0">
                <a:solidFill>
                  <a:srgbClr val="000000"/>
                </a:solidFill>
                <a:latin typeface="Calibri"/>
                <a:cs typeface="Calibri"/>
              </a:rPr>
              <a:t> </a:t>
            </a:r>
            <a:r>
              <a:rPr sz="1800" b="0" spc="-10" dirty="0">
                <a:solidFill>
                  <a:srgbClr val="000000"/>
                </a:solidFill>
                <a:latin typeface="Calibri"/>
                <a:cs typeface="Calibri"/>
              </a:rPr>
              <a:t>credit</a:t>
            </a:r>
            <a:r>
              <a:rPr sz="1800" b="0" dirty="0">
                <a:solidFill>
                  <a:srgbClr val="000000"/>
                </a:solidFill>
                <a:latin typeface="Calibri"/>
                <a:cs typeface="Calibri"/>
              </a:rPr>
              <a:t> </a:t>
            </a:r>
            <a:r>
              <a:rPr sz="1800" b="0" spc="-10" dirty="0">
                <a:solidFill>
                  <a:srgbClr val="000000"/>
                </a:solidFill>
                <a:latin typeface="Calibri"/>
                <a:cs typeface="Calibri"/>
              </a:rPr>
              <a:t>to?</a:t>
            </a:r>
            <a:endParaRPr sz="1800">
              <a:latin typeface="Calibri"/>
              <a:cs typeface="Calibri"/>
            </a:endParaRPr>
          </a:p>
        </p:txBody>
      </p:sp>
      <p:pic>
        <p:nvPicPr>
          <p:cNvPr id="3" name="object 3"/>
          <p:cNvPicPr/>
          <p:nvPr/>
        </p:nvPicPr>
        <p:blipFill>
          <a:blip r:embed="rId2" cstate="print"/>
          <a:stretch>
            <a:fillRect/>
          </a:stretch>
        </p:blipFill>
        <p:spPr>
          <a:xfrm>
            <a:off x="1267373" y="1776286"/>
            <a:ext cx="8615502" cy="4586957"/>
          </a:xfrm>
          <a:prstGeom prst="rect">
            <a:avLst/>
          </a:prstGeom>
        </p:spPr>
      </p:pic>
      <p:sp>
        <p:nvSpPr>
          <p:cNvPr id="4" name="object 4"/>
          <p:cNvSpPr txBox="1"/>
          <p:nvPr/>
        </p:nvSpPr>
        <p:spPr>
          <a:xfrm>
            <a:off x="1938536" y="6510019"/>
            <a:ext cx="3709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Based</a:t>
            </a:r>
            <a:r>
              <a:rPr sz="1800" spc="5" dirty="0">
                <a:latin typeface="Calibri"/>
                <a:cs typeface="Calibri"/>
              </a:rPr>
              <a:t> </a:t>
            </a:r>
            <a:r>
              <a:rPr sz="1800" dirty="0">
                <a:latin typeface="Calibri"/>
                <a:cs typeface="Calibri"/>
              </a:rPr>
              <a:t>on</a:t>
            </a:r>
            <a:r>
              <a:rPr sz="1800" spc="10" dirty="0">
                <a:latin typeface="Calibri"/>
                <a:cs typeface="Calibri"/>
              </a:rPr>
              <a:t> </a:t>
            </a:r>
            <a:r>
              <a:rPr sz="1800" spc="-5" dirty="0">
                <a:latin typeface="Calibri"/>
                <a:cs typeface="Calibri"/>
              </a:rPr>
              <a:t>slide</a:t>
            </a:r>
            <a:r>
              <a:rPr sz="1800" spc="5" dirty="0">
                <a:latin typeface="Calibri"/>
                <a:cs typeface="Calibri"/>
              </a:rPr>
              <a:t> </a:t>
            </a:r>
            <a:r>
              <a:rPr sz="1800" spc="-5" dirty="0">
                <a:latin typeface="Calibri"/>
                <a:cs typeface="Calibri"/>
              </a:rPr>
              <a:t>by</a:t>
            </a:r>
            <a:r>
              <a:rPr sz="1800" dirty="0">
                <a:latin typeface="Calibri"/>
                <a:cs typeface="Calibri"/>
              </a:rPr>
              <a:t> </a:t>
            </a:r>
            <a:r>
              <a:rPr sz="1800" spc="-20" dirty="0">
                <a:latin typeface="Calibri"/>
                <a:cs typeface="Calibri"/>
              </a:rPr>
              <a:t>Pedro</a:t>
            </a:r>
            <a:r>
              <a:rPr sz="1800" spc="-5" dirty="0">
                <a:latin typeface="Calibri"/>
                <a:cs typeface="Calibri"/>
              </a:rPr>
              <a:t> Domingos,</a:t>
            </a:r>
            <a:r>
              <a:rPr sz="1800" spc="5" dirty="0">
                <a:latin typeface="Calibri"/>
                <a:cs typeface="Calibri"/>
              </a:rPr>
              <a:t> </a:t>
            </a:r>
            <a:r>
              <a:rPr sz="1800" spc="-65" dirty="0">
                <a:latin typeface="Calibri"/>
                <a:cs typeface="Calibri"/>
              </a:rPr>
              <a:t>UW.</a:t>
            </a:r>
            <a:endParaRPr sz="1800">
              <a:latin typeface="Calibri"/>
              <a:cs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1931035" cy="695960"/>
          </a:xfrm>
          <a:prstGeom prst="rect">
            <a:avLst/>
          </a:prstGeom>
        </p:spPr>
        <p:txBody>
          <a:bodyPr vert="horz" wrap="square" lIns="0" tIns="12700" rIns="0" bIns="0" rtlCol="0">
            <a:spAutoFit/>
          </a:bodyPr>
          <a:lstStyle/>
          <a:p>
            <a:pPr marL="12700">
              <a:lnSpc>
                <a:spcPct val="100000"/>
              </a:lnSpc>
              <a:spcBef>
                <a:spcPts val="100"/>
              </a:spcBef>
            </a:pPr>
            <a:r>
              <a:rPr spc="-5" dirty="0"/>
              <a:t>Impurity</a:t>
            </a:r>
          </a:p>
        </p:txBody>
      </p:sp>
      <p:sp>
        <p:nvSpPr>
          <p:cNvPr id="3" name="object 3"/>
          <p:cNvSpPr txBox="1"/>
          <p:nvPr/>
        </p:nvSpPr>
        <p:spPr>
          <a:xfrm>
            <a:off x="1907539" y="6193028"/>
            <a:ext cx="3709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Based</a:t>
            </a:r>
            <a:r>
              <a:rPr sz="1800" spc="5" dirty="0">
                <a:latin typeface="Calibri"/>
                <a:cs typeface="Calibri"/>
              </a:rPr>
              <a:t> </a:t>
            </a:r>
            <a:r>
              <a:rPr sz="1800" dirty="0">
                <a:latin typeface="Calibri"/>
                <a:cs typeface="Calibri"/>
              </a:rPr>
              <a:t>on</a:t>
            </a:r>
            <a:r>
              <a:rPr sz="1800" spc="10" dirty="0">
                <a:latin typeface="Calibri"/>
                <a:cs typeface="Calibri"/>
              </a:rPr>
              <a:t> </a:t>
            </a:r>
            <a:r>
              <a:rPr sz="1800" spc="-5" dirty="0">
                <a:latin typeface="Calibri"/>
                <a:cs typeface="Calibri"/>
              </a:rPr>
              <a:t>slide</a:t>
            </a:r>
            <a:r>
              <a:rPr sz="1800" spc="5" dirty="0">
                <a:latin typeface="Calibri"/>
                <a:cs typeface="Calibri"/>
              </a:rPr>
              <a:t> </a:t>
            </a:r>
            <a:r>
              <a:rPr sz="1800" spc="-5" dirty="0">
                <a:latin typeface="Calibri"/>
                <a:cs typeface="Calibri"/>
              </a:rPr>
              <a:t>by</a:t>
            </a:r>
            <a:r>
              <a:rPr sz="1800" dirty="0">
                <a:latin typeface="Calibri"/>
                <a:cs typeface="Calibri"/>
              </a:rPr>
              <a:t> </a:t>
            </a:r>
            <a:r>
              <a:rPr sz="1800" spc="-20" dirty="0">
                <a:latin typeface="Calibri"/>
                <a:cs typeface="Calibri"/>
              </a:rPr>
              <a:t>Pedro</a:t>
            </a:r>
            <a:r>
              <a:rPr sz="1800" spc="-5" dirty="0">
                <a:latin typeface="Calibri"/>
                <a:cs typeface="Calibri"/>
              </a:rPr>
              <a:t> Domingos,</a:t>
            </a:r>
            <a:r>
              <a:rPr sz="1800" spc="5" dirty="0">
                <a:latin typeface="Calibri"/>
                <a:cs typeface="Calibri"/>
              </a:rPr>
              <a:t> </a:t>
            </a:r>
            <a:r>
              <a:rPr sz="1800" spc="-65" dirty="0">
                <a:latin typeface="Calibri"/>
                <a:cs typeface="Calibri"/>
              </a:rPr>
              <a:t>UW.</a:t>
            </a:r>
            <a:endParaRPr sz="1800">
              <a:latin typeface="Calibri"/>
              <a:cs typeface="Calibri"/>
            </a:endParaRPr>
          </a:p>
        </p:txBody>
      </p:sp>
      <p:pic>
        <p:nvPicPr>
          <p:cNvPr id="4" name="object 4"/>
          <p:cNvPicPr/>
          <p:nvPr/>
        </p:nvPicPr>
        <p:blipFill>
          <a:blip r:embed="rId2" cstate="print"/>
          <a:stretch>
            <a:fillRect/>
          </a:stretch>
        </p:blipFill>
        <p:spPr>
          <a:xfrm>
            <a:off x="1722136" y="1804280"/>
            <a:ext cx="8282106" cy="2813538"/>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8063230" cy="695960"/>
          </a:xfrm>
          <a:prstGeom prst="rect">
            <a:avLst/>
          </a:prstGeom>
        </p:spPr>
        <p:txBody>
          <a:bodyPr vert="horz" wrap="square" lIns="0" tIns="12700" rIns="0" bIns="0" rtlCol="0">
            <a:spAutoFit/>
          </a:bodyPr>
          <a:lstStyle/>
          <a:p>
            <a:pPr marL="12700">
              <a:lnSpc>
                <a:spcPct val="100000"/>
              </a:lnSpc>
              <a:spcBef>
                <a:spcPts val="100"/>
              </a:spcBef>
            </a:pPr>
            <a:r>
              <a:rPr spc="-25" dirty="0"/>
              <a:t>Entropy:</a:t>
            </a:r>
            <a:r>
              <a:rPr spc="-5" dirty="0"/>
              <a:t> </a:t>
            </a:r>
            <a:r>
              <a:rPr dirty="0"/>
              <a:t>A</a:t>
            </a:r>
            <a:r>
              <a:rPr spc="-5" dirty="0"/>
              <a:t> </a:t>
            </a:r>
            <a:r>
              <a:rPr spc="-50" dirty="0"/>
              <a:t>way</a:t>
            </a:r>
            <a:r>
              <a:rPr dirty="0"/>
              <a:t> </a:t>
            </a:r>
            <a:r>
              <a:rPr spc="-20" dirty="0"/>
              <a:t>to</a:t>
            </a:r>
            <a:r>
              <a:rPr spc="5" dirty="0"/>
              <a:t> </a:t>
            </a:r>
            <a:r>
              <a:rPr spc="-15" dirty="0"/>
              <a:t>measure</a:t>
            </a:r>
            <a:r>
              <a:rPr dirty="0"/>
              <a:t> </a:t>
            </a:r>
            <a:r>
              <a:rPr spc="-5" dirty="0"/>
              <a:t>impurity</a:t>
            </a:r>
          </a:p>
        </p:txBody>
      </p:sp>
      <p:sp>
        <p:nvSpPr>
          <p:cNvPr id="3" name="object 3"/>
          <p:cNvSpPr txBox="1"/>
          <p:nvPr/>
        </p:nvSpPr>
        <p:spPr>
          <a:xfrm>
            <a:off x="916939" y="1795779"/>
            <a:ext cx="5634990" cy="45212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spc="-15" dirty="0">
                <a:latin typeface="Calibri"/>
                <a:cs typeface="Calibri"/>
              </a:rPr>
              <a:t>Entropy </a:t>
            </a:r>
            <a:r>
              <a:rPr sz="2800" i="1" dirty="0">
                <a:latin typeface="Times New Roman"/>
                <a:cs typeface="Times New Roman"/>
              </a:rPr>
              <a:t>H(X)</a:t>
            </a:r>
            <a:r>
              <a:rPr sz="2800" i="1" spc="-70" dirty="0">
                <a:latin typeface="Times New Roman"/>
                <a:cs typeface="Times New Roman"/>
              </a:rPr>
              <a:t> </a:t>
            </a:r>
            <a:r>
              <a:rPr sz="2800" spc="-5" dirty="0">
                <a:latin typeface="Calibri"/>
                <a:cs typeface="Calibri"/>
              </a:rPr>
              <a:t>of</a:t>
            </a:r>
            <a:r>
              <a:rPr sz="2800" spc="-10" dirty="0">
                <a:latin typeface="Calibri"/>
                <a:cs typeface="Calibri"/>
              </a:rPr>
              <a:t> </a:t>
            </a:r>
            <a:r>
              <a:rPr sz="2800" dirty="0">
                <a:latin typeface="Calibri"/>
                <a:cs typeface="Calibri"/>
              </a:rPr>
              <a:t>a</a:t>
            </a:r>
            <a:r>
              <a:rPr sz="2800" spc="-10" dirty="0">
                <a:latin typeface="Calibri"/>
                <a:cs typeface="Calibri"/>
              </a:rPr>
              <a:t> </a:t>
            </a:r>
            <a:r>
              <a:rPr sz="2800" spc="-15" dirty="0">
                <a:latin typeface="Calibri"/>
                <a:cs typeface="Calibri"/>
              </a:rPr>
              <a:t>random</a:t>
            </a:r>
            <a:r>
              <a:rPr sz="2800" spc="-5" dirty="0">
                <a:latin typeface="Calibri"/>
                <a:cs typeface="Calibri"/>
              </a:rPr>
              <a:t> </a:t>
            </a:r>
            <a:r>
              <a:rPr sz="2800" spc="-10" dirty="0">
                <a:latin typeface="Calibri"/>
                <a:cs typeface="Calibri"/>
              </a:rPr>
              <a:t>variable </a:t>
            </a:r>
            <a:r>
              <a:rPr sz="2800" i="1" dirty="0">
                <a:latin typeface="Times New Roman"/>
                <a:cs typeface="Times New Roman"/>
              </a:rPr>
              <a:t>X</a:t>
            </a:r>
            <a:r>
              <a:rPr sz="2800" dirty="0">
                <a:latin typeface="Calibri"/>
                <a:cs typeface="Calibri"/>
              </a:rPr>
              <a:t>:</a:t>
            </a:r>
            <a:endParaRPr sz="2800">
              <a:latin typeface="Calibri"/>
              <a:cs typeface="Calibri"/>
            </a:endParaRPr>
          </a:p>
        </p:txBody>
      </p:sp>
      <p:pic>
        <p:nvPicPr>
          <p:cNvPr id="4" name="object 4"/>
          <p:cNvPicPr/>
          <p:nvPr/>
        </p:nvPicPr>
        <p:blipFill>
          <a:blip r:embed="rId2" cstate="print"/>
          <a:stretch>
            <a:fillRect/>
          </a:stretch>
        </p:blipFill>
        <p:spPr>
          <a:xfrm>
            <a:off x="4823654" y="2451101"/>
            <a:ext cx="5651500" cy="1035049"/>
          </a:xfrm>
          <a:prstGeom prst="rect">
            <a:avLst/>
          </a:prstGeom>
        </p:spPr>
      </p:pic>
      <p:pic>
        <p:nvPicPr>
          <p:cNvPr id="5" name="object 5"/>
          <p:cNvPicPr/>
          <p:nvPr/>
        </p:nvPicPr>
        <p:blipFill>
          <a:blip r:embed="rId3" cstate="print"/>
          <a:stretch>
            <a:fillRect/>
          </a:stretch>
        </p:blipFill>
        <p:spPr>
          <a:xfrm>
            <a:off x="1463593" y="3855623"/>
            <a:ext cx="2555964" cy="2461298"/>
          </a:xfrm>
          <a:prstGeom prst="rect">
            <a:avLst/>
          </a:prstGeom>
        </p:spPr>
      </p:pic>
      <p:sp>
        <p:nvSpPr>
          <p:cNvPr id="6" name="object 6"/>
          <p:cNvSpPr txBox="1"/>
          <p:nvPr/>
        </p:nvSpPr>
        <p:spPr>
          <a:xfrm>
            <a:off x="916939" y="3379723"/>
            <a:ext cx="8141970" cy="1049655"/>
          </a:xfrm>
          <a:prstGeom prst="rect">
            <a:avLst/>
          </a:prstGeom>
        </p:spPr>
        <p:txBody>
          <a:bodyPr vert="horz" wrap="square" lIns="0" tIns="109855" rIns="0" bIns="0" rtlCol="0">
            <a:spAutoFit/>
          </a:bodyPr>
          <a:lstStyle/>
          <a:p>
            <a:pPr marL="12700">
              <a:lnSpc>
                <a:spcPct val="100000"/>
              </a:lnSpc>
              <a:spcBef>
                <a:spcPts val="865"/>
              </a:spcBef>
            </a:pPr>
            <a:r>
              <a:rPr sz="1800" spc="-5" dirty="0">
                <a:latin typeface="Calibri"/>
                <a:cs typeface="Calibri"/>
              </a:rPr>
              <a:t>Binary</a:t>
            </a:r>
            <a:r>
              <a:rPr sz="1800" spc="-10" dirty="0">
                <a:latin typeface="Calibri"/>
                <a:cs typeface="Calibri"/>
              </a:rPr>
              <a:t> </a:t>
            </a:r>
            <a:r>
              <a:rPr sz="1800" spc="-5" dirty="0">
                <a:latin typeface="Calibri"/>
                <a:cs typeface="Calibri"/>
              </a:rPr>
              <a:t>Classification</a:t>
            </a:r>
            <a:r>
              <a:rPr sz="1800" spc="5" dirty="0">
                <a:latin typeface="Calibri"/>
                <a:cs typeface="Calibri"/>
              </a:rPr>
              <a:t> </a:t>
            </a:r>
            <a:r>
              <a:rPr sz="1800" spc="-10" dirty="0">
                <a:latin typeface="Calibri"/>
                <a:cs typeface="Calibri"/>
              </a:rPr>
              <a:t>example,</a:t>
            </a:r>
            <a:r>
              <a:rPr sz="1800" dirty="0">
                <a:latin typeface="Calibri"/>
                <a:cs typeface="Calibri"/>
              </a:rPr>
              <a:t> </a:t>
            </a:r>
            <a:r>
              <a:rPr sz="1800" spc="-5" dirty="0">
                <a:latin typeface="Calibri"/>
                <a:cs typeface="Calibri"/>
              </a:rPr>
              <a:t>classes </a:t>
            </a:r>
            <a:r>
              <a:rPr sz="1800" spc="-10" dirty="0">
                <a:latin typeface="Calibri"/>
                <a:cs typeface="Calibri"/>
              </a:rPr>
              <a:t>are</a:t>
            </a:r>
            <a:r>
              <a:rPr sz="1800" spc="5" dirty="0">
                <a:latin typeface="Calibri"/>
                <a:cs typeface="Calibri"/>
              </a:rPr>
              <a:t> </a:t>
            </a:r>
            <a:r>
              <a:rPr sz="1800" dirty="0">
                <a:latin typeface="Calibri"/>
                <a:cs typeface="Calibri"/>
              </a:rPr>
              <a:t>a</a:t>
            </a:r>
            <a:r>
              <a:rPr sz="1800" spc="-5" dirty="0">
                <a:latin typeface="Calibri"/>
                <a:cs typeface="Calibri"/>
              </a:rPr>
              <a:t> </a:t>
            </a:r>
            <a:r>
              <a:rPr sz="1800" dirty="0">
                <a:latin typeface="Calibri"/>
                <a:cs typeface="Calibri"/>
              </a:rPr>
              <a:t>and</a:t>
            </a:r>
            <a:r>
              <a:rPr sz="1800" spc="5" dirty="0">
                <a:latin typeface="Calibri"/>
                <a:cs typeface="Calibri"/>
              </a:rPr>
              <a:t> </a:t>
            </a:r>
            <a:r>
              <a:rPr sz="1800" dirty="0">
                <a:latin typeface="Calibri"/>
                <a:cs typeface="Calibri"/>
              </a:rPr>
              <a:t>b:</a:t>
            </a:r>
            <a:endParaRPr sz="1800">
              <a:latin typeface="Calibri"/>
              <a:cs typeface="Calibri"/>
            </a:endParaRPr>
          </a:p>
          <a:p>
            <a:pPr marL="5019040" marR="5080">
              <a:lnSpc>
                <a:spcPct val="102200"/>
              </a:lnSpc>
              <a:spcBef>
                <a:spcPts val="720"/>
              </a:spcBef>
            </a:pPr>
            <a:r>
              <a:rPr sz="1800" spc="-10" dirty="0">
                <a:latin typeface="Calibri"/>
                <a:cs typeface="Calibri"/>
              </a:rPr>
              <a:t>For </a:t>
            </a:r>
            <a:r>
              <a:rPr sz="1800" dirty="0">
                <a:latin typeface="Calibri"/>
                <a:cs typeface="Calibri"/>
              </a:rPr>
              <a:t>a </a:t>
            </a:r>
            <a:r>
              <a:rPr sz="1800" spc="-5" dirty="0">
                <a:latin typeface="Calibri"/>
                <a:cs typeface="Calibri"/>
              </a:rPr>
              <a:t>set </a:t>
            </a:r>
            <a:r>
              <a:rPr sz="1800" dirty="0">
                <a:latin typeface="Calibri"/>
                <a:cs typeface="Calibri"/>
              </a:rPr>
              <a:t>of</a:t>
            </a:r>
            <a:r>
              <a:rPr sz="1800" spc="-5" dirty="0">
                <a:latin typeface="Calibri"/>
                <a:cs typeface="Calibri"/>
              </a:rPr>
              <a:t> </a:t>
            </a:r>
            <a:r>
              <a:rPr sz="1800" spc="-10" dirty="0">
                <a:latin typeface="Calibri"/>
                <a:cs typeface="Calibri"/>
              </a:rPr>
              <a:t>examples,</a:t>
            </a:r>
            <a:r>
              <a:rPr sz="1800" dirty="0">
                <a:latin typeface="Calibri"/>
                <a:cs typeface="Calibri"/>
              </a:rPr>
              <a:t> </a:t>
            </a:r>
            <a:r>
              <a:rPr sz="1800" spc="-5" dirty="0">
                <a:latin typeface="Calibri"/>
                <a:cs typeface="Calibri"/>
              </a:rPr>
              <a:t>P(a)</a:t>
            </a:r>
            <a:r>
              <a:rPr sz="1800" dirty="0">
                <a:latin typeface="Calibri"/>
                <a:cs typeface="Calibri"/>
              </a:rPr>
              <a:t> </a:t>
            </a:r>
            <a:r>
              <a:rPr sz="1800" spc="-5" dirty="0">
                <a:latin typeface="Calibri"/>
                <a:cs typeface="Calibri"/>
              </a:rPr>
              <a:t>is the </a:t>
            </a:r>
            <a:r>
              <a:rPr sz="1800" dirty="0">
                <a:latin typeface="Calibri"/>
                <a:cs typeface="Calibri"/>
              </a:rPr>
              <a:t> </a:t>
            </a:r>
            <a:r>
              <a:rPr sz="1800" spc="-5" dirty="0">
                <a:latin typeface="Calibri"/>
                <a:cs typeface="Calibri"/>
              </a:rPr>
              <a:t>proportion</a:t>
            </a:r>
            <a:r>
              <a:rPr sz="1800" spc="-15" dirty="0">
                <a:latin typeface="Calibri"/>
                <a:cs typeface="Calibri"/>
              </a:rPr>
              <a:t> </a:t>
            </a:r>
            <a:r>
              <a:rPr sz="1800" dirty="0">
                <a:latin typeface="Calibri"/>
                <a:cs typeface="Calibri"/>
              </a:rPr>
              <a:t>of</a:t>
            </a:r>
            <a:r>
              <a:rPr sz="1800" spc="-10" dirty="0">
                <a:latin typeface="Calibri"/>
                <a:cs typeface="Calibri"/>
              </a:rPr>
              <a:t> examples</a:t>
            </a:r>
            <a:r>
              <a:rPr sz="1800" spc="-20" dirty="0">
                <a:latin typeface="Calibri"/>
                <a:cs typeface="Calibri"/>
              </a:rPr>
              <a:t> </a:t>
            </a:r>
            <a:r>
              <a:rPr sz="1800" dirty="0">
                <a:latin typeface="Calibri"/>
                <a:cs typeface="Calibri"/>
              </a:rPr>
              <a:t>of</a:t>
            </a:r>
            <a:r>
              <a:rPr sz="1800" spc="-10" dirty="0">
                <a:latin typeface="Calibri"/>
                <a:cs typeface="Calibri"/>
              </a:rPr>
              <a:t> </a:t>
            </a:r>
            <a:r>
              <a:rPr sz="1800" spc="-5" dirty="0">
                <a:latin typeface="Calibri"/>
                <a:cs typeface="Calibri"/>
              </a:rPr>
              <a:t>type </a:t>
            </a:r>
            <a:r>
              <a:rPr sz="1800" i="1" dirty="0">
                <a:latin typeface="Times New Roman"/>
                <a:cs typeface="Times New Roman"/>
              </a:rPr>
              <a:t>a.</a:t>
            </a:r>
            <a:endParaRPr sz="1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323965" cy="695960"/>
          </a:xfrm>
          <a:prstGeom prst="rect">
            <a:avLst/>
          </a:prstGeom>
        </p:spPr>
        <p:txBody>
          <a:bodyPr vert="horz" wrap="square" lIns="0" tIns="12700" rIns="0" bIns="0" rtlCol="0">
            <a:spAutoFit/>
          </a:bodyPr>
          <a:lstStyle/>
          <a:p>
            <a:pPr marL="12700">
              <a:lnSpc>
                <a:spcPct val="100000"/>
              </a:lnSpc>
              <a:spcBef>
                <a:spcPts val="100"/>
              </a:spcBef>
            </a:pPr>
            <a:r>
              <a:rPr spc="-204" dirty="0"/>
              <a:t>Naïve </a:t>
            </a:r>
            <a:r>
              <a:rPr spc="-215" dirty="0"/>
              <a:t>Bayes </a:t>
            </a:r>
            <a:r>
              <a:rPr spc="-200" dirty="0"/>
              <a:t>Intuition</a:t>
            </a:r>
            <a:r>
              <a:rPr spc="-610" dirty="0"/>
              <a:t> </a:t>
            </a:r>
            <a:r>
              <a:rPr spc="-290" dirty="0"/>
              <a:t>(cont.)</a:t>
            </a:r>
          </a:p>
        </p:txBody>
      </p:sp>
      <p:sp>
        <p:nvSpPr>
          <p:cNvPr id="3" name="object 3"/>
          <p:cNvSpPr txBox="1"/>
          <p:nvPr/>
        </p:nvSpPr>
        <p:spPr>
          <a:xfrm>
            <a:off x="916939" y="1795778"/>
            <a:ext cx="4947920" cy="45212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spc="-5" dirty="0">
                <a:latin typeface="Carlito"/>
                <a:cs typeface="Carlito"/>
              </a:rPr>
              <a:t>The bag of </a:t>
            </a:r>
            <a:r>
              <a:rPr sz="2800" spc="-20" dirty="0">
                <a:latin typeface="Carlito"/>
                <a:cs typeface="Carlito"/>
              </a:rPr>
              <a:t>words</a:t>
            </a:r>
            <a:r>
              <a:rPr sz="2800" spc="-5" dirty="0">
                <a:latin typeface="Carlito"/>
                <a:cs typeface="Carlito"/>
              </a:rPr>
              <a:t> </a:t>
            </a:r>
            <a:r>
              <a:rPr sz="2800" spc="-20" dirty="0">
                <a:latin typeface="Carlito"/>
                <a:cs typeface="Carlito"/>
              </a:rPr>
              <a:t>representation</a:t>
            </a:r>
            <a:endParaRPr sz="2800">
              <a:latin typeface="Carlito"/>
              <a:cs typeface="Carlito"/>
            </a:endParaRPr>
          </a:p>
        </p:txBody>
      </p:sp>
      <p:sp>
        <p:nvSpPr>
          <p:cNvPr id="4" name="object 4"/>
          <p:cNvSpPr txBox="1"/>
          <p:nvPr/>
        </p:nvSpPr>
        <p:spPr>
          <a:xfrm>
            <a:off x="2098039" y="3167378"/>
            <a:ext cx="929005" cy="1640839"/>
          </a:xfrm>
          <a:prstGeom prst="rect">
            <a:avLst/>
          </a:prstGeom>
        </p:spPr>
        <p:txBody>
          <a:bodyPr vert="horz" wrap="square" lIns="0" tIns="12700" rIns="0" bIns="0" rtlCol="0">
            <a:spAutoFit/>
          </a:bodyPr>
          <a:lstStyle/>
          <a:p>
            <a:pPr marL="12700">
              <a:lnSpc>
                <a:spcPct val="100000"/>
              </a:lnSpc>
              <a:spcBef>
                <a:spcPts val="100"/>
              </a:spcBef>
            </a:pPr>
            <a:r>
              <a:rPr sz="10600" dirty="0">
                <a:latin typeface="UKIJ Esliye Qara"/>
                <a:cs typeface="UKIJ Esliye Qara"/>
              </a:rPr>
              <a:t>f</a:t>
            </a:r>
            <a:r>
              <a:rPr sz="10600" dirty="0">
                <a:latin typeface="Carlito"/>
                <a:cs typeface="Carlito"/>
              </a:rPr>
              <a:t>(</a:t>
            </a:r>
            <a:endParaRPr sz="10600">
              <a:latin typeface="Carlito"/>
              <a:cs typeface="Carlito"/>
            </a:endParaRPr>
          </a:p>
        </p:txBody>
      </p:sp>
      <p:sp>
        <p:nvSpPr>
          <p:cNvPr id="5" name="object 5"/>
          <p:cNvSpPr txBox="1"/>
          <p:nvPr/>
        </p:nvSpPr>
        <p:spPr>
          <a:xfrm>
            <a:off x="8784218" y="3167378"/>
            <a:ext cx="1671955" cy="1640839"/>
          </a:xfrm>
          <a:prstGeom prst="rect">
            <a:avLst/>
          </a:prstGeom>
        </p:spPr>
        <p:txBody>
          <a:bodyPr vert="horz" wrap="square" lIns="0" tIns="12700" rIns="0" bIns="0" rtlCol="0">
            <a:spAutoFit/>
          </a:bodyPr>
          <a:lstStyle/>
          <a:p>
            <a:pPr marL="12700">
              <a:lnSpc>
                <a:spcPct val="100000"/>
              </a:lnSpc>
              <a:spcBef>
                <a:spcPts val="100"/>
              </a:spcBef>
            </a:pPr>
            <a:r>
              <a:rPr sz="10600" spc="-5" dirty="0">
                <a:latin typeface="Carlito"/>
                <a:cs typeface="Carlito"/>
              </a:rPr>
              <a:t>)</a:t>
            </a:r>
            <a:r>
              <a:rPr sz="10600" spc="-15" dirty="0">
                <a:latin typeface="Carlito"/>
                <a:cs typeface="Carlito"/>
              </a:rPr>
              <a:t>=</a:t>
            </a:r>
            <a:r>
              <a:rPr sz="10600" dirty="0">
                <a:latin typeface="Carlito"/>
                <a:cs typeface="Carlito"/>
              </a:rPr>
              <a:t>c</a:t>
            </a:r>
            <a:endParaRPr sz="10600">
              <a:latin typeface="Carlito"/>
              <a:cs typeface="Carlito"/>
            </a:endParaRPr>
          </a:p>
        </p:txBody>
      </p:sp>
      <p:graphicFrame>
        <p:nvGraphicFramePr>
          <p:cNvPr id="6" name="object 6"/>
          <p:cNvGraphicFramePr>
            <a:graphicFrameLocks noGrp="1"/>
          </p:cNvGraphicFramePr>
          <p:nvPr/>
        </p:nvGraphicFramePr>
        <p:xfrm>
          <a:off x="3414712" y="2942488"/>
          <a:ext cx="4876800" cy="3284220"/>
        </p:xfrm>
        <a:graphic>
          <a:graphicData uri="http://schemas.openxmlformats.org/drawingml/2006/table">
            <a:tbl>
              <a:tblPr firstRow="1" bandRow="1">
                <a:tableStyleId>{2D5ABB26-0587-4C30-8999-92F81FD0307C}</a:tableStyleId>
              </a:tblPr>
              <a:tblGrid>
                <a:gridCol w="2926080">
                  <a:extLst>
                    <a:ext uri="{9D8B030D-6E8A-4147-A177-3AD203B41FA5}">
                      <a16:colId xmlns:a16="http://schemas.microsoft.com/office/drawing/2014/main" val="20000"/>
                    </a:ext>
                  </a:extLst>
                </a:gridCol>
                <a:gridCol w="1950720">
                  <a:extLst>
                    <a:ext uri="{9D8B030D-6E8A-4147-A177-3AD203B41FA5}">
                      <a16:colId xmlns:a16="http://schemas.microsoft.com/office/drawing/2014/main" val="20001"/>
                    </a:ext>
                  </a:extLst>
                </a:gridCol>
              </a:tblGrid>
              <a:tr h="495300">
                <a:tc>
                  <a:txBody>
                    <a:bodyPr/>
                    <a:lstStyle/>
                    <a:p>
                      <a:pPr marL="90805">
                        <a:lnSpc>
                          <a:spcPts val="3320"/>
                        </a:lnSpc>
                      </a:pPr>
                      <a:r>
                        <a:rPr sz="2800" spc="-10" dirty="0">
                          <a:latin typeface="Courier New"/>
                          <a:cs typeface="Courier New"/>
                        </a:rPr>
                        <a:t>seen</a:t>
                      </a:r>
                      <a:endParaRPr sz="2800">
                        <a:latin typeface="Courier New"/>
                        <a:cs typeface="Courier New"/>
                      </a:endParaRPr>
                    </a:p>
                  </a:txBody>
                  <a:tcPr marL="0" marR="0" marT="0" marB="0">
                    <a:lnL w="3810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a:txBody>
                    <a:bodyPr/>
                    <a:lstStyle/>
                    <a:p>
                      <a:pPr marL="90805">
                        <a:lnSpc>
                          <a:spcPts val="3320"/>
                        </a:lnSpc>
                      </a:pPr>
                      <a:r>
                        <a:rPr sz="2800" dirty="0">
                          <a:latin typeface="Courier New"/>
                          <a:cs typeface="Courier New"/>
                        </a:rPr>
                        <a:t>2</a:t>
                      </a:r>
                      <a:endParaRPr sz="2800">
                        <a:latin typeface="Courier New"/>
                        <a:cs typeface="Courier New"/>
                      </a:endParaRPr>
                    </a:p>
                  </a:txBody>
                  <a:tcPr marL="0" marR="0" marT="0" marB="0">
                    <a:lnL w="1905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624840">
                <a:tc>
                  <a:txBody>
                    <a:bodyPr/>
                    <a:lstStyle/>
                    <a:p>
                      <a:pPr marL="90805">
                        <a:lnSpc>
                          <a:spcPts val="3329"/>
                        </a:lnSpc>
                      </a:pPr>
                      <a:r>
                        <a:rPr sz="2800" spc="-10" dirty="0">
                          <a:latin typeface="Courier New"/>
                          <a:cs typeface="Courier New"/>
                        </a:rPr>
                        <a:t>sweet</a:t>
                      </a:r>
                      <a:endParaRPr sz="2800">
                        <a:latin typeface="Courier New"/>
                        <a:cs typeface="Courier New"/>
                      </a:endParaRPr>
                    </a:p>
                  </a:txBody>
                  <a:tcPr marL="0" marR="0" marT="0"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0805">
                        <a:lnSpc>
                          <a:spcPts val="3329"/>
                        </a:lnSpc>
                      </a:pPr>
                      <a:r>
                        <a:rPr sz="2800" dirty="0">
                          <a:latin typeface="Courier New"/>
                          <a:cs typeface="Courier New"/>
                        </a:rPr>
                        <a:t>1</a:t>
                      </a:r>
                      <a:endParaRPr sz="2800">
                        <a:latin typeface="Courier New"/>
                        <a:cs typeface="Courier New"/>
                      </a:endParaRPr>
                    </a:p>
                  </a:txBody>
                  <a:tcPr marL="0" marR="0" marT="0"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601980">
                <a:tc>
                  <a:txBody>
                    <a:bodyPr/>
                    <a:lstStyle/>
                    <a:p>
                      <a:pPr marL="90805">
                        <a:lnSpc>
                          <a:spcPts val="3329"/>
                        </a:lnSpc>
                      </a:pPr>
                      <a:r>
                        <a:rPr sz="2800" spc="-10" dirty="0">
                          <a:latin typeface="Courier New"/>
                          <a:cs typeface="Courier New"/>
                        </a:rPr>
                        <a:t>whimsical</a:t>
                      </a:r>
                      <a:endParaRPr sz="2800">
                        <a:latin typeface="Courier New"/>
                        <a:cs typeface="Courier New"/>
                      </a:endParaRPr>
                    </a:p>
                  </a:txBody>
                  <a:tcPr marL="0" marR="0" marT="0"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0805">
                        <a:lnSpc>
                          <a:spcPts val="3329"/>
                        </a:lnSpc>
                      </a:pPr>
                      <a:r>
                        <a:rPr sz="2800" dirty="0">
                          <a:latin typeface="Courier New"/>
                          <a:cs typeface="Courier New"/>
                        </a:rPr>
                        <a:t>1</a:t>
                      </a:r>
                      <a:endParaRPr sz="2800">
                        <a:latin typeface="Courier New"/>
                        <a:cs typeface="Courier New"/>
                      </a:endParaRPr>
                    </a:p>
                  </a:txBody>
                  <a:tcPr marL="0" marR="0" marT="0"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495290">
                <a:tc>
                  <a:txBody>
                    <a:bodyPr/>
                    <a:lstStyle/>
                    <a:p>
                      <a:pPr marL="90805">
                        <a:lnSpc>
                          <a:spcPts val="3320"/>
                        </a:lnSpc>
                      </a:pPr>
                      <a:r>
                        <a:rPr sz="2800" spc="-10" dirty="0">
                          <a:latin typeface="Courier New"/>
                          <a:cs typeface="Courier New"/>
                        </a:rPr>
                        <a:t>recommend</a:t>
                      </a:r>
                      <a:endParaRPr sz="2800">
                        <a:latin typeface="Courier New"/>
                        <a:cs typeface="Courier New"/>
                      </a:endParaRPr>
                    </a:p>
                  </a:txBody>
                  <a:tcPr marL="0" marR="0" marT="0"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0805">
                        <a:lnSpc>
                          <a:spcPts val="3320"/>
                        </a:lnSpc>
                      </a:pPr>
                      <a:r>
                        <a:rPr sz="2800" dirty="0">
                          <a:latin typeface="Courier New"/>
                          <a:cs typeface="Courier New"/>
                        </a:rPr>
                        <a:t>1</a:t>
                      </a:r>
                      <a:endParaRPr sz="2800">
                        <a:latin typeface="Courier New"/>
                        <a:cs typeface="Courier New"/>
                      </a:endParaRPr>
                    </a:p>
                  </a:txBody>
                  <a:tcPr marL="0" marR="0" marT="0"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563880">
                <a:tc>
                  <a:txBody>
                    <a:bodyPr/>
                    <a:lstStyle/>
                    <a:p>
                      <a:pPr marL="90805">
                        <a:lnSpc>
                          <a:spcPts val="3329"/>
                        </a:lnSpc>
                      </a:pPr>
                      <a:r>
                        <a:rPr sz="2800" spc="-10" dirty="0">
                          <a:latin typeface="Courier New"/>
                          <a:cs typeface="Courier New"/>
                        </a:rPr>
                        <a:t>happy</a:t>
                      </a:r>
                      <a:endParaRPr sz="2800">
                        <a:latin typeface="Courier New"/>
                        <a:cs typeface="Courier New"/>
                      </a:endParaRPr>
                    </a:p>
                  </a:txBody>
                  <a:tcPr marL="0" marR="0" marT="0"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0805">
                        <a:lnSpc>
                          <a:spcPts val="3329"/>
                        </a:lnSpc>
                      </a:pPr>
                      <a:r>
                        <a:rPr sz="2800" dirty="0">
                          <a:latin typeface="Courier New"/>
                          <a:cs typeface="Courier New"/>
                        </a:rPr>
                        <a:t>1</a:t>
                      </a:r>
                      <a:endParaRPr sz="2800">
                        <a:latin typeface="Courier New"/>
                        <a:cs typeface="Courier New"/>
                      </a:endParaRPr>
                    </a:p>
                  </a:txBody>
                  <a:tcPr marL="0" marR="0" marT="0"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r h="502930">
                <a:tc>
                  <a:txBody>
                    <a:bodyPr/>
                    <a:lstStyle/>
                    <a:p>
                      <a:pPr algn="ctr">
                        <a:lnSpc>
                          <a:spcPts val="3329"/>
                        </a:lnSpc>
                      </a:pPr>
                      <a:r>
                        <a:rPr sz="2800" spc="-10" dirty="0">
                          <a:latin typeface="Courier New"/>
                          <a:cs typeface="Courier New"/>
                        </a:rPr>
                        <a:t>...</a:t>
                      </a:r>
                      <a:endParaRPr sz="2800">
                        <a:latin typeface="Courier New"/>
                        <a:cs typeface="Courier New"/>
                      </a:endParaRPr>
                    </a:p>
                  </a:txBody>
                  <a:tcPr marL="0" marR="0" marT="0" marB="0">
                    <a:lnL w="3810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a:txBody>
                    <a:bodyPr/>
                    <a:lstStyle/>
                    <a:p>
                      <a:pPr marL="90805">
                        <a:lnSpc>
                          <a:spcPts val="3329"/>
                        </a:lnSpc>
                      </a:pPr>
                      <a:r>
                        <a:rPr sz="2800" spc="-10" dirty="0">
                          <a:latin typeface="Courier New"/>
                          <a:cs typeface="Courier New"/>
                        </a:rPr>
                        <a:t>...</a:t>
                      </a:r>
                      <a:endParaRPr sz="2800">
                        <a:latin typeface="Courier New"/>
                        <a:cs typeface="Courier New"/>
                      </a:endParaRPr>
                    </a:p>
                  </a:txBody>
                  <a:tcPr marL="0" marR="0" marT="0" marB="0">
                    <a:lnL w="1905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5"/>
                  </a:ext>
                </a:extLst>
              </a:tr>
            </a:tbl>
          </a:graphicData>
        </a:graphic>
      </p:graphicFrame>
      <p:sp>
        <p:nvSpPr>
          <p:cNvPr id="7" name="object 7"/>
          <p:cNvSpPr/>
          <p:nvPr/>
        </p:nvSpPr>
        <p:spPr>
          <a:xfrm>
            <a:off x="10617200" y="5080863"/>
            <a:ext cx="558800" cy="503631"/>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9715500" y="5080865"/>
            <a:ext cx="591827" cy="53339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8063230" cy="695960"/>
          </a:xfrm>
          <a:prstGeom prst="rect">
            <a:avLst/>
          </a:prstGeom>
        </p:spPr>
        <p:txBody>
          <a:bodyPr vert="horz" wrap="square" lIns="0" tIns="12700" rIns="0" bIns="0" rtlCol="0">
            <a:spAutoFit/>
          </a:bodyPr>
          <a:lstStyle/>
          <a:p>
            <a:pPr marL="12700">
              <a:lnSpc>
                <a:spcPct val="100000"/>
              </a:lnSpc>
              <a:spcBef>
                <a:spcPts val="100"/>
              </a:spcBef>
            </a:pPr>
            <a:r>
              <a:rPr spc="-25" dirty="0"/>
              <a:t>Entropy:</a:t>
            </a:r>
            <a:r>
              <a:rPr spc="-5" dirty="0"/>
              <a:t> </a:t>
            </a:r>
            <a:r>
              <a:rPr dirty="0"/>
              <a:t>A</a:t>
            </a:r>
            <a:r>
              <a:rPr spc="-5" dirty="0"/>
              <a:t> </a:t>
            </a:r>
            <a:r>
              <a:rPr spc="-50" dirty="0"/>
              <a:t>way</a:t>
            </a:r>
            <a:r>
              <a:rPr dirty="0"/>
              <a:t> </a:t>
            </a:r>
            <a:r>
              <a:rPr spc="-20" dirty="0"/>
              <a:t>to</a:t>
            </a:r>
            <a:r>
              <a:rPr spc="5" dirty="0"/>
              <a:t> </a:t>
            </a:r>
            <a:r>
              <a:rPr spc="-15" dirty="0"/>
              <a:t>measure</a:t>
            </a:r>
            <a:r>
              <a:rPr dirty="0"/>
              <a:t> </a:t>
            </a:r>
            <a:r>
              <a:rPr spc="-5" dirty="0"/>
              <a:t>impurity</a:t>
            </a:r>
          </a:p>
        </p:txBody>
      </p:sp>
      <p:sp>
        <p:nvSpPr>
          <p:cNvPr id="3" name="object 3"/>
          <p:cNvSpPr txBox="1"/>
          <p:nvPr/>
        </p:nvSpPr>
        <p:spPr>
          <a:xfrm>
            <a:off x="916939" y="1795779"/>
            <a:ext cx="5634990" cy="45212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spc="-15" dirty="0">
                <a:latin typeface="Calibri"/>
                <a:cs typeface="Calibri"/>
              </a:rPr>
              <a:t>Entropy </a:t>
            </a:r>
            <a:r>
              <a:rPr sz="2800" i="1" dirty="0">
                <a:latin typeface="Times New Roman"/>
                <a:cs typeface="Times New Roman"/>
              </a:rPr>
              <a:t>H(X)</a:t>
            </a:r>
            <a:r>
              <a:rPr sz="2800" i="1" spc="-70" dirty="0">
                <a:latin typeface="Times New Roman"/>
                <a:cs typeface="Times New Roman"/>
              </a:rPr>
              <a:t> </a:t>
            </a:r>
            <a:r>
              <a:rPr sz="2800" spc="-5" dirty="0">
                <a:latin typeface="Calibri"/>
                <a:cs typeface="Calibri"/>
              </a:rPr>
              <a:t>of</a:t>
            </a:r>
            <a:r>
              <a:rPr sz="2800" spc="-10" dirty="0">
                <a:latin typeface="Calibri"/>
                <a:cs typeface="Calibri"/>
              </a:rPr>
              <a:t> </a:t>
            </a:r>
            <a:r>
              <a:rPr sz="2800" dirty="0">
                <a:latin typeface="Calibri"/>
                <a:cs typeface="Calibri"/>
              </a:rPr>
              <a:t>a</a:t>
            </a:r>
            <a:r>
              <a:rPr sz="2800" spc="-10" dirty="0">
                <a:latin typeface="Calibri"/>
                <a:cs typeface="Calibri"/>
              </a:rPr>
              <a:t> </a:t>
            </a:r>
            <a:r>
              <a:rPr sz="2800" spc="-15" dirty="0">
                <a:latin typeface="Calibri"/>
                <a:cs typeface="Calibri"/>
              </a:rPr>
              <a:t>random</a:t>
            </a:r>
            <a:r>
              <a:rPr sz="2800" spc="-5" dirty="0">
                <a:latin typeface="Calibri"/>
                <a:cs typeface="Calibri"/>
              </a:rPr>
              <a:t> </a:t>
            </a:r>
            <a:r>
              <a:rPr sz="2800" spc="-10" dirty="0">
                <a:latin typeface="Calibri"/>
                <a:cs typeface="Calibri"/>
              </a:rPr>
              <a:t>variable </a:t>
            </a:r>
            <a:r>
              <a:rPr sz="2800" i="1" dirty="0">
                <a:latin typeface="Times New Roman"/>
                <a:cs typeface="Times New Roman"/>
              </a:rPr>
              <a:t>X</a:t>
            </a:r>
            <a:r>
              <a:rPr sz="2800" dirty="0">
                <a:latin typeface="Calibri"/>
                <a:cs typeface="Calibri"/>
              </a:rPr>
              <a:t>:</a:t>
            </a:r>
            <a:endParaRPr sz="2800">
              <a:latin typeface="Calibri"/>
              <a:cs typeface="Calibri"/>
            </a:endParaRPr>
          </a:p>
        </p:txBody>
      </p:sp>
      <p:pic>
        <p:nvPicPr>
          <p:cNvPr id="4" name="object 4"/>
          <p:cNvPicPr/>
          <p:nvPr/>
        </p:nvPicPr>
        <p:blipFill>
          <a:blip r:embed="rId2" cstate="print"/>
          <a:stretch>
            <a:fillRect/>
          </a:stretch>
        </p:blipFill>
        <p:spPr>
          <a:xfrm>
            <a:off x="4823654" y="2451101"/>
            <a:ext cx="5651500" cy="1035049"/>
          </a:xfrm>
          <a:prstGeom prst="rect">
            <a:avLst/>
          </a:prstGeom>
        </p:spPr>
      </p:pic>
      <p:pic>
        <p:nvPicPr>
          <p:cNvPr id="5" name="object 5"/>
          <p:cNvPicPr/>
          <p:nvPr/>
        </p:nvPicPr>
        <p:blipFill>
          <a:blip r:embed="rId3" cstate="print"/>
          <a:stretch>
            <a:fillRect/>
          </a:stretch>
        </p:blipFill>
        <p:spPr>
          <a:xfrm>
            <a:off x="1631562" y="3820752"/>
            <a:ext cx="2555964" cy="2461298"/>
          </a:xfrm>
          <a:prstGeom prst="rect">
            <a:avLst/>
          </a:prstGeom>
        </p:spPr>
      </p:pic>
      <p:sp>
        <p:nvSpPr>
          <p:cNvPr id="6" name="object 6"/>
          <p:cNvSpPr txBox="1"/>
          <p:nvPr/>
        </p:nvSpPr>
        <p:spPr>
          <a:xfrm>
            <a:off x="878839" y="3422396"/>
            <a:ext cx="9528175" cy="3360420"/>
          </a:xfrm>
          <a:prstGeom prst="rect">
            <a:avLst/>
          </a:prstGeom>
        </p:spPr>
        <p:txBody>
          <a:bodyPr vert="horz" wrap="square" lIns="0" tIns="67310" rIns="0" bIns="0" rtlCol="0">
            <a:spAutoFit/>
          </a:bodyPr>
          <a:lstStyle/>
          <a:p>
            <a:pPr marL="50800">
              <a:lnSpc>
                <a:spcPct val="100000"/>
              </a:lnSpc>
              <a:spcBef>
                <a:spcPts val="530"/>
              </a:spcBef>
            </a:pPr>
            <a:r>
              <a:rPr sz="1800" spc="-5" dirty="0">
                <a:latin typeface="Calibri"/>
                <a:cs typeface="Calibri"/>
              </a:rPr>
              <a:t>Binary</a:t>
            </a:r>
            <a:r>
              <a:rPr sz="1800" spc="-10" dirty="0">
                <a:latin typeface="Calibri"/>
                <a:cs typeface="Calibri"/>
              </a:rPr>
              <a:t> </a:t>
            </a:r>
            <a:r>
              <a:rPr sz="1800" spc="-5" dirty="0">
                <a:latin typeface="Calibri"/>
                <a:cs typeface="Calibri"/>
              </a:rPr>
              <a:t>Classification</a:t>
            </a:r>
            <a:r>
              <a:rPr sz="1800" spc="5" dirty="0">
                <a:latin typeface="Calibri"/>
                <a:cs typeface="Calibri"/>
              </a:rPr>
              <a:t> </a:t>
            </a:r>
            <a:r>
              <a:rPr sz="1800" spc="-10" dirty="0">
                <a:latin typeface="Calibri"/>
                <a:cs typeface="Calibri"/>
              </a:rPr>
              <a:t>example,</a:t>
            </a:r>
            <a:r>
              <a:rPr sz="1800" dirty="0">
                <a:latin typeface="Calibri"/>
                <a:cs typeface="Calibri"/>
              </a:rPr>
              <a:t> </a:t>
            </a:r>
            <a:r>
              <a:rPr sz="1800" spc="-5" dirty="0">
                <a:latin typeface="Calibri"/>
                <a:cs typeface="Calibri"/>
              </a:rPr>
              <a:t>classes </a:t>
            </a:r>
            <a:r>
              <a:rPr sz="1800" spc="-10" dirty="0">
                <a:latin typeface="Calibri"/>
                <a:cs typeface="Calibri"/>
              </a:rPr>
              <a:t>are</a:t>
            </a:r>
            <a:r>
              <a:rPr sz="1800" spc="5" dirty="0">
                <a:latin typeface="Calibri"/>
                <a:cs typeface="Calibri"/>
              </a:rPr>
              <a:t> </a:t>
            </a:r>
            <a:r>
              <a:rPr sz="1800" dirty="0">
                <a:latin typeface="Calibri"/>
                <a:cs typeface="Calibri"/>
              </a:rPr>
              <a:t>a</a:t>
            </a:r>
            <a:r>
              <a:rPr sz="1800" spc="-5" dirty="0">
                <a:latin typeface="Calibri"/>
                <a:cs typeface="Calibri"/>
              </a:rPr>
              <a:t> </a:t>
            </a:r>
            <a:r>
              <a:rPr sz="1800" dirty="0">
                <a:latin typeface="Calibri"/>
                <a:cs typeface="Calibri"/>
              </a:rPr>
              <a:t>and</a:t>
            </a:r>
            <a:r>
              <a:rPr sz="1800" spc="5" dirty="0">
                <a:latin typeface="Calibri"/>
                <a:cs typeface="Calibri"/>
              </a:rPr>
              <a:t> </a:t>
            </a:r>
            <a:r>
              <a:rPr sz="1800" dirty="0">
                <a:latin typeface="Calibri"/>
                <a:cs typeface="Calibri"/>
              </a:rPr>
              <a:t>b:</a:t>
            </a:r>
            <a:endParaRPr sz="1800">
              <a:latin typeface="Calibri"/>
              <a:cs typeface="Calibri"/>
            </a:endParaRPr>
          </a:p>
          <a:p>
            <a:pPr marL="5057140">
              <a:lnSpc>
                <a:spcPct val="100000"/>
              </a:lnSpc>
              <a:spcBef>
                <a:spcPts val="575"/>
              </a:spcBef>
            </a:pPr>
            <a:r>
              <a:rPr sz="2400" i="1" dirty="0">
                <a:latin typeface="Times New Roman"/>
                <a:cs typeface="Times New Roman"/>
              </a:rPr>
              <a:t>If</a:t>
            </a:r>
            <a:r>
              <a:rPr sz="2400" i="1" spc="-20" dirty="0">
                <a:latin typeface="Times New Roman"/>
                <a:cs typeface="Times New Roman"/>
              </a:rPr>
              <a:t> </a:t>
            </a:r>
            <a:r>
              <a:rPr sz="2400" i="1" dirty="0">
                <a:latin typeface="Times New Roman"/>
                <a:cs typeface="Times New Roman"/>
              </a:rPr>
              <a:t>P(a=0)</a:t>
            </a:r>
            <a:r>
              <a:rPr sz="2400" i="1" spc="-15" dirty="0">
                <a:latin typeface="Times New Roman"/>
                <a:cs typeface="Times New Roman"/>
              </a:rPr>
              <a:t> </a:t>
            </a:r>
            <a:r>
              <a:rPr sz="2400" i="1" dirty="0">
                <a:latin typeface="Times New Roman"/>
                <a:cs typeface="Times New Roman"/>
              </a:rPr>
              <a:t>=&gt;</a:t>
            </a:r>
            <a:r>
              <a:rPr sz="2400" i="1" spc="-5" dirty="0">
                <a:latin typeface="Times New Roman"/>
                <a:cs typeface="Times New Roman"/>
              </a:rPr>
              <a:t> P(b)</a:t>
            </a:r>
            <a:r>
              <a:rPr sz="2400" i="1" spc="-15" dirty="0">
                <a:latin typeface="Times New Roman"/>
                <a:cs typeface="Times New Roman"/>
              </a:rPr>
              <a:t> </a:t>
            </a:r>
            <a:r>
              <a:rPr sz="2400" i="1" dirty="0">
                <a:latin typeface="Times New Roman"/>
                <a:cs typeface="Times New Roman"/>
              </a:rPr>
              <a:t>=</a:t>
            </a:r>
            <a:r>
              <a:rPr sz="2400" i="1" spc="-5" dirty="0">
                <a:latin typeface="Times New Roman"/>
                <a:cs typeface="Times New Roman"/>
              </a:rPr>
              <a:t> </a:t>
            </a:r>
            <a:r>
              <a:rPr sz="2400" i="1" dirty="0">
                <a:latin typeface="Times New Roman"/>
                <a:cs typeface="Times New Roman"/>
              </a:rPr>
              <a:t>1</a:t>
            </a:r>
            <a:endParaRPr sz="2400">
              <a:latin typeface="Times New Roman"/>
              <a:cs typeface="Times New Roman"/>
            </a:endParaRPr>
          </a:p>
          <a:p>
            <a:pPr marL="5057140">
              <a:lnSpc>
                <a:spcPct val="100000"/>
              </a:lnSpc>
              <a:spcBef>
                <a:spcPts val="25"/>
              </a:spcBef>
            </a:pPr>
            <a:r>
              <a:rPr sz="2400" i="1" spc="-5" dirty="0">
                <a:latin typeface="Times New Roman"/>
                <a:cs typeface="Times New Roman"/>
              </a:rPr>
              <a:t>H(X) </a:t>
            </a:r>
            <a:r>
              <a:rPr sz="2400" i="1" dirty="0">
                <a:latin typeface="Times New Roman"/>
                <a:cs typeface="Times New Roman"/>
              </a:rPr>
              <a:t>= -(0*</a:t>
            </a:r>
            <a:r>
              <a:rPr sz="2400" i="1" spc="-5" dirty="0">
                <a:latin typeface="Times New Roman"/>
                <a:cs typeface="Times New Roman"/>
              </a:rPr>
              <a:t> log</a:t>
            </a:r>
            <a:r>
              <a:rPr sz="2400" i="1" spc="-7" baseline="-17361" dirty="0">
                <a:latin typeface="Times New Roman"/>
                <a:cs typeface="Times New Roman"/>
              </a:rPr>
              <a:t>2</a:t>
            </a:r>
            <a:r>
              <a:rPr sz="2400" i="1" spc="292" baseline="-17361" dirty="0">
                <a:latin typeface="Times New Roman"/>
                <a:cs typeface="Times New Roman"/>
              </a:rPr>
              <a:t> </a:t>
            </a:r>
            <a:r>
              <a:rPr sz="2400" i="1" dirty="0">
                <a:latin typeface="Times New Roman"/>
                <a:cs typeface="Times New Roman"/>
              </a:rPr>
              <a:t>0</a:t>
            </a:r>
            <a:r>
              <a:rPr sz="2400" i="1" spc="-5" dirty="0">
                <a:latin typeface="Times New Roman"/>
                <a:cs typeface="Times New Roman"/>
              </a:rPr>
              <a:t> </a:t>
            </a:r>
            <a:r>
              <a:rPr sz="2400" i="1" dirty="0">
                <a:latin typeface="Times New Roman"/>
                <a:cs typeface="Times New Roman"/>
              </a:rPr>
              <a:t>+ 1</a:t>
            </a:r>
            <a:r>
              <a:rPr sz="2400" i="1" spc="-5" dirty="0">
                <a:latin typeface="Times New Roman"/>
                <a:cs typeface="Times New Roman"/>
              </a:rPr>
              <a:t> </a:t>
            </a:r>
            <a:r>
              <a:rPr sz="2400" i="1" dirty="0">
                <a:latin typeface="Times New Roman"/>
                <a:cs typeface="Times New Roman"/>
              </a:rPr>
              <a:t>*</a:t>
            </a:r>
            <a:r>
              <a:rPr sz="2400" i="1" spc="-5" dirty="0">
                <a:latin typeface="Times New Roman"/>
                <a:cs typeface="Times New Roman"/>
              </a:rPr>
              <a:t> log</a:t>
            </a:r>
            <a:r>
              <a:rPr sz="2400" i="1" spc="-7" baseline="-17361" dirty="0">
                <a:latin typeface="Times New Roman"/>
                <a:cs typeface="Times New Roman"/>
              </a:rPr>
              <a:t>2 </a:t>
            </a:r>
            <a:r>
              <a:rPr sz="2400" i="1" dirty="0">
                <a:latin typeface="Times New Roman"/>
                <a:cs typeface="Times New Roman"/>
              </a:rPr>
              <a:t>1)</a:t>
            </a:r>
            <a:r>
              <a:rPr sz="2400" i="1" spc="-5" dirty="0">
                <a:latin typeface="Times New Roman"/>
                <a:cs typeface="Times New Roman"/>
              </a:rPr>
              <a:t> </a:t>
            </a:r>
            <a:r>
              <a:rPr sz="2400" i="1" dirty="0">
                <a:latin typeface="Times New Roman"/>
                <a:cs typeface="Times New Roman"/>
              </a:rPr>
              <a:t>= 0</a:t>
            </a:r>
            <a:endParaRPr sz="2400">
              <a:latin typeface="Times New Roman"/>
              <a:cs typeface="Times New Roman"/>
            </a:endParaRPr>
          </a:p>
          <a:p>
            <a:pPr marL="5057140" marR="2292350">
              <a:lnSpc>
                <a:spcPct val="197500"/>
              </a:lnSpc>
              <a:spcBef>
                <a:spcPts val="120"/>
              </a:spcBef>
            </a:pPr>
            <a:r>
              <a:rPr sz="2400" i="1" dirty="0">
                <a:latin typeface="Times New Roman"/>
                <a:cs typeface="Times New Roman"/>
              </a:rPr>
              <a:t>Same</a:t>
            </a:r>
            <a:r>
              <a:rPr sz="2400" i="1" spc="-50" dirty="0">
                <a:latin typeface="Times New Roman"/>
                <a:cs typeface="Times New Roman"/>
              </a:rPr>
              <a:t> </a:t>
            </a:r>
            <a:r>
              <a:rPr sz="2400" i="1" spc="-5" dirty="0">
                <a:latin typeface="Times New Roman"/>
                <a:cs typeface="Times New Roman"/>
              </a:rPr>
              <a:t>for</a:t>
            </a:r>
            <a:r>
              <a:rPr sz="2400" i="1" spc="-45" dirty="0">
                <a:latin typeface="Times New Roman"/>
                <a:cs typeface="Times New Roman"/>
              </a:rPr>
              <a:t> </a:t>
            </a:r>
            <a:r>
              <a:rPr sz="2400" i="1" dirty="0">
                <a:latin typeface="Times New Roman"/>
                <a:cs typeface="Times New Roman"/>
              </a:rPr>
              <a:t>P(a=1)! </a:t>
            </a:r>
            <a:r>
              <a:rPr sz="2400" i="1" spc="-585" dirty="0">
                <a:latin typeface="Times New Roman"/>
                <a:cs typeface="Times New Roman"/>
              </a:rPr>
              <a:t> </a:t>
            </a:r>
            <a:r>
              <a:rPr sz="2400" i="1" dirty="0">
                <a:latin typeface="Times New Roman"/>
                <a:cs typeface="Times New Roman"/>
              </a:rPr>
              <a:t>If</a:t>
            </a:r>
            <a:r>
              <a:rPr sz="2400" i="1" spc="-15" dirty="0">
                <a:latin typeface="Times New Roman"/>
                <a:cs typeface="Times New Roman"/>
              </a:rPr>
              <a:t> </a:t>
            </a:r>
            <a:r>
              <a:rPr sz="2400" i="1" spc="-5" dirty="0">
                <a:latin typeface="Times New Roman"/>
                <a:cs typeface="Times New Roman"/>
              </a:rPr>
              <a:t>P(a) </a:t>
            </a:r>
            <a:r>
              <a:rPr sz="2400" i="1" dirty="0">
                <a:latin typeface="Times New Roman"/>
                <a:cs typeface="Times New Roman"/>
              </a:rPr>
              <a:t>=</a:t>
            </a:r>
            <a:r>
              <a:rPr sz="2400" i="1" spc="-5" dirty="0">
                <a:latin typeface="Times New Roman"/>
                <a:cs typeface="Times New Roman"/>
              </a:rPr>
              <a:t> </a:t>
            </a:r>
            <a:r>
              <a:rPr sz="2400" i="1" dirty="0">
                <a:latin typeface="Times New Roman"/>
                <a:cs typeface="Times New Roman"/>
              </a:rPr>
              <a:t>0.5</a:t>
            </a:r>
            <a:endParaRPr sz="2400">
              <a:latin typeface="Times New Roman"/>
              <a:cs typeface="Times New Roman"/>
            </a:endParaRPr>
          </a:p>
          <a:p>
            <a:pPr marL="5057140">
              <a:lnSpc>
                <a:spcPct val="100000"/>
              </a:lnSpc>
              <a:spcBef>
                <a:spcPts val="25"/>
              </a:spcBef>
            </a:pPr>
            <a:r>
              <a:rPr sz="2400" i="1" spc="-5" dirty="0">
                <a:latin typeface="Times New Roman"/>
                <a:cs typeface="Times New Roman"/>
              </a:rPr>
              <a:t>H(X) </a:t>
            </a:r>
            <a:r>
              <a:rPr sz="2400" i="1" dirty="0">
                <a:latin typeface="Times New Roman"/>
                <a:cs typeface="Times New Roman"/>
              </a:rPr>
              <a:t>= -(½</a:t>
            </a:r>
            <a:r>
              <a:rPr sz="2400" i="1" spc="-5" dirty="0">
                <a:latin typeface="Times New Roman"/>
                <a:cs typeface="Times New Roman"/>
              </a:rPr>
              <a:t> </a:t>
            </a:r>
            <a:r>
              <a:rPr sz="2400" i="1" dirty="0">
                <a:latin typeface="Times New Roman"/>
                <a:cs typeface="Times New Roman"/>
              </a:rPr>
              <a:t>*</a:t>
            </a:r>
            <a:r>
              <a:rPr sz="2400" i="1" spc="-5" dirty="0">
                <a:latin typeface="Times New Roman"/>
                <a:cs typeface="Times New Roman"/>
              </a:rPr>
              <a:t> log</a:t>
            </a:r>
            <a:r>
              <a:rPr sz="2400" i="1" spc="-7" baseline="-17361" dirty="0">
                <a:latin typeface="Times New Roman"/>
                <a:cs typeface="Times New Roman"/>
              </a:rPr>
              <a:t>2</a:t>
            </a:r>
            <a:r>
              <a:rPr sz="2400" i="1" spc="292" baseline="-17361" dirty="0">
                <a:latin typeface="Times New Roman"/>
                <a:cs typeface="Times New Roman"/>
              </a:rPr>
              <a:t> </a:t>
            </a:r>
            <a:r>
              <a:rPr sz="2400" i="1" dirty="0">
                <a:latin typeface="Times New Roman"/>
                <a:cs typeface="Times New Roman"/>
              </a:rPr>
              <a:t>½</a:t>
            </a:r>
            <a:r>
              <a:rPr sz="2400" i="1" spc="-5" dirty="0">
                <a:latin typeface="Times New Roman"/>
                <a:cs typeface="Times New Roman"/>
              </a:rPr>
              <a:t> </a:t>
            </a:r>
            <a:r>
              <a:rPr sz="2400" i="1" dirty="0">
                <a:latin typeface="Times New Roman"/>
                <a:cs typeface="Times New Roman"/>
              </a:rPr>
              <a:t>+ ½</a:t>
            </a:r>
            <a:r>
              <a:rPr sz="2400" i="1" spc="-5" dirty="0">
                <a:latin typeface="Times New Roman"/>
                <a:cs typeface="Times New Roman"/>
              </a:rPr>
              <a:t> </a:t>
            </a:r>
            <a:r>
              <a:rPr sz="2400" i="1" dirty="0">
                <a:latin typeface="Times New Roman"/>
                <a:cs typeface="Times New Roman"/>
              </a:rPr>
              <a:t>*</a:t>
            </a:r>
            <a:r>
              <a:rPr sz="2400" i="1" spc="-5" dirty="0">
                <a:latin typeface="Times New Roman"/>
                <a:cs typeface="Times New Roman"/>
              </a:rPr>
              <a:t> log</a:t>
            </a:r>
            <a:r>
              <a:rPr sz="2400" i="1" spc="-7" baseline="-17361" dirty="0">
                <a:latin typeface="Times New Roman"/>
                <a:cs typeface="Times New Roman"/>
              </a:rPr>
              <a:t>2</a:t>
            </a:r>
            <a:r>
              <a:rPr sz="2400" i="1" spc="300" baseline="-17361" dirty="0">
                <a:latin typeface="Times New Roman"/>
                <a:cs typeface="Times New Roman"/>
              </a:rPr>
              <a:t> </a:t>
            </a:r>
            <a:r>
              <a:rPr sz="2400" i="1" dirty="0">
                <a:latin typeface="Times New Roman"/>
                <a:cs typeface="Times New Roman"/>
              </a:rPr>
              <a:t>½</a:t>
            </a:r>
            <a:r>
              <a:rPr sz="2400" i="1" spc="-5" dirty="0">
                <a:latin typeface="Times New Roman"/>
                <a:cs typeface="Times New Roman"/>
              </a:rPr>
              <a:t> </a:t>
            </a:r>
            <a:r>
              <a:rPr sz="2400" i="1" dirty="0">
                <a:latin typeface="Times New Roman"/>
                <a:cs typeface="Times New Roman"/>
              </a:rPr>
              <a:t>)</a:t>
            </a:r>
            <a:endParaRPr sz="2400">
              <a:latin typeface="Times New Roman"/>
              <a:cs typeface="Times New Roman"/>
            </a:endParaRPr>
          </a:p>
          <a:p>
            <a:pPr marL="5742940">
              <a:lnSpc>
                <a:spcPct val="100000"/>
              </a:lnSpc>
              <a:spcBef>
                <a:spcPts val="25"/>
              </a:spcBef>
            </a:pPr>
            <a:r>
              <a:rPr sz="2400" i="1" dirty="0">
                <a:latin typeface="Times New Roman"/>
                <a:cs typeface="Times New Roman"/>
              </a:rPr>
              <a:t>=</a:t>
            </a:r>
            <a:r>
              <a:rPr sz="2400" i="1" spc="-5" dirty="0">
                <a:latin typeface="Times New Roman"/>
                <a:cs typeface="Times New Roman"/>
              </a:rPr>
              <a:t> </a:t>
            </a:r>
            <a:r>
              <a:rPr sz="2400" i="1" dirty="0">
                <a:latin typeface="Times New Roman"/>
                <a:cs typeface="Times New Roman"/>
              </a:rPr>
              <a:t>1</a:t>
            </a:r>
            <a:r>
              <a:rPr sz="2400" i="1" spc="-10" dirty="0">
                <a:latin typeface="Times New Roman"/>
                <a:cs typeface="Times New Roman"/>
              </a:rPr>
              <a:t> </a:t>
            </a:r>
            <a:r>
              <a:rPr sz="2400" i="1" dirty="0">
                <a:latin typeface="Times New Roman"/>
                <a:cs typeface="Times New Roman"/>
              </a:rPr>
              <a:t>(½</a:t>
            </a:r>
            <a:r>
              <a:rPr sz="2400" i="1" spc="-10" dirty="0">
                <a:latin typeface="Times New Roman"/>
                <a:cs typeface="Times New Roman"/>
              </a:rPr>
              <a:t> </a:t>
            </a:r>
            <a:r>
              <a:rPr sz="2400" i="1" dirty="0">
                <a:latin typeface="Times New Roman"/>
                <a:cs typeface="Times New Roman"/>
              </a:rPr>
              <a:t>*</a:t>
            </a:r>
            <a:r>
              <a:rPr sz="2400" i="1" spc="-10" dirty="0">
                <a:latin typeface="Times New Roman"/>
                <a:cs typeface="Times New Roman"/>
              </a:rPr>
              <a:t> </a:t>
            </a:r>
            <a:r>
              <a:rPr sz="2400" i="1" dirty="0">
                <a:latin typeface="Times New Roman"/>
                <a:cs typeface="Times New Roman"/>
              </a:rPr>
              <a:t>-1</a:t>
            </a:r>
            <a:r>
              <a:rPr sz="2400" i="1" spc="-5" dirty="0">
                <a:latin typeface="Times New Roman"/>
                <a:cs typeface="Times New Roman"/>
              </a:rPr>
              <a:t> </a:t>
            </a:r>
            <a:r>
              <a:rPr sz="2400" i="1" dirty="0">
                <a:latin typeface="Times New Roman"/>
                <a:cs typeface="Times New Roman"/>
              </a:rPr>
              <a:t>+</a:t>
            </a:r>
            <a:r>
              <a:rPr sz="2400" i="1" spc="-5" dirty="0">
                <a:latin typeface="Times New Roman"/>
                <a:cs typeface="Times New Roman"/>
              </a:rPr>
              <a:t> </a:t>
            </a:r>
            <a:r>
              <a:rPr sz="2400" i="1" dirty="0">
                <a:latin typeface="Times New Roman"/>
                <a:cs typeface="Times New Roman"/>
              </a:rPr>
              <a:t>½</a:t>
            </a:r>
            <a:r>
              <a:rPr sz="2400" i="1" spc="-10" dirty="0">
                <a:latin typeface="Times New Roman"/>
                <a:cs typeface="Times New Roman"/>
              </a:rPr>
              <a:t> </a:t>
            </a:r>
            <a:r>
              <a:rPr sz="2400" i="1" dirty="0">
                <a:latin typeface="Times New Roman"/>
                <a:cs typeface="Times New Roman"/>
              </a:rPr>
              <a:t>*</a:t>
            </a:r>
            <a:r>
              <a:rPr sz="2400" i="1" spc="-10" dirty="0">
                <a:latin typeface="Times New Roman"/>
                <a:cs typeface="Times New Roman"/>
              </a:rPr>
              <a:t> </a:t>
            </a:r>
            <a:r>
              <a:rPr sz="2400" i="1" dirty="0">
                <a:latin typeface="Times New Roman"/>
                <a:cs typeface="Times New Roman"/>
              </a:rPr>
              <a:t>-1)</a:t>
            </a:r>
            <a:r>
              <a:rPr sz="2400" i="1" spc="-5" dirty="0">
                <a:latin typeface="Times New Roman"/>
                <a:cs typeface="Times New Roman"/>
              </a:rPr>
              <a:t> </a:t>
            </a:r>
            <a:r>
              <a:rPr sz="2400" i="1" dirty="0">
                <a:latin typeface="Times New Roman"/>
                <a:cs typeface="Times New Roman"/>
              </a:rPr>
              <a:t>=</a:t>
            </a:r>
            <a:r>
              <a:rPr sz="2400" i="1" spc="-5" dirty="0">
                <a:latin typeface="Times New Roman"/>
                <a:cs typeface="Times New Roman"/>
              </a:rPr>
              <a:t> </a:t>
            </a:r>
            <a:r>
              <a:rPr sz="2400" i="1" dirty="0">
                <a:latin typeface="Times New Roman"/>
                <a:cs typeface="Times New Roman"/>
              </a:rPr>
              <a:t>1</a:t>
            </a:r>
            <a:endParaRPr sz="2400">
              <a:latin typeface="Times New Roman"/>
              <a:cs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75129" y="2828913"/>
            <a:ext cx="4225802" cy="3367437"/>
          </a:xfrm>
          <a:prstGeom prst="rect">
            <a:avLst/>
          </a:prstGeom>
        </p:spPr>
      </p:pic>
      <p:sp>
        <p:nvSpPr>
          <p:cNvPr id="3" name="object 3"/>
          <p:cNvSpPr txBox="1">
            <a:spLocks noGrp="1"/>
          </p:cNvSpPr>
          <p:nvPr>
            <p:ph type="title"/>
          </p:nvPr>
        </p:nvSpPr>
        <p:spPr>
          <a:xfrm>
            <a:off x="916939" y="611124"/>
            <a:ext cx="8063230" cy="695960"/>
          </a:xfrm>
          <a:prstGeom prst="rect">
            <a:avLst/>
          </a:prstGeom>
        </p:spPr>
        <p:txBody>
          <a:bodyPr vert="horz" wrap="square" lIns="0" tIns="12700" rIns="0" bIns="0" rtlCol="0">
            <a:spAutoFit/>
          </a:bodyPr>
          <a:lstStyle/>
          <a:p>
            <a:pPr marL="12700">
              <a:lnSpc>
                <a:spcPct val="100000"/>
              </a:lnSpc>
              <a:spcBef>
                <a:spcPts val="100"/>
              </a:spcBef>
            </a:pPr>
            <a:r>
              <a:rPr spc="-25" dirty="0"/>
              <a:t>Entropy:</a:t>
            </a:r>
            <a:r>
              <a:rPr spc="-5" dirty="0"/>
              <a:t> </a:t>
            </a:r>
            <a:r>
              <a:rPr dirty="0"/>
              <a:t>A</a:t>
            </a:r>
            <a:r>
              <a:rPr spc="-5" dirty="0"/>
              <a:t> </a:t>
            </a:r>
            <a:r>
              <a:rPr spc="-50" dirty="0"/>
              <a:t>way</a:t>
            </a:r>
            <a:r>
              <a:rPr dirty="0"/>
              <a:t> </a:t>
            </a:r>
            <a:r>
              <a:rPr spc="-20" dirty="0"/>
              <a:t>to</a:t>
            </a:r>
            <a:r>
              <a:rPr spc="5" dirty="0"/>
              <a:t> </a:t>
            </a:r>
            <a:r>
              <a:rPr spc="-15" dirty="0"/>
              <a:t>measure</a:t>
            </a:r>
            <a:r>
              <a:rPr dirty="0"/>
              <a:t> </a:t>
            </a:r>
            <a:r>
              <a:rPr spc="-5" dirty="0"/>
              <a:t>impurity</a:t>
            </a:r>
          </a:p>
        </p:txBody>
      </p:sp>
      <p:sp>
        <p:nvSpPr>
          <p:cNvPr id="4" name="object 4"/>
          <p:cNvSpPr txBox="1"/>
          <p:nvPr/>
        </p:nvSpPr>
        <p:spPr>
          <a:xfrm>
            <a:off x="916939" y="1795779"/>
            <a:ext cx="5634990" cy="45212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spc="-15" dirty="0">
                <a:latin typeface="Calibri"/>
                <a:cs typeface="Calibri"/>
              </a:rPr>
              <a:t>Entropy </a:t>
            </a:r>
            <a:r>
              <a:rPr sz="2800" i="1" dirty="0">
                <a:latin typeface="Times New Roman"/>
                <a:cs typeface="Times New Roman"/>
              </a:rPr>
              <a:t>H(X)</a:t>
            </a:r>
            <a:r>
              <a:rPr sz="2800" i="1" spc="-70" dirty="0">
                <a:latin typeface="Times New Roman"/>
                <a:cs typeface="Times New Roman"/>
              </a:rPr>
              <a:t> </a:t>
            </a:r>
            <a:r>
              <a:rPr sz="2800" spc="-5" dirty="0">
                <a:latin typeface="Calibri"/>
                <a:cs typeface="Calibri"/>
              </a:rPr>
              <a:t>of</a:t>
            </a:r>
            <a:r>
              <a:rPr sz="2800" spc="-10" dirty="0">
                <a:latin typeface="Calibri"/>
                <a:cs typeface="Calibri"/>
              </a:rPr>
              <a:t> </a:t>
            </a:r>
            <a:r>
              <a:rPr sz="2800" dirty="0">
                <a:latin typeface="Calibri"/>
                <a:cs typeface="Calibri"/>
              </a:rPr>
              <a:t>a</a:t>
            </a:r>
            <a:r>
              <a:rPr sz="2800" spc="-10" dirty="0">
                <a:latin typeface="Calibri"/>
                <a:cs typeface="Calibri"/>
              </a:rPr>
              <a:t> </a:t>
            </a:r>
            <a:r>
              <a:rPr sz="2800" spc="-15" dirty="0">
                <a:latin typeface="Calibri"/>
                <a:cs typeface="Calibri"/>
              </a:rPr>
              <a:t>random</a:t>
            </a:r>
            <a:r>
              <a:rPr sz="2800" spc="-5" dirty="0">
                <a:latin typeface="Calibri"/>
                <a:cs typeface="Calibri"/>
              </a:rPr>
              <a:t> </a:t>
            </a:r>
            <a:r>
              <a:rPr sz="2800" spc="-10" dirty="0">
                <a:latin typeface="Calibri"/>
                <a:cs typeface="Calibri"/>
              </a:rPr>
              <a:t>variable </a:t>
            </a:r>
            <a:r>
              <a:rPr sz="2800" i="1" dirty="0">
                <a:latin typeface="Times New Roman"/>
                <a:cs typeface="Times New Roman"/>
              </a:rPr>
              <a:t>X</a:t>
            </a:r>
            <a:r>
              <a:rPr sz="2800" dirty="0">
                <a:latin typeface="Calibri"/>
                <a:cs typeface="Calibri"/>
              </a:rPr>
              <a:t>:</a:t>
            </a:r>
            <a:endParaRPr sz="2800">
              <a:latin typeface="Calibri"/>
              <a:cs typeface="Calibri"/>
            </a:endParaRPr>
          </a:p>
        </p:txBody>
      </p:sp>
      <p:pic>
        <p:nvPicPr>
          <p:cNvPr id="5" name="object 5"/>
          <p:cNvPicPr/>
          <p:nvPr/>
        </p:nvPicPr>
        <p:blipFill>
          <a:blip r:embed="rId3" cstate="print"/>
          <a:stretch>
            <a:fillRect/>
          </a:stretch>
        </p:blipFill>
        <p:spPr>
          <a:xfrm>
            <a:off x="5600700" y="2480664"/>
            <a:ext cx="5651500" cy="1035049"/>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7498715" cy="695960"/>
          </a:xfrm>
          <a:prstGeom prst="rect">
            <a:avLst/>
          </a:prstGeom>
        </p:spPr>
        <p:txBody>
          <a:bodyPr vert="horz" wrap="square" lIns="0" tIns="12700" rIns="0" bIns="0" rtlCol="0">
            <a:spAutoFit/>
          </a:bodyPr>
          <a:lstStyle/>
          <a:p>
            <a:pPr marL="12700">
              <a:lnSpc>
                <a:spcPct val="100000"/>
              </a:lnSpc>
              <a:spcBef>
                <a:spcPts val="100"/>
              </a:spcBef>
            </a:pPr>
            <a:r>
              <a:rPr spc="-25" dirty="0"/>
              <a:t>From</a:t>
            </a:r>
            <a:r>
              <a:rPr spc="-15" dirty="0"/>
              <a:t> </a:t>
            </a:r>
            <a:r>
              <a:rPr spc="-25" dirty="0"/>
              <a:t>entropy</a:t>
            </a:r>
            <a:r>
              <a:rPr spc="-15" dirty="0"/>
              <a:t> </a:t>
            </a:r>
            <a:r>
              <a:rPr spc="-20" dirty="0"/>
              <a:t>to</a:t>
            </a:r>
            <a:r>
              <a:rPr dirty="0"/>
              <a:t> </a:t>
            </a:r>
            <a:r>
              <a:rPr spc="-15" dirty="0"/>
              <a:t>information</a:t>
            </a:r>
            <a:r>
              <a:rPr spc="-5" dirty="0"/>
              <a:t> </a:t>
            </a:r>
            <a:r>
              <a:rPr spc="-25" dirty="0"/>
              <a:t>gain</a:t>
            </a:r>
          </a:p>
        </p:txBody>
      </p:sp>
      <p:sp>
        <p:nvSpPr>
          <p:cNvPr id="3" name="object 3"/>
          <p:cNvSpPr txBox="1"/>
          <p:nvPr/>
        </p:nvSpPr>
        <p:spPr>
          <a:xfrm>
            <a:off x="916939" y="1795779"/>
            <a:ext cx="10235565" cy="3003550"/>
          </a:xfrm>
          <a:prstGeom prst="rect">
            <a:avLst/>
          </a:prstGeom>
        </p:spPr>
        <p:txBody>
          <a:bodyPr vert="horz" wrap="square" lIns="0" tIns="63500" rIns="0" bIns="0" rtlCol="0">
            <a:spAutoFit/>
          </a:bodyPr>
          <a:lstStyle/>
          <a:p>
            <a:pPr marL="241300" marR="662940" indent="-228600">
              <a:lnSpc>
                <a:spcPts val="3000"/>
              </a:lnSpc>
              <a:spcBef>
                <a:spcPts val="500"/>
              </a:spcBef>
              <a:buFont typeface="Arial"/>
              <a:buChar char="•"/>
              <a:tabLst>
                <a:tab pos="241300" algn="l"/>
              </a:tabLst>
            </a:pPr>
            <a:r>
              <a:rPr sz="2800" spc="-5" dirty="0">
                <a:latin typeface="Calibri"/>
                <a:cs typeface="Calibri"/>
              </a:rPr>
              <a:t>How</a:t>
            </a:r>
            <a:r>
              <a:rPr sz="2800" dirty="0">
                <a:latin typeface="Calibri"/>
                <a:cs typeface="Calibri"/>
              </a:rPr>
              <a:t> much</a:t>
            </a:r>
            <a:r>
              <a:rPr sz="2800" spc="5" dirty="0">
                <a:latin typeface="Calibri"/>
                <a:cs typeface="Calibri"/>
              </a:rPr>
              <a:t> </a:t>
            </a:r>
            <a:r>
              <a:rPr sz="2800" spc="-15" dirty="0">
                <a:latin typeface="Calibri"/>
                <a:cs typeface="Calibri"/>
              </a:rPr>
              <a:t>more</a:t>
            </a:r>
            <a:r>
              <a:rPr sz="2800" spc="-5" dirty="0">
                <a:latin typeface="Calibri"/>
                <a:cs typeface="Calibri"/>
              </a:rPr>
              <a:t> </a:t>
            </a:r>
            <a:r>
              <a:rPr sz="2800" spc="-25" dirty="0">
                <a:latin typeface="Calibri"/>
                <a:cs typeface="Calibri"/>
              </a:rPr>
              <a:t>organized</a:t>
            </a:r>
            <a:r>
              <a:rPr sz="2800" spc="5" dirty="0">
                <a:latin typeface="Calibri"/>
                <a:cs typeface="Calibri"/>
              </a:rPr>
              <a:t> </a:t>
            </a:r>
            <a:r>
              <a:rPr sz="2800" dirty="0">
                <a:latin typeface="Calibri"/>
                <a:cs typeface="Calibri"/>
              </a:rPr>
              <a:t>the</a:t>
            </a:r>
            <a:r>
              <a:rPr sz="2800" spc="-5" dirty="0">
                <a:latin typeface="Calibri"/>
                <a:cs typeface="Calibri"/>
              </a:rPr>
              <a:t> labels</a:t>
            </a:r>
            <a:r>
              <a:rPr sz="2800" spc="10" dirty="0">
                <a:latin typeface="Calibri"/>
                <a:cs typeface="Calibri"/>
              </a:rPr>
              <a:t> </a:t>
            </a:r>
            <a:r>
              <a:rPr sz="2800" spc="-10" dirty="0">
                <a:latin typeface="Calibri"/>
                <a:cs typeface="Calibri"/>
              </a:rPr>
              <a:t>become</a:t>
            </a:r>
            <a:r>
              <a:rPr sz="2800" spc="-5" dirty="0">
                <a:latin typeface="Calibri"/>
                <a:cs typeface="Calibri"/>
              </a:rPr>
              <a:t> once </a:t>
            </a:r>
            <a:r>
              <a:rPr sz="2800" spc="-15" dirty="0">
                <a:latin typeface="Calibri"/>
                <a:cs typeface="Calibri"/>
              </a:rPr>
              <a:t>we</a:t>
            </a:r>
            <a:r>
              <a:rPr sz="2800" spc="-5" dirty="0">
                <a:latin typeface="Calibri"/>
                <a:cs typeface="Calibri"/>
              </a:rPr>
              <a:t> apply</a:t>
            </a:r>
            <a:r>
              <a:rPr sz="2800" dirty="0">
                <a:latin typeface="Calibri"/>
                <a:cs typeface="Calibri"/>
              </a:rPr>
              <a:t> the </a:t>
            </a:r>
            <a:r>
              <a:rPr sz="2800" spc="-620" dirty="0">
                <a:latin typeface="Calibri"/>
                <a:cs typeface="Calibri"/>
              </a:rPr>
              <a:t> </a:t>
            </a:r>
            <a:r>
              <a:rPr sz="2800" spc="-5" dirty="0">
                <a:latin typeface="Calibri"/>
                <a:cs typeface="Calibri"/>
              </a:rPr>
              <a:t>decision</a:t>
            </a:r>
            <a:r>
              <a:rPr sz="2800" dirty="0">
                <a:latin typeface="Calibri"/>
                <a:cs typeface="Calibri"/>
              </a:rPr>
              <a:t> </a:t>
            </a:r>
            <a:r>
              <a:rPr sz="2800" spc="-10" dirty="0">
                <a:latin typeface="Calibri"/>
                <a:cs typeface="Calibri"/>
              </a:rPr>
              <a:t>stump?</a:t>
            </a:r>
            <a:endParaRPr sz="2800">
              <a:latin typeface="Calibri"/>
              <a:cs typeface="Calibri"/>
            </a:endParaRPr>
          </a:p>
          <a:p>
            <a:pPr marL="241300" marR="5080" indent="-228600">
              <a:lnSpc>
                <a:spcPct val="91100"/>
              </a:lnSpc>
              <a:spcBef>
                <a:spcPts val="880"/>
              </a:spcBef>
              <a:buFont typeface="Arial"/>
              <a:buChar char="•"/>
              <a:tabLst>
                <a:tab pos="241300" algn="l"/>
              </a:tabLst>
            </a:pPr>
            <a:r>
              <a:rPr sz="2800" spc="-55" dirty="0">
                <a:latin typeface="Calibri"/>
                <a:cs typeface="Calibri"/>
              </a:rPr>
              <a:t>We</a:t>
            </a:r>
            <a:r>
              <a:rPr sz="2800" spc="-5" dirty="0">
                <a:latin typeface="Calibri"/>
                <a:cs typeface="Calibri"/>
              </a:rPr>
              <a:t> </a:t>
            </a:r>
            <a:r>
              <a:rPr sz="2800" spc="-15" dirty="0">
                <a:latin typeface="Calibri"/>
                <a:cs typeface="Calibri"/>
              </a:rPr>
              <a:t>calculate</a:t>
            </a:r>
            <a:r>
              <a:rPr sz="2800" spc="-5" dirty="0">
                <a:latin typeface="Calibri"/>
                <a:cs typeface="Calibri"/>
              </a:rPr>
              <a:t> the</a:t>
            </a:r>
            <a:r>
              <a:rPr sz="2800" dirty="0">
                <a:latin typeface="Calibri"/>
                <a:cs typeface="Calibri"/>
              </a:rPr>
              <a:t> </a:t>
            </a:r>
            <a:r>
              <a:rPr sz="2800" spc="-15" dirty="0">
                <a:latin typeface="Calibri"/>
                <a:cs typeface="Calibri"/>
              </a:rPr>
              <a:t>entropy</a:t>
            </a:r>
            <a:r>
              <a:rPr sz="2800" spc="-5" dirty="0">
                <a:latin typeface="Calibri"/>
                <a:cs typeface="Calibri"/>
              </a:rPr>
              <a:t> </a:t>
            </a:r>
            <a:r>
              <a:rPr sz="2800" spc="-25" dirty="0">
                <a:latin typeface="Calibri"/>
                <a:cs typeface="Calibri"/>
              </a:rPr>
              <a:t>for</a:t>
            </a:r>
            <a:r>
              <a:rPr sz="2800" spc="5" dirty="0">
                <a:latin typeface="Calibri"/>
                <a:cs typeface="Calibri"/>
              </a:rPr>
              <a:t> </a:t>
            </a:r>
            <a:r>
              <a:rPr sz="2800" spc="-5" dirty="0">
                <a:latin typeface="Calibri"/>
                <a:cs typeface="Calibri"/>
              </a:rPr>
              <a:t>each</a:t>
            </a:r>
            <a:r>
              <a:rPr sz="2800" spc="5" dirty="0">
                <a:latin typeface="Calibri"/>
                <a:cs typeface="Calibri"/>
              </a:rPr>
              <a:t> </a:t>
            </a:r>
            <a:r>
              <a:rPr sz="2800" spc="-5" dirty="0">
                <a:latin typeface="Calibri"/>
                <a:cs typeface="Calibri"/>
              </a:rPr>
              <a:t>of</a:t>
            </a:r>
            <a:r>
              <a:rPr sz="2800" spc="5" dirty="0">
                <a:latin typeface="Calibri"/>
                <a:cs typeface="Calibri"/>
              </a:rPr>
              <a:t> </a:t>
            </a:r>
            <a:r>
              <a:rPr sz="2800" spc="-5" dirty="0">
                <a:latin typeface="Calibri"/>
                <a:cs typeface="Calibri"/>
              </a:rPr>
              <a:t>the decision</a:t>
            </a:r>
            <a:r>
              <a:rPr sz="2800" spc="5" dirty="0">
                <a:latin typeface="Calibri"/>
                <a:cs typeface="Calibri"/>
              </a:rPr>
              <a:t> </a:t>
            </a:r>
            <a:r>
              <a:rPr sz="2800" spc="-10" dirty="0">
                <a:latin typeface="Calibri"/>
                <a:cs typeface="Calibri"/>
              </a:rPr>
              <a:t>stump's</a:t>
            </a:r>
            <a:r>
              <a:rPr sz="2800" spc="10" dirty="0">
                <a:latin typeface="Calibri"/>
                <a:cs typeface="Calibri"/>
              </a:rPr>
              <a:t> </a:t>
            </a:r>
            <a:r>
              <a:rPr sz="2800" spc="-15" dirty="0">
                <a:latin typeface="Calibri"/>
                <a:cs typeface="Calibri"/>
              </a:rPr>
              <a:t>leaves,</a:t>
            </a:r>
            <a:r>
              <a:rPr sz="2800" spc="5" dirty="0">
                <a:latin typeface="Calibri"/>
                <a:cs typeface="Calibri"/>
              </a:rPr>
              <a:t> </a:t>
            </a:r>
            <a:r>
              <a:rPr sz="2800" spc="-5" dirty="0">
                <a:latin typeface="Calibri"/>
                <a:cs typeface="Calibri"/>
              </a:rPr>
              <a:t>and </a:t>
            </a:r>
            <a:r>
              <a:rPr sz="2800" spc="-615" dirty="0">
                <a:latin typeface="Calibri"/>
                <a:cs typeface="Calibri"/>
              </a:rPr>
              <a:t> </a:t>
            </a:r>
            <a:r>
              <a:rPr sz="2800" spc="-35" dirty="0">
                <a:latin typeface="Calibri"/>
                <a:cs typeface="Calibri"/>
              </a:rPr>
              <a:t>take</a:t>
            </a:r>
            <a:r>
              <a:rPr sz="2800" spc="-5" dirty="0">
                <a:latin typeface="Calibri"/>
                <a:cs typeface="Calibri"/>
              </a:rPr>
              <a:t> the </a:t>
            </a:r>
            <a:r>
              <a:rPr sz="2800" spc="-30" dirty="0">
                <a:latin typeface="Calibri"/>
                <a:cs typeface="Calibri"/>
              </a:rPr>
              <a:t>average</a:t>
            </a:r>
            <a:r>
              <a:rPr sz="2800" spc="-5" dirty="0">
                <a:latin typeface="Calibri"/>
                <a:cs typeface="Calibri"/>
              </a:rPr>
              <a:t> of</a:t>
            </a:r>
            <a:r>
              <a:rPr sz="2800" spc="5" dirty="0">
                <a:latin typeface="Calibri"/>
                <a:cs typeface="Calibri"/>
              </a:rPr>
              <a:t> </a:t>
            </a:r>
            <a:r>
              <a:rPr sz="2800" spc="-5" dirty="0">
                <a:latin typeface="Calibri"/>
                <a:cs typeface="Calibri"/>
              </a:rPr>
              <a:t>those </a:t>
            </a:r>
            <a:r>
              <a:rPr sz="2800" spc="-10" dirty="0">
                <a:latin typeface="Calibri"/>
                <a:cs typeface="Calibri"/>
              </a:rPr>
              <a:t>leaf</a:t>
            </a:r>
            <a:r>
              <a:rPr sz="2800" dirty="0">
                <a:latin typeface="Calibri"/>
                <a:cs typeface="Calibri"/>
              </a:rPr>
              <a:t> </a:t>
            </a:r>
            <a:r>
              <a:rPr sz="2800" spc="-20" dirty="0">
                <a:latin typeface="Calibri"/>
                <a:cs typeface="Calibri"/>
              </a:rPr>
              <a:t>entropy</a:t>
            </a:r>
            <a:r>
              <a:rPr sz="2800" dirty="0">
                <a:latin typeface="Calibri"/>
                <a:cs typeface="Calibri"/>
              </a:rPr>
              <a:t> </a:t>
            </a:r>
            <a:r>
              <a:rPr sz="2800" spc="-15" dirty="0">
                <a:latin typeface="Calibri"/>
                <a:cs typeface="Calibri"/>
              </a:rPr>
              <a:t>values</a:t>
            </a:r>
            <a:r>
              <a:rPr sz="2800" spc="5" dirty="0">
                <a:latin typeface="Calibri"/>
                <a:cs typeface="Calibri"/>
              </a:rPr>
              <a:t> </a:t>
            </a:r>
            <a:r>
              <a:rPr sz="2800" spc="-15" dirty="0">
                <a:latin typeface="Calibri"/>
                <a:cs typeface="Calibri"/>
              </a:rPr>
              <a:t>(weighted</a:t>
            </a:r>
            <a:r>
              <a:rPr sz="2800" spc="5" dirty="0">
                <a:latin typeface="Calibri"/>
                <a:cs typeface="Calibri"/>
              </a:rPr>
              <a:t> </a:t>
            </a:r>
            <a:r>
              <a:rPr sz="2800" spc="-10" dirty="0">
                <a:latin typeface="Calibri"/>
                <a:cs typeface="Calibri"/>
              </a:rPr>
              <a:t>by</a:t>
            </a:r>
            <a:r>
              <a:rPr sz="2800" dirty="0">
                <a:latin typeface="Calibri"/>
                <a:cs typeface="Calibri"/>
              </a:rPr>
              <a:t> </a:t>
            </a:r>
            <a:r>
              <a:rPr sz="2800" spc="-5" dirty="0">
                <a:latin typeface="Calibri"/>
                <a:cs typeface="Calibri"/>
              </a:rPr>
              <a:t>the </a:t>
            </a:r>
            <a:r>
              <a:rPr sz="2800" dirty="0">
                <a:latin typeface="Calibri"/>
                <a:cs typeface="Calibri"/>
              </a:rPr>
              <a:t> </a:t>
            </a:r>
            <a:r>
              <a:rPr sz="2800" spc="-5" dirty="0">
                <a:latin typeface="Calibri"/>
                <a:cs typeface="Calibri"/>
              </a:rPr>
              <a:t>number of</a:t>
            </a:r>
            <a:r>
              <a:rPr sz="2800" dirty="0">
                <a:latin typeface="Calibri"/>
                <a:cs typeface="Calibri"/>
              </a:rPr>
              <a:t> </a:t>
            </a:r>
            <a:r>
              <a:rPr sz="2800" spc="-5" dirty="0">
                <a:latin typeface="Calibri"/>
                <a:cs typeface="Calibri"/>
              </a:rPr>
              <a:t>samples</a:t>
            </a:r>
            <a:r>
              <a:rPr sz="2800" spc="5" dirty="0">
                <a:latin typeface="Calibri"/>
                <a:cs typeface="Calibri"/>
              </a:rPr>
              <a:t> </a:t>
            </a:r>
            <a:r>
              <a:rPr sz="2800" spc="-5" dirty="0">
                <a:latin typeface="Calibri"/>
                <a:cs typeface="Calibri"/>
              </a:rPr>
              <a:t>in</a:t>
            </a:r>
            <a:r>
              <a:rPr sz="2800" spc="5" dirty="0">
                <a:latin typeface="Calibri"/>
                <a:cs typeface="Calibri"/>
              </a:rPr>
              <a:t> </a:t>
            </a:r>
            <a:r>
              <a:rPr sz="2800" spc="-5" dirty="0">
                <a:latin typeface="Calibri"/>
                <a:cs typeface="Calibri"/>
              </a:rPr>
              <a:t>each</a:t>
            </a:r>
            <a:r>
              <a:rPr sz="2800" spc="5" dirty="0">
                <a:latin typeface="Calibri"/>
                <a:cs typeface="Calibri"/>
              </a:rPr>
              <a:t> </a:t>
            </a:r>
            <a:r>
              <a:rPr sz="2800" dirty="0">
                <a:latin typeface="Calibri"/>
                <a:cs typeface="Calibri"/>
              </a:rPr>
              <a:t>leaf)</a:t>
            </a:r>
            <a:endParaRPr sz="2800">
              <a:latin typeface="Calibri"/>
              <a:cs typeface="Calibri"/>
            </a:endParaRPr>
          </a:p>
          <a:p>
            <a:pPr marL="241300" marR="167640" indent="-228600">
              <a:lnSpc>
                <a:spcPts val="3000"/>
              </a:lnSpc>
              <a:spcBef>
                <a:spcPts val="1025"/>
              </a:spcBef>
              <a:buFont typeface="Arial"/>
              <a:buChar char="•"/>
              <a:tabLst>
                <a:tab pos="241300" algn="l"/>
              </a:tabLst>
            </a:pPr>
            <a:r>
              <a:rPr sz="2800" spc="-5" dirty="0">
                <a:latin typeface="Calibri"/>
                <a:cs typeface="Calibri"/>
              </a:rPr>
              <a:t>The </a:t>
            </a:r>
            <a:r>
              <a:rPr sz="2800" spc="-15" dirty="0">
                <a:latin typeface="Calibri"/>
                <a:cs typeface="Calibri"/>
              </a:rPr>
              <a:t>information</a:t>
            </a:r>
            <a:r>
              <a:rPr sz="2800" spc="5" dirty="0">
                <a:latin typeface="Calibri"/>
                <a:cs typeface="Calibri"/>
              </a:rPr>
              <a:t> </a:t>
            </a:r>
            <a:r>
              <a:rPr sz="2800" spc="-20" dirty="0">
                <a:latin typeface="Calibri"/>
                <a:cs typeface="Calibri"/>
              </a:rPr>
              <a:t>gain</a:t>
            </a:r>
            <a:r>
              <a:rPr sz="2800" spc="5" dirty="0">
                <a:latin typeface="Calibri"/>
                <a:cs typeface="Calibri"/>
              </a:rPr>
              <a:t> </a:t>
            </a:r>
            <a:r>
              <a:rPr sz="2800" spc="-5" dirty="0">
                <a:latin typeface="Calibri"/>
                <a:cs typeface="Calibri"/>
              </a:rPr>
              <a:t>is</a:t>
            </a:r>
            <a:r>
              <a:rPr sz="2800" spc="5" dirty="0">
                <a:latin typeface="Calibri"/>
                <a:cs typeface="Calibri"/>
              </a:rPr>
              <a:t> </a:t>
            </a:r>
            <a:r>
              <a:rPr sz="2800" spc="-5" dirty="0">
                <a:latin typeface="Calibri"/>
                <a:cs typeface="Calibri"/>
              </a:rPr>
              <a:t>then</a:t>
            </a:r>
            <a:r>
              <a:rPr sz="2800" spc="5" dirty="0">
                <a:latin typeface="Calibri"/>
                <a:cs typeface="Calibri"/>
              </a:rPr>
              <a:t> </a:t>
            </a:r>
            <a:r>
              <a:rPr sz="2800" spc="-5" dirty="0">
                <a:latin typeface="Calibri"/>
                <a:cs typeface="Calibri"/>
              </a:rPr>
              <a:t>equal</a:t>
            </a:r>
            <a:r>
              <a:rPr sz="2800" dirty="0">
                <a:latin typeface="Calibri"/>
                <a:cs typeface="Calibri"/>
              </a:rPr>
              <a:t> </a:t>
            </a:r>
            <a:r>
              <a:rPr sz="2800" spc="-15" dirty="0">
                <a:latin typeface="Calibri"/>
                <a:cs typeface="Calibri"/>
              </a:rPr>
              <a:t>to</a:t>
            </a:r>
            <a:r>
              <a:rPr sz="2800" dirty="0">
                <a:latin typeface="Calibri"/>
                <a:cs typeface="Calibri"/>
              </a:rPr>
              <a:t> </a:t>
            </a:r>
            <a:r>
              <a:rPr sz="2800" spc="-5" dirty="0">
                <a:latin typeface="Calibri"/>
                <a:cs typeface="Calibri"/>
              </a:rPr>
              <a:t>the original </a:t>
            </a:r>
            <a:r>
              <a:rPr sz="2800" spc="-20" dirty="0">
                <a:latin typeface="Calibri"/>
                <a:cs typeface="Calibri"/>
              </a:rPr>
              <a:t>entropy</a:t>
            </a:r>
            <a:r>
              <a:rPr sz="2800" spc="-5" dirty="0">
                <a:latin typeface="Calibri"/>
                <a:cs typeface="Calibri"/>
              </a:rPr>
              <a:t> minus</a:t>
            </a:r>
            <a:r>
              <a:rPr sz="2800" spc="5" dirty="0">
                <a:latin typeface="Calibri"/>
                <a:cs typeface="Calibri"/>
              </a:rPr>
              <a:t> </a:t>
            </a:r>
            <a:r>
              <a:rPr sz="2800" spc="-5" dirty="0">
                <a:latin typeface="Calibri"/>
                <a:cs typeface="Calibri"/>
              </a:rPr>
              <a:t>this </a:t>
            </a:r>
            <a:r>
              <a:rPr sz="2800" spc="-615" dirty="0">
                <a:latin typeface="Calibri"/>
                <a:cs typeface="Calibri"/>
              </a:rPr>
              <a:t> </a:t>
            </a:r>
            <a:r>
              <a:rPr sz="2800" spc="-70" dirty="0">
                <a:latin typeface="Calibri"/>
                <a:cs typeface="Calibri"/>
              </a:rPr>
              <a:t>new,</a:t>
            </a:r>
            <a:r>
              <a:rPr sz="2800" dirty="0">
                <a:latin typeface="Calibri"/>
                <a:cs typeface="Calibri"/>
              </a:rPr>
              <a:t> </a:t>
            </a:r>
            <a:r>
              <a:rPr sz="2800" spc="-10" dirty="0">
                <a:latin typeface="Calibri"/>
                <a:cs typeface="Calibri"/>
              </a:rPr>
              <a:t>reduced</a:t>
            </a:r>
            <a:r>
              <a:rPr sz="2800" spc="5" dirty="0">
                <a:latin typeface="Calibri"/>
                <a:cs typeface="Calibri"/>
              </a:rPr>
              <a:t> </a:t>
            </a:r>
            <a:r>
              <a:rPr sz="2800" spc="-40" dirty="0">
                <a:latin typeface="Calibri"/>
                <a:cs typeface="Calibri"/>
              </a:rPr>
              <a:t>entropy.</a:t>
            </a:r>
            <a:endParaRPr sz="2800">
              <a:latin typeface="Calibri"/>
              <a:cs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419215" cy="695960"/>
          </a:xfrm>
          <a:prstGeom prst="rect">
            <a:avLst/>
          </a:prstGeom>
        </p:spPr>
        <p:txBody>
          <a:bodyPr vert="horz" wrap="square" lIns="0" tIns="12700" rIns="0" bIns="0" rtlCol="0">
            <a:spAutoFit/>
          </a:bodyPr>
          <a:lstStyle/>
          <a:p>
            <a:pPr marL="12700">
              <a:lnSpc>
                <a:spcPct val="100000"/>
              </a:lnSpc>
              <a:spcBef>
                <a:spcPts val="100"/>
              </a:spcBef>
            </a:pPr>
            <a:r>
              <a:rPr spc="-5" dirty="0"/>
              <a:t>Calculating </a:t>
            </a:r>
            <a:r>
              <a:rPr spc="-20" dirty="0"/>
              <a:t>Information</a:t>
            </a:r>
            <a:r>
              <a:rPr dirty="0"/>
              <a:t> Gain</a:t>
            </a:r>
          </a:p>
        </p:txBody>
      </p:sp>
      <p:sp>
        <p:nvSpPr>
          <p:cNvPr id="3" name="object 3"/>
          <p:cNvSpPr txBox="1"/>
          <p:nvPr/>
        </p:nvSpPr>
        <p:spPr>
          <a:xfrm>
            <a:off x="1979430" y="6510019"/>
            <a:ext cx="3709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Based</a:t>
            </a:r>
            <a:r>
              <a:rPr sz="1800" spc="5" dirty="0">
                <a:latin typeface="Calibri"/>
                <a:cs typeface="Calibri"/>
              </a:rPr>
              <a:t> </a:t>
            </a:r>
            <a:r>
              <a:rPr sz="1800" dirty="0">
                <a:latin typeface="Calibri"/>
                <a:cs typeface="Calibri"/>
              </a:rPr>
              <a:t>on</a:t>
            </a:r>
            <a:r>
              <a:rPr sz="1800" spc="10" dirty="0">
                <a:latin typeface="Calibri"/>
                <a:cs typeface="Calibri"/>
              </a:rPr>
              <a:t> </a:t>
            </a:r>
            <a:r>
              <a:rPr sz="1800" spc="-5" dirty="0">
                <a:latin typeface="Calibri"/>
                <a:cs typeface="Calibri"/>
              </a:rPr>
              <a:t>slide</a:t>
            </a:r>
            <a:r>
              <a:rPr sz="1800" spc="5" dirty="0">
                <a:latin typeface="Calibri"/>
                <a:cs typeface="Calibri"/>
              </a:rPr>
              <a:t> </a:t>
            </a:r>
            <a:r>
              <a:rPr sz="1800" spc="-5" dirty="0">
                <a:latin typeface="Calibri"/>
                <a:cs typeface="Calibri"/>
              </a:rPr>
              <a:t>by</a:t>
            </a:r>
            <a:r>
              <a:rPr sz="1800" dirty="0">
                <a:latin typeface="Calibri"/>
                <a:cs typeface="Calibri"/>
              </a:rPr>
              <a:t> </a:t>
            </a:r>
            <a:r>
              <a:rPr sz="1800" spc="-20" dirty="0">
                <a:latin typeface="Calibri"/>
                <a:cs typeface="Calibri"/>
              </a:rPr>
              <a:t>Pedro</a:t>
            </a:r>
            <a:r>
              <a:rPr sz="1800" spc="-5" dirty="0">
                <a:latin typeface="Calibri"/>
                <a:cs typeface="Calibri"/>
              </a:rPr>
              <a:t> Domingos,</a:t>
            </a:r>
            <a:r>
              <a:rPr sz="1800" spc="5" dirty="0">
                <a:latin typeface="Calibri"/>
                <a:cs typeface="Calibri"/>
              </a:rPr>
              <a:t> </a:t>
            </a:r>
            <a:r>
              <a:rPr sz="1800" spc="-65" dirty="0">
                <a:latin typeface="Calibri"/>
                <a:cs typeface="Calibri"/>
              </a:rPr>
              <a:t>UW.</a:t>
            </a:r>
            <a:endParaRPr sz="1800">
              <a:latin typeface="Calibri"/>
              <a:cs typeface="Calibri"/>
            </a:endParaRPr>
          </a:p>
        </p:txBody>
      </p:sp>
      <p:grpSp>
        <p:nvGrpSpPr>
          <p:cNvPr id="4" name="object 4"/>
          <p:cNvGrpSpPr/>
          <p:nvPr/>
        </p:nvGrpSpPr>
        <p:grpSpPr>
          <a:xfrm>
            <a:off x="831850" y="1197710"/>
            <a:ext cx="8489315" cy="5300345"/>
            <a:chOff x="831850" y="1197710"/>
            <a:chExt cx="8489315" cy="5300345"/>
          </a:xfrm>
        </p:grpSpPr>
        <p:pic>
          <p:nvPicPr>
            <p:cNvPr id="5" name="object 5"/>
            <p:cNvPicPr/>
            <p:nvPr/>
          </p:nvPicPr>
          <p:blipFill>
            <a:blip r:embed="rId2" cstate="print"/>
            <a:stretch>
              <a:fillRect/>
            </a:stretch>
          </p:blipFill>
          <p:spPr>
            <a:xfrm>
              <a:off x="838200" y="1311103"/>
              <a:ext cx="7689850" cy="5180048"/>
            </a:xfrm>
            <a:prstGeom prst="rect">
              <a:avLst/>
            </a:prstGeom>
          </p:spPr>
        </p:pic>
        <p:sp>
          <p:nvSpPr>
            <p:cNvPr id="6" name="object 6"/>
            <p:cNvSpPr/>
            <p:nvPr/>
          </p:nvSpPr>
          <p:spPr>
            <a:xfrm>
              <a:off x="7852119" y="6270715"/>
              <a:ext cx="307340" cy="220979"/>
            </a:xfrm>
            <a:custGeom>
              <a:avLst/>
              <a:gdLst/>
              <a:ahLst/>
              <a:cxnLst/>
              <a:rect l="l" t="t" r="r" b="b"/>
              <a:pathLst>
                <a:path w="307340" h="220979">
                  <a:moveTo>
                    <a:pt x="0" y="0"/>
                  </a:moveTo>
                  <a:lnTo>
                    <a:pt x="307340" y="0"/>
                  </a:lnTo>
                  <a:lnTo>
                    <a:pt x="307340" y="220436"/>
                  </a:lnTo>
                  <a:lnTo>
                    <a:pt x="0" y="220436"/>
                  </a:lnTo>
                  <a:lnTo>
                    <a:pt x="0" y="0"/>
                  </a:lnTo>
                  <a:close/>
                </a:path>
              </a:pathLst>
            </a:custGeom>
            <a:ln w="6350">
              <a:solidFill>
                <a:srgbClr val="FFFFFF"/>
              </a:solidFill>
            </a:ln>
          </p:spPr>
          <p:txBody>
            <a:bodyPr wrap="square" lIns="0" tIns="0" rIns="0" bIns="0" rtlCol="0"/>
            <a:lstStyle/>
            <a:p>
              <a:endParaRPr/>
            </a:p>
          </p:txBody>
        </p:sp>
        <p:sp>
          <p:nvSpPr>
            <p:cNvPr id="7" name="object 7"/>
            <p:cNvSpPr/>
            <p:nvPr/>
          </p:nvSpPr>
          <p:spPr>
            <a:xfrm>
              <a:off x="4021454" y="1200885"/>
              <a:ext cx="307340" cy="220979"/>
            </a:xfrm>
            <a:custGeom>
              <a:avLst/>
              <a:gdLst/>
              <a:ahLst/>
              <a:cxnLst/>
              <a:rect l="l" t="t" r="r" b="b"/>
              <a:pathLst>
                <a:path w="307339" h="220980">
                  <a:moveTo>
                    <a:pt x="307340" y="0"/>
                  </a:moveTo>
                  <a:lnTo>
                    <a:pt x="0" y="0"/>
                  </a:lnTo>
                  <a:lnTo>
                    <a:pt x="0" y="220436"/>
                  </a:lnTo>
                  <a:lnTo>
                    <a:pt x="307340" y="220436"/>
                  </a:lnTo>
                  <a:lnTo>
                    <a:pt x="307340" y="0"/>
                  </a:lnTo>
                  <a:close/>
                </a:path>
              </a:pathLst>
            </a:custGeom>
            <a:solidFill>
              <a:srgbClr val="FFFFFF"/>
            </a:solidFill>
          </p:spPr>
          <p:txBody>
            <a:bodyPr wrap="square" lIns="0" tIns="0" rIns="0" bIns="0" rtlCol="0"/>
            <a:lstStyle/>
            <a:p>
              <a:endParaRPr/>
            </a:p>
          </p:txBody>
        </p:sp>
        <p:sp>
          <p:nvSpPr>
            <p:cNvPr id="8" name="object 8"/>
            <p:cNvSpPr/>
            <p:nvPr/>
          </p:nvSpPr>
          <p:spPr>
            <a:xfrm>
              <a:off x="4021454" y="1200885"/>
              <a:ext cx="307340" cy="220979"/>
            </a:xfrm>
            <a:custGeom>
              <a:avLst/>
              <a:gdLst/>
              <a:ahLst/>
              <a:cxnLst/>
              <a:rect l="l" t="t" r="r" b="b"/>
              <a:pathLst>
                <a:path w="307339" h="220980">
                  <a:moveTo>
                    <a:pt x="0" y="0"/>
                  </a:moveTo>
                  <a:lnTo>
                    <a:pt x="307340" y="0"/>
                  </a:lnTo>
                  <a:lnTo>
                    <a:pt x="307340" y="220436"/>
                  </a:lnTo>
                  <a:lnTo>
                    <a:pt x="0" y="220436"/>
                  </a:lnTo>
                  <a:lnTo>
                    <a:pt x="0" y="0"/>
                  </a:lnTo>
                  <a:close/>
                </a:path>
              </a:pathLst>
            </a:custGeom>
            <a:ln w="6350">
              <a:solidFill>
                <a:srgbClr val="FFFFFF"/>
              </a:solidFill>
            </a:ln>
          </p:spPr>
          <p:txBody>
            <a:bodyPr wrap="square" lIns="0" tIns="0" rIns="0" bIns="0" rtlCol="0"/>
            <a:lstStyle/>
            <a:p>
              <a:endParaRPr/>
            </a:p>
          </p:txBody>
        </p:sp>
        <p:sp>
          <p:nvSpPr>
            <p:cNvPr id="9" name="object 9"/>
            <p:cNvSpPr/>
            <p:nvPr/>
          </p:nvSpPr>
          <p:spPr>
            <a:xfrm>
              <a:off x="838200" y="5517397"/>
              <a:ext cx="8476615" cy="974090"/>
            </a:xfrm>
            <a:custGeom>
              <a:avLst/>
              <a:gdLst/>
              <a:ahLst/>
              <a:cxnLst/>
              <a:rect l="l" t="t" r="r" b="b"/>
              <a:pathLst>
                <a:path w="8476615" h="974089">
                  <a:moveTo>
                    <a:pt x="8476615" y="0"/>
                  </a:moveTo>
                  <a:lnTo>
                    <a:pt x="0" y="0"/>
                  </a:lnTo>
                  <a:lnTo>
                    <a:pt x="0" y="973755"/>
                  </a:lnTo>
                  <a:lnTo>
                    <a:pt x="8476615" y="973755"/>
                  </a:lnTo>
                  <a:lnTo>
                    <a:pt x="8476615" y="0"/>
                  </a:lnTo>
                  <a:close/>
                </a:path>
              </a:pathLst>
            </a:custGeom>
            <a:solidFill>
              <a:srgbClr val="FFFFFF"/>
            </a:solidFill>
          </p:spPr>
          <p:txBody>
            <a:bodyPr wrap="square" lIns="0" tIns="0" rIns="0" bIns="0" rtlCol="0"/>
            <a:lstStyle/>
            <a:p>
              <a:endParaRPr/>
            </a:p>
          </p:txBody>
        </p:sp>
        <p:sp>
          <p:nvSpPr>
            <p:cNvPr id="10" name="object 10"/>
            <p:cNvSpPr/>
            <p:nvPr/>
          </p:nvSpPr>
          <p:spPr>
            <a:xfrm>
              <a:off x="838200" y="5517397"/>
              <a:ext cx="8476615" cy="974090"/>
            </a:xfrm>
            <a:custGeom>
              <a:avLst/>
              <a:gdLst/>
              <a:ahLst/>
              <a:cxnLst/>
              <a:rect l="l" t="t" r="r" b="b"/>
              <a:pathLst>
                <a:path w="8476615" h="974089">
                  <a:moveTo>
                    <a:pt x="0" y="0"/>
                  </a:moveTo>
                  <a:lnTo>
                    <a:pt x="8476615" y="0"/>
                  </a:lnTo>
                  <a:lnTo>
                    <a:pt x="8476615" y="973755"/>
                  </a:lnTo>
                  <a:lnTo>
                    <a:pt x="0" y="973755"/>
                  </a:lnTo>
                  <a:lnTo>
                    <a:pt x="0" y="0"/>
                  </a:lnTo>
                  <a:close/>
                </a:path>
              </a:pathLst>
            </a:custGeom>
            <a:ln w="12700">
              <a:solidFill>
                <a:srgbClr val="FFFFFF"/>
              </a:solidFill>
            </a:ln>
          </p:spPr>
          <p:txBody>
            <a:bodyPr wrap="square" lIns="0" tIns="0" rIns="0" bIns="0" rtlCol="0"/>
            <a:lstStyle/>
            <a:p>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419215" cy="695960"/>
          </a:xfrm>
          <a:prstGeom prst="rect">
            <a:avLst/>
          </a:prstGeom>
        </p:spPr>
        <p:txBody>
          <a:bodyPr vert="horz" wrap="square" lIns="0" tIns="12700" rIns="0" bIns="0" rtlCol="0">
            <a:spAutoFit/>
          </a:bodyPr>
          <a:lstStyle/>
          <a:p>
            <a:pPr marL="12700">
              <a:lnSpc>
                <a:spcPct val="100000"/>
              </a:lnSpc>
              <a:spcBef>
                <a:spcPts val="100"/>
              </a:spcBef>
            </a:pPr>
            <a:r>
              <a:rPr spc="-5" dirty="0"/>
              <a:t>Calculating </a:t>
            </a:r>
            <a:r>
              <a:rPr spc="-20" dirty="0"/>
              <a:t>Information</a:t>
            </a:r>
            <a:r>
              <a:rPr dirty="0"/>
              <a:t> Gain</a:t>
            </a:r>
          </a:p>
        </p:txBody>
      </p:sp>
      <p:sp>
        <p:nvSpPr>
          <p:cNvPr id="3" name="object 3"/>
          <p:cNvSpPr txBox="1"/>
          <p:nvPr/>
        </p:nvSpPr>
        <p:spPr>
          <a:xfrm>
            <a:off x="1979430" y="6510019"/>
            <a:ext cx="3709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Based</a:t>
            </a:r>
            <a:r>
              <a:rPr sz="1800" spc="5" dirty="0">
                <a:latin typeface="Calibri"/>
                <a:cs typeface="Calibri"/>
              </a:rPr>
              <a:t> </a:t>
            </a:r>
            <a:r>
              <a:rPr sz="1800" dirty="0">
                <a:latin typeface="Calibri"/>
                <a:cs typeface="Calibri"/>
              </a:rPr>
              <a:t>on</a:t>
            </a:r>
            <a:r>
              <a:rPr sz="1800" spc="10" dirty="0">
                <a:latin typeface="Calibri"/>
                <a:cs typeface="Calibri"/>
              </a:rPr>
              <a:t> </a:t>
            </a:r>
            <a:r>
              <a:rPr sz="1800" spc="-5" dirty="0">
                <a:latin typeface="Calibri"/>
                <a:cs typeface="Calibri"/>
              </a:rPr>
              <a:t>slide</a:t>
            </a:r>
            <a:r>
              <a:rPr sz="1800" spc="5" dirty="0">
                <a:latin typeface="Calibri"/>
                <a:cs typeface="Calibri"/>
              </a:rPr>
              <a:t> </a:t>
            </a:r>
            <a:r>
              <a:rPr sz="1800" spc="-5" dirty="0">
                <a:latin typeface="Calibri"/>
                <a:cs typeface="Calibri"/>
              </a:rPr>
              <a:t>by</a:t>
            </a:r>
            <a:r>
              <a:rPr sz="1800" dirty="0">
                <a:latin typeface="Calibri"/>
                <a:cs typeface="Calibri"/>
              </a:rPr>
              <a:t> </a:t>
            </a:r>
            <a:r>
              <a:rPr sz="1800" spc="-20" dirty="0">
                <a:latin typeface="Calibri"/>
                <a:cs typeface="Calibri"/>
              </a:rPr>
              <a:t>Pedro</a:t>
            </a:r>
            <a:r>
              <a:rPr sz="1800" spc="-5" dirty="0">
                <a:latin typeface="Calibri"/>
                <a:cs typeface="Calibri"/>
              </a:rPr>
              <a:t> Domingos,</a:t>
            </a:r>
            <a:r>
              <a:rPr sz="1800" spc="5" dirty="0">
                <a:latin typeface="Calibri"/>
                <a:cs typeface="Calibri"/>
              </a:rPr>
              <a:t> </a:t>
            </a:r>
            <a:r>
              <a:rPr sz="1800" spc="-65" dirty="0">
                <a:latin typeface="Calibri"/>
                <a:cs typeface="Calibri"/>
              </a:rPr>
              <a:t>UW.</a:t>
            </a:r>
            <a:endParaRPr sz="1800">
              <a:latin typeface="Calibri"/>
              <a:cs typeface="Calibri"/>
            </a:endParaRPr>
          </a:p>
        </p:txBody>
      </p:sp>
      <p:grpSp>
        <p:nvGrpSpPr>
          <p:cNvPr id="4" name="object 4"/>
          <p:cNvGrpSpPr/>
          <p:nvPr/>
        </p:nvGrpSpPr>
        <p:grpSpPr>
          <a:xfrm>
            <a:off x="838200" y="1197710"/>
            <a:ext cx="7689850" cy="5297170"/>
            <a:chOff x="838200" y="1197710"/>
            <a:chExt cx="7689850" cy="5297170"/>
          </a:xfrm>
        </p:grpSpPr>
        <p:pic>
          <p:nvPicPr>
            <p:cNvPr id="5" name="object 5"/>
            <p:cNvPicPr/>
            <p:nvPr/>
          </p:nvPicPr>
          <p:blipFill>
            <a:blip r:embed="rId2" cstate="print"/>
            <a:stretch>
              <a:fillRect/>
            </a:stretch>
          </p:blipFill>
          <p:spPr>
            <a:xfrm>
              <a:off x="838200" y="1311103"/>
              <a:ext cx="7689850" cy="5180048"/>
            </a:xfrm>
            <a:prstGeom prst="rect">
              <a:avLst/>
            </a:prstGeom>
          </p:spPr>
        </p:pic>
        <p:sp>
          <p:nvSpPr>
            <p:cNvPr id="6" name="object 6"/>
            <p:cNvSpPr/>
            <p:nvPr/>
          </p:nvSpPr>
          <p:spPr>
            <a:xfrm>
              <a:off x="7852119" y="6270715"/>
              <a:ext cx="307340" cy="220979"/>
            </a:xfrm>
            <a:custGeom>
              <a:avLst/>
              <a:gdLst/>
              <a:ahLst/>
              <a:cxnLst/>
              <a:rect l="l" t="t" r="r" b="b"/>
              <a:pathLst>
                <a:path w="307340" h="220979">
                  <a:moveTo>
                    <a:pt x="307339" y="0"/>
                  </a:moveTo>
                  <a:lnTo>
                    <a:pt x="0" y="0"/>
                  </a:lnTo>
                  <a:lnTo>
                    <a:pt x="0" y="220435"/>
                  </a:lnTo>
                  <a:lnTo>
                    <a:pt x="307339" y="220435"/>
                  </a:lnTo>
                  <a:lnTo>
                    <a:pt x="307339" y="0"/>
                  </a:lnTo>
                  <a:close/>
                </a:path>
              </a:pathLst>
            </a:custGeom>
            <a:solidFill>
              <a:srgbClr val="FFFFFF"/>
            </a:solidFill>
          </p:spPr>
          <p:txBody>
            <a:bodyPr wrap="square" lIns="0" tIns="0" rIns="0" bIns="0" rtlCol="0"/>
            <a:lstStyle/>
            <a:p>
              <a:endParaRPr/>
            </a:p>
          </p:txBody>
        </p:sp>
        <p:sp>
          <p:nvSpPr>
            <p:cNvPr id="7" name="object 7"/>
            <p:cNvSpPr/>
            <p:nvPr/>
          </p:nvSpPr>
          <p:spPr>
            <a:xfrm>
              <a:off x="7852119" y="6270715"/>
              <a:ext cx="307340" cy="220979"/>
            </a:xfrm>
            <a:custGeom>
              <a:avLst/>
              <a:gdLst/>
              <a:ahLst/>
              <a:cxnLst/>
              <a:rect l="l" t="t" r="r" b="b"/>
              <a:pathLst>
                <a:path w="307340" h="220979">
                  <a:moveTo>
                    <a:pt x="0" y="0"/>
                  </a:moveTo>
                  <a:lnTo>
                    <a:pt x="307340" y="0"/>
                  </a:lnTo>
                  <a:lnTo>
                    <a:pt x="307340" y="220436"/>
                  </a:lnTo>
                  <a:lnTo>
                    <a:pt x="0" y="220436"/>
                  </a:lnTo>
                  <a:lnTo>
                    <a:pt x="0" y="0"/>
                  </a:lnTo>
                  <a:close/>
                </a:path>
              </a:pathLst>
            </a:custGeom>
            <a:ln w="6350">
              <a:solidFill>
                <a:srgbClr val="FFFFFF"/>
              </a:solidFill>
            </a:ln>
          </p:spPr>
          <p:txBody>
            <a:bodyPr wrap="square" lIns="0" tIns="0" rIns="0" bIns="0" rtlCol="0"/>
            <a:lstStyle/>
            <a:p>
              <a:endParaRPr/>
            </a:p>
          </p:txBody>
        </p:sp>
        <p:sp>
          <p:nvSpPr>
            <p:cNvPr id="8" name="object 8"/>
            <p:cNvSpPr/>
            <p:nvPr/>
          </p:nvSpPr>
          <p:spPr>
            <a:xfrm>
              <a:off x="4021454" y="1200885"/>
              <a:ext cx="307340" cy="220979"/>
            </a:xfrm>
            <a:custGeom>
              <a:avLst/>
              <a:gdLst/>
              <a:ahLst/>
              <a:cxnLst/>
              <a:rect l="l" t="t" r="r" b="b"/>
              <a:pathLst>
                <a:path w="307339" h="220980">
                  <a:moveTo>
                    <a:pt x="307340" y="0"/>
                  </a:moveTo>
                  <a:lnTo>
                    <a:pt x="0" y="0"/>
                  </a:lnTo>
                  <a:lnTo>
                    <a:pt x="0" y="220436"/>
                  </a:lnTo>
                  <a:lnTo>
                    <a:pt x="307340" y="220436"/>
                  </a:lnTo>
                  <a:lnTo>
                    <a:pt x="307340" y="0"/>
                  </a:lnTo>
                  <a:close/>
                </a:path>
              </a:pathLst>
            </a:custGeom>
            <a:solidFill>
              <a:srgbClr val="FFFFFF"/>
            </a:solidFill>
          </p:spPr>
          <p:txBody>
            <a:bodyPr wrap="square" lIns="0" tIns="0" rIns="0" bIns="0" rtlCol="0"/>
            <a:lstStyle/>
            <a:p>
              <a:endParaRPr/>
            </a:p>
          </p:txBody>
        </p:sp>
        <p:sp>
          <p:nvSpPr>
            <p:cNvPr id="9" name="object 9"/>
            <p:cNvSpPr/>
            <p:nvPr/>
          </p:nvSpPr>
          <p:spPr>
            <a:xfrm>
              <a:off x="4021454" y="1200885"/>
              <a:ext cx="307340" cy="220979"/>
            </a:xfrm>
            <a:custGeom>
              <a:avLst/>
              <a:gdLst/>
              <a:ahLst/>
              <a:cxnLst/>
              <a:rect l="l" t="t" r="r" b="b"/>
              <a:pathLst>
                <a:path w="307339" h="220980">
                  <a:moveTo>
                    <a:pt x="0" y="0"/>
                  </a:moveTo>
                  <a:lnTo>
                    <a:pt x="307340" y="0"/>
                  </a:lnTo>
                  <a:lnTo>
                    <a:pt x="307340" y="220436"/>
                  </a:lnTo>
                  <a:lnTo>
                    <a:pt x="0" y="220436"/>
                  </a:lnTo>
                  <a:lnTo>
                    <a:pt x="0" y="0"/>
                  </a:lnTo>
                  <a:close/>
                </a:path>
              </a:pathLst>
            </a:custGeom>
            <a:ln w="6350">
              <a:solidFill>
                <a:srgbClr val="FFFFFF"/>
              </a:solidFill>
            </a:ln>
          </p:spPr>
          <p:txBody>
            <a:bodyPr wrap="square" lIns="0" tIns="0" rIns="0" bIns="0" rtlCol="0"/>
            <a:lstStyle/>
            <a:p>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46406-916E-1E0F-86D3-ECD879E0E43C}"/>
              </a:ext>
            </a:extLst>
          </p:cNvPr>
          <p:cNvSpPr>
            <a:spLocks noGrp="1"/>
          </p:cNvSpPr>
          <p:nvPr>
            <p:ph type="title"/>
          </p:nvPr>
        </p:nvSpPr>
        <p:spPr/>
        <p:txBody>
          <a:bodyPr/>
          <a:lstStyle/>
          <a:p>
            <a:r>
              <a:rPr lang="en-US" dirty="0"/>
              <a:t>Impurity and Entropy</a:t>
            </a:r>
          </a:p>
        </p:txBody>
      </p:sp>
      <p:sp>
        <p:nvSpPr>
          <p:cNvPr id="3" name="Text Placeholder 2">
            <a:extLst>
              <a:ext uri="{FF2B5EF4-FFF2-40B4-BE49-F238E27FC236}">
                <a16:creationId xmlns:a16="http://schemas.microsoft.com/office/drawing/2014/main" id="{AB5CB970-8A91-3595-1608-CDF57B37C856}"/>
              </a:ext>
            </a:extLst>
          </p:cNvPr>
          <p:cNvSpPr>
            <a:spLocks noGrp="1"/>
          </p:cNvSpPr>
          <p:nvPr>
            <p:ph type="body" idx="1"/>
          </p:nvPr>
        </p:nvSpPr>
        <p:spPr/>
        <p:txBody>
          <a:bodyPr/>
          <a:lstStyle/>
          <a:p>
            <a:endParaRPr lang="en-US" dirty="0"/>
          </a:p>
        </p:txBody>
      </p:sp>
      <p:pic>
        <p:nvPicPr>
          <p:cNvPr id="4" name="object 4">
            <a:extLst>
              <a:ext uri="{FF2B5EF4-FFF2-40B4-BE49-F238E27FC236}">
                <a16:creationId xmlns:a16="http://schemas.microsoft.com/office/drawing/2014/main" id="{5EAB1BA6-F250-9694-1F65-51FF18A67155}"/>
              </a:ext>
            </a:extLst>
          </p:cNvPr>
          <p:cNvPicPr/>
          <p:nvPr/>
        </p:nvPicPr>
        <p:blipFill>
          <a:blip r:embed="rId2" cstate="print"/>
          <a:stretch>
            <a:fillRect/>
          </a:stretch>
        </p:blipFill>
        <p:spPr>
          <a:xfrm>
            <a:off x="1722136" y="1804280"/>
            <a:ext cx="8282106" cy="2813538"/>
          </a:xfrm>
          <a:prstGeom prst="rect">
            <a:avLst/>
          </a:prstGeom>
        </p:spPr>
      </p:pic>
      <p:sp>
        <p:nvSpPr>
          <p:cNvPr id="5" name="TextBox 4">
            <a:extLst>
              <a:ext uri="{FF2B5EF4-FFF2-40B4-BE49-F238E27FC236}">
                <a16:creationId xmlns:a16="http://schemas.microsoft.com/office/drawing/2014/main" id="{2AC5F228-6C90-F31C-6B99-C502DF5A1412}"/>
              </a:ext>
            </a:extLst>
          </p:cNvPr>
          <p:cNvSpPr txBox="1"/>
          <p:nvPr/>
        </p:nvSpPr>
        <p:spPr>
          <a:xfrm>
            <a:off x="2321226" y="4936376"/>
            <a:ext cx="1412574" cy="369332"/>
          </a:xfrm>
          <a:prstGeom prst="rect">
            <a:avLst/>
          </a:prstGeom>
          <a:noFill/>
        </p:spPr>
        <p:txBody>
          <a:bodyPr wrap="square">
            <a:spAutoFit/>
          </a:bodyPr>
          <a:lstStyle/>
          <a:p>
            <a:r>
              <a:rPr lang="en-US" sz="1800" spc="-5" dirty="0">
                <a:latin typeface="Calibri"/>
                <a:cs typeface="Calibri"/>
              </a:rPr>
              <a:t>High Entropy </a:t>
            </a:r>
            <a:endParaRPr lang="en-US" dirty="0"/>
          </a:p>
        </p:txBody>
      </p:sp>
      <p:sp>
        <p:nvSpPr>
          <p:cNvPr id="6" name="TextBox 5">
            <a:extLst>
              <a:ext uri="{FF2B5EF4-FFF2-40B4-BE49-F238E27FC236}">
                <a16:creationId xmlns:a16="http://schemas.microsoft.com/office/drawing/2014/main" id="{80E2B64D-BD53-5344-99B0-0A8D15CC3F51}"/>
              </a:ext>
            </a:extLst>
          </p:cNvPr>
          <p:cNvSpPr txBox="1"/>
          <p:nvPr/>
        </p:nvSpPr>
        <p:spPr>
          <a:xfrm>
            <a:off x="5486400" y="4936376"/>
            <a:ext cx="1828800" cy="369332"/>
          </a:xfrm>
          <a:prstGeom prst="rect">
            <a:avLst/>
          </a:prstGeom>
          <a:noFill/>
        </p:spPr>
        <p:txBody>
          <a:bodyPr wrap="square">
            <a:spAutoFit/>
          </a:bodyPr>
          <a:lstStyle/>
          <a:p>
            <a:r>
              <a:rPr lang="en-US" sz="1800" spc="-5" dirty="0">
                <a:latin typeface="Calibri"/>
                <a:cs typeface="Calibri"/>
              </a:rPr>
              <a:t>Medium Entropy </a:t>
            </a:r>
            <a:endParaRPr lang="en-US" dirty="0"/>
          </a:p>
        </p:txBody>
      </p:sp>
      <p:sp>
        <p:nvSpPr>
          <p:cNvPr id="7" name="TextBox 6">
            <a:extLst>
              <a:ext uri="{FF2B5EF4-FFF2-40B4-BE49-F238E27FC236}">
                <a16:creationId xmlns:a16="http://schemas.microsoft.com/office/drawing/2014/main" id="{A3F8560E-E7EA-27FE-D2DD-4BD48B90144D}"/>
              </a:ext>
            </a:extLst>
          </p:cNvPr>
          <p:cNvSpPr txBox="1"/>
          <p:nvPr/>
        </p:nvSpPr>
        <p:spPr>
          <a:xfrm>
            <a:off x="8458202" y="4936376"/>
            <a:ext cx="1412574" cy="369332"/>
          </a:xfrm>
          <a:prstGeom prst="rect">
            <a:avLst/>
          </a:prstGeom>
          <a:noFill/>
        </p:spPr>
        <p:txBody>
          <a:bodyPr wrap="square">
            <a:spAutoFit/>
          </a:bodyPr>
          <a:lstStyle/>
          <a:p>
            <a:r>
              <a:rPr lang="en-US" sz="1800" spc="-5" dirty="0">
                <a:latin typeface="Calibri"/>
                <a:cs typeface="Calibri"/>
              </a:rPr>
              <a:t>Low Entropy </a:t>
            </a:r>
            <a:endParaRPr lang="en-US" dirty="0"/>
          </a:p>
        </p:txBody>
      </p:sp>
    </p:spTree>
    <p:extLst>
      <p:ext uri="{BB962C8B-B14F-4D97-AF65-F5344CB8AC3E}">
        <p14:creationId xmlns:p14="http://schemas.microsoft.com/office/powerpoint/2010/main" val="42558149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636895" cy="695960"/>
          </a:xfrm>
          <a:prstGeom prst="rect">
            <a:avLst/>
          </a:prstGeom>
        </p:spPr>
        <p:txBody>
          <a:bodyPr vert="horz" wrap="square" lIns="0" tIns="12700" rIns="0" bIns="0" rtlCol="0">
            <a:spAutoFit/>
          </a:bodyPr>
          <a:lstStyle/>
          <a:p>
            <a:pPr marL="12700">
              <a:lnSpc>
                <a:spcPct val="100000"/>
              </a:lnSpc>
              <a:spcBef>
                <a:spcPts val="100"/>
              </a:spcBef>
            </a:pPr>
            <a:r>
              <a:rPr dirty="0"/>
              <a:t>Decision</a:t>
            </a:r>
            <a:r>
              <a:rPr spc="-25" dirty="0"/>
              <a:t> </a:t>
            </a:r>
            <a:r>
              <a:rPr spc="-70" dirty="0"/>
              <a:t>Trees:</a:t>
            </a:r>
            <a:r>
              <a:rPr spc="-35" dirty="0"/>
              <a:t> </a:t>
            </a:r>
            <a:r>
              <a:rPr spc="-20" dirty="0"/>
              <a:t>Strengths</a:t>
            </a:r>
          </a:p>
        </p:txBody>
      </p:sp>
      <p:sp>
        <p:nvSpPr>
          <p:cNvPr id="3" name="object 3"/>
          <p:cNvSpPr txBox="1"/>
          <p:nvPr/>
        </p:nvSpPr>
        <p:spPr>
          <a:xfrm>
            <a:off x="916939" y="1716532"/>
            <a:ext cx="9944100" cy="3210560"/>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sz="2800" spc="-5" dirty="0">
                <a:latin typeface="Calibri"/>
                <a:cs typeface="Calibri"/>
              </a:rPr>
              <a:t>Decision</a:t>
            </a:r>
            <a:r>
              <a:rPr sz="2800" spc="5" dirty="0">
                <a:latin typeface="Calibri"/>
                <a:cs typeface="Calibri"/>
              </a:rPr>
              <a:t> </a:t>
            </a:r>
            <a:r>
              <a:rPr sz="2800" spc="-15" dirty="0">
                <a:latin typeface="Calibri"/>
                <a:cs typeface="Calibri"/>
              </a:rPr>
              <a:t>trees</a:t>
            </a:r>
            <a:r>
              <a:rPr sz="2800" spc="10" dirty="0">
                <a:latin typeface="Calibri"/>
                <a:cs typeface="Calibri"/>
              </a:rPr>
              <a:t> </a:t>
            </a:r>
            <a:r>
              <a:rPr sz="2800" spc="-15" dirty="0">
                <a:latin typeface="Calibri"/>
                <a:cs typeface="Calibri"/>
              </a:rPr>
              <a:t>are</a:t>
            </a:r>
            <a:r>
              <a:rPr sz="2800" spc="-10" dirty="0">
                <a:latin typeface="Calibri"/>
                <a:cs typeface="Calibri"/>
              </a:rPr>
              <a:t> </a:t>
            </a:r>
            <a:r>
              <a:rPr sz="2800" spc="-5" dirty="0">
                <a:latin typeface="Calibri"/>
                <a:cs typeface="Calibri"/>
              </a:rPr>
              <a:t>able </a:t>
            </a:r>
            <a:r>
              <a:rPr sz="2800" spc="-15" dirty="0">
                <a:latin typeface="Calibri"/>
                <a:cs typeface="Calibri"/>
              </a:rPr>
              <a:t>to</a:t>
            </a:r>
            <a:r>
              <a:rPr sz="2800" dirty="0">
                <a:latin typeface="Calibri"/>
                <a:cs typeface="Calibri"/>
              </a:rPr>
              <a:t> </a:t>
            </a:r>
            <a:r>
              <a:rPr sz="2800" spc="-25" dirty="0">
                <a:latin typeface="Calibri"/>
                <a:cs typeface="Calibri"/>
              </a:rPr>
              <a:t>generate</a:t>
            </a:r>
            <a:r>
              <a:rPr sz="2800" spc="-5" dirty="0">
                <a:latin typeface="Calibri"/>
                <a:cs typeface="Calibri"/>
              </a:rPr>
              <a:t> </a:t>
            </a:r>
            <a:r>
              <a:rPr sz="2800" spc="-10" dirty="0">
                <a:latin typeface="Calibri"/>
                <a:cs typeface="Calibri"/>
              </a:rPr>
              <a:t>understandable </a:t>
            </a:r>
            <a:r>
              <a:rPr sz="2800" spc="-5" dirty="0">
                <a:latin typeface="Calibri"/>
                <a:cs typeface="Calibri"/>
              </a:rPr>
              <a:t>rules.</a:t>
            </a:r>
            <a:endParaRPr sz="2800">
              <a:latin typeface="Calibri"/>
              <a:cs typeface="Calibri"/>
            </a:endParaRPr>
          </a:p>
          <a:p>
            <a:pPr marL="241300" marR="975360" indent="-228600">
              <a:lnSpc>
                <a:spcPts val="3000"/>
              </a:lnSpc>
              <a:spcBef>
                <a:spcPts val="1025"/>
              </a:spcBef>
              <a:buFont typeface="Arial"/>
              <a:buChar char="•"/>
              <a:tabLst>
                <a:tab pos="241300" algn="l"/>
              </a:tabLst>
            </a:pPr>
            <a:r>
              <a:rPr sz="2800" spc="-5" dirty="0">
                <a:latin typeface="Calibri"/>
                <a:cs typeface="Calibri"/>
              </a:rPr>
              <a:t>Decision</a:t>
            </a:r>
            <a:r>
              <a:rPr sz="2800" spc="15" dirty="0">
                <a:latin typeface="Calibri"/>
                <a:cs typeface="Calibri"/>
              </a:rPr>
              <a:t> </a:t>
            </a:r>
            <a:r>
              <a:rPr sz="2800" spc="-15" dirty="0">
                <a:latin typeface="Calibri"/>
                <a:cs typeface="Calibri"/>
              </a:rPr>
              <a:t>trees</a:t>
            </a:r>
            <a:r>
              <a:rPr sz="2800" spc="20" dirty="0">
                <a:latin typeface="Calibri"/>
                <a:cs typeface="Calibri"/>
              </a:rPr>
              <a:t> </a:t>
            </a:r>
            <a:r>
              <a:rPr sz="2800" spc="-15" dirty="0">
                <a:latin typeface="Calibri"/>
                <a:cs typeface="Calibri"/>
              </a:rPr>
              <a:t>perform</a:t>
            </a:r>
            <a:r>
              <a:rPr sz="2800" spc="10" dirty="0">
                <a:latin typeface="Calibri"/>
                <a:cs typeface="Calibri"/>
              </a:rPr>
              <a:t> </a:t>
            </a:r>
            <a:r>
              <a:rPr sz="2800" spc="-10" dirty="0">
                <a:latin typeface="Calibri"/>
                <a:cs typeface="Calibri"/>
              </a:rPr>
              <a:t>classification</a:t>
            </a:r>
            <a:r>
              <a:rPr sz="2800" spc="20" dirty="0">
                <a:latin typeface="Calibri"/>
                <a:cs typeface="Calibri"/>
              </a:rPr>
              <a:t> </a:t>
            </a:r>
            <a:r>
              <a:rPr sz="2800" spc="-5" dirty="0">
                <a:latin typeface="Calibri"/>
                <a:cs typeface="Calibri"/>
              </a:rPr>
              <a:t>without</a:t>
            </a:r>
            <a:r>
              <a:rPr sz="2800" spc="15" dirty="0">
                <a:latin typeface="Calibri"/>
                <a:cs typeface="Calibri"/>
              </a:rPr>
              <a:t> </a:t>
            </a:r>
            <a:r>
              <a:rPr sz="2800" spc="-10" dirty="0">
                <a:latin typeface="Calibri"/>
                <a:cs typeface="Calibri"/>
              </a:rPr>
              <a:t>requiring</a:t>
            </a:r>
            <a:r>
              <a:rPr sz="2800" spc="5" dirty="0">
                <a:latin typeface="Calibri"/>
                <a:cs typeface="Calibri"/>
              </a:rPr>
              <a:t> </a:t>
            </a:r>
            <a:r>
              <a:rPr sz="2800" dirty="0">
                <a:latin typeface="Calibri"/>
                <a:cs typeface="Calibri"/>
              </a:rPr>
              <a:t>much </a:t>
            </a:r>
            <a:r>
              <a:rPr sz="2800" spc="-615" dirty="0">
                <a:latin typeface="Calibri"/>
                <a:cs typeface="Calibri"/>
              </a:rPr>
              <a:t> </a:t>
            </a:r>
            <a:r>
              <a:rPr sz="2800" spc="-10" dirty="0">
                <a:latin typeface="Calibri"/>
                <a:cs typeface="Calibri"/>
              </a:rPr>
              <a:t>computation.</a:t>
            </a:r>
            <a:endParaRPr sz="2800">
              <a:latin typeface="Calibri"/>
              <a:cs typeface="Calibri"/>
            </a:endParaRPr>
          </a:p>
          <a:p>
            <a:pPr marL="241300" marR="241935" indent="-228600">
              <a:lnSpc>
                <a:spcPts val="3000"/>
              </a:lnSpc>
              <a:spcBef>
                <a:spcPts val="1105"/>
              </a:spcBef>
              <a:buFont typeface="Arial"/>
              <a:buChar char="•"/>
              <a:tabLst>
                <a:tab pos="241300" algn="l"/>
              </a:tabLst>
            </a:pPr>
            <a:r>
              <a:rPr sz="2800" spc="-5" dirty="0">
                <a:latin typeface="Calibri"/>
                <a:cs typeface="Calibri"/>
              </a:rPr>
              <a:t>Decision</a:t>
            </a:r>
            <a:r>
              <a:rPr sz="2800" spc="10" dirty="0">
                <a:latin typeface="Calibri"/>
                <a:cs typeface="Calibri"/>
              </a:rPr>
              <a:t> </a:t>
            </a:r>
            <a:r>
              <a:rPr sz="2800" spc="-15" dirty="0">
                <a:latin typeface="Calibri"/>
                <a:cs typeface="Calibri"/>
              </a:rPr>
              <a:t>trees</a:t>
            </a:r>
            <a:r>
              <a:rPr sz="2800" spc="15" dirty="0">
                <a:latin typeface="Calibri"/>
                <a:cs typeface="Calibri"/>
              </a:rPr>
              <a:t> </a:t>
            </a:r>
            <a:r>
              <a:rPr sz="2800" spc="-15" dirty="0">
                <a:latin typeface="Calibri"/>
                <a:cs typeface="Calibri"/>
              </a:rPr>
              <a:t>are</a:t>
            </a:r>
            <a:r>
              <a:rPr sz="2800" spc="-5" dirty="0">
                <a:latin typeface="Calibri"/>
                <a:cs typeface="Calibri"/>
              </a:rPr>
              <a:t> able</a:t>
            </a:r>
            <a:r>
              <a:rPr sz="2800" dirty="0">
                <a:latin typeface="Calibri"/>
                <a:cs typeface="Calibri"/>
              </a:rPr>
              <a:t> </a:t>
            </a:r>
            <a:r>
              <a:rPr sz="2800" spc="-15" dirty="0">
                <a:latin typeface="Calibri"/>
                <a:cs typeface="Calibri"/>
              </a:rPr>
              <a:t>to</a:t>
            </a:r>
            <a:r>
              <a:rPr sz="2800" spc="10" dirty="0">
                <a:latin typeface="Calibri"/>
                <a:cs typeface="Calibri"/>
              </a:rPr>
              <a:t> </a:t>
            </a:r>
            <a:r>
              <a:rPr sz="2800" spc="-5" dirty="0">
                <a:latin typeface="Calibri"/>
                <a:cs typeface="Calibri"/>
              </a:rPr>
              <a:t>handle both</a:t>
            </a:r>
            <a:r>
              <a:rPr sz="2800" spc="15" dirty="0">
                <a:latin typeface="Calibri"/>
                <a:cs typeface="Calibri"/>
              </a:rPr>
              <a:t> </a:t>
            </a:r>
            <a:r>
              <a:rPr sz="2800" spc="-10" dirty="0">
                <a:latin typeface="Calibri"/>
                <a:cs typeface="Calibri"/>
              </a:rPr>
              <a:t>continuous</a:t>
            </a:r>
            <a:r>
              <a:rPr sz="2800" spc="15" dirty="0">
                <a:latin typeface="Calibri"/>
                <a:cs typeface="Calibri"/>
              </a:rPr>
              <a:t> </a:t>
            </a:r>
            <a:r>
              <a:rPr sz="2800" spc="-5" dirty="0">
                <a:latin typeface="Calibri"/>
                <a:cs typeface="Calibri"/>
              </a:rPr>
              <a:t>and</a:t>
            </a:r>
            <a:r>
              <a:rPr sz="2800" spc="10" dirty="0">
                <a:latin typeface="Calibri"/>
                <a:cs typeface="Calibri"/>
              </a:rPr>
              <a:t> </a:t>
            </a:r>
            <a:r>
              <a:rPr sz="2800" spc="-15" dirty="0">
                <a:latin typeface="Calibri"/>
                <a:cs typeface="Calibri"/>
              </a:rPr>
              <a:t>categorical </a:t>
            </a:r>
            <a:r>
              <a:rPr sz="2800" spc="-615" dirty="0">
                <a:latin typeface="Calibri"/>
                <a:cs typeface="Calibri"/>
              </a:rPr>
              <a:t> </a:t>
            </a:r>
            <a:r>
              <a:rPr sz="2800" spc="-10" dirty="0">
                <a:latin typeface="Calibri"/>
                <a:cs typeface="Calibri"/>
              </a:rPr>
              <a:t>variables.</a:t>
            </a:r>
            <a:endParaRPr sz="2800">
              <a:latin typeface="Calibri"/>
              <a:cs typeface="Calibri"/>
            </a:endParaRPr>
          </a:p>
          <a:p>
            <a:pPr marL="241300" marR="5080" indent="-228600">
              <a:lnSpc>
                <a:spcPts val="3000"/>
              </a:lnSpc>
              <a:spcBef>
                <a:spcPts val="1010"/>
              </a:spcBef>
              <a:buFont typeface="Arial"/>
              <a:buChar char="•"/>
              <a:tabLst>
                <a:tab pos="241300" algn="l"/>
              </a:tabLst>
            </a:pPr>
            <a:r>
              <a:rPr sz="2800" spc="-5" dirty="0">
                <a:latin typeface="Calibri"/>
                <a:cs typeface="Calibri"/>
              </a:rPr>
              <a:t>Decision</a:t>
            </a:r>
            <a:r>
              <a:rPr sz="2800" spc="10" dirty="0">
                <a:latin typeface="Calibri"/>
                <a:cs typeface="Calibri"/>
              </a:rPr>
              <a:t> </a:t>
            </a:r>
            <a:r>
              <a:rPr sz="2800" spc="-15" dirty="0">
                <a:latin typeface="Calibri"/>
                <a:cs typeface="Calibri"/>
              </a:rPr>
              <a:t>trees</a:t>
            </a:r>
            <a:r>
              <a:rPr sz="2800" spc="15" dirty="0">
                <a:latin typeface="Calibri"/>
                <a:cs typeface="Calibri"/>
              </a:rPr>
              <a:t> </a:t>
            </a:r>
            <a:r>
              <a:rPr sz="2800" spc="-15" dirty="0">
                <a:latin typeface="Calibri"/>
                <a:cs typeface="Calibri"/>
              </a:rPr>
              <a:t>provide</a:t>
            </a:r>
            <a:r>
              <a:rPr sz="2800" dirty="0">
                <a:latin typeface="Calibri"/>
                <a:cs typeface="Calibri"/>
              </a:rPr>
              <a:t> a</a:t>
            </a:r>
            <a:r>
              <a:rPr sz="2800" spc="5" dirty="0">
                <a:latin typeface="Calibri"/>
                <a:cs typeface="Calibri"/>
              </a:rPr>
              <a:t> </a:t>
            </a:r>
            <a:r>
              <a:rPr sz="2800" spc="-5" dirty="0">
                <a:latin typeface="Calibri"/>
                <a:cs typeface="Calibri"/>
              </a:rPr>
              <a:t>clear</a:t>
            </a:r>
            <a:r>
              <a:rPr sz="2800" spc="5" dirty="0">
                <a:latin typeface="Calibri"/>
                <a:cs typeface="Calibri"/>
              </a:rPr>
              <a:t> </a:t>
            </a:r>
            <a:r>
              <a:rPr sz="2800" spc="-10" dirty="0">
                <a:latin typeface="Calibri"/>
                <a:cs typeface="Calibri"/>
              </a:rPr>
              <a:t>indication</a:t>
            </a:r>
            <a:r>
              <a:rPr sz="2800" spc="15" dirty="0">
                <a:latin typeface="Calibri"/>
                <a:cs typeface="Calibri"/>
              </a:rPr>
              <a:t> </a:t>
            </a:r>
            <a:r>
              <a:rPr sz="2800" spc="-5" dirty="0">
                <a:latin typeface="Calibri"/>
                <a:cs typeface="Calibri"/>
              </a:rPr>
              <a:t>of</a:t>
            </a:r>
            <a:r>
              <a:rPr sz="2800" dirty="0">
                <a:latin typeface="Calibri"/>
                <a:cs typeface="Calibri"/>
              </a:rPr>
              <a:t> </a:t>
            </a:r>
            <a:r>
              <a:rPr sz="2800" spc="-5" dirty="0">
                <a:latin typeface="Calibri"/>
                <a:cs typeface="Calibri"/>
              </a:rPr>
              <a:t>which</a:t>
            </a:r>
            <a:r>
              <a:rPr sz="2800" spc="15" dirty="0">
                <a:latin typeface="Calibri"/>
                <a:cs typeface="Calibri"/>
              </a:rPr>
              <a:t> </a:t>
            </a:r>
            <a:r>
              <a:rPr sz="2800" spc="-25" dirty="0">
                <a:latin typeface="Calibri"/>
                <a:cs typeface="Calibri"/>
              </a:rPr>
              <a:t>features</a:t>
            </a:r>
            <a:r>
              <a:rPr sz="2800" spc="15" dirty="0">
                <a:latin typeface="Calibri"/>
                <a:cs typeface="Calibri"/>
              </a:rPr>
              <a:t> </a:t>
            </a:r>
            <a:r>
              <a:rPr sz="2800" spc="-15" dirty="0">
                <a:latin typeface="Calibri"/>
                <a:cs typeface="Calibri"/>
              </a:rPr>
              <a:t>are</a:t>
            </a:r>
            <a:r>
              <a:rPr sz="2800" dirty="0">
                <a:latin typeface="Calibri"/>
                <a:cs typeface="Calibri"/>
              </a:rPr>
              <a:t> </a:t>
            </a:r>
            <a:r>
              <a:rPr sz="2800" spc="-10" dirty="0">
                <a:latin typeface="Calibri"/>
                <a:cs typeface="Calibri"/>
              </a:rPr>
              <a:t>most </a:t>
            </a:r>
            <a:r>
              <a:rPr sz="2800" spc="-615" dirty="0">
                <a:latin typeface="Calibri"/>
                <a:cs typeface="Calibri"/>
              </a:rPr>
              <a:t> </a:t>
            </a:r>
            <a:r>
              <a:rPr sz="2800" spc="-10" dirty="0">
                <a:latin typeface="Calibri"/>
                <a:cs typeface="Calibri"/>
              </a:rPr>
              <a:t>important</a:t>
            </a:r>
            <a:r>
              <a:rPr sz="2800" dirty="0">
                <a:latin typeface="Calibri"/>
                <a:cs typeface="Calibri"/>
              </a:rPr>
              <a:t> </a:t>
            </a:r>
            <a:r>
              <a:rPr sz="2800" spc="-25" dirty="0">
                <a:latin typeface="Calibri"/>
                <a:cs typeface="Calibri"/>
              </a:rPr>
              <a:t>for</a:t>
            </a:r>
            <a:r>
              <a:rPr sz="2800" dirty="0">
                <a:latin typeface="Calibri"/>
                <a:cs typeface="Calibri"/>
              </a:rPr>
              <a:t> </a:t>
            </a:r>
            <a:r>
              <a:rPr sz="2800" spc="-10" dirty="0">
                <a:latin typeface="Calibri"/>
                <a:cs typeface="Calibri"/>
              </a:rPr>
              <a:t>prediction</a:t>
            </a:r>
            <a:r>
              <a:rPr sz="2800" spc="5" dirty="0">
                <a:latin typeface="Calibri"/>
                <a:cs typeface="Calibri"/>
              </a:rPr>
              <a:t> </a:t>
            </a:r>
            <a:r>
              <a:rPr sz="2800" spc="-5" dirty="0">
                <a:latin typeface="Calibri"/>
                <a:cs typeface="Calibri"/>
              </a:rPr>
              <a:t>or</a:t>
            </a:r>
            <a:r>
              <a:rPr sz="2800" dirty="0">
                <a:latin typeface="Calibri"/>
                <a:cs typeface="Calibri"/>
              </a:rPr>
              <a:t> </a:t>
            </a:r>
            <a:r>
              <a:rPr sz="2800" spc="-10" dirty="0">
                <a:latin typeface="Calibri"/>
                <a:cs typeface="Calibri"/>
              </a:rPr>
              <a:t>classification.</a:t>
            </a:r>
            <a:endParaRPr sz="2800">
              <a:latin typeface="Calibri"/>
              <a:cs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256020" cy="695960"/>
          </a:xfrm>
          <a:prstGeom prst="rect">
            <a:avLst/>
          </a:prstGeom>
        </p:spPr>
        <p:txBody>
          <a:bodyPr vert="horz" wrap="square" lIns="0" tIns="12700" rIns="0" bIns="0" rtlCol="0">
            <a:spAutoFit/>
          </a:bodyPr>
          <a:lstStyle/>
          <a:p>
            <a:pPr marL="12700">
              <a:lnSpc>
                <a:spcPct val="100000"/>
              </a:lnSpc>
              <a:spcBef>
                <a:spcPts val="100"/>
              </a:spcBef>
            </a:pPr>
            <a:r>
              <a:rPr dirty="0"/>
              <a:t>Decision</a:t>
            </a:r>
            <a:r>
              <a:rPr spc="-25" dirty="0"/>
              <a:t> </a:t>
            </a:r>
            <a:r>
              <a:rPr spc="-70" dirty="0"/>
              <a:t>Trees:</a:t>
            </a:r>
            <a:r>
              <a:rPr spc="-35" dirty="0"/>
              <a:t> </a:t>
            </a:r>
            <a:r>
              <a:rPr spc="-20" dirty="0"/>
              <a:t>Weaknesses</a:t>
            </a:r>
          </a:p>
        </p:txBody>
      </p:sp>
      <p:sp>
        <p:nvSpPr>
          <p:cNvPr id="3" name="object 3"/>
          <p:cNvSpPr txBox="1"/>
          <p:nvPr/>
        </p:nvSpPr>
        <p:spPr>
          <a:xfrm>
            <a:off x="1256612" y="1454403"/>
            <a:ext cx="9561830" cy="3006725"/>
          </a:xfrm>
          <a:prstGeom prst="rect">
            <a:avLst/>
          </a:prstGeom>
        </p:spPr>
        <p:txBody>
          <a:bodyPr vert="horz" wrap="square" lIns="0" tIns="63500" rIns="0" bIns="0" rtlCol="0">
            <a:spAutoFit/>
          </a:bodyPr>
          <a:lstStyle/>
          <a:p>
            <a:pPr marL="240665" marR="29209" indent="-228600">
              <a:lnSpc>
                <a:spcPts val="3000"/>
              </a:lnSpc>
              <a:spcBef>
                <a:spcPts val="500"/>
              </a:spcBef>
              <a:buFont typeface="Arial"/>
              <a:buChar char="•"/>
              <a:tabLst>
                <a:tab pos="241300" algn="l"/>
              </a:tabLst>
            </a:pPr>
            <a:r>
              <a:rPr sz="2800" spc="-5" dirty="0">
                <a:latin typeface="Calibri"/>
                <a:cs typeface="Calibri"/>
              </a:rPr>
              <a:t>Decision</a:t>
            </a:r>
            <a:r>
              <a:rPr sz="2800" spc="10" dirty="0">
                <a:latin typeface="Calibri"/>
                <a:cs typeface="Calibri"/>
              </a:rPr>
              <a:t> </a:t>
            </a:r>
            <a:r>
              <a:rPr sz="2800" spc="-15" dirty="0">
                <a:latin typeface="Calibri"/>
                <a:cs typeface="Calibri"/>
              </a:rPr>
              <a:t>trees</a:t>
            </a:r>
            <a:r>
              <a:rPr sz="2800" spc="15" dirty="0">
                <a:latin typeface="Calibri"/>
                <a:cs typeface="Calibri"/>
              </a:rPr>
              <a:t> </a:t>
            </a:r>
            <a:r>
              <a:rPr sz="2800" spc="-15" dirty="0">
                <a:latin typeface="Calibri"/>
                <a:cs typeface="Calibri"/>
              </a:rPr>
              <a:t>are</a:t>
            </a:r>
            <a:r>
              <a:rPr sz="2800" dirty="0">
                <a:latin typeface="Calibri"/>
                <a:cs typeface="Calibri"/>
              </a:rPr>
              <a:t> </a:t>
            </a:r>
            <a:r>
              <a:rPr sz="2800" spc="-15" dirty="0">
                <a:latin typeface="Calibri"/>
                <a:cs typeface="Calibri"/>
              </a:rPr>
              <a:t>prone</a:t>
            </a:r>
            <a:r>
              <a:rPr sz="2800" dirty="0">
                <a:latin typeface="Calibri"/>
                <a:cs typeface="Calibri"/>
              </a:rPr>
              <a:t> </a:t>
            </a:r>
            <a:r>
              <a:rPr sz="2800" spc="-15" dirty="0">
                <a:latin typeface="Calibri"/>
                <a:cs typeface="Calibri"/>
              </a:rPr>
              <a:t>to</a:t>
            </a:r>
            <a:r>
              <a:rPr sz="2800" spc="5" dirty="0">
                <a:latin typeface="Calibri"/>
                <a:cs typeface="Calibri"/>
              </a:rPr>
              <a:t> </a:t>
            </a:r>
            <a:r>
              <a:rPr sz="2800" spc="-20" dirty="0">
                <a:latin typeface="Calibri"/>
                <a:cs typeface="Calibri"/>
              </a:rPr>
              <a:t>errors</a:t>
            </a:r>
            <a:r>
              <a:rPr sz="2800" spc="15" dirty="0">
                <a:latin typeface="Calibri"/>
                <a:cs typeface="Calibri"/>
              </a:rPr>
              <a:t> </a:t>
            </a:r>
            <a:r>
              <a:rPr sz="2800" spc="-5" dirty="0">
                <a:latin typeface="Calibri"/>
                <a:cs typeface="Calibri"/>
              </a:rPr>
              <a:t>in</a:t>
            </a:r>
            <a:r>
              <a:rPr sz="2800" spc="15" dirty="0">
                <a:latin typeface="Calibri"/>
                <a:cs typeface="Calibri"/>
              </a:rPr>
              <a:t> </a:t>
            </a:r>
            <a:r>
              <a:rPr sz="2800" spc="-10" dirty="0">
                <a:latin typeface="Calibri"/>
                <a:cs typeface="Calibri"/>
              </a:rPr>
              <a:t>classification</a:t>
            </a:r>
            <a:r>
              <a:rPr sz="2800" spc="15" dirty="0">
                <a:latin typeface="Calibri"/>
                <a:cs typeface="Calibri"/>
              </a:rPr>
              <a:t> </a:t>
            </a:r>
            <a:r>
              <a:rPr sz="2800" spc="-10" dirty="0">
                <a:latin typeface="Calibri"/>
                <a:cs typeface="Calibri"/>
              </a:rPr>
              <a:t>problems</a:t>
            </a:r>
            <a:r>
              <a:rPr sz="2800" spc="10" dirty="0">
                <a:latin typeface="Calibri"/>
                <a:cs typeface="Calibri"/>
              </a:rPr>
              <a:t> </a:t>
            </a:r>
            <a:r>
              <a:rPr sz="2800" spc="-5" dirty="0">
                <a:latin typeface="Calibri"/>
                <a:cs typeface="Calibri"/>
              </a:rPr>
              <a:t>with </a:t>
            </a:r>
            <a:r>
              <a:rPr sz="2800" spc="-615" dirty="0">
                <a:latin typeface="Calibri"/>
                <a:cs typeface="Calibri"/>
              </a:rPr>
              <a:t> </a:t>
            </a:r>
            <a:r>
              <a:rPr sz="2800" spc="-15" dirty="0">
                <a:latin typeface="Calibri"/>
                <a:cs typeface="Calibri"/>
              </a:rPr>
              <a:t>many</a:t>
            </a:r>
            <a:r>
              <a:rPr sz="2800" dirty="0">
                <a:latin typeface="Calibri"/>
                <a:cs typeface="Calibri"/>
              </a:rPr>
              <a:t> </a:t>
            </a:r>
            <a:r>
              <a:rPr sz="2800" spc="-5" dirty="0">
                <a:latin typeface="Calibri"/>
                <a:cs typeface="Calibri"/>
              </a:rPr>
              <a:t>classes</a:t>
            </a:r>
            <a:r>
              <a:rPr sz="2800" spc="10" dirty="0">
                <a:latin typeface="Calibri"/>
                <a:cs typeface="Calibri"/>
              </a:rPr>
              <a:t> </a:t>
            </a:r>
            <a:r>
              <a:rPr sz="2800" spc="-5" dirty="0">
                <a:latin typeface="Calibri"/>
                <a:cs typeface="Calibri"/>
              </a:rPr>
              <a:t>and</a:t>
            </a:r>
            <a:r>
              <a:rPr sz="2800" spc="15" dirty="0">
                <a:latin typeface="Calibri"/>
                <a:cs typeface="Calibri"/>
              </a:rPr>
              <a:t> </a:t>
            </a:r>
            <a:r>
              <a:rPr sz="2800" spc="-15" dirty="0">
                <a:latin typeface="Calibri"/>
                <a:cs typeface="Calibri"/>
              </a:rPr>
              <a:t>relatively</a:t>
            </a:r>
            <a:r>
              <a:rPr sz="2800" dirty="0">
                <a:latin typeface="Calibri"/>
                <a:cs typeface="Calibri"/>
              </a:rPr>
              <a:t> </a:t>
            </a:r>
            <a:r>
              <a:rPr sz="2800" spc="-5" dirty="0">
                <a:latin typeface="Calibri"/>
                <a:cs typeface="Calibri"/>
              </a:rPr>
              <a:t>small</a:t>
            </a:r>
            <a:r>
              <a:rPr sz="2800" spc="5" dirty="0">
                <a:latin typeface="Calibri"/>
                <a:cs typeface="Calibri"/>
              </a:rPr>
              <a:t> </a:t>
            </a:r>
            <a:r>
              <a:rPr sz="2800" spc="-5" dirty="0">
                <a:latin typeface="Calibri"/>
                <a:cs typeface="Calibri"/>
              </a:rPr>
              <a:t>number</a:t>
            </a:r>
            <a:r>
              <a:rPr sz="2800" dirty="0">
                <a:latin typeface="Calibri"/>
                <a:cs typeface="Calibri"/>
              </a:rPr>
              <a:t> </a:t>
            </a:r>
            <a:r>
              <a:rPr sz="2800" spc="-5" dirty="0">
                <a:latin typeface="Calibri"/>
                <a:cs typeface="Calibri"/>
              </a:rPr>
              <a:t>of</a:t>
            </a:r>
            <a:r>
              <a:rPr sz="2800" dirty="0">
                <a:latin typeface="Calibri"/>
                <a:cs typeface="Calibri"/>
              </a:rPr>
              <a:t> </a:t>
            </a:r>
            <a:r>
              <a:rPr sz="2800" spc="-10" dirty="0">
                <a:latin typeface="Calibri"/>
                <a:cs typeface="Calibri"/>
              </a:rPr>
              <a:t>training</a:t>
            </a:r>
            <a:r>
              <a:rPr sz="2800" dirty="0">
                <a:latin typeface="Calibri"/>
                <a:cs typeface="Calibri"/>
              </a:rPr>
              <a:t> </a:t>
            </a:r>
            <a:r>
              <a:rPr sz="2800" spc="-15" dirty="0">
                <a:latin typeface="Calibri"/>
                <a:cs typeface="Calibri"/>
              </a:rPr>
              <a:t>examples.</a:t>
            </a:r>
            <a:endParaRPr sz="2800">
              <a:latin typeface="Calibri"/>
              <a:cs typeface="Calibri"/>
            </a:endParaRPr>
          </a:p>
          <a:p>
            <a:pPr marL="697865" marR="5080" lvl="1" indent="-228600">
              <a:lnSpc>
                <a:spcPct val="90700"/>
              </a:lnSpc>
              <a:spcBef>
                <a:spcPts val="415"/>
              </a:spcBef>
              <a:buFont typeface="Arial"/>
              <a:buChar char="•"/>
              <a:tabLst>
                <a:tab pos="698500" algn="l"/>
              </a:tabLst>
            </a:pPr>
            <a:r>
              <a:rPr sz="2800" spc="-5" dirty="0">
                <a:latin typeface="Calibri"/>
                <a:cs typeface="Calibri"/>
              </a:rPr>
              <a:t>Since each</a:t>
            </a:r>
            <a:r>
              <a:rPr sz="2800" spc="5" dirty="0">
                <a:latin typeface="Calibri"/>
                <a:cs typeface="Calibri"/>
              </a:rPr>
              <a:t> </a:t>
            </a:r>
            <a:r>
              <a:rPr sz="2800" spc="-15" dirty="0">
                <a:latin typeface="Calibri"/>
                <a:cs typeface="Calibri"/>
              </a:rPr>
              <a:t>branch</a:t>
            </a:r>
            <a:r>
              <a:rPr sz="2800" spc="10" dirty="0">
                <a:latin typeface="Calibri"/>
                <a:cs typeface="Calibri"/>
              </a:rPr>
              <a:t> </a:t>
            </a:r>
            <a:r>
              <a:rPr sz="2800" spc="-5" dirty="0">
                <a:latin typeface="Calibri"/>
                <a:cs typeface="Calibri"/>
              </a:rPr>
              <a:t>in</a:t>
            </a:r>
            <a:r>
              <a:rPr sz="2800" spc="5" dirty="0">
                <a:latin typeface="Calibri"/>
                <a:cs typeface="Calibri"/>
              </a:rPr>
              <a:t> </a:t>
            </a:r>
            <a:r>
              <a:rPr sz="2800" spc="-5" dirty="0">
                <a:latin typeface="Calibri"/>
                <a:cs typeface="Calibri"/>
              </a:rPr>
              <a:t>the</a:t>
            </a:r>
            <a:r>
              <a:rPr sz="2800" dirty="0">
                <a:latin typeface="Calibri"/>
                <a:cs typeface="Calibri"/>
              </a:rPr>
              <a:t> </a:t>
            </a:r>
            <a:r>
              <a:rPr sz="2800" spc="-5" dirty="0">
                <a:latin typeface="Calibri"/>
                <a:cs typeface="Calibri"/>
              </a:rPr>
              <a:t>decision</a:t>
            </a:r>
            <a:r>
              <a:rPr sz="2800" spc="5" dirty="0">
                <a:latin typeface="Calibri"/>
                <a:cs typeface="Calibri"/>
              </a:rPr>
              <a:t> </a:t>
            </a:r>
            <a:r>
              <a:rPr sz="2800" spc="-15" dirty="0">
                <a:latin typeface="Calibri"/>
                <a:cs typeface="Calibri"/>
              </a:rPr>
              <a:t>tree</a:t>
            </a:r>
            <a:r>
              <a:rPr sz="2800" dirty="0">
                <a:latin typeface="Calibri"/>
                <a:cs typeface="Calibri"/>
              </a:rPr>
              <a:t> </a:t>
            </a:r>
            <a:r>
              <a:rPr sz="2800" spc="-5" dirty="0">
                <a:latin typeface="Calibri"/>
                <a:cs typeface="Calibri"/>
              </a:rPr>
              <a:t>splits</a:t>
            </a:r>
            <a:r>
              <a:rPr sz="2800" spc="5" dirty="0">
                <a:latin typeface="Calibri"/>
                <a:cs typeface="Calibri"/>
              </a:rPr>
              <a:t> </a:t>
            </a:r>
            <a:r>
              <a:rPr sz="2800" spc="-5" dirty="0">
                <a:latin typeface="Calibri"/>
                <a:cs typeface="Calibri"/>
              </a:rPr>
              <a:t>the</a:t>
            </a:r>
            <a:r>
              <a:rPr sz="2800" dirty="0">
                <a:latin typeface="Calibri"/>
                <a:cs typeface="Calibri"/>
              </a:rPr>
              <a:t> </a:t>
            </a:r>
            <a:r>
              <a:rPr sz="2800" spc="-10" dirty="0">
                <a:latin typeface="Calibri"/>
                <a:cs typeface="Calibri"/>
              </a:rPr>
              <a:t>training</a:t>
            </a:r>
            <a:r>
              <a:rPr sz="2800" spc="-5" dirty="0">
                <a:latin typeface="Calibri"/>
                <a:cs typeface="Calibri"/>
              </a:rPr>
              <a:t> </a:t>
            </a:r>
            <a:r>
              <a:rPr sz="2800" spc="-15" dirty="0">
                <a:latin typeface="Calibri"/>
                <a:cs typeface="Calibri"/>
              </a:rPr>
              <a:t>data, </a:t>
            </a:r>
            <a:r>
              <a:rPr sz="2800" spc="-615" dirty="0">
                <a:latin typeface="Calibri"/>
                <a:cs typeface="Calibri"/>
              </a:rPr>
              <a:t> </a:t>
            </a:r>
            <a:r>
              <a:rPr sz="2800" dirty="0">
                <a:latin typeface="Calibri"/>
                <a:cs typeface="Calibri"/>
              </a:rPr>
              <a:t>the</a:t>
            </a:r>
            <a:r>
              <a:rPr sz="2800" spc="-10" dirty="0">
                <a:latin typeface="Calibri"/>
                <a:cs typeface="Calibri"/>
              </a:rPr>
              <a:t> amount</a:t>
            </a:r>
            <a:r>
              <a:rPr sz="2800" dirty="0">
                <a:latin typeface="Calibri"/>
                <a:cs typeface="Calibri"/>
              </a:rPr>
              <a:t> </a:t>
            </a:r>
            <a:r>
              <a:rPr sz="2800" spc="-5" dirty="0">
                <a:latin typeface="Calibri"/>
                <a:cs typeface="Calibri"/>
              </a:rPr>
              <a:t>of</a:t>
            </a:r>
            <a:r>
              <a:rPr sz="2800" dirty="0">
                <a:latin typeface="Calibri"/>
                <a:cs typeface="Calibri"/>
              </a:rPr>
              <a:t> </a:t>
            </a:r>
            <a:r>
              <a:rPr sz="2800" spc="-10" dirty="0">
                <a:latin typeface="Calibri"/>
                <a:cs typeface="Calibri"/>
              </a:rPr>
              <a:t>training</a:t>
            </a:r>
            <a:r>
              <a:rPr sz="2800" spc="-5" dirty="0">
                <a:latin typeface="Calibri"/>
                <a:cs typeface="Calibri"/>
              </a:rPr>
              <a:t> </a:t>
            </a:r>
            <a:r>
              <a:rPr sz="2800" spc="-20" dirty="0">
                <a:latin typeface="Calibri"/>
                <a:cs typeface="Calibri"/>
              </a:rPr>
              <a:t>data</a:t>
            </a:r>
            <a:r>
              <a:rPr sz="2800" dirty="0">
                <a:latin typeface="Calibri"/>
                <a:cs typeface="Calibri"/>
              </a:rPr>
              <a:t> </a:t>
            </a:r>
            <a:r>
              <a:rPr sz="2800" spc="-15" dirty="0">
                <a:latin typeface="Calibri"/>
                <a:cs typeface="Calibri"/>
              </a:rPr>
              <a:t>available</a:t>
            </a:r>
            <a:r>
              <a:rPr sz="2800" spc="-5" dirty="0">
                <a:latin typeface="Calibri"/>
                <a:cs typeface="Calibri"/>
              </a:rPr>
              <a:t> </a:t>
            </a:r>
            <a:r>
              <a:rPr sz="2800" spc="-15" dirty="0">
                <a:latin typeface="Calibri"/>
                <a:cs typeface="Calibri"/>
              </a:rPr>
              <a:t>to</a:t>
            </a:r>
            <a:r>
              <a:rPr sz="2800" dirty="0">
                <a:latin typeface="Calibri"/>
                <a:cs typeface="Calibri"/>
              </a:rPr>
              <a:t> </a:t>
            </a:r>
            <a:r>
              <a:rPr sz="2800" spc="-15" dirty="0">
                <a:latin typeface="Calibri"/>
                <a:cs typeface="Calibri"/>
              </a:rPr>
              <a:t>train</a:t>
            </a:r>
            <a:r>
              <a:rPr sz="2800" spc="5" dirty="0">
                <a:latin typeface="Calibri"/>
                <a:cs typeface="Calibri"/>
              </a:rPr>
              <a:t> </a:t>
            </a:r>
            <a:r>
              <a:rPr sz="2800" spc="-5" dirty="0">
                <a:latin typeface="Calibri"/>
                <a:cs typeface="Calibri"/>
              </a:rPr>
              <a:t>nodes</a:t>
            </a:r>
            <a:r>
              <a:rPr sz="2800" spc="5" dirty="0">
                <a:latin typeface="Calibri"/>
                <a:cs typeface="Calibri"/>
              </a:rPr>
              <a:t> </a:t>
            </a:r>
            <a:r>
              <a:rPr sz="2800" spc="-15" dirty="0">
                <a:latin typeface="Calibri"/>
                <a:cs typeface="Calibri"/>
              </a:rPr>
              <a:t>lower</a:t>
            </a:r>
            <a:r>
              <a:rPr sz="2800" dirty="0">
                <a:latin typeface="Calibri"/>
                <a:cs typeface="Calibri"/>
              </a:rPr>
              <a:t> </a:t>
            </a:r>
            <a:r>
              <a:rPr sz="2800" spc="-5" dirty="0">
                <a:latin typeface="Calibri"/>
                <a:cs typeface="Calibri"/>
              </a:rPr>
              <a:t>in </a:t>
            </a:r>
            <a:r>
              <a:rPr sz="2800" dirty="0">
                <a:latin typeface="Calibri"/>
                <a:cs typeface="Calibri"/>
              </a:rPr>
              <a:t> the</a:t>
            </a:r>
            <a:r>
              <a:rPr sz="2800" spc="-10" dirty="0">
                <a:latin typeface="Calibri"/>
                <a:cs typeface="Calibri"/>
              </a:rPr>
              <a:t> </a:t>
            </a:r>
            <a:r>
              <a:rPr sz="2800" spc="-15" dirty="0">
                <a:latin typeface="Calibri"/>
                <a:cs typeface="Calibri"/>
              </a:rPr>
              <a:t>tree</a:t>
            </a:r>
            <a:r>
              <a:rPr sz="2800" spc="-5" dirty="0">
                <a:latin typeface="Calibri"/>
                <a:cs typeface="Calibri"/>
              </a:rPr>
              <a:t> </a:t>
            </a:r>
            <a:r>
              <a:rPr sz="2800" spc="-10" dirty="0">
                <a:latin typeface="Calibri"/>
                <a:cs typeface="Calibri"/>
              </a:rPr>
              <a:t>can</a:t>
            </a:r>
            <a:r>
              <a:rPr sz="2800" spc="5" dirty="0">
                <a:latin typeface="Calibri"/>
                <a:cs typeface="Calibri"/>
              </a:rPr>
              <a:t> </a:t>
            </a:r>
            <a:r>
              <a:rPr sz="2800" spc="-10" dirty="0">
                <a:latin typeface="Calibri"/>
                <a:cs typeface="Calibri"/>
              </a:rPr>
              <a:t>become</a:t>
            </a:r>
            <a:r>
              <a:rPr sz="2800" spc="-5" dirty="0">
                <a:latin typeface="Calibri"/>
                <a:cs typeface="Calibri"/>
              </a:rPr>
              <a:t> </a:t>
            </a:r>
            <a:r>
              <a:rPr sz="2800" spc="-10" dirty="0">
                <a:latin typeface="Calibri"/>
                <a:cs typeface="Calibri"/>
              </a:rPr>
              <a:t>quite</a:t>
            </a:r>
            <a:r>
              <a:rPr sz="2800" spc="-5" dirty="0">
                <a:latin typeface="Calibri"/>
                <a:cs typeface="Calibri"/>
              </a:rPr>
              <a:t> small.</a:t>
            </a:r>
            <a:endParaRPr sz="2800">
              <a:latin typeface="Calibri"/>
              <a:cs typeface="Calibri"/>
            </a:endParaRPr>
          </a:p>
          <a:p>
            <a:pPr marL="241300" indent="-228600">
              <a:lnSpc>
                <a:spcPct val="100000"/>
              </a:lnSpc>
              <a:spcBef>
                <a:spcPts val="650"/>
              </a:spcBef>
              <a:buFont typeface="Arial"/>
              <a:buChar char="•"/>
              <a:tabLst>
                <a:tab pos="241300" algn="l"/>
              </a:tabLst>
            </a:pPr>
            <a:r>
              <a:rPr sz="2800" spc="-5" dirty="0">
                <a:latin typeface="Calibri"/>
                <a:cs typeface="Calibri"/>
              </a:rPr>
              <a:t>Decision</a:t>
            </a:r>
            <a:r>
              <a:rPr sz="2800" spc="5" dirty="0">
                <a:latin typeface="Calibri"/>
                <a:cs typeface="Calibri"/>
              </a:rPr>
              <a:t> </a:t>
            </a:r>
            <a:r>
              <a:rPr sz="2800" spc="-15" dirty="0">
                <a:latin typeface="Calibri"/>
                <a:cs typeface="Calibri"/>
              </a:rPr>
              <a:t>tree</a:t>
            </a:r>
            <a:r>
              <a:rPr sz="2800" spc="-5" dirty="0">
                <a:latin typeface="Calibri"/>
                <a:cs typeface="Calibri"/>
              </a:rPr>
              <a:t> </a:t>
            </a:r>
            <a:r>
              <a:rPr sz="2800" spc="-10" dirty="0">
                <a:latin typeface="Calibri"/>
                <a:cs typeface="Calibri"/>
              </a:rPr>
              <a:t>can</a:t>
            </a:r>
            <a:r>
              <a:rPr sz="2800" spc="10" dirty="0">
                <a:latin typeface="Calibri"/>
                <a:cs typeface="Calibri"/>
              </a:rPr>
              <a:t> </a:t>
            </a:r>
            <a:r>
              <a:rPr sz="2800" dirty="0">
                <a:latin typeface="Calibri"/>
                <a:cs typeface="Calibri"/>
              </a:rPr>
              <a:t>be</a:t>
            </a:r>
            <a:r>
              <a:rPr sz="2800" spc="-5" dirty="0">
                <a:latin typeface="Calibri"/>
                <a:cs typeface="Calibri"/>
              </a:rPr>
              <a:t> </a:t>
            </a:r>
            <a:r>
              <a:rPr sz="2800" spc="-10" dirty="0">
                <a:latin typeface="Calibri"/>
                <a:cs typeface="Calibri"/>
              </a:rPr>
              <a:t>computationally</a:t>
            </a:r>
            <a:r>
              <a:rPr sz="2800" spc="-5" dirty="0">
                <a:latin typeface="Calibri"/>
                <a:cs typeface="Calibri"/>
              </a:rPr>
              <a:t> </a:t>
            </a:r>
            <a:r>
              <a:rPr sz="2800" spc="-15" dirty="0">
                <a:latin typeface="Calibri"/>
                <a:cs typeface="Calibri"/>
              </a:rPr>
              <a:t>expensive</a:t>
            </a:r>
            <a:r>
              <a:rPr sz="2800" dirty="0">
                <a:latin typeface="Calibri"/>
                <a:cs typeface="Calibri"/>
              </a:rPr>
              <a:t> </a:t>
            </a:r>
            <a:r>
              <a:rPr sz="2800" spc="-15" dirty="0">
                <a:latin typeface="Calibri"/>
                <a:cs typeface="Calibri"/>
              </a:rPr>
              <a:t>to</a:t>
            </a:r>
            <a:r>
              <a:rPr sz="2800" dirty="0">
                <a:latin typeface="Calibri"/>
                <a:cs typeface="Calibri"/>
              </a:rPr>
              <a:t> </a:t>
            </a:r>
            <a:r>
              <a:rPr sz="2800" spc="-15" dirty="0">
                <a:latin typeface="Calibri"/>
                <a:cs typeface="Calibri"/>
              </a:rPr>
              <a:t>train.</a:t>
            </a:r>
            <a:endParaRPr sz="2800">
              <a:latin typeface="Calibri"/>
              <a:cs typeface="Calibri"/>
            </a:endParaRPr>
          </a:p>
          <a:p>
            <a:pPr marL="698500" lvl="1" indent="-229235">
              <a:lnSpc>
                <a:spcPct val="100000"/>
              </a:lnSpc>
              <a:spcBef>
                <a:spcPts val="140"/>
              </a:spcBef>
              <a:buFont typeface="Arial"/>
              <a:buChar char="•"/>
              <a:tabLst>
                <a:tab pos="698500" algn="l"/>
              </a:tabLst>
            </a:pPr>
            <a:r>
              <a:rPr sz="2800" spc="-5" dirty="0">
                <a:latin typeface="Calibri"/>
                <a:cs typeface="Calibri"/>
              </a:rPr>
              <a:t>Need </a:t>
            </a:r>
            <a:r>
              <a:rPr sz="2800" spc="-15" dirty="0">
                <a:latin typeface="Calibri"/>
                <a:cs typeface="Calibri"/>
              </a:rPr>
              <a:t>to</a:t>
            </a:r>
            <a:r>
              <a:rPr sz="2800" spc="-5" dirty="0">
                <a:latin typeface="Calibri"/>
                <a:cs typeface="Calibri"/>
              </a:rPr>
              <a:t> </a:t>
            </a:r>
            <a:r>
              <a:rPr sz="2800" spc="-10" dirty="0">
                <a:latin typeface="Calibri"/>
                <a:cs typeface="Calibri"/>
              </a:rPr>
              <a:t>compare </a:t>
            </a:r>
            <a:r>
              <a:rPr sz="2800" spc="-5" dirty="0">
                <a:latin typeface="Calibri"/>
                <a:cs typeface="Calibri"/>
              </a:rPr>
              <a:t>all</a:t>
            </a:r>
            <a:r>
              <a:rPr sz="2800" spc="-10" dirty="0">
                <a:latin typeface="Calibri"/>
                <a:cs typeface="Calibri"/>
              </a:rPr>
              <a:t> </a:t>
            </a:r>
            <a:r>
              <a:rPr sz="2800" spc="-5" dirty="0">
                <a:latin typeface="Calibri"/>
                <a:cs typeface="Calibri"/>
              </a:rPr>
              <a:t>possible</a:t>
            </a:r>
            <a:r>
              <a:rPr sz="2800" spc="-15" dirty="0">
                <a:latin typeface="Calibri"/>
                <a:cs typeface="Calibri"/>
              </a:rPr>
              <a:t> </a:t>
            </a:r>
            <a:r>
              <a:rPr sz="2800" spc="-5" dirty="0">
                <a:latin typeface="Calibri"/>
                <a:cs typeface="Calibri"/>
              </a:rPr>
              <a:t>splits</a:t>
            </a:r>
            <a:endParaRPr sz="2800">
              <a:latin typeface="Calibri"/>
              <a:cs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256020" cy="695960"/>
          </a:xfrm>
          <a:prstGeom prst="rect">
            <a:avLst/>
          </a:prstGeom>
        </p:spPr>
        <p:txBody>
          <a:bodyPr vert="horz" wrap="square" lIns="0" tIns="12700" rIns="0" bIns="0" rtlCol="0">
            <a:spAutoFit/>
          </a:bodyPr>
          <a:lstStyle/>
          <a:p>
            <a:pPr marL="12700">
              <a:lnSpc>
                <a:spcPct val="100000"/>
              </a:lnSpc>
              <a:spcBef>
                <a:spcPts val="100"/>
              </a:spcBef>
            </a:pPr>
            <a:r>
              <a:rPr dirty="0"/>
              <a:t>Decision</a:t>
            </a:r>
            <a:r>
              <a:rPr spc="-25" dirty="0"/>
              <a:t> </a:t>
            </a:r>
            <a:r>
              <a:rPr spc="-70" dirty="0"/>
              <a:t>Trees:</a:t>
            </a:r>
            <a:r>
              <a:rPr spc="-35" dirty="0"/>
              <a:t> </a:t>
            </a:r>
            <a:r>
              <a:rPr spc="-20" dirty="0"/>
              <a:t>Weaknesses</a:t>
            </a:r>
          </a:p>
        </p:txBody>
      </p:sp>
      <p:sp>
        <p:nvSpPr>
          <p:cNvPr id="3" name="object 3"/>
          <p:cNvSpPr txBox="1"/>
          <p:nvPr/>
        </p:nvSpPr>
        <p:spPr>
          <a:xfrm>
            <a:off x="916939" y="1661667"/>
            <a:ext cx="10576560" cy="2993390"/>
          </a:xfrm>
          <a:prstGeom prst="rect">
            <a:avLst/>
          </a:prstGeom>
        </p:spPr>
        <p:txBody>
          <a:bodyPr vert="horz" wrap="square" lIns="0" tIns="63500" rIns="0" bIns="0" rtlCol="0">
            <a:spAutoFit/>
          </a:bodyPr>
          <a:lstStyle/>
          <a:p>
            <a:pPr marL="241300" marR="5080" indent="-228600">
              <a:lnSpc>
                <a:spcPts val="3000"/>
              </a:lnSpc>
              <a:spcBef>
                <a:spcPts val="500"/>
              </a:spcBef>
              <a:buFont typeface="Arial"/>
              <a:buChar char="•"/>
              <a:tabLst>
                <a:tab pos="241300" algn="l"/>
              </a:tabLst>
            </a:pPr>
            <a:r>
              <a:rPr sz="2800" spc="-10" dirty="0">
                <a:latin typeface="Calibri"/>
                <a:cs typeface="Calibri"/>
              </a:rPr>
              <a:t>Most</a:t>
            </a:r>
            <a:r>
              <a:rPr sz="2800" spc="10" dirty="0">
                <a:latin typeface="Calibri"/>
                <a:cs typeface="Calibri"/>
              </a:rPr>
              <a:t> </a:t>
            </a:r>
            <a:r>
              <a:rPr sz="2800" spc="-10" dirty="0">
                <a:latin typeface="Calibri"/>
                <a:cs typeface="Calibri"/>
              </a:rPr>
              <a:t>decision-tree</a:t>
            </a:r>
            <a:r>
              <a:rPr sz="2800" dirty="0">
                <a:latin typeface="Calibri"/>
                <a:cs typeface="Calibri"/>
              </a:rPr>
              <a:t> </a:t>
            </a:r>
            <a:r>
              <a:rPr sz="2800" spc="-10" dirty="0">
                <a:latin typeface="Calibri"/>
                <a:cs typeface="Calibri"/>
              </a:rPr>
              <a:t>algorithms</a:t>
            </a:r>
            <a:r>
              <a:rPr sz="2800" spc="20" dirty="0">
                <a:latin typeface="Calibri"/>
                <a:cs typeface="Calibri"/>
              </a:rPr>
              <a:t> </a:t>
            </a:r>
            <a:r>
              <a:rPr sz="2800" spc="-5" dirty="0">
                <a:latin typeface="Calibri"/>
                <a:cs typeface="Calibri"/>
              </a:rPr>
              <a:t>only</a:t>
            </a:r>
            <a:r>
              <a:rPr sz="2800" dirty="0">
                <a:latin typeface="Calibri"/>
                <a:cs typeface="Calibri"/>
              </a:rPr>
              <a:t> </a:t>
            </a:r>
            <a:r>
              <a:rPr sz="2800" spc="-20" dirty="0">
                <a:latin typeface="Calibri"/>
                <a:cs typeface="Calibri"/>
              </a:rPr>
              <a:t>examine</a:t>
            </a:r>
            <a:r>
              <a:rPr sz="2800" dirty="0">
                <a:latin typeface="Calibri"/>
                <a:cs typeface="Calibri"/>
              </a:rPr>
              <a:t> a</a:t>
            </a:r>
            <a:r>
              <a:rPr sz="2800" spc="5" dirty="0">
                <a:latin typeface="Calibri"/>
                <a:cs typeface="Calibri"/>
              </a:rPr>
              <a:t> </a:t>
            </a:r>
            <a:r>
              <a:rPr sz="2800" spc="-5" dirty="0">
                <a:latin typeface="Calibri"/>
                <a:cs typeface="Calibri"/>
              </a:rPr>
              <a:t>single</a:t>
            </a:r>
            <a:r>
              <a:rPr sz="2800" spc="5" dirty="0">
                <a:latin typeface="Calibri"/>
                <a:cs typeface="Calibri"/>
              </a:rPr>
              <a:t> </a:t>
            </a:r>
            <a:r>
              <a:rPr sz="2800" spc="-5" dirty="0">
                <a:latin typeface="Calibri"/>
                <a:cs typeface="Calibri"/>
              </a:rPr>
              <a:t>field</a:t>
            </a:r>
            <a:r>
              <a:rPr sz="2800" spc="10" dirty="0">
                <a:latin typeface="Calibri"/>
                <a:cs typeface="Calibri"/>
              </a:rPr>
              <a:t> </a:t>
            </a:r>
            <a:r>
              <a:rPr sz="2800" spc="-15" dirty="0">
                <a:latin typeface="Calibri"/>
                <a:cs typeface="Calibri"/>
              </a:rPr>
              <a:t>at</a:t>
            </a:r>
            <a:r>
              <a:rPr sz="2800" spc="5" dirty="0">
                <a:latin typeface="Calibri"/>
                <a:cs typeface="Calibri"/>
              </a:rPr>
              <a:t> </a:t>
            </a:r>
            <a:r>
              <a:rPr sz="2800" dirty="0">
                <a:latin typeface="Calibri"/>
                <a:cs typeface="Calibri"/>
              </a:rPr>
              <a:t>a</a:t>
            </a:r>
            <a:r>
              <a:rPr sz="2800" spc="10" dirty="0">
                <a:latin typeface="Calibri"/>
                <a:cs typeface="Calibri"/>
              </a:rPr>
              <a:t> </a:t>
            </a:r>
            <a:r>
              <a:rPr sz="2800" spc="-5" dirty="0">
                <a:latin typeface="Calibri"/>
                <a:cs typeface="Calibri"/>
              </a:rPr>
              <a:t>time.</a:t>
            </a:r>
            <a:r>
              <a:rPr sz="2800" spc="15" dirty="0">
                <a:latin typeface="Calibri"/>
                <a:cs typeface="Calibri"/>
              </a:rPr>
              <a:t> </a:t>
            </a:r>
            <a:r>
              <a:rPr sz="2800" spc="-5" dirty="0">
                <a:latin typeface="Calibri"/>
                <a:cs typeface="Calibri"/>
              </a:rPr>
              <a:t>This </a:t>
            </a:r>
            <a:r>
              <a:rPr sz="2800" spc="-615" dirty="0">
                <a:latin typeface="Calibri"/>
                <a:cs typeface="Calibri"/>
              </a:rPr>
              <a:t> </a:t>
            </a:r>
            <a:r>
              <a:rPr sz="2800" spc="-5" dirty="0">
                <a:latin typeface="Calibri"/>
                <a:cs typeface="Calibri"/>
              </a:rPr>
              <a:t>leads</a:t>
            </a:r>
            <a:r>
              <a:rPr sz="2800" spc="5" dirty="0">
                <a:latin typeface="Calibri"/>
                <a:cs typeface="Calibri"/>
              </a:rPr>
              <a:t> </a:t>
            </a:r>
            <a:r>
              <a:rPr sz="2800" spc="-15" dirty="0">
                <a:latin typeface="Calibri"/>
                <a:cs typeface="Calibri"/>
              </a:rPr>
              <a:t>to</a:t>
            </a:r>
            <a:r>
              <a:rPr sz="2800" dirty="0">
                <a:latin typeface="Calibri"/>
                <a:cs typeface="Calibri"/>
              </a:rPr>
              <a:t> </a:t>
            </a:r>
            <a:r>
              <a:rPr sz="2800" spc="-10" dirty="0">
                <a:latin typeface="Calibri"/>
                <a:cs typeface="Calibri"/>
              </a:rPr>
              <a:t>rectangular</a:t>
            </a:r>
            <a:r>
              <a:rPr sz="2800" dirty="0">
                <a:latin typeface="Calibri"/>
                <a:cs typeface="Calibri"/>
              </a:rPr>
              <a:t> </a:t>
            </a:r>
            <a:r>
              <a:rPr sz="2800" spc="-10" dirty="0">
                <a:latin typeface="Calibri"/>
                <a:cs typeface="Calibri"/>
              </a:rPr>
              <a:t>classification</a:t>
            </a:r>
            <a:r>
              <a:rPr sz="2800" spc="5" dirty="0">
                <a:latin typeface="Calibri"/>
                <a:cs typeface="Calibri"/>
              </a:rPr>
              <a:t> </a:t>
            </a:r>
            <a:r>
              <a:rPr sz="2800" spc="-30" dirty="0">
                <a:latin typeface="Calibri"/>
                <a:cs typeface="Calibri"/>
              </a:rPr>
              <a:t>boxes</a:t>
            </a:r>
            <a:r>
              <a:rPr sz="2800" spc="5" dirty="0">
                <a:latin typeface="Calibri"/>
                <a:cs typeface="Calibri"/>
              </a:rPr>
              <a:t> </a:t>
            </a:r>
            <a:r>
              <a:rPr sz="2800" spc="-10" dirty="0">
                <a:latin typeface="Calibri"/>
                <a:cs typeface="Calibri"/>
              </a:rPr>
              <a:t>that</a:t>
            </a:r>
            <a:r>
              <a:rPr sz="2800" dirty="0">
                <a:latin typeface="Calibri"/>
                <a:cs typeface="Calibri"/>
              </a:rPr>
              <a:t> </a:t>
            </a:r>
            <a:r>
              <a:rPr sz="2800" spc="-25" dirty="0">
                <a:latin typeface="Calibri"/>
                <a:cs typeface="Calibri"/>
              </a:rPr>
              <a:t>may</a:t>
            </a:r>
            <a:r>
              <a:rPr sz="2800" spc="-5" dirty="0">
                <a:latin typeface="Calibri"/>
                <a:cs typeface="Calibri"/>
              </a:rPr>
              <a:t> not</a:t>
            </a:r>
            <a:r>
              <a:rPr sz="2800" dirty="0">
                <a:latin typeface="Calibri"/>
                <a:cs typeface="Calibri"/>
              </a:rPr>
              <a:t> </a:t>
            </a:r>
            <a:r>
              <a:rPr sz="2800" spc="-10" dirty="0">
                <a:latin typeface="Calibri"/>
                <a:cs typeface="Calibri"/>
              </a:rPr>
              <a:t>correspond</a:t>
            </a:r>
            <a:r>
              <a:rPr sz="2800" spc="5" dirty="0">
                <a:latin typeface="Calibri"/>
                <a:cs typeface="Calibri"/>
              </a:rPr>
              <a:t> </a:t>
            </a:r>
            <a:r>
              <a:rPr sz="2800" spc="-15" dirty="0">
                <a:latin typeface="Calibri"/>
                <a:cs typeface="Calibri"/>
              </a:rPr>
              <a:t>well </a:t>
            </a:r>
            <a:r>
              <a:rPr sz="2800" spc="-10" dirty="0">
                <a:latin typeface="Calibri"/>
                <a:cs typeface="Calibri"/>
              </a:rPr>
              <a:t> </a:t>
            </a:r>
            <a:r>
              <a:rPr sz="2800" spc="-5" dirty="0">
                <a:latin typeface="Calibri"/>
                <a:cs typeface="Calibri"/>
              </a:rPr>
              <a:t>with</a:t>
            </a:r>
            <a:r>
              <a:rPr sz="2800" spc="10" dirty="0">
                <a:latin typeface="Calibri"/>
                <a:cs typeface="Calibri"/>
              </a:rPr>
              <a:t> </a:t>
            </a:r>
            <a:r>
              <a:rPr sz="2800" dirty="0">
                <a:latin typeface="Calibri"/>
                <a:cs typeface="Calibri"/>
              </a:rPr>
              <a:t>the</a:t>
            </a:r>
            <a:r>
              <a:rPr sz="2800" spc="-5" dirty="0">
                <a:latin typeface="Calibri"/>
                <a:cs typeface="Calibri"/>
              </a:rPr>
              <a:t> actual distribution</a:t>
            </a:r>
            <a:r>
              <a:rPr sz="2800" spc="5" dirty="0">
                <a:latin typeface="Calibri"/>
                <a:cs typeface="Calibri"/>
              </a:rPr>
              <a:t> </a:t>
            </a:r>
            <a:r>
              <a:rPr sz="2800" spc="-5" dirty="0">
                <a:latin typeface="Calibri"/>
                <a:cs typeface="Calibri"/>
              </a:rPr>
              <a:t>of </a:t>
            </a:r>
            <a:r>
              <a:rPr sz="2800" spc="-20" dirty="0">
                <a:latin typeface="Calibri"/>
                <a:cs typeface="Calibri"/>
              </a:rPr>
              <a:t>records</a:t>
            </a:r>
            <a:r>
              <a:rPr sz="2800" spc="5" dirty="0">
                <a:latin typeface="Calibri"/>
                <a:cs typeface="Calibri"/>
              </a:rPr>
              <a:t> </a:t>
            </a:r>
            <a:r>
              <a:rPr sz="2800" spc="-5" dirty="0">
                <a:latin typeface="Calibri"/>
                <a:cs typeface="Calibri"/>
              </a:rPr>
              <a:t>in</a:t>
            </a:r>
            <a:r>
              <a:rPr sz="2800" spc="5" dirty="0">
                <a:latin typeface="Calibri"/>
                <a:cs typeface="Calibri"/>
              </a:rPr>
              <a:t> </a:t>
            </a:r>
            <a:r>
              <a:rPr sz="2800" dirty="0">
                <a:latin typeface="Calibri"/>
                <a:cs typeface="Calibri"/>
              </a:rPr>
              <a:t>the</a:t>
            </a:r>
            <a:r>
              <a:rPr sz="2800" spc="-5" dirty="0">
                <a:latin typeface="Calibri"/>
                <a:cs typeface="Calibri"/>
              </a:rPr>
              <a:t> decision</a:t>
            </a:r>
            <a:r>
              <a:rPr sz="2800" spc="5" dirty="0">
                <a:latin typeface="Calibri"/>
                <a:cs typeface="Calibri"/>
              </a:rPr>
              <a:t> </a:t>
            </a:r>
            <a:r>
              <a:rPr sz="2800" spc="-5" dirty="0">
                <a:latin typeface="Calibri"/>
                <a:cs typeface="Calibri"/>
              </a:rPr>
              <a:t>space.</a:t>
            </a:r>
            <a:endParaRPr sz="2800">
              <a:latin typeface="Calibri"/>
              <a:cs typeface="Calibri"/>
            </a:endParaRPr>
          </a:p>
          <a:p>
            <a:pPr marL="698500" marR="173355" lvl="1" indent="-228600">
              <a:lnSpc>
                <a:spcPct val="90400"/>
              </a:lnSpc>
              <a:spcBef>
                <a:spcPts val="465"/>
              </a:spcBef>
              <a:buFont typeface="Arial"/>
              <a:buChar char="•"/>
              <a:tabLst>
                <a:tab pos="698500" algn="l"/>
              </a:tabLst>
            </a:pPr>
            <a:r>
              <a:rPr sz="2400" dirty="0">
                <a:latin typeface="Calibri"/>
                <a:cs typeface="Calibri"/>
              </a:rPr>
              <a:t>The </a:t>
            </a:r>
            <a:r>
              <a:rPr sz="2400" spc="-15" dirty="0">
                <a:latin typeface="Calibri"/>
                <a:cs typeface="Calibri"/>
              </a:rPr>
              <a:t>fact</a:t>
            </a:r>
            <a:r>
              <a:rPr sz="2400" spc="-5" dirty="0">
                <a:latin typeface="Calibri"/>
                <a:cs typeface="Calibri"/>
              </a:rPr>
              <a:t> </a:t>
            </a:r>
            <a:r>
              <a:rPr sz="2400" spc="-10" dirty="0">
                <a:latin typeface="Calibri"/>
                <a:cs typeface="Calibri"/>
              </a:rPr>
              <a:t>that</a:t>
            </a:r>
            <a:r>
              <a:rPr sz="2400" spc="-5" dirty="0">
                <a:latin typeface="Calibri"/>
                <a:cs typeface="Calibri"/>
              </a:rPr>
              <a:t> decision</a:t>
            </a:r>
            <a:r>
              <a:rPr sz="2400" dirty="0">
                <a:latin typeface="Calibri"/>
                <a:cs typeface="Calibri"/>
              </a:rPr>
              <a:t> </a:t>
            </a:r>
            <a:r>
              <a:rPr sz="2400" spc="-10" dirty="0">
                <a:latin typeface="Calibri"/>
                <a:cs typeface="Calibri"/>
              </a:rPr>
              <a:t>trees</a:t>
            </a:r>
            <a:r>
              <a:rPr sz="2400" spc="-5" dirty="0">
                <a:latin typeface="Calibri"/>
                <a:cs typeface="Calibri"/>
              </a:rPr>
              <a:t> </a:t>
            </a:r>
            <a:r>
              <a:rPr sz="2400" spc="-10" dirty="0">
                <a:latin typeface="Calibri"/>
                <a:cs typeface="Calibri"/>
              </a:rPr>
              <a:t>require</a:t>
            </a:r>
            <a:r>
              <a:rPr sz="2400" dirty="0">
                <a:latin typeface="Calibri"/>
                <a:cs typeface="Calibri"/>
              </a:rPr>
              <a:t> </a:t>
            </a:r>
            <a:r>
              <a:rPr sz="2400" spc="-10" dirty="0">
                <a:latin typeface="Calibri"/>
                <a:cs typeface="Calibri"/>
              </a:rPr>
              <a:t>that</a:t>
            </a:r>
            <a:r>
              <a:rPr sz="2400" spc="-5" dirty="0">
                <a:latin typeface="Calibri"/>
                <a:cs typeface="Calibri"/>
              </a:rPr>
              <a:t> </a:t>
            </a:r>
            <a:r>
              <a:rPr sz="2400" spc="-15" dirty="0">
                <a:latin typeface="Calibri"/>
                <a:cs typeface="Calibri"/>
              </a:rPr>
              <a:t>features</a:t>
            </a:r>
            <a:r>
              <a:rPr sz="2400" spc="-5" dirty="0">
                <a:latin typeface="Calibri"/>
                <a:cs typeface="Calibri"/>
              </a:rPr>
              <a:t> </a:t>
            </a:r>
            <a:r>
              <a:rPr sz="2400" dirty="0">
                <a:latin typeface="Calibri"/>
                <a:cs typeface="Calibri"/>
              </a:rPr>
              <a:t>be</a:t>
            </a:r>
            <a:r>
              <a:rPr sz="2400" spc="5" dirty="0">
                <a:latin typeface="Calibri"/>
                <a:cs typeface="Calibri"/>
              </a:rPr>
              <a:t> </a:t>
            </a:r>
            <a:r>
              <a:rPr sz="2400" spc="-15" dirty="0">
                <a:latin typeface="Calibri"/>
                <a:cs typeface="Calibri"/>
              </a:rPr>
              <a:t>checked</a:t>
            </a:r>
            <a:r>
              <a:rPr sz="2400" dirty="0">
                <a:latin typeface="Calibri"/>
                <a:cs typeface="Calibri"/>
              </a:rPr>
              <a:t> </a:t>
            </a:r>
            <a:r>
              <a:rPr sz="2400" spc="-5" dirty="0">
                <a:latin typeface="Calibri"/>
                <a:cs typeface="Calibri"/>
              </a:rPr>
              <a:t>in</a:t>
            </a:r>
            <a:r>
              <a:rPr sz="2400" dirty="0">
                <a:latin typeface="Calibri"/>
                <a:cs typeface="Calibri"/>
              </a:rPr>
              <a:t> a</a:t>
            </a:r>
            <a:r>
              <a:rPr sz="2400" spc="-5" dirty="0">
                <a:latin typeface="Calibri"/>
                <a:cs typeface="Calibri"/>
              </a:rPr>
              <a:t> specific </a:t>
            </a:r>
            <a:r>
              <a:rPr sz="2400" spc="-10" dirty="0">
                <a:latin typeface="Calibri"/>
                <a:cs typeface="Calibri"/>
              </a:rPr>
              <a:t>order </a:t>
            </a:r>
            <a:r>
              <a:rPr sz="2400" spc="-525" dirty="0">
                <a:latin typeface="Calibri"/>
                <a:cs typeface="Calibri"/>
              </a:rPr>
              <a:t> </a:t>
            </a:r>
            <a:r>
              <a:rPr sz="2400" spc="-5" dirty="0">
                <a:latin typeface="Calibri"/>
                <a:cs typeface="Calibri"/>
              </a:rPr>
              <a:t>limits</a:t>
            </a:r>
            <a:r>
              <a:rPr sz="2400" spc="-10" dirty="0">
                <a:latin typeface="Calibri"/>
                <a:cs typeface="Calibri"/>
              </a:rPr>
              <a:t> </a:t>
            </a:r>
            <a:r>
              <a:rPr sz="2400" spc="-5" dirty="0">
                <a:latin typeface="Calibri"/>
                <a:cs typeface="Calibri"/>
              </a:rPr>
              <a:t>their</a:t>
            </a:r>
            <a:r>
              <a:rPr sz="2400" dirty="0">
                <a:latin typeface="Calibri"/>
                <a:cs typeface="Calibri"/>
              </a:rPr>
              <a:t> </a:t>
            </a:r>
            <a:r>
              <a:rPr sz="2400" spc="-5" dirty="0">
                <a:latin typeface="Calibri"/>
                <a:cs typeface="Calibri"/>
              </a:rPr>
              <a:t>ability </a:t>
            </a:r>
            <a:r>
              <a:rPr sz="2400" spc="-15" dirty="0">
                <a:latin typeface="Calibri"/>
                <a:cs typeface="Calibri"/>
              </a:rPr>
              <a:t>to</a:t>
            </a:r>
            <a:r>
              <a:rPr sz="2400" spc="-5" dirty="0">
                <a:latin typeface="Calibri"/>
                <a:cs typeface="Calibri"/>
              </a:rPr>
              <a:t> </a:t>
            </a:r>
            <a:r>
              <a:rPr sz="2400" spc="-10" dirty="0">
                <a:latin typeface="Calibri"/>
                <a:cs typeface="Calibri"/>
              </a:rPr>
              <a:t>exploit </a:t>
            </a:r>
            <a:r>
              <a:rPr sz="2400" spc="-15" dirty="0">
                <a:latin typeface="Calibri"/>
                <a:cs typeface="Calibri"/>
              </a:rPr>
              <a:t>features</a:t>
            </a:r>
            <a:r>
              <a:rPr sz="2400" spc="-5" dirty="0">
                <a:latin typeface="Calibri"/>
                <a:cs typeface="Calibri"/>
              </a:rPr>
              <a:t> </a:t>
            </a:r>
            <a:r>
              <a:rPr sz="2400" spc="-10" dirty="0">
                <a:latin typeface="Calibri"/>
                <a:cs typeface="Calibri"/>
              </a:rPr>
              <a:t>that </a:t>
            </a:r>
            <a:r>
              <a:rPr sz="2400" spc="-15" dirty="0">
                <a:latin typeface="Calibri"/>
                <a:cs typeface="Calibri"/>
              </a:rPr>
              <a:t>are</a:t>
            </a:r>
            <a:r>
              <a:rPr sz="2400" spc="5" dirty="0">
                <a:latin typeface="Calibri"/>
                <a:cs typeface="Calibri"/>
              </a:rPr>
              <a:t> </a:t>
            </a:r>
            <a:r>
              <a:rPr sz="2400" spc="-10" dirty="0">
                <a:latin typeface="Calibri"/>
                <a:cs typeface="Calibri"/>
              </a:rPr>
              <a:t>relatively</a:t>
            </a:r>
            <a:r>
              <a:rPr sz="2400" spc="-5" dirty="0">
                <a:latin typeface="Calibri"/>
                <a:cs typeface="Calibri"/>
              </a:rPr>
              <a:t> independent of</a:t>
            </a:r>
            <a:r>
              <a:rPr sz="2400" dirty="0">
                <a:latin typeface="Calibri"/>
                <a:cs typeface="Calibri"/>
              </a:rPr>
              <a:t> </a:t>
            </a:r>
            <a:r>
              <a:rPr sz="2400" spc="-5" dirty="0">
                <a:latin typeface="Calibri"/>
                <a:cs typeface="Calibri"/>
              </a:rPr>
              <a:t>one </a:t>
            </a:r>
            <a:r>
              <a:rPr sz="2400" dirty="0">
                <a:latin typeface="Calibri"/>
                <a:cs typeface="Calibri"/>
              </a:rPr>
              <a:t> </a:t>
            </a:r>
            <a:r>
              <a:rPr sz="2400" spc="-35" dirty="0">
                <a:latin typeface="Calibri"/>
                <a:cs typeface="Calibri"/>
              </a:rPr>
              <a:t>another.</a:t>
            </a:r>
            <a:endParaRPr sz="2400">
              <a:latin typeface="Calibri"/>
              <a:cs typeface="Calibri"/>
            </a:endParaRPr>
          </a:p>
          <a:p>
            <a:pPr marL="698500" marR="1098550" lvl="1" indent="-228600">
              <a:lnSpc>
                <a:spcPts val="2590"/>
              </a:lnSpc>
              <a:spcBef>
                <a:spcPts val="545"/>
              </a:spcBef>
              <a:buFont typeface="Arial"/>
              <a:buChar char="•"/>
              <a:tabLst>
                <a:tab pos="698500" algn="l"/>
              </a:tabLst>
            </a:pPr>
            <a:r>
              <a:rPr sz="2400" spc="-10" dirty="0">
                <a:latin typeface="Calibri"/>
                <a:cs typeface="Calibri"/>
              </a:rPr>
              <a:t>Naive</a:t>
            </a:r>
            <a:r>
              <a:rPr sz="2400" dirty="0">
                <a:latin typeface="Calibri"/>
                <a:cs typeface="Calibri"/>
              </a:rPr>
              <a:t> </a:t>
            </a:r>
            <a:r>
              <a:rPr sz="2400" spc="-20" dirty="0">
                <a:latin typeface="Calibri"/>
                <a:cs typeface="Calibri"/>
              </a:rPr>
              <a:t>Bayes</a:t>
            </a:r>
            <a:r>
              <a:rPr sz="2400" spc="-5" dirty="0">
                <a:latin typeface="Calibri"/>
                <a:cs typeface="Calibri"/>
              </a:rPr>
              <a:t> </a:t>
            </a:r>
            <a:r>
              <a:rPr sz="2400" spc="-15" dirty="0">
                <a:latin typeface="Calibri"/>
                <a:cs typeface="Calibri"/>
              </a:rPr>
              <a:t>overcomes</a:t>
            </a:r>
            <a:r>
              <a:rPr sz="2400" spc="-10" dirty="0">
                <a:latin typeface="Calibri"/>
                <a:cs typeface="Calibri"/>
              </a:rPr>
              <a:t> </a:t>
            </a:r>
            <a:r>
              <a:rPr sz="2400" spc="-5" dirty="0">
                <a:latin typeface="Calibri"/>
                <a:cs typeface="Calibri"/>
              </a:rPr>
              <a:t>this </a:t>
            </a:r>
            <a:r>
              <a:rPr sz="2400" spc="-10" dirty="0">
                <a:latin typeface="Calibri"/>
                <a:cs typeface="Calibri"/>
              </a:rPr>
              <a:t>limitation</a:t>
            </a:r>
            <a:r>
              <a:rPr sz="2400" spc="-5" dirty="0">
                <a:latin typeface="Calibri"/>
                <a:cs typeface="Calibri"/>
              </a:rPr>
              <a:t> </a:t>
            </a:r>
            <a:r>
              <a:rPr sz="2400" spc="-10" dirty="0">
                <a:latin typeface="Calibri"/>
                <a:cs typeface="Calibri"/>
              </a:rPr>
              <a:t>by</a:t>
            </a:r>
            <a:r>
              <a:rPr sz="2400" dirty="0">
                <a:latin typeface="Calibri"/>
                <a:cs typeface="Calibri"/>
              </a:rPr>
              <a:t> </a:t>
            </a:r>
            <a:r>
              <a:rPr sz="2400" spc="-5" dirty="0">
                <a:latin typeface="Calibri"/>
                <a:cs typeface="Calibri"/>
              </a:rPr>
              <a:t>allowing</a:t>
            </a:r>
            <a:r>
              <a:rPr sz="2400" spc="-10" dirty="0">
                <a:latin typeface="Calibri"/>
                <a:cs typeface="Calibri"/>
              </a:rPr>
              <a:t> </a:t>
            </a:r>
            <a:r>
              <a:rPr sz="2400" spc="-5" dirty="0">
                <a:latin typeface="Calibri"/>
                <a:cs typeface="Calibri"/>
              </a:rPr>
              <a:t>all </a:t>
            </a:r>
            <a:r>
              <a:rPr sz="2400" spc="-15" dirty="0">
                <a:latin typeface="Calibri"/>
                <a:cs typeface="Calibri"/>
              </a:rPr>
              <a:t>features</a:t>
            </a:r>
            <a:r>
              <a:rPr sz="2400" spc="-10" dirty="0">
                <a:latin typeface="Calibri"/>
                <a:cs typeface="Calibri"/>
              </a:rPr>
              <a:t> </a:t>
            </a:r>
            <a:r>
              <a:rPr sz="2400" spc="-15" dirty="0">
                <a:latin typeface="Calibri"/>
                <a:cs typeface="Calibri"/>
              </a:rPr>
              <a:t>to</a:t>
            </a:r>
            <a:r>
              <a:rPr sz="2400" spc="-5" dirty="0">
                <a:latin typeface="Calibri"/>
                <a:cs typeface="Calibri"/>
              </a:rPr>
              <a:t> act</a:t>
            </a:r>
            <a:r>
              <a:rPr sz="2400" spc="-10" dirty="0">
                <a:latin typeface="Calibri"/>
                <a:cs typeface="Calibri"/>
              </a:rPr>
              <a:t> </a:t>
            </a:r>
            <a:r>
              <a:rPr sz="2400" dirty="0">
                <a:latin typeface="Calibri"/>
                <a:cs typeface="Calibri"/>
              </a:rPr>
              <a:t>"in </a:t>
            </a:r>
            <a:r>
              <a:rPr sz="2400" spc="-525" dirty="0">
                <a:latin typeface="Calibri"/>
                <a:cs typeface="Calibri"/>
              </a:rPr>
              <a:t> </a:t>
            </a:r>
            <a:r>
              <a:rPr sz="2400" spc="-10" dirty="0">
                <a:latin typeface="Calibri"/>
                <a:cs typeface="Calibri"/>
              </a:rPr>
              <a:t>parallel."</a:t>
            </a:r>
            <a:endParaRPr sz="2400">
              <a:latin typeface="Calibri"/>
              <a:cs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04800"/>
            <a:ext cx="7078980" cy="695960"/>
          </a:xfrm>
          <a:prstGeom prst="rect">
            <a:avLst/>
          </a:prstGeom>
        </p:spPr>
        <p:txBody>
          <a:bodyPr vert="horz" wrap="square" lIns="0" tIns="12700" rIns="0" bIns="0" rtlCol="0">
            <a:spAutoFit/>
          </a:bodyPr>
          <a:lstStyle/>
          <a:p>
            <a:pPr marL="12700">
              <a:lnSpc>
                <a:spcPct val="100000"/>
              </a:lnSpc>
              <a:spcBef>
                <a:spcPts val="100"/>
              </a:spcBef>
            </a:pPr>
            <a:r>
              <a:rPr dirty="0"/>
              <a:t>Decision</a:t>
            </a:r>
            <a:r>
              <a:rPr spc="-10" dirty="0"/>
              <a:t> </a:t>
            </a:r>
            <a:r>
              <a:rPr spc="-20" dirty="0"/>
              <a:t>trees</a:t>
            </a:r>
            <a:r>
              <a:rPr spc="-15" dirty="0"/>
              <a:t> can</a:t>
            </a:r>
            <a:r>
              <a:rPr spc="-10" dirty="0"/>
              <a:t> </a:t>
            </a:r>
            <a:r>
              <a:rPr dirty="0"/>
              <a:t>easily</a:t>
            </a:r>
            <a:r>
              <a:rPr spc="-15" dirty="0"/>
              <a:t> </a:t>
            </a:r>
            <a:r>
              <a:rPr spc="-10" dirty="0"/>
              <a:t>overfit</a:t>
            </a:r>
          </a:p>
        </p:txBody>
      </p:sp>
      <p:sp>
        <p:nvSpPr>
          <p:cNvPr id="3" name="object 3"/>
          <p:cNvSpPr txBox="1"/>
          <p:nvPr/>
        </p:nvSpPr>
        <p:spPr>
          <a:xfrm>
            <a:off x="499777" y="4199635"/>
            <a:ext cx="11586845" cy="2311400"/>
          </a:xfrm>
          <a:prstGeom prst="rect">
            <a:avLst/>
          </a:prstGeom>
        </p:spPr>
        <p:txBody>
          <a:bodyPr vert="horz" wrap="square" lIns="0" tIns="40005" rIns="0" bIns="0" rtlCol="0">
            <a:spAutoFit/>
          </a:bodyPr>
          <a:lstStyle/>
          <a:p>
            <a:pPr marL="241300" indent="-228600">
              <a:lnSpc>
                <a:spcPct val="100000"/>
              </a:lnSpc>
              <a:spcBef>
                <a:spcPts val="315"/>
              </a:spcBef>
              <a:buFont typeface="Arial"/>
              <a:buChar char="•"/>
              <a:tabLst>
                <a:tab pos="241300" algn="l"/>
              </a:tabLst>
            </a:pPr>
            <a:r>
              <a:rPr sz="2400" spc="-45" dirty="0">
                <a:latin typeface="Calibri"/>
                <a:cs typeface="Calibri"/>
              </a:rPr>
              <a:t>Two</a:t>
            </a:r>
            <a:r>
              <a:rPr sz="2400" spc="-15" dirty="0">
                <a:latin typeface="Calibri"/>
                <a:cs typeface="Calibri"/>
              </a:rPr>
              <a:t> </a:t>
            </a:r>
            <a:r>
              <a:rPr sz="2400" spc="-10" dirty="0">
                <a:latin typeface="Calibri"/>
                <a:cs typeface="Calibri"/>
              </a:rPr>
              <a:t>common </a:t>
            </a:r>
            <a:r>
              <a:rPr sz="2400" spc="-5" dirty="0">
                <a:latin typeface="Calibri"/>
                <a:cs typeface="Calibri"/>
              </a:rPr>
              <a:t>techniques</a:t>
            </a:r>
            <a:r>
              <a:rPr sz="2400" spc="-15" dirty="0">
                <a:latin typeface="Calibri"/>
                <a:cs typeface="Calibri"/>
              </a:rPr>
              <a:t> to avoid</a:t>
            </a:r>
            <a:r>
              <a:rPr sz="2400" spc="-25" dirty="0">
                <a:latin typeface="Calibri"/>
                <a:cs typeface="Calibri"/>
              </a:rPr>
              <a:t> </a:t>
            </a:r>
            <a:r>
              <a:rPr sz="2400" spc="-10" dirty="0">
                <a:latin typeface="Calibri"/>
                <a:cs typeface="Calibri"/>
              </a:rPr>
              <a:t>overfitting:</a:t>
            </a:r>
            <a:endParaRPr sz="2400">
              <a:latin typeface="Calibri"/>
              <a:cs typeface="Calibri"/>
            </a:endParaRPr>
          </a:p>
          <a:p>
            <a:pPr marL="698500" lvl="1" indent="-228600">
              <a:lnSpc>
                <a:spcPct val="100000"/>
              </a:lnSpc>
              <a:spcBef>
                <a:spcPts val="215"/>
              </a:spcBef>
              <a:buFont typeface="Arial"/>
              <a:buChar char="•"/>
              <a:tabLst>
                <a:tab pos="698500" algn="l"/>
              </a:tabLst>
            </a:pPr>
            <a:r>
              <a:rPr sz="2400" spc="-10" dirty="0">
                <a:latin typeface="Calibri"/>
                <a:cs typeface="Calibri"/>
              </a:rPr>
              <a:t>Restrict</a:t>
            </a:r>
            <a:r>
              <a:rPr sz="2400" spc="-15" dirty="0">
                <a:latin typeface="Calibri"/>
                <a:cs typeface="Calibri"/>
              </a:rPr>
              <a:t> </a:t>
            </a:r>
            <a:r>
              <a:rPr sz="2400" spc="-5" dirty="0">
                <a:latin typeface="Calibri"/>
                <a:cs typeface="Calibri"/>
              </a:rPr>
              <a:t>the </a:t>
            </a:r>
            <a:r>
              <a:rPr sz="2400" spc="-10" dirty="0">
                <a:latin typeface="Calibri"/>
                <a:cs typeface="Calibri"/>
              </a:rPr>
              <a:t>maximum</a:t>
            </a:r>
            <a:r>
              <a:rPr sz="2400" spc="-15" dirty="0">
                <a:latin typeface="Calibri"/>
                <a:cs typeface="Calibri"/>
              </a:rPr>
              <a:t> </a:t>
            </a:r>
            <a:r>
              <a:rPr sz="2400" spc="-5" dirty="0">
                <a:latin typeface="Calibri"/>
                <a:cs typeface="Calibri"/>
              </a:rPr>
              <a:t>depth</a:t>
            </a:r>
            <a:r>
              <a:rPr sz="2400" spc="-10" dirty="0">
                <a:latin typeface="Calibri"/>
                <a:cs typeface="Calibri"/>
              </a:rPr>
              <a:t> </a:t>
            </a:r>
            <a:r>
              <a:rPr sz="2400" spc="-5" dirty="0">
                <a:latin typeface="Calibri"/>
                <a:cs typeface="Calibri"/>
              </a:rPr>
              <a:t>of</a:t>
            </a:r>
            <a:r>
              <a:rPr sz="2400" dirty="0">
                <a:latin typeface="Calibri"/>
                <a:cs typeface="Calibri"/>
              </a:rPr>
              <a:t> </a:t>
            </a:r>
            <a:r>
              <a:rPr sz="2400" spc="-5" dirty="0">
                <a:latin typeface="Calibri"/>
                <a:cs typeface="Calibri"/>
              </a:rPr>
              <a:t>the </a:t>
            </a:r>
            <a:r>
              <a:rPr sz="2400" spc="-10" dirty="0">
                <a:latin typeface="Calibri"/>
                <a:cs typeface="Calibri"/>
              </a:rPr>
              <a:t>tree</a:t>
            </a:r>
            <a:endParaRPr sz="2400">
              <a:latin typeface="Calibri"/>
              <a:cs typeface="Calibri"/>
            </a:endParaRPr>
          </a:p>
          <a:p>
            <a:pPr marL="698500" marR="711835" lvl="1" indent="-228600">
              <a:lnSpc>
                <a:spcPts val="2590"/>
              </a:lnSpc>
              <a:spcBef>
                <a:spcPts val="450"/>
              </a:spcBef>
              <a:buFont typeface="Arial"/>
              <a:buChar char="•"/>
              <a:tabLst>
                <a:tab pos="698500" algn="l"/>
              </a:tabLst>
            </a:pPr>
            <a:r>
              <a:rPr sz="2400" spc="-10" dirty="0">
                <a:latin typeface="Calibri"/>
                <a:cs typeface="Calibri"/>
              </a:rPr>
              <a:t>Restrict </a:t>
            </a:r>
            <a:r>
              <a:rPr sz="2400" spc="-5" dirty="0">
                <a:latin typeface="Calibri"/>
                <a:cs typeface="Calibri"/>
              </a:rPr>
              <a:t>the</a:t>
            </a:r>
            <a:r>
              <a:rPr sz="2400" dirty="0">
                <a:latin typeface="Calibri"/>
                <a:cs typeface="Calibri"/>
              </a:rPr>
              <a:t> </a:t>
            </a:r>
            <a:r>
              <a:rPr sz="2400" spc="-5" dirty="0">
                <a:latin typeface="Calibri"/>
                <a:cs typeface="Calibri"/>
              </a:rPr>
              <a:t>minimum</a:t>
            </a:r>
            <a:r>
              <a:rPr sz="2400" spc="-10" dirty="0">
                <a:latin typeface="Calibri"/>
                <a:cs typeface="Calibri"/>
              </a:rPr>
              <a:t> </a:t>
            </a:r>
            <a:r>
              <a:rPr sz="2400" dirty="0">
                <a:latin typeface="Calibri"/>
                <a:cs typeface="Calibri"/>
              </a:rPr>
              <a:t>number</a:t>
            </a:r>
            <a:r>
              <a:rPr sz="2400" spc="-5" dirty="0">
                <a:latin typeface="Calibri"/>
                <a:cs typeface="Calibri"/>
              </a:rPr>
              <a:t> of</a:t>
            </a:r>
            <a:r>
              <a:rPr sz="2400" dirty="0">
                <a:latin typeface="Calibri"/>
                <a:cs typeface="Calibri"/>
              </a:rPr>
              <a:t> </a:t>
            </a:r>
            <a:r>
              <a:rPr sz="2400" spc="-10" dirty="0">
                <a:latin typeface="Calibri"/>
                <a:cs typeface="Calibri"/>
              </a:rPr>
              <a:t>instances that must </a:t>
            </a:r>
            <a:r>
              <a:rPr sz="2400" dirty="0">
                <a:latin typeface="Calibri"/>
                <a:cs typeface="Calibri"/>
              </a:rPr>
              <a:t>be </a:t>
            </a:r>
            <a:r>
              <a:rPr sz="2400" spc="-5" dirty="0">
                <a:latin typeface="Calibri"/>
                <a:cs typeface="Calibri"/>
              </a:rPr>
              <a:t>remaining</a:t>
            </a:r>
            <a:r>
              <a:rPr sz="2400" spc="-10" dirty="0">
                <a:latin typeface="Calibri"/>
                <a:cs typeface="Calibri"/>
              </a:rPr>
              <a:t> </a:t>
            </a:r>
            <a:r>
              <a:rPr sz="2400" spc="-20" dirty="0">
                <a:latin typeface="Calibri"/>
                <a:cs typeface="Calibri"/>
              </a:rPr>
              <a:t>before</a:t>
            </a:r>
            <a:r>
              <a:rPr sz="2400" dirty="0">
                <a:latin typeface="Calibri"/>
                <a:cs typeface="Calibri"/>
              </a:rPr>
              <a:t> </a:t>
            </a:r>
            <a:r>
              <a:rPr sz="2400" spc="-10" dirty="0">
                <a:latin typeface="Calibri"/>
                <a:cs typeface="Calibri"/>
              </a:rPr>
              <a:t>splitting </a:t>
            </a:r>
            <a:r>
              <a:rPr sz="2400" spc="-530" dirty="0">
                <a:latin typeface="Calibri"/>
                <a:cs typeface="Calibri"/>
              </a:rPr>
              <a:t> </a:t>
            </a:r>
            <a:r>
              <a:rPr sz="2400" dirty="0">
                <a:latin typeface="Calibri"/>
                <a:cs typeface="Calibri"/>
              </a:rPr>
              <a:t>further</a:t>
            </a:r>
            <a:endParaRPr sz="2400">
              <a:latin typeface="Calibri"/>
              <a:cs typeface="Calibri"/>
            </a:endParaRPr>
          </a:p>
          <a:p>
            <a:pPr marL="241300" marR="5080" indent="-228600">
              <a:lnSpc>
                <a:spcPts val="2620"/>
              </a:lnSpc>
              <a:spcBef>
                <a:spcPts val="985"/>
              </a:spcBef>
              <a:buFont typeface="Arial"/>
              <a:buChar char="•"/>
              <a:tabLst>
                <a:tab pos="241300" algn="l"/>
              </a:tabLst>
            </a:pPr>
            <a:r>
              <a:rPr sz="2400" spc="-5" dirty="0">
                <a:latin typeface="Calibri"/>
                <a:cs typeface="Calibri"/>
              </a:rPr>
              <a:t>If</a:t>
            </a:r>
            <a:r>
              <a:rPr sz="2400" spc="5" dirty="0">
                <a:latin typeface="Calibri"/>
                <a:cs typeface="Calibri"/>
              </a:rPr>
              <a:t> </a:t>
            </a:r>
            <a:r>
              <a:rPr sz="2400" spc="-15" dirty="0">
                <a:latin typeface="Calibri"/>
                <a:cs typeface="Calibri"/>
              </a:rPr>
              <a:t>you</a:t>
            </a:r>
            <a:r>
              <a:rPr sz="2400" spc="-5" dirty="0">
                <a:latin typeface="Calibri"/>
                <a:cs typeface="Calibri"/>
              </a:rPr>
              <a:t> </a:t>
            </a:r>
            <a:r>
              <a:rPr sz="2400" spc="-20" dirty="0">
                <a:latin typeface="Calibri"/>
                <a:cs typeface="Calibri"/>
              </a:rPr>
              <a:t>stop</a:t>
            </a:r>
            <a:r>
              <a:rPr sz="2400" dirty="0">
                <a:latin typeface="Calibri"/>
                <a:cs typeface="Calibri"/>
              </a:rPr>
              <a:t> </a:t>
            </a:r>
            <a:r>
              <a:rPr sz="2400" spc="-10" dirty="0">
                <a:latin typeface="Calibri"/>
                <a:cs typeface="Calibri"/>
              </a:rPr>
              <a:t>creating</a:t>
            </a:r>
            <a:r>
              <a:rPr sz="2400" spc="-5" dirty="0">
                <a:latin typeface="Calibri"/>
                <a:cs typeface="Calibri"/>
              </a:rPr>
              <a:t> </a:t>
            </a:r>
            <a:r>
              <a:rPr sz="2400" dirty="0">
                <a:latin typeface="Calibri"/>
                <a:cs typeface="Calibri"/>
              </a:rPr>
              <a:t>a deeper </a:t>
            </a:r>
            <a:r>
              <a:rPr sz="2400" spc="-10" dirty="0">
                <a:latin typeface="Calibri"/>
                <a:cs typeface="Calibri"/>
              </a:rPr>
              <a:t>tree</a:t>
            </a:r>
            <a:r>
              <a:rPr sz="2400" spc="5" dirty="0">
                <a:latin typeface="Calibri"/>
                <a:cs typeface="Calibri"/>
              </a:rPr>
              <a:t> </a:t>
            </a:r>
            <a:r>
              <a:rPr sz="2400" spc="-20" dirty="0">
                <a:latin typeface="Calibri"/>
                <a:cs typeface="Calibri"/>
              </a:rPr>
              <a:t>before</a:t>
            </a:r>
            <a:r>
              <a:rPr sz="2400" spc="5" dirty="0">
                <a:latin typeface="Calibri"/>
                <a:cs typeface="Calibri"/>
              </a:rPr>
              <a:t> </a:t>
            </a:r>
            <a:r>
              <a:rPr sz="2400" spc="-5" dirty="0">
                <a:latin typeface="Calibri"/>
                <a:cs typeface="Calibri"/>
              </a:rPr>
              <a:t>all </a:t>
            </a:r>
            <a:r>
              <a:rPr sz="2400" spc="-10" dirty="0">
                <a:latin typeface="Calibri"/>
                <a:cs typeface="Calibri"/>
              </a:rPr>
              <a:t>instances</a:t>
            </a:r>
            <a:r>
              <a:rPr sz="2400" spc="-5" dirty="0">
                <a:latin typeface="Calibri"/>
                <a:cs typeface="Calibri"/>
              </a:rPr>
              <a:t> </a:t>
            </a:r>
            <a:r>
              <a:rPr sz="2400" spc="-15" dirty="0">
                <a:latin typeface="Calibri"/>
                <a:cs typeface="Calibri"/>
              </a:rPr>
              <a:t>at</a:t>
            </a:r>
            <a:r>
              <a:rPr sz="2400" spc="-5" dirty="0">
                <a:latin typeface="Calibri"/>
                <a:cs typeface="Calibri"/>
              </a:rPr>
              <a:t> </a:t>
            </a:r>
            <a:r>
              <a:rPr sz="2400" spc="-10" dirty="0">
                <a:latin typeface="Calibri"/>
                <a:cs typeface="Calibri"/>
              </a:rPr>
              <a:t>that</a:t>
            </a:r>
            <a:r>
              <a:rPr sz="2400" spc="-5" dirty="0">
                <a:latin typeface="Calibri"/>
                <a:cs typeface="Calibri"/>
              </a:rPr>
              <a:t> node</a:t>
            </a:r>
            <a:r>
              <a:rPr sz="2400" spc="5" dirty="0">
                <a:latin typeface="Calibri"/>
                <a:cs typeface="Calibri"/>
              </a:rPr>
              <a:t> </a:t>
            </a:r>
            <a:r>
              <a:rPr sz="2400" spc="-5" dirty="0">
                <a:latin typeface="Calibri"/>
                <a:cs typeface="Calibri"/>
              </a:rPr>
              <a:t>belong </a:t>
            </a:r>
            <a:r>
              <a:rPr sz="2400" spc="-15" dirty="0">
                <a:latin typeface="Calibri"/>
                <a:cs typeface="Calibri"/>
              </a:rPr>
              <a:t>to</a:t>
            </a:r>
            <a:r>
              <a:rPr sz="2400" spc="-5" dirty="0">
                <a:latin typeface="Calibri"/>
                <a:cs typeface="Calibri"/>
              </a:rPr>
              <a:t> the</a:t>
            </a:r>
            <a:r>
              <a:rPr sz="2400" spc="5" dirty="0">
                <a:latin typeface="Calibri"/>
                <a:cs typeface="Calibri"/>
              </a:rPr>
              <a:t> </a:t>
            </a:r>
            <a:r>
              <a:rPr sz="2400" spc="-5" dirty="0">
                <a:latin typeface="Calibri"/>
                <a:cs typeface="Calibri"/>
              </a:rPr>
              <a:t>same</a:t>
            </a:r>
            <a:r>
              <a:rPr sz="2400" spc="5" dirty="0">
                <a:latin typeface="Calibri"/>
                <a:cs typeface="Calibri"/>
              </a:rPr>
              <a:t> </a:t>
            </a:r>
            <a:r>
              <a:rPr sz="2400" spc="-5" dirty="0">
                <a:latin typeface="Calibri"/>
                <a:cs typeface="Calibri"/>
              </a:rPr>
              <a:t>class, </a:t>
            </a:r>
            <a:r>
              <a:rPr sz="2400" spc="-525" dirty="0">
                <a:latin typeface="Calibri"/>
                <a:cs typeface="Calibri"/>
              </a:rPr>
              <a:t> </a:t>
            </a:r>
            <a:r>
              <a:rPr sz="2400" spc="-5" dirty="0">
                <a:latin typeface="Calibri"/>
                <a:cs typeface="Calibri"/>
              </a:rPr>
              <a:t>use</a:t>
            </a:r>
            <a:r>
              <a:rPr sz="2400" dirty="0">
                <a:latin typeface="Calibri"/>
                <a:cs typeface="Calibri"/>
              </a:rPr>
              <a:t> </a:t>
            </a:r>
            <a:r>
              <a:rPr sz="2400" spc="-5" dirty="0">
                <a:latin typeface="Calibri"/>
                <a:cs typeface="Calibri"/>
              </a:rPr>
              <a:t>the</a:t>
            </a:r>
            <a:r>
              <a:rPr sz="2400" dirty="0">
                <a:latin typeface="Calibri"/>
                <a:cs typeface="Calibri"/>
              </a:rPr>
              <a:t> </a:t>
            </a:r>
            <a:r>
              <a:rPr sz="2400" spc="-5" dirty="0">
                <a:latin typeface="Calibri"/>
                <a:cs typeface="Calibri"/>
              </a:rPr>
              <a:t>majority class</a:t>
            </a:r>
            <a:r>
              <a:rPr sz="2400" spc="-10" dirty="0">
                <a:latin typeface="Calibri"/>
                <a:cs typeface="Calibri"/>
              </a:rPr>
              <a:t> </a:t>
            </a:r>
            <a:r>
              <a:rPr sz="2400" spc="-5" dirty="0">
                <a:latin typeface="Calibri"/>
                <a:cs typeface="Calibri"/>
              </a:rPr>
              <a:t>within </a:t>
            </a:r>
            <a:r>
              <a:rPr sz="2400" spc="-10" dirty="0">
                <a:latin typeface="Calibri"/>
                <a:cs typeface="Calibri"/>
              </a:rPr>
              <a:t>that group</a:t>
            </a:r>
            <a:r>
              <a:rPr sz="2400" spc="-5" dirty="0">
                <a:latin typeface="Calibri"/>
                <a:cs typeface="Calibri"/>
              </a:rPr>
              <a:t> </a:t>
            </a:r>
            <a:r>
              <a:rPr sz="2400" dirty="0">
                <a:latin typeface="Calibri"/>
                <a:cs typeface="Calibri"/>
              </a:rPr>
              <a:t>as</a:t>
            </a:r>
            <a:r>
              <a:rPr sz="2400" spc="-10" dirty="0">
                <a:latin typeface="Calibri"/>
                <a:cs typeface="Calibri"/>
              </a:rPr>
              <a:t> </a:t>
            </a:r>
            <a:r>
              <a:rPr sz="2400" spc="-5" dirty="0">
                <a:latin typeface="Calibri"/>
                <a:cs typeface="Calibri"/>
              </a:rPr>
              <a:t>the</a:t>
            </a:r>
            <a:r>
              <a:rPr sz="2400" dirty="0">
                <a:latin typeface="Calibri"/>
                <a:cs typeface="Calibri"/>
              </a:rPr>
              <a:t> final</a:t>
            </a:r>
            <a:r>
              <a:rPr sz="2400" spc="-10" dirty="0">
                <a:latin typeface="Calibri"/>
                <a:cs typeface="Calibri"/>
              </a:rPr>
              <a:t> </a:t>
            </a:r>
            <a:r>
              <a:rPr sz="2400" spc="-5" dirty="0">
                <a:latin typeface="Calibri"/>
                <a:cs typeface="Calibri"/>
              </a:rPr>
              <a:t>class</a:t>
            </a:r>
            <a:r>
              <a:rPr sz="2400" spc="-10" dirty="0">
                <a:latin typeface="Calibri"/>
                <a:cs typeface="Calibri"/>
              </a:rPr>
              <a:t> </a:t>
            </a:r>
            <a:r>
              <a:rPr sz="2400" spc="-20" dirty="0">
                <a:latin typeface="Calibri"/>
                <a:cs typeface="Calibri"/>
              </a:rPr>
              <a:t>for</a:t>
            </a:r>
            <a:r>
              <a:rPr sz="2400" spc="-5" dirty="0">
                <a:latin typeface="Calibri"/>
                <a:cs typeface="Calibri"/>
              </a:rPr>
              <a:t> the</a:t>
            </a:r>
            <a:r>
              <a:rPr sz="2400" dirty="0">
                <a:latin typeface="Calibri"/>
                <a:cs typeface="Calibri"/>
              </a:rPr>
              <a:t> </a:t>
            </a:r>
            <a:r>
              <a:rPr sz="2400" spc="-5" dirty="0">
                <a:latin typeface="Calibri"/>
                <a:cs typeface="Calibri"/>
              </a:rPr>
              <a:t>leaf</a:t>
            </a:r>
            <a:r>
              <a:rPr sz="2400" dirty="0">
                <a:latin typeface="Calibri"/>
                <a:cs typeface="Calibri"/>
              </a:rPr>
              <a:t> node.</a:t>
            </a:r>
            <a:endParaRPr sz="2400">
              <a:latin typeface="Calibri"/>
              <a:cs typeface="Calibri"/>
            </a:endParaRPr>
          </a:p>
        </p:txBody>
      </p:sp>
      <p:pic>
        <p:nvPicPr>
          <p:cNvPr id="4" name="object 4"/>
          <p:cNvPicPr/>
          <p:nvPr/>
        </p:nvPicPr>
        <p:blipFill>
          <a:blip r:embed="rId2" cstate="print"/>
          <a:stretch>
            <a:fillRect/>
          </a:stretch>
        </p:blipFill>
        <p:spPr>
          <a:xfrm>
            <a:off x="1531749" y="1241694"/>
            <a:ext cx="2098622" cy="2743199"/>
          </a:xfrm>
          <a:prstGeom prst="rect">
            <a:avLst/>
          </a:prstGeom>
        </p:spPr>
      </p:pic>
      <p:pic>
        <p:nvPicPr>
          <p:cNvPr id="5" name="object 5"/>
          <p:cNvPicPr/>
          <p:nvPr/>
        </p:nvPicPr>
        <p:blipFill>
          <a:blip r:embed="rId3" cstate="print"/>
          <a:stretch>
            <a:fillRect/>
          </a:stretch>
        </p:blipFill>
        <p:spPr>
          <a:xfrm>
            <a:off x="8335219" y="1549544"/>
            <a:ext cx="3162088" cy="24121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09372"/>
            <a:ext cx="8655050" cy="1293495"/>
          </a:xfrm>
          <a:prstGeom prst="rect">
            <a:avLst/>
          </a:prstGeom>
        </p:spPr>
        <p:txBody>
          <a:bodyPr vert="horz" wrap="square" lIns="0" tIns="93980" rIns="0" bIns="0" rtlCol="0">
            <a:spAutoFit/>
          </a:bodyPr>
          <a:lstStyle/>
          <a:p>
            <a:pPr marL="12700" marR="5080">
              <a:lnSpc>
                <a:spcPts val="4700"/>
              </a:lnSpc>
              <a:spcBef>
                <a:spcPts val="740"/>
              </a:spcBef>
            </a:pPr>
            <a:r>
              <a:rPr spc="-270" dirty="0"/>
              <a:t>Bayes’ </a:t>
            </a:r>
            <a:r>
              <a:rPr spc="-225" dirty="0"/>
              <a:t>Rule </a:t>
            </a:r>
            <a:r>
              <a:rPr spc="-210" dirty="0"/>
              <a:t>Applied </a:t>
            </a:r>
            <a:r>
              <a:rPr spc="-204" dirty="0"/>
              <a:t>to </a:t>
            </a:r>
            <a:r>
              <a:rPr spc="-165" dirty="0"/>
              <a:t>Documents</a:t>
            </a:r>
            <a:r>
              <a:rPr spc="-760" dirty="0"/>
              <a:t> </a:t>
            </a:r>
            <a:r>
              <a:rPr spc="-175" dirty="0"/>
              <a:t>and  </a:t>
            </a:r>
            <a:r>
              <a:rPr spc="-190" dirty="0"/>
              <a:t>Classes</a:t>
            </a:r>
          </a:p>
        </p:txBody>
      </p:sp>
      <p:sp>
        <p:nvSpPr>
          <p:cNvPr id="3" name="object 3"/>
          <p:cNvSpPr txBox="1"/>
          <p:nvPr/>
        </p:nvSpPr>
        <p:spPr>
          <a:xfrm>
            <a:off x="891539" y="1770379"/>
            <a:ext cx="6773545" cy="2275840"/>
          </a:xfrm>
          <a:prstGeom prst="rect">
            <a:avLst/>
          </a:prstGeom>
        </p:spPr>
        <p:txBody>
          <a:bodyPr vert="horz" wrap="square" lIns="0" tIns="12700" rIns="0" bIns="0" rtlCol="0">
            <a:spAutoFit/>
          </a:bodyPr>
          <a:lstStyle/>
          <a:p>
            <a:pPr marL="266700" indent="-228600">
              <a:lnSpc>
                <a:spcPct val="100000"/>
              </a:lnSpc>
              <a:spcBef>
                <a:spcPts val="100"/>
              </a:spcBef>
              <a:buFont typeface="Arial"/>
              <a:buChar char="•"/>
              <a:tabLst>
                <a:tab pos="266700" algn="l"/>
              </a:tabLst>
            </a:pPr>
            <a:r>
              <a:rPr sz="2800" spc="-15" dirty="0">
                <a:latin typeface="Carlito"/>
                <a:cs typeface="Carlito"/>
              </a:rPr>
              <a:t>For </a:t>
            </a:r>
            <a:r>
              <a:rPr sz="2800" dirty="0">
                <a:latin typeface="Carlito"/>
                <a:cs typeface="Carlito"/>
              </a:rPr>
              <a:t>a </a:t>
            </a:r>
            <a:r>
              <a:rPr sz="2800" spc="-5" dirty="0">
                <a:latin typeface="Carlito"/>
                <a:cs typeface="Carlito"/>
              </a:rPr>
              <a:t>document </a:t>
            </a:r>
            <a:r>
              <a:rPr sz="3200" i="1" spc="-140" dirty="0">
                <a:solidFill>
                  <a:srgbClr val="FF0000"/>
                </a:solidFill>
                <a:latin typeface="Trebuchet MS"/>
                <a:cs typeface="Trebuchet MS"/>
              </a:rPr>
              <a:t>d </a:t>
            </a:r>
            <a:r>
              <a:rPr sz="3200" spc="-5" dirty="0">
                <a:latin typeface="Carlito"/>
                <a:cs typeface="Carlito"/>
              </a:rPr>
              <a:t>and </a:t>
            </a:r>
            <a:r>
              <a:rPr sz="3200" dirty="0">
                <a:latin typeface="Carlito"/>
                <a:cs typeface="Carlito"/>
              </a:rPr>
              <a:t>a </a:t>
            </a:r>
            <a:r>
              <a:rPr sz="3200" spc="-5" dirty="0">
                <a:latin typeface="Carlito"/>
                <a:cs typeface="Carlito"/>
              </a:rPr>
              <a:t>class</a:t>
            </a:r>
            <a:r>
              <a:rPr sz="3200" spc="5" dirty="0">
                <a:latin typeface="Carlito"/>
                <a:cs typeface="Carlito"/>
              </a:rPr>
              <a:t> </a:t>
            </a:r>
            <a:r>
              <a:rPr sz="3600" i="1" spc="-160" dirty="0">
                <a:solidFill>
                  <a:srgbClr val="FF0000"/>
                </a:solidFill>
                <a:latin typeface="Trebuchet MS"/>
                <a:cs typeface="Trebuchet MS"/>
              </a:rPr>
              <a:t>c</a:t>
            </a:r>
            <a:endParaRPr sz="3600">
              <a:latin typeface="Trebuchet MS"/>
              <a:cs typeface="Trebuchet MS"/>
            </a:endParaRPr>
          </a:p>
          <a:p>
            <a:pPr marL="2472690">
              <a:lnSpc>
                <a:spcPct val="100000"/>
              </a:lnSpc>
              <a:spcBef>
                <a:spcPts val="3135"/>
              </a:spcBef>
            </a:pPr>
            <a:r>
              <a:rPr sz="5925" i="1" spc="15" baseline="-33052" dirty="0">
                <a:latin typeface="Times New Roman"/>
                <a:cs typeface="Times New Roman"/>
              </a:rPr>
              <a:t>P</a:t>
            </a:r>
            <a:r>
              <a:rPr sz="5925" spc="15" baseline="-33052" dirty="0">
                <a:latin typeface="Times New Roman"/>
                <a:cs typeface="Times New Roman"/>
              </a:rPr>
              <a:t>(</a:t>
            </a:r>
            <a:r>
              <a:rPr sz="5925" i="1" spc="15" baseline="-33052" dirty="0">
                <a:latin typeface="Times New Roman"/>
                <a:cs typeface="Times New Roman"/>
              </a:rPr>
              <a:t>c</a:t>
            </a:r>
            <a:r>
              <a:rPr sz="5925" i="1" spc="-434" baseline="-33052" dirty="0">
                <a:latin typeface="Times New Roman"/>
                <a:cs typeface="Times New Roman"/>
              </a:rPr>
              <a:t> </a:t>
            </a:r>
            <a:r>
              <a:rPr sz="5925" spc="-30" baseline="-33052" dirty="0">
                <a:latin typeface="Times New Roman"/>
                <a:cs typeface="Times New Roman"/>
              </a:rPr>
              <a:t>|</a:t>
            </a:r>
            <a:r>
              <a:rPr sz="5925" spc="-494" baseline="-33052" dirty="0">
                <a:latin typeface="Times New Roman"/>
                <a:cs typeface="Times New Roman"/>
              </a:rPr>
              <a:t> </a:t>
            </a:r>
            <a:r>
              <a:rPr sz="5925" i="1" spc="172" baseline="-33052" dirty="0">
                <a:latin typeface="Times New Roman"/>
                <a:cs typeface="Times New Roman"/>
              </a:rPr>
              <a:t>d</a:t>
            </a:r>
            <a:r>
              <a:rPr sz="5925" spc="172" baseline="-33052" dirty="0">
                <a:latin typeface="Times New Roman"/>
                <a:cs typeface="Times New Roman"/>
              </a:rPr>
              <a:t>)</a:t>
            </a:r>
            <a:r>
              <a:rPr sz="5925" spc="-509" baseline="-33052" dirty="0">
                <a:latin typeface="Times New Roman"/>
                <a:cs typeface="Times New Roman"/>
              </a:rPr>
              <a:t> </a:t>
            </a:r>
            <a:r>
              <a:rPr sz="5925" spc="-67" baseline="-33052" dirty="0">
                <a:latin typeface="Symbol"/>
                <a:cs typeface="Symbol"/>
              </a:rPr>
              <a:t></a:t>
            </a:r>
            <a:r>
              <a:rPr sz="5925" spc="254" baseline="-33052" dirty="0">
                <a:latin typeface="Times New Roman"/>
                <a:cs typeface="Times New Roman"/>
              </a:rPr>
              <a:t> </a:t>
            </a:r>
            <a:r>
              <a:rPr sz="3950" i="1" spc="25" dirty="0">
                <a:latin typeface="Times New Roman"/>
                <a:cs typeface="Times New Roman"/>
              </a:rPr>
              <a:t>P</a:t>
            </a:r>
            <a:r>
              <a:rPr sz="3950" spc="25" dirty="0">
                <a:latin typeface="Times New Roman"/>
                <a:cs typeface="Times New Roman"/>
              </a:rPr>
              <a:t>(</a:t>
            </a:r>
            <a:r>
              <a:rPr sz="3950" i="1" spc="25" dirty="0">
                <a:latin typeface="Times New Roman"/>
                <a:cs typeface="Times New Roman"/>
              </a:rPr>
              <a:t>d</a:t>
            </a:r>
            <a:r>
              <a:rPr sz="3950" i="1" spc="-105" dirty="0">
                <a:latin typeface="Times New Roman"/>
                <a:cs typeface="Times New Roman"/>
              </a:rPr>
              <a:t> </a:t>
            </a:r>
            <a:r>
              <a:rPr sz="3950" spc="-20" dirty="0">
                <a:latin typeface="Times New Roman"/>
                <a:cs typeface="Times New Roman"/>
              </a:rPr>
              <a:t>|</a:t>
            </a:r>
            <a:r>
              <a:rPr sz="3950" spc="-380" dirty="0">
                <a:latin typeface="Times New Roman"/>
                <a:cs typeface="Times New Roman"/>
              </a:rPr>
              <a:t> </a:t>
            </a:r>
            <a:r>
              <a:rPr sz="3950" i="1" spc="40" dirty="0">
                <a:latin typeface="Times New Roman"/>
                <a:cs typeface="Times New Roman"/>
              </a:rPr>
              <a:t>c</a:t>
            </a:r>
            <a:r>
              <a:rPr sz="3950" spc="40" dirty="0">
                <a:latin typeface="Times New Roman"/>
                <a:cs typeface="Times New Roman"/>
              </a:rPr>
              <a:t>)</a:t>
            </a:r>
            <a:r>
              <a:rPr sz="3950" i="1" spc="40" dirty="0">
                <a:latin typeface="Times New Roman"/>
                <a:cs typeface="Times New Roman"/>
              </a:rPr>
              <a:t>P</a:t>
            </a:r>
            <a:r>
              <a:rPr sz="3950" spc="40" dirty="0">
                <a:latin typeface="Times New Roman"/>
                <a:cs typeface="Times New Roman"/>
              </a:rPr>
              <a:t>(</a:t>
            </a:r>
            <a:r>
              <a:rPr sz="3950" i="1" spc="40" dirty="0">
                <a:latin typeface="Times New Roman"/>
                <a:cs typeface="Times New Roman"/>
              </a:rPr>
              <a:t>c</a:t>
            </a:r>
            <a:r>
              <a:rPr sz="3950" spc="40" dirty="0">
                <a:latin typeface="Times New Roman"/>
                <a:cs typeface="Times New Roman"/>
              </a:rPr>
              <a:t>)</a:t>
            </a:r>
            <a:endParaRPr sz="3950">
              <a:latin typeface="Times New Roman"/>
              <a:cs typeface="Times New Roman"/>
            </a:endParaRPr>
          </a:p>
          <a:p>
            <a:pPr marR="742315" algn="r">
              <a:lnSpc>
                <a:spcPct val="100000"/>
              </a:lnSpc>
              <a:spcBef>
                <a:spcPts val="780"/>
              </a:spcBef>
            </a:pPr>
            <a:r>
              <a:rPr sz="3950" i="1" spc="65" dirty="0">
                <a:latin typeface="Times New Roman"/>
                <a:cs typeface="Times New Roman"/>
              </a:rPr>
              <a:t>P</a:t>
            </a:r>
            <a:r>
              <a:rPr sz="3950" spc="60" dirty="0">
                <a:latin typeface="Times New Roman"/>
                <a:cs typeface="Times New Roman"/>
              </a:rPr>
              <a:t>(</a:t>
            </a:r>
            <a:r>
              <a:rPr sz="3950" i="1" spc="254" dirty="0">
                <a:latin typeface="Times New Roman"/>
                <a:cs typeface="Times New Roman"/>
              </a:rPr>
              <a:t>d</a:t>
            </a:r>
            <a:r>
              <a:rPr sz="3950" spc="-30" dirty="0">
                <a:latin typeface="Times New Roman"/>
                <a:cs typeface="Times New Roman"/>
              </a:rPr>
              <a:t>)</a:t>
            </a:r>
            <a:endParaRPr sz="3950">
              <a:latin typeface="Times New Roman"/>
              <a:cs typeface="Times New Roman"/>
            </a:endParaRPr>
          </a:p>
        </p:txBody>
      </p:sp>
      <p:sp>
        <p:nvSpPr>
          <p:cNvPr id="4" name="object 4"/>
          <p:cNvSpPr/>
          <p:nvPr/>
        </p:nvSpPr>
        <p:spPr>
          <a:xfrm>
            <a:off x="5249995" y="3425731"/>
            <a:ext cx="2361565" cy="0"/>
          </a:xfrm>
          <a:custGeom>
            <a:avLst/>
            <a:gdLst/>
            <a:ahLst/>
            <a:cxnLst/>
            <a:rect l="l" t="t" r="r" b="b"/>
            <a:pathLst>
              <a:path w="2361565">
                <a:moveTo>
                  <a:pt x="0" y="0"/>
                </a:moveTo>
                <a:lnTo>
                  <a:pt x="2361557" y="0"/>
                </a:lnTo>
              </a:path>
            </a:pathLst>
          </a:custGeom>
          <a:ln w="24792">
            <a:solidFill>
              <a:srgbClr val="000000"/>
            </a:solidFill>
          </a:ln>
        </p:spPr>
        <p:txBody>
          <a:bodyPr wrap="square" lIns="0" tIns="0" rIns="0" bIns="0" rtlCol="0"/>
          <a:lstStyle/>
          <a:p>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256020" cy="695960"/>
          </a:xfrm>
          <a:prstGeom prst="rect">
            <a:avLst/>
          </a:prstGeom>
        </p:spPr>
        <p:txBody>
          <a:bodyPr vert="horz" wrap="square" lIns="0" tIns="12700" rIns="0" bIns="0" rtlCol="0">
            <a:spAutoFit/>
          </a:bodyPr>
          <a:lstStyle/>
          <a:p>
            <a:pPr marL="12700">
              <a:lnSpc>
                <a:spcPct val="100000"/>
              </a:lnSpc>
              <a:spcBef>
                <a:spcPts val="100"/>
              </a:spcBef>
            </a:pPr>
            <a:r>
              <a:rPr lang="en-US" dirty="0"/>
              <a:t>Shallow Decision Tree</a:t>
            </a:r>
            <a:endParaRPr spc="-20" dirty="0"/>
          </a:p>
        </p:txBody>
      </p:sp>
      <p:sp>
        <p:nvSpPr>
          <p:cNvPr id="3" name="object 3"/>
          <p:cNvSpPr txBox="1"/>
          <p:nvPr/>
        </p:nvSpPr>
        <p:spPr>
          <a:xfrm>
            <a:off x="916939" y="1661667"/>
            <a:ext cx="10576560" cy="3822008"/>
          </a:xfrm>
          <a:prstGeom prst="rect">
            <a:avLst/>
          </a:prstGeom>
        </p:spPr>
        <p:txBody>
          <a:bodyPr vert="horz" wrap="square" lIns="0" tIns="63500" rIns="0" bIns="0" rtlCol="0">
            <a:spAutoFit/>
          </a:bodyPr>
          <a:lstStyle/>
          <a:p>
            <a:r>
              <a:rPr lang="en-US" sz="2400" b="1" dirty="0">
                <a:effectLst/>
              </a:rPr>
              <a:t>Shallow decision trees </a:t>
            </a:r>
            <a:r>
              <a:rPr lang="en-US" sz="2400" dirty="0">
                <a:effectLst/>
              </a:rPr>
              <a:t>- trees that are too shallow might lead to overly simple models that can’t fit the data.</a:t>
            </a:r>
            <a:endParaRPr lang="en-US" sz="2400" dirty="0"/>
          </a:p>
          <a:p>
            <a:endParaRPr lang="en-US" sz="2400" dirty="0">
              <a:effectLst/>
            </a:endParaRPr>
          </a:p>
          <a:p>
            <a:r>
              <a:rPr lang="en-US" sz="2400" dirty="0">
                <a:effectLst/>
              </a:rPr>
              <a:t>A model that is underfit will have high training and high testing error. Hence, bad performance on training and test sets indicates underfitting which means the set of hypotheses are not complex enough (decision trees that are shallow ) to include the true but unknown prediction function.</a:t>
            </a:r>
            <a:endParaRPr lang="en-US" sz="2400" dirty="0"/>
          </a:p>
          <a:p>
            <a:endParaRPr lang="en-US" sz="2400" b="1" dirty="0">
              <a:effectLst/>
            </a:endParaRPr>
          </a:p>
          <a:p>
            <a:r>
              <a:rPr lang="en-US" sz="2400" b="1" dirty="0">
                <a:effectLst/>
              </a:rPr>
              <a:t>The shallower the tree the less variance we have in our predictions</a:t>
            </a:r>
            <a:endParaRPr lang="en-US" sz="3600" dirty="0"/>
          </a:p>
          <a:p>
            <a:pPr marL="241300" marR="5080" indent="-228600">
              <a:lnSpc>
                <a:spcPts val="3000"/>
              </a:lnSpc>
              <a:spcBef>
                <a:spcPts val="500"/>
              </a:spcBef>
              <a:buFont typeface="Arial"/>
              <a:buChar char="•"/>
              <a:tabLst>
                <a:tab pos="241300" algn="l"/>
              </a:tabLst>
            </a:pPr>
            <a:endParaRPr sz="2400" dirty="0">
              <a:latin typeface="Calibri"/>
              <a:cs typeface="Calibri"/>
            </a:endParaRPr>
          </a:p>
        </p:txBody>
      </p:sp>
    </p:spTree>
    <p:extLst>
      <p:ext uri="{BB962C8B-B14F-4D97-AF65-F5344CB8AC3E}">
        <p14:creationId xmlns:p14="http://schemas.microsoft.com/office/powerpoint/2010/main" val="1080791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8F2E0-4B6D-7CF7-96AC-A39D3919E644}"/>
              </a:ext>
            </a:extLst>
          </p:cNvPr>
          <p:cNvSpPr>
            <a:spLocks noGrp="1"/>
          </p:cNvSpPr>
          <p:nvPr>
            <p:ph type="title"/>
          </p:nvPr>
        </p:nvSpPr>
        <p:spPr>
          <a:xfrm>
            <a:off x="916939" y="0"/>
            <a:ext cx="10358120" cy="1354217"/>
          </a:xfrm>
        </p:spPr>
        <p:txBody>
          <a:bodyPr/>
          <a:lstStyle/>
          <a:p>
            <a:r>
              <a:rPr lang="en-US" dirty="0"/>
              <a:t>Can we average the output of multiple decision trees?</a:t>
            </a:r>
          </a:p>
        </p:txBody>
      </p:sp>
      <p:sp>
        <p:nvSpPr>
          <p:cNvPr id="3" name="Text Placeholder 2">
            <a:extLst>
              <a:ext uri="{FF2B5EF4-FFF2-40B4-BE49-F238E27FC236}">
                <a16:creationId xmlns:a16="http://schemas.microsoft.com/office/drawing/2014/main" id="{8735DF24-D81C-C21A-7B3B-21FF3F715FBA}"/>
              </a:ext>
            </a:extLst>
          </p:cNvPr>
          <p:cNvSpPr>
            <a:spLocks noGrp="1"/>
          </p:cNvSpPr>
          <p:nvPr>
            <p:ph type="body" idx="1"/>
          </p:nvPr>
        </p:nvSpPr>
        <p:spPr>
          <a:xfrm>
            <a:off x="916939" y="1640813"/>
            <a:ext cx="9791700" cy="5232202"/>
          </a:xfrm>
        </p:spPr>
        <p:txBody>
          <a:bodyPr/>
          <a:lstStyle/>
          <a:p>
            <a:r>
              <a:rPr lang="en-US" sz="2400" dirty="0"/>
              <a:t>Averaging out the predictions of multiple classifiers will drastically reduce the variance.</a:t>
            </a:r>
          </a:p>
          <a:p>
            <a:endParaRPr lang="en-US" sz="2400" dirty="0"/>
          </a:p>
          <a:p>
            <a:r>
              <a:rPr lang="en-US" sz="2400" dirty="0"/>
              <a:t>Averaging is not specific to decision trees; it can work with many different learning algorithms. But it works particularly well with decision trees.</a:t>
            </a:r>
          </a:p>
          <a:p>
            <a:endParaRPr lang="en-US" sz="2400" i="1" u="sng" dirty="0"/>
          </a:p>
          <a:p>
            <a:r>
              <a:rPr lang="en-US" sz="2400" i="1" u="sng" dirty="0"/>
              <a:t>Why averaging?</a:t>
            </a:r>
            <a:endParaRPr lang="en-US" sz="2400" dirty="0"/>
          </a:p>
          <a:p>
            <a:r>
              <a:rPr lang="en-US" sz="2400" dirty="0"/>
              <a:t>If two trees pick different features for the very first split at the top of the tree, then it’s quite common for the trees to be completely different. </a:t>
            </a:r>
          </a:p>
          <a:p>
            <a:endParaRPr lang="en-US" sz="2400" dirty="0"/>
          </a:p>
          <a:p>
            <a:r>
              <a:rPr lang="en-US" sz="2400" dirty="0"/>
              <a:t>So decision trees tend to have high variance. To fix this, we can reduce the variance of decision trees by taking an average answer of a bunch of decision trees.</a:t>
            </a:r>
          </a:p>
          <a:p>
            <a:endParaRPr lang="en-US" dirty="0"/>
          </a:p>
        </p:txBody>
      </p:sp>
    </p:spTree>
    <p:extLst>
      <p:ext uri="{BB962C8B-B14F-4D97-AF65-F5344CB8AC3E}">
        <p14:creationId xmlns:p14="http://schemas.microsoft.com/office/powerpoint/2010/main" val="16693175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8CBF0-5EF1-9E7D-D2A7-C64DC4E73869}"/>
              </a:ext>
            </a:extLst>
          </p:cNvPr>
          <p:cNvSpPr>
            <a:spLocks noGrp="1"/>
          </p:cNvSpPr>
          <p:nvPr>
            <p:ph type="title"/>
          </p:nvPr>
        </p:nvSpPr>
        <p:spPr/>
        <p:txBody>
          <a:bodyPr/>
          <a:lstStyle/>
          <a:p>
            <a:r>
              <a:rPr lang="en-US" dirty="0"/>
              <a:t>Pruning a Decision Tree</a:t>
            </a:r>
          </a:p>
        </p:txBody>
      </p:sp>
      <p:sp>
        <p:nvSpPr>
          <p:cNvPr id="3" name="Text Placeholder 2">
            <a:extLst>
              <a:ext uri="{FF2B5EF4-FFF2-40B4-BE49-F238E27FC236}">
                <a16:creationId xmlns:a16="http://schemas.microsoft.com/office/drawing/2014/main" id="{F866ACD8-06E0-6BF0-BF63-81A2ED8B41F2}"/>
              </a:ext>
            </a:extLst>
          </p:cNvPr>
          <p:cNvSpPr>
            <a:spLocks noGrp="1"/>
          </p:cNvSpPr>
          <p:nvPr>
            <p:ph type="body" idx="1"/>
          </p:nvPr>
        </p:nvSpPr>
        <p:spPr>
          <a:xfrm>
            <a:off x="916939" y="1640813"/>
            <a:ext cx="9791700" cy="4124206"/>
          </a:xfrm>
        </p:spPr>
        <p:txBody>
          <a:bodyPr/>
          <a:lstStyle/>
          <a:p>
            <a:pPr algn="just"/>
            <a:r>
              <a:rPr lang="en-US" sz="2400" dirty="0">
                <a:effectLst/>
                <a:latin typeface="Helvetica Neue" panose="02000503000000020004" pitchFamily="2" charset="0"/>
              </a:rPr>
              <a:t>The reason for pruning is that the trees prepared by the base algorithm can be prone to overfitting as they become incredibly large and complex.</a:t>
            </a:r>
          </a:p>
          <a:p>
            <a:pPr algn="just"/>
            <a:endParaRPr lang="en-US" sz="2400" dirty="0">
              <a:effectLst/>
              <a:latin typeface="Helvetica Neue" panose="02000503000000020004" pitchFamily="2" charset="0"/>
            </a:endParaRPr>
          </a:p>
          <a:p>
            <a:pPr algn="just"/>
            <a:r>
              <a:rPr lang="en-US" sz="2400" dirty="0">
                <a:effectLst/>
                <a:latin typeface="Helvetica Neue" panose="02000503000000020004" pitchFamily="2" charset="0"/>
              </a:rPr>
              <a:t>Pruning is a technique in machine learning and search algorithms that reduces the size of decision trees by removing sections of the tree that provide little power to classify instances. </a:t>
            </a:r>
          </a:p>
          <a:p>
            <a:pPr algn="just"/>
            <a:endParaRPr lang="en-US" sz="2400" dirty="0">
              <a:latin typeface="Helvetica Neue" panose="02000503000000020004" pitchFamily="2" charset="0"/>
            </a:endParaRPr>
          </a:p>
          <a:p>
            <a:pPr algn="just"/>
            <a:r>
              <a:rPr lang="en-US" sz="2400" dirty="0">
                <a:effectLst/>
                <a:latin typeface="Helvetica Neue" panose="02000503000000020004" pitchFamily="2" charset="0"/>
              </a:rPr>
              <a:t>Pruning reduces the complexity of the final classifier, and hence improves predictive accuracy by the reduction of overfitting. </a:t>
            </a:r>
            <a:endParaRPr lang="en-US" sz="2400" dirty="0"/>
          </a:p>
          <a:p>
            <a:endParaRPr lang="en-US" dirty="0"/>
          </a:p>
        </p:txBody>
      </p:sp>
    </p:spTree>
    <p:extLst>
      <p:ext uri="{BB962C8B-B14F-4D97-AF65-F5344CB8AC3E}">
        <p14:creationId xmlns:p14="http://schemas.microsoft.com/office/powerpoint/2010/main" val="3165614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3FC93-BD8C-5E3F-7BB7-C75E71A2379E}"/>
              </a:ext>
            </a:extLst>
          </p:cNvPr>
          <p:cNvSpPr>
            <a:spLocks noGrp="1"/>
          </p:cNvSpPr>
          <p:nvPr>
            <p:ph type="title"/>
          </p:nvPr>
        </p:nvSpPr>
        <p:spPr/>
        <p:txBody>
          <a:bodyPr/>
          <a:lstStyle/>
          <a:p>
            <a:r>
              <a:rPr lang="en-US" dirty="0"/>
              <a:t>High Variance</a:t>
            </a:r>
          </a:p>
        </p:txBody>
      </p:sp>
      <p:sp>
        <p:nvSpPr>
          <p:cNvPr id="3" name="Text Placeholder 2">
            <a:extLst>
              <a:ext uri="{FF2B5EF4-FFF2-40B4-BE49-F238E27FC236}">
                <a16:creationId xmlns:a16="http://schemas.microsoft.com/office/drawing/2014/main" id="{B13D9414-73CD-F1F0-AE72-0461F4A773A8}"/>
              </a:ext>
            </a:extLst>
          </p:cNvPr>
          <p:cNvSpPr>
            <a:spLocks noGrp="1"/>
          </p:cNvSpPr>
          <p:nvPr>
            <p:ph type="body" idx="1"/>
          </p:nvPr>
        </p:nvSpPr>
        <p:spPr>
          <a:xfrm>
            <a:off x="916939" y="1640813"/>
            <a:ext cx="9791700" cy="5170646"/>
          </a:xfrm>
        </p:spPr>
        <p:txBody>
          <a:bodyPr/>
          <a:lstStyle/>
          <a:p>
            <a:pPr algn="just"/>
            <a:r>
              <a:rPr lang="en-US" sz="2800" dirty="0">
                <a:effectLst/>
                <a:latin typeface="Helvetica Neue" panose="02000503000000020004" pitchFamily="2" charset="0"/>
              </a:rPr>
              <a:t>A model has high variance if it is very sensitive to (small) changes in the training data. </a:t>
            </a:r>
          </a:p>
          <a:p>
            <a:pPr algn="just"/>
            <a:endParaRPr lang="en-US" sz="2800" dirty="0">
              <a:latin typeface="Helvetica Neue" panose="02000503000000020004" pitchFamily="2" charset="0"/>
            </a:endParaRPr>
          </a:p>
          <a:p>
            <a:pPr algn="just"/>
            <a:r>
              <a:rPr lang="en-US" sz="2800" dirty="0">
                <a:effectLst/>
                <a:latin typeface="Helvetica Neue" panose="02000503000000020004" pitchFamily="2" charset="0"/>
              </a:rPr>
              <a:t>Decision trees are generally unstable considering that a small change in the data set can result in a very different set of splits. This results in high variance. </a:t>
            </a:r>
          </a:p>
          <a:p>
            <a:pPr algn="just"/>
            <a:endParaRPr lang="en-US" sz="2800" dirty="0">
              <a:latin typeface="Helvetica Neue" panose="02000503000000020004" pitchFamily="2" charset="0"/>
            </a:endParaRPr>
          </a:p>
          <a:p>
            <a:pPr algn="just"/>
            <a:r>
              <a:rPr lang="en-US" sz="2800" dirty="0">
                <a:effectLst/>
                <a:latin typeface="Helvetica Neue" panose="02000503000000020004" pitchFamily="2" charset="0"/>
              </a:rPr>
              <a:t>This is mainly due to the hierarchical nature of decision trees, since a change in split points in the initial stages will affect all the subsequent splits.</a:t>
            </a:r>
          </a:p>
          <a:p>
            <a:endParaRPr lang="en-US" dirty="0"/>
          </a:p>
          <a:p>
            <a:endParaRPr lang="en-US" dirty="0"/>
          </a:p>
        </p:txBody>
      </p:sp>
    </p:spTree>
    <p:extLst>
      <p:ext uri="{BB962C8B-B14F-4D97-AF65-F5344CB8AC3E}">
        <p14:creationId xmlns:p14="http://schemas.microsoft.com/office/powerpoint/2010/main" val="6961151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22C79-3FC9-76C0-390A-033B9EA07FEE}"/>
              </a:ext>
            </a:extLst>
          </p:cNvPr>
          <p:cNvSpPr>
            <a:spLocks noGrp="1"/>
          </p:cNvSpPr>
          <p:nvPr>
            <p:ph type="ctrTitle"/>
          </p:nvPr>
        </p:nvSpPr>
        <p:spPr>
          <a:xfrm>
            <a:off x="1941702" y="1843532"/>
            <a:ext cx="8308594" cy="830997"/>
          </a:xfrm>
        </p:spPr>
        <p:txBody>
          <a:bodyPr/>
          <a:lstStyle/>
          <a:p>
            <a:r>
              <a:rPr lang="en-US" dirty="0"/>
              <a:t>Support Vector Machines </a:t>
            </a:r>
          </a:p>
        </p:txBody>
      </p:sp>
      <p:sp>
        <p:nvSpPr>
          <p:cNvPr id="3" name="Subtitle 2">
            <a:extLst>
              <a:ext uri="{FF2B5EF4-FFF2-40B4-BE49-F238E27FC236}">
                <a16:creationId xmlns:a16="http://schemas.microsoft.com/office/drawing/2014/main" id="{21AF6C5C-A948-F3E8-8EF8-C86B16188F72}"/>
              </a:ext>
            </a:extLst>
          </p:cNvPr>
          <p:cNvSpPr>
            <a:spLocks noGrp="1"/>
          </p:cNvSpPr>
          <p:nvPr>
            <p:ph type="subTitle" idx="4"/>
          </p:nvPr>
        </p:nvSpPr>
        <p:spPr/>
        <p:txBody>
          <a:bodyPr/>
          <a:lstStyle/>
          <a:p>
            <a:endParaRPr lang="en-US"/>
          </a:p>
        </p:txBody>
      </p:sp>
    </p:spTree>
    <p:extLst>
      <p:ext uri="{BB962C8B-B14F-4D97-AF65-F5344CB8AC3E}">
        <p14:creationId xmlns:p14="http://schemas.microsoft.com/office/powerpoint/2010/main" val="32468989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701665" cy="695960"/>
          </a:xfrm>
          <a:prstGeom prst="rect">
            <a:avLst/>
          </a:prstGeom>
        </p:spPr>
        <p:txBody>
          <a:bodyPr vert="horz" wrap="square" lIns="0" tIns="12700" rIns="0" bIns="0" rtlCol="0">
            <a:spAutoFit/>
          </a:bodyPr>
          <a:lstStyle/>
          <a:p>
            <a:pPr marL="12700">
              <a:lnSpc>
                <a:spcPct val="100000"/>
              </a:lnSpc>
              <a:spcBef>
                <a:spcPts val="100"/>
              </a:spcBef>
            </a:pPr>
            <a:r>
              <a:rPr spc="-5" dirty="0"/>
              <a:t>Support</a:t>
            </a:r>
            <a:r>
              <a:rPr dirty="0"/>
              <a:t> </a:t>
            </a:r>
            <a:r>
              <a:rPr spc="-45" dirty="0"/>
              <a:t>Vector</a:t>
            </a:r>
            <a:r>
              <a:rPr spc="-10" dirty="0"/>
              <a:t> </a:t>
            </a:r>
            <a:r>
              <a:rPr spc="-5" dirty="0"/>
              <a:t>Machines</a:t>
            </a:r>
          </a:p>
        </p:txBody>
      </p:sp>
      <p:grpSp>
        <p:nvGrpSpPr>
          <p:cNvPr id="3" name="object 3"/>
          <p:cNvGrpSpPr/>
          <p:nvPr/>
        </p:nvGrpSpPr>
        <p:grpSpPr>
          <a:xfrm>
            <a:off x="1828800" y="1514960"/>
            <a:ext cx="4577715" cy="3467100"/>
            <a:chOff x="1828800" y="1514960"/>
            <a:chExt cx="4577715" cy="3467100"/>
          </a:xfrm>
        </p:grpSpPr>
        <p:pic>
          <p:nvPicPr>
            <p:cNvPr id="4" name="object 4"/>
            <p:cNvPicPr/>
            <p:nvPr/>
          </p:nvPicPr>
          <p:blipFill>
            <a:blip r:embed="rId2" cstate="print"/>
            <a:stretch>
              <a:fillRect/>
            </a:stretch>
          </p:blipFill>
          <p:spPr>
            <a:xfrm>
              <a:off x="2730447" y="3055661"/>
              <a:ext cx="145487" cy="154412"/>
            </a:xfrm>
            <a:prstGeom prst="rect">
              <a:avLst/>
            </a:prstGeom>
          </p:spPr>
        </p:pic>
        <p:pic>
          <p:nvPicPr>
            <p:cNvPr id="5" name="object 5"/>
            <p:cNvPicPr/>
            <p:nvPr/>
          </p:nvPicPr>
          <p:blipFill>
            <a:blip r:embed="rId3" cstate="print"/>
            <a:stretch>
              <a:fillRect/>
            </a:stretch>
          </p:blipFill>
          <p:spPr>
            <a:xfrm>
              <a:off x="2775769" y="3345436"/>
              <a:ext cx="145487" cy="154412"/>
            </a:xfrm>
            <a:prstGeom prst="rect">
              <a:avLst/>
            </a:prstGeom>
          </p:spPr>
        </p:pic>
        <p:pic>
          <p:nvPicPr>
            <p:cNvPr id="6" name="object 6"/>
            <p:cNvPicPr/>
            <p:nvPr/>
          </p:nvPicPr>
          <p:blipFill>
            <a:blip r:embed="rId3" cstate="print"/>
            <a:stretch>
              <a:fillRect/>
            </a:stretch>
          </p:blipFill>
          <p:spPr>
            <a:xfrm>
              <a:off x="3999424" y="3973281"/>
              <a:ext cx="145487" cy="154412"/>
            </a:xfrm>
            <a:prstGeom prst="rect">
              <a:avLst/>
            </a:prstGeom>
          </p:spPr>
        </p:pic>
        <p:pic>
          <p:nvPicPr>
            <p:cNvPr id="7" name="object 7"/>
            <p:cNvPicPr/>
            <p:nvPr/>
          </p:nvPicPr>
          <p:blipFill>
            <a:blip r:embed="rId4" cstate="print"/>
            <a:stretch>
              <a:fillRect/>
            </a:stretch>
          </p:blipFill>
          <p:spPr>
            <a:xfrm>
              <a:off x="3455577" y="3538618"/>
              <a:ext cx="145487" cy="154412"/>
            </a:xfrm>
            <a:prstGeom prst="rect">
              <a:avLst/>
            </a:prstGeom>
          </p:spPr>
        </p:pic>
        <p:pic>
          <p:nvPicPr>
            <p:cNvPr id="8" name="object 8"/>
            <p:cNvPicPr/>
            <p:nvPr/>
          </p:nvPicPr>
          <p:blipFill>
            <a:blip r:embed="rId4" cstate="print"/>
            <a:stretch>
              <a:fillRect/>
            </a:stretch>
          </p:blipFill>
          <p:spPr>
            <a:xfrm>
              <a:off x="3636860" y="4118169"/>
              <a:ext cx="145487" cy="154412"/>
            </a:xfrm>
            <a:prstGeom prst="rect">
              <a:avLst/>
            </a:prstGeom>
          </p:spPr>
        </p:pic>
        <p:pic>
          <p:nvPicPr>
            <p:cNvPr id="9" name="object 9"/>
            <p:cNvPicPr/>
            <p:nvPr/>
          </p:nvPicPr>
          <p:blipFill>
            <a:blip r:embed="rId2" cstate="print"/>
            <a:stretch>
              <a:fillRect/>
            </a:stretch>
          </p:blipFill>
          <p:spPr>
            <a:xfrm>
              <a:off x="3863461" y="4214760"/>
              <a:ext cx="145487" cy="154412"/>
            </a:xfrm>
            <a:prstGeom prst="rect">
              <a:avLst/>
            </a:prstGeom>
          </p:spPr>
        </p:pic>
        <p:pic>
          <p:nvPicPr>
            <p:cNvPr id="10" name="object 10"/>
            <p:cNvPicPr/>
            <p:nvPr/>
          </p:nvPicPr>
          <p:blipFill>
            <a:blip r:embed="rId3" cstate="print"/>
            <a:stretch>
              <a:fillRect/>
            </a:stretch>
          </p:blipFill>
          <p:spPr>
            <a:xfrm>
              <a:off x="2685127" y="3683508"/>
              <a:ext cx="145487" cy="154412"/>
            </a:xfrm>
            <a:prstGeom prst="rect">
              <a:avLst/>
            </a:prstGeom>
          </p:spPr>
        </p:pic>
        <p:pic>
          <p:nvPicPr>
            <p:cNvPr id="11" name="object 11"/>
            <p:cNvPicPr/>
            <p:nvPr/>
          </p:nvPicPr>
          <p:blipFill>
            <a:blip r:embed="rId2" cstate="print"/>
            <a:stretch>
              <a:fillRect/>
            </a:stretch>
          </p:blipFill>
          <p:spPr>
            <a:xfrm>
              <a:off x="3319616" y="3828394"/>
              <a:ext cx="145487" cy="154412"/>
            </a:xfrm>
            <a:prstGeom prst="rect">
              <a:avLst/>
            </a:prstGeom>
          </p:spPr>
        </p:pic>
        <p:pic>
          <p:nvPicPr>
            <p:cNvPr id="12" name="object 12"/>
            <p:cNvPicPr/>
            <p:nvPr/>
          </p:nvPicPr>
          <p:blipFill>
            <a:blip r:embed="rId5" cstate="print"/>
            <a:stretch>
              <a:fillRect/>
            </a:stretch>
          </p:blipFill>
          <p:spPr>
            <a:xfrm>
              <a:off x="3546218" y="1558493"/>
              <a:ext cx="145487" cy="154412"/>
            </a:xfrm>
            <a:prstGeom prst="rect">
              <a:avLst/>
            </a:prstGeom>
          </p:spPr>
        </p:pic>
        <p:pic>
          <p:nvPicPr>
            <p:cNvPr id="13" name="object 13"/>
            <p:cNvPicPr/>
            <p:nvPr/>
          </p:nvPicPr>
          <p:blipFill>
            <a:blip r:embed="rId6" cstate="print"/>
            <a:stretch>
              <a:fillRect/>
            </a:stretch>
          </p:blipFill>
          <p:spPr>
            <a:xfrm>
              <a:off x="4361988" y="2041450"/>
              <a:ext cx="145487" cy="154412"/>
            </a:xfrm>
            <a:prstGeom prst="rect">
              <a:avLst/>
            </a:prstGeom>
          </p:spPr>
        </p:pic>
        <p:pic>
          <p:nvPicPr>
            <p:cNvPr id="14" name="object 14"/>
            <p:cNvPicPr/>
            <p:nvPr/>
          </p:nvPicPr>
          <p:blipFill>
            <a:blip r:embed="rId6" cstate="print"/>
            <a:stretch>
              <a:fillRect/>
            </a:stretch>
          </p:blipFill>
          <p:spPr>
            <a:xfrm>
              <a:off x="5132438" y="2427817"/>
              <a:ext cx="145487" cy="154412"/>
            </a:xfrm>
            <a:prstGeom prst="rect">
              <a:avLst/>
            </a:prstGeom>
          </p:spPr>
        </p:pic>
        <p:pic>
          <p:nvPicPr>
            <p:cNvPr id="15" name="object 15"/>
            <p:cNvPicPr/>
            <p:nvPr/>
          </p:nvPicPr>
          <p:blipFill>
            <a:blip r:embed="rId7" cstate="print"/>
            <a:stretch>
              <a:fillRect/>
            </a:stretch>
          </p:blipFill>
          <p:spPr>
            <a:xfrm>
              <a:off x="4996477" y="3200549"/>
              <a:ext cx="145487" cy="154412"/>
            </a:xfrm>
            <a:prstGeom prst="rect">
              <a:avLst/>
            </a:prstGeom>
          </p:spPr>
        </p:pic>
        <p:pic>
          <p:nvPicPr>
            <p:cNvPr id="16" name="object 16"/>
            <p:cNvPicPr/>
            <p:nvPr/>
          </p:nvPicPr>
          <p:blipFill>
            <a:blip r:embed="rId5" cstate="print"/>
            <a:stretch>
              <a:fillRect/>
            </a:stretch>
          </p:blipFill>
          <p:spPr>
            <a:xfrm>
              <a:off x="3636860" y="2234634"/>
              <a:ext cx="145487" cy="154412"/>
            </a:xfrm>
            <a:prstGeom prst="rect">
              <a:avLst/>
            </a:prstGeom>
          </p:spPr>
        </p:pic>
        <p:pic>
          <p:nvPicPr>
            <p:cNvPr id="17" name="object 17"/>
            <p:cNvPicPr/>
            <p:nvPr/>
          </p:nvPicPr>
          <p:blipFill>
            <a:blip r:embed="rId5" cstate="print"/>
            <a:stretch>
              <a:fillRect/>
            </a:stretch>
          </p:blipFill>
          <p:spPr>
            <a:xfrm>
              <a:off x="4180706" y="2669294"/>
              <a:ext cx="145487" cy="154412"/>
            </a:xfrm>
            <a:prstGeom prst="rect">
              <a:avLst/>
            </a:prstGeom>
          </p:spPr>
        </p:pic>
        <p:pic>
          <p:nvPicPr>
            <p:cNvPr id="18" name="object 18"/>
            <p:cNvPicPr/>
            <p:nvPr/>
          </p:nvPicPr>
          <p:blipFill>
            <a:blip r:embed="rId8" cstate="print"/>
            <a:stretch>
              <a:fillRect/>
            </a:stretch>
          </p:blipFill>
          <p:spPr>
            <a:xfrm>
              <a:off x="4815194" y="2959070"/>
              <a:ext cx="145487" cy="154412"/>
            </a:xfrm>
            <a:prstGeom prst="rect">
              <a:avLst/>
            </a:prstGeom>
          </p:spPr>
        </p:pic>
        <p:pic>
          <p:nvPicPr>
            <p:cNvPr id="19" name="object 19"/>
            <p:cNvPicPr/>
            <p:nvPr/>
          </p:nvPicPr>
          <p:blipFill>
            <a:blip r:embed="rId7" cstate="print"/>
            <a:stretch>
              <a:fillRect/>
            </a:stretch>
          </p:blipFill>
          <p:spPr>
            <a:xfrm>
              <a:off x="4044745" y="2379521"/>
              <a:ext cx="145487" cy="154412"/>
            </a:xfrm>
            <a:prstGeom prst="rect">
              <a:avLst/>
            </a:prstGeom>
          </p:spPr>
        </p:pic>
        <p:pic>
          <p:nvPicPr>
            <p:cNvPr id="20" name="object 20"/>
            <p:cNvPicPr/>
            <p:nvPr/>
          </p:nvPicPr>
          <p:blipFill>
            <a:blip r:embed="rId8" cstate="print"/>
            <a:stretch>
              <a:fillRect/>
            </a:stretch>
          </p:blipFill>
          <p:spPr>
            <a:xfrm>
              <a:off x="3682180" y="1896563"/>
              <a:ext cx="145487" cy="154412"/>
            </a:xfrm>
            <a:prstGeom prst="rect">
              <a:avLst/>
            </a:prstGeom>
          </p:spPr>
        </p:pic>
        <p:sp>
          <p:nvSpPr>
            <p:cNvPr id="21" name="object 21"/>
            <p:cNvSpPr/>
            <p:nvPr/>
          </p:nvSpPr>
          <p:spPr>
            <a:xfrm>
              <a:off x="1828800" y="1514970"/>
              <a:ext cx="4577715" cy="3467100"/>
            </a:xfrm>
            <a:custGeom>
              <a:avLst/>
              <a:gdLst/>
              <a:ahLst/>
              <a:cxnLst/>
              <a:rect l="l" t="t" r="r" b="b"/>
              <a:pathLst>
                <a:path w="4577715" h="3467100">
                  <a:moveTo>
                    <a:pt x="4577372" y="3429000"/>
                  </a:moveTo>
                  <a:lnTo>
                    <a:pt x="4501172" y="3390900"/>
                  </a:lnTo>
                  <a:lnTo>
                    <a:pt x="4501172" y="3424237"/>
                  </a:lnTo>
                  <a:lnTo>
                    <a:pt x="186042" y="3424237"/>
                  </a:lnTo>
                  <a:lnTo>
                    <a:pt x="186042" y="76200"/>
                  </a:lnTo>
                  <a:lnTo>
                    <a:pt x="219379" y="76200"/>
                  </a:lnTo>
                  <a:lnTo>
                    <a:pt x="213029" y="63487"/>
                  </a:lnTo>
                  <a:lnTo>
                    <a:pt x="181279" y="0"/>
                  </a:lnTo>
                  <a:lnTo>
                    <a:pt x="143179" y="76200"/>
                  </a:lnTo>
                  <a:lnTo>
                    <a:pt x="176517" y="76200"/>
                  </a:lnTo>
                  <a:lnTo>
                    <a:pt x="176517" y="3424237"/>
                  </a:lnTo>
                  <a:lnTo>
                    <a:pt x="0" y="3424237"/>
                  </a:lnTo>
                  <a:lnTo>
                    <a:pt x="0" y="3433762"/>
                  </a:lnTo>
                  <a:lnTo>
                    <a:pt x="4501172" y="3433762"/>
                  </a:lnTo>
                  <a:lnTo>
                    <a:pt x="4501172" y="3467100"/>
                  </a:lnTo>
                  <a:lnTo>
                    <a:pt x="4567847" y="3433762"/>
                  </a:lnTo>
                  <a:lnTo>
                    <a:pt x="4577372" y="3429000"/>
                  </a:lnTo>
                  <a:close/>
                </a:path>
              </a:pathLst>
            </a:custGeom>
            <a:solidFill>
              <a:srgbClr val="000000"/>
            </a:solidFill>
          </p:spPr>
          <p:txBody>
            <a:bodyPr wrap="square" lIns="0" tIns="0" rIns="0" bIns="0" rtlCol="0"/>
            <a:lstStyle/>
            <a:p>
              <a:endParaRPr/>
            </a:p>
          </p:txBody>
        </p:sp>
        <p:pic>
          <p:nvPicPr>
            <p:cNvPr id="22" name="object 22"/>
            <p:cNvPicPr/>
            <p:nvPr/>
          </p:nvPicPr>
          <p:blipFill>
            <a:blip r:embed="rId9" cstate="print"/>
            <a:stretch>
              <a:fillRect/>
            </a:stretch>
          </p:blipFill>
          <p:spPr>
            <a:xfrm>
              <a:off x="6129490" y="4267081"/>
              <a:ext cx="102054" cy="154412"/>
            </a:xfrm>
            <a:prstGeom prst="rect">
              <a:avLst/>
            </a:prstGeom>
          </p:spPr>
        </p:pic>
        <p:pic>
          <p:nvPicPr>
            <p:cNvPr id="23" name="object 23"/>
            <p:cNvPicPr/>
            <p:nvPr/>
          </p:nvPicPr>
          <p:blipFill>
            <a:blip r:embed="rId10" cstate="print"/>
            <a:stretch>
              <a:fillRect/>
            </a:stretch>
          </p:blipFill>
          <p:spPr>
            <a:xfrm>
              <a:off x="6129490" y="4556855"/>
              <a:ext cx="102054" cy="154412"/>
            </a:xfrm>
            <a:prstGeom prst="rect">
              <a:avLst/>
            </a:prstGeom>
          </p:spPr>
        </p:pic>
        <p:pic>
          <p:nvPicPr>
            <p:cNvPr id="24" name="object 24"/>
            <p:cNvPicPr/>
            <p:nvPr/>
          </p:nvPicPr>
          <p:blipFill>
            <a:blip r:embed="rId3" cstate="print"/>
            <a:stretch>
              <a:fillRect/>
            </a:stretch>
          </p:blipFill>
          <p:spPr>
            <a:xfrm>
              <a:off x="4180706" y="4697718"/>
              <a:ext cx="145487" cy="154412"/>
            </a:xfrm>
            <a:prstGeom prst="rect">
              <a:avLst/>
            </a:prstGeom>
          </p:spPr>
        </p:pic>
      </p:grpSp>
      <p:sp>
        <p:nvSpPr>
          <p:cNvPr id="25" name="object 25"/>
          <p:cNvSpPr txBox="1"/>
          <p:nvPr/>
        </p:nvSpPr>
        <p:spPr>
          <a:xfrm>
            <a:off x="6349899" y="4233164"/>
            <a:ext cx="485775" cy="680720"/>
          </a:xfrm>
          <a:prstGeom prst="rect">
            <a:avLst/>
          </a:prstGeom>
        </p:spPr>
        <p:txBody>
          <a:bodyPr vert="horz" wrap="square" lIns="0" tIns="12700" rIns="0" bIns="0" rtlCol="0">
            <a:spAutoFit/>
          </a:bodyPr>
          <a:lstStyle/>
          <a:p>
            <a:pPr marL="12700">
              <a:lnSpc>
                <a:spcPts val="2580"/>
              </a:lnSpc>
              <a:spcBef>
                <a:spcPts val="100"/>
              </a:spcBef>
            </a:pPr>
            <a:r>
              <a:rPr sz="2400" dirty="0">
                <a:latin typeface="Calibri"/>
                <a:cs typeface="Calibri"/>
              </a:rPr>
              <a:t>=-1</a:t>
            </a:r>
            <a:endParaRPr sz="2400">
              <a:latin typeface="Calibri"/>
              <a:cs typeface="Calibri"/>
            </a:endParaRPr>
          </a:p>
          <a:p>
            <a:pPr marL="12700">
              <a:lnSpc>
                <a:spcPts val="2580"/>
              </a:lnSpc>
            </a:pPr>
            <a:r>
              <a:rPr sz="2400" dirty="0">
                <a:latin typeface="Calibri"/>
                <a:cs typeface="Calibri"/>
              </a:rPr>
              <a:t>=+1</a:t>
            </a:r>
            <a:endParaRPr sz="2400">
              <a:latin typeface="Calibri"/>
              <a:cs typeface="Calibri"/>
            </a:endParaRPr>
          </a:p>
        </p:txBody>
      </p:sp>
      <p:sp>
        <p:nvSpPr>
          <p:cNvPr id="26" name="object 26"/>
          <p:cNvSpPr txBox="1"/>
          <p:nvPr/>
        </p:nvSpPr>
        <p:spPr>
          <a:xfrm>
            <a:off x="7216140" y="2596388"/>
            <a:ext cx="2844800" cy="1125855"/>
          </a:xfrm>
          <a:prstGeom prst="rect">
            <a:avLst/>
          </a:prstGeom>
        </p:spPr>
        <p:txBody>
          <a:bodyPr vert="horz" wrap="square" lIns="0" tIns="12700" rIns="0" bIns="0" rtlCol="0">
            <a:spAutoFit/>
          </a:bodyPr>
          <a:lstStyle/>
          <a:p>
            <a:pPr marL="38100">
              <a:lnSpc>
                <a:spcPct val="100000"/>
              </a:lnSpc>
              <a:spcBef>
                <a:spcPts val="100"/>
              </a:spcBef>
            </a:pPr>
            <a:r>
              <a:rPr sz="2400" spc="-15" dirty="0">
                <a:solidFill>
                  <a:srgbClr val="44546A"/>
                </a:solidFill>
                <a:latin typeface="Calibri"/>
                <a:cs typeface="Calibri"/>
              </a:rPr>
              <a:t>Data:</a:t>
            </a:r>
            <a:r>
              <a:rPr sz="2400" spc="-35" dirty="0">
                <a:solidFill>
                  <a:srgbClr val="44546A"/>
                </a:solidFill>
                <a:latin typeface="Calibri"/>
                <a:cs typeface="Calibri"/>
              </a:rPr>
              <a:t> </a:t>
            </a:r>
            <a:r>
              <a:rPr sz="2400" spc="-5" dirty="0">
                <a:solidFill>
                  <a:srgbClr val="44546A"/>
                </a:solidFill>
                <a:latin typeface="Calibri"/>
                <a:cs typeface="Calibri"/>
              </a:rPr>
              <a:t>&lt;</a:t>
            </a:r>
            <a:r>
              <a:rPr sz="2400" b="1" spc="-5" dirty="0">
                <a:solidFill>
                  <a:srgbClr val="44546A"/>
                </a:solidFill>
                <a:latin typeface="Calibri"/>
                <a:cs typeface="Calibri"/>
              </a:rPr>
              <a:t>x</a:t>
            </a:r>
            <a:r>
              <a:rPr sz="2400" spc="-7" baseline="-17361" dirty="0">
                <a:solidFill>
                  <a:srgbClr val="44546A"/>
                </a:solidFill>
                <a:latin typeface="Calibri"/>
                <a:cs typeface="Calibri"/>
              </a:rPr>
              <a:t>i</a:t>
            </a:r>
            <a:r>
              <a:rPr sz="2400" spc="-5" dirty="0">
                <a:solidFill>
                  <a:srgbClr val="44546A"/>
                </a:solidFill>
                <a:latin typeface="Calibri"/>
                <a:cs typeface="Calibri"/>
              </a:rPr>
              <a:t>,y</a:t>
            </a:r>
            <a:r>
              <a:rPr sz="2400" spc="-7" baseline="-17361" dirty="0">
                <a:solidFill>
                  <a:srgbClr val="44546A"/>
                </a:solidFill>
                <a:latin typeface="Calibri"/>
                <a:cs typeface="Calibri"/>
              </a:rPr>
              <a:t>i</a:t>
            </a:r>
            <a:r>
              <a:rPr sz="2400" spc="-5" dirty="0">
                <a:solidFill>
                  <a:srgbClr val="44546A"/>
                </a:solidFill>
                <a:latin typeface="Calibri"/>
                <a:cs typeface="Calibri"/>
              </a:rPr>
              <a:t>&gt;,</a:t>
            </a:r>
            <a:r>
              <a:rPr sz="2400" spc="-20" dirty="0">
                <a:solidFill>
                  <a:srgbClr val="44546A"/>
                </a:solidFill>
                <a:latin typeface="Calibri"/>
                <a:cs typeface="Calibri"/>
              </a:rPr>
              <a:t> </a:t>
            </a:r>
            <a:r>
              <a:rPr sz="2400" spc="-5" dirty="0">
                <a:solidFill>
                  <a:srgbClr val="44546A"/>
                </a:solidFill>
                <a:latin typeface="Calibri"/>
                <a:cs typeface="Calibri"/>
              </a:rPr>
              <a:t>i=1,..,|D|</a:t>
            </a:r>
            <a:endParaRPr sz="2400">
              <a:latin typeface="Calibri"/>
              <a:cs typeface="Calibri"/>
            </a:endParaRPr>
          </a:p>
          <a:p>
            <a:pPr marL="38100">
              <a:lnSpc>
                <a:spcPts val="2830"/>
              </a:lnSpc>
              <a:spcBef>
                <a:spcPts val="120"/>
              </a:spcBef>
            </a:pPr>
            <a:r>
              <a:rPr sz="2400" b="1" spc="-5" dirty="0">
                <a:solidFill>
                  <a:srgbClr val="44546A"/>
                </a:solidFill>
                <a:latin typeface="Calibri"/>
                <a:cs typeface="Calibri"/>
              </a:rPr>
              <a:t>x</a:t>
            </a:r>
            <a:r>
              <a:rPr sz="2400" spc="-7" baseline="-17361" dirty="0">
                <a:solidFill>
                  <a:srgbClr val="44546A"/>
                </a:solidFill>
                <a:latin typeface="Calibri"/>
                <a:cs typeface="Calibri"/>
              </a:rPr>
              <a:t>i</a:t>
            </a:r>
            <a:r>
              <a:rPr sz="2400" spc="217" baseline="-17361" dirty="0">
                <a:solidFill>
                  <a:srgbClr val="44546A"/>
                </a:solidFill>
                <a:latin typeface="Calibri"/>
                <a:cs typeface="Calibri"/>
              </a:rPr>
              <a:t> </a:t>
            </a:r>
            <a:r>
              <a:rPr sz="2400" spc="240" dirty="0">
                <a:solidFill>
                  <a:srgbClr val="44546A"/>
                </a:solidFill>
                <a:latin typeface="Symbol"/>
                <a:cs typeface="Symbol"/>
              </a:rPr>
              <a:t></a:t>
            </a:r>
            <a:r>
              <a:rPr sz="2400" spc="-90" dirty="0">
                <a:solidFill>
                  <a:srgbClr val="44546A"/>
                </a:solidFill>
                <a:latin typeface="Times New Roman"/>
                <a:cs typeface="Times New Roman"/>
              </a:rPr>
              <a:t> </a:t>
            </a:r>
            <a:r>
              <a:rPr sz="2400" spc="-5" dirty="0">
                <a:solidFill>
                  <a:srgbClr val="44546A"/>
                </a:solidFill>
                <a:latin typeface="Calibri"/>
                <a:cs typeface="Calibri"/>
              </a:rPr>
              <a:t>R</a:t>
            </a:r>
            <a:r>
              <a:rPr sz="2400" spc="-7" baseline="24305" dirty="0">
                <a:solidFill>
                  <a:srgbClr val="44546A"/>
                </a:solidFill>
                <a:latin typeface="Calibri"/>
                <a:cs typeface="Calibri"/>
              </a:rPr>
              <a:t>d</a:t>
            </a:r>
            <a:endParaRPr sz="2400" baseline="24305">
              <a:latin typeface="Calibri"/>
              <a:cs typeface="Calibri"/>
            </a:endParaRPr>
          </a:p>
          <a:p>
            <a:pPr marL="38100">
              <a:lnSpc>
                <a:spcPts val="2830"/>
              </a:lnSpc>
            </a:pPr>
            <a:r>
              <a:rPr sz="2400" dirty="0">
                <a:solidFill>
                  <a:srgbClr val="44546A"/>
                </a:solidFill>
                <a:latin typeface="Calibri"/>
                <a:cs typeface="Calibri"/>
              </a:rPr>
              <a:t>y</a:t>
            </a:r>
            <a:r>
              <a:rPr sz="2400" baseline="-17361" dirty="0">
                <a:solidFill>
                  <a:srgbClr val="44546A"/>
                </a:solidFill>
                <a:latin typeface="Calibri"/>
                <a:cs typeface="Calibri"/>
              </a:rPr>
              <a:t>i</a:t>
            </a:r>
            <a:r>
              <a:rPr sz="2400" spc="225" baseline="-17361" dirty="0">
                <a:solidFill>
                  <a:srgbClr val="44546A"/>
                </a:solidFill>
                <a:latin typeface="Calibri"/>
                <a:cs typeface="Calibri"/>
              </a:rPr>
              <a:t> </a:t>
            </a:r>
            <a:r>
              <a:rPr sz="2400" spc="240" dirty="0">
                <a:solidFill>
                  <a:srgbClr val="44546A"/>
                </a:solidFill>
                <a:latin typeface="Symbol"/>
                <a:cs typeface="Symbol"/>
              </a:rPr>
              <a:t></a:t>
            </a:r>
            <a:r>
              <a:rPr sz="2400" spc="-85" dirty="0">
                <a:solidFill>
                  <a:srgbClr val="44546A"/>
                </a:solidFill>
                <a:latin typeface="Times New Roman"/>
                <a:cs typeface="Times New Roman"/>
              </a:rPr>
              <a:t> </a:t>
            </a:r>
            <a:r>
              <a:rPr sz="2400" spc="-5" dirty="0">
                <a:solidFill>
                  <a:srgbClr val="44546A"/>
                </a:solidFill>
                <a:latin typeface="Calibri"/>
                <a:cs typeface="Calibri"/>
              </a:rPr>
              <a:t>{-1,+1}</a:t>
            </a:r>
            <a:endParaRPr sz="2400">
              <a:latin typeface="Calibri"/>
              <a:cs typeface="Calibri"/>
            </a:endParaRPr>
          </a:p>
        </p:txBody>
      </p:sp>
      <p:sp>
        <p:nvSpPr>
          <p:cNvPr id="27" name="object 27"/>
          <p:cNvSpPr txBox="1"/>
          <p:nvPr/>
        </p:nvSpPr>
        <p:spPr>
          <a:xfrm>
            <a:off x="1940387" y="5055108"/>
            <a:ext cx="9351010" cy="1644014"/>
          </a:xfrm>
          <a:prstGeom prst="rect">
            <a:avLst/>
          </a:prstGeom>
        </p:spPr>
        <p:txBody>
          <a:bodyPr vert="horz" wrap="square" lIns="0" tIns="12700" rIns="0" bIns="0" rtlCol="0">
            <a:spAutoFit/>
          </a:bodyPr>
          <a:lstStyle/>
          <a:p>
            <a:pPr marL="50800" marR="571500">
              <a:lnSpc>
                <a:spcPct val="100000"/>
              </a:lnSpc>
              <a:spcBef>
                <a:spcPts val="100"/>
              </a:spcBef>
            </a:pPr>
            <a:r>
              <a:rPr sz="2000" dirty="0">
                <a:latin typeface="Calibri"/>
                <a:cs typeface="Calibri"/>
              </a:rPr>
              <a:t>All </a:t>
            </a:r>
            <a:r>
              <a:rPr sz="2000" spc="-10" dirty="0">
                <a:latin typeface="Calibri"/>
                <a:cs typeface="Calibri"/>
              </a:rPr>
              <a:t>hyperplanes </a:t>
            </a:r>
            <a:r>
              <a:rPr sz="2000" dirty="0">
                <a:latin typeface="Calibri"/>
                <a:cs typeface="Calibri"/>
              </a:rPr>
              <a:t>in R</a:t>
            </a:r>
            <a:r>
              <a:rPr sz="1950" baseline="25641" dirty="0">
                <a:latin typeface="Calibri"/>
                <a:cs typeface="Calibri"/>
              </a:rPr>
              <a:t>d</a:t>
            </a:r>
            <a:r>
              <a:rPr sz="1950" spc="7" baseline="25641" dirty="0">
                <a:latin typeface="Calibri"/>
                <a:cs typeface="Calibri"/>
              </a:rPr>
              <a:t> </a:t>
            </a:r>
            <a:r>
              <a:rPr sz="2000" spc="-10" dirty="0">
                <a:latin typeface="Calibri"/>
                <a:cs typeface="Calibri"/>
              </a:rPr>
              <a:t>are parameterized by </a:t>
            </a:r>
            <a:r>
              <a:rPr sz="2000" dirty="0">
                <a:latin typeface="Calibri"/>
                <a:cs typeface="Calibri"/>
              </a:rPr>
              <a:t>a </a:t>
            </a:r>
            <a:r>
              <a:rPr sz="2000" spc="-10" dirty="0">
                <a:latin typeface="Calibri"/>
                <a:cs typeface="Calibri"/>
              </a:rPr>
              <a:t>vector </a:t>
            </a:r>
            <a:r>
              <a:rPr sz="2000" dirty="0">
                <a:latin typeface="Calibri"/>
                <a:cs typeface="Calibri"/>
              </a:rPr>
              <a:t>(</a:t>
            </a:r>
            <a:r>
              <a:rPr sz="2000" b="1" dirty="0">
                <a:latin typeface="Calibri"/>
                <a:cs typeface="Calibri"/>
              </a:rPr>
              <a:t>w</a:t>
            </a:r>
            <a:r>
              <a:rPr sz="2000" dirty="0">
                <a:latin typeface="Calibri"/>
                <a:cs typeface="Calibri"/>
              </a:rPr>
              <a:t>) </a:t>
            </a:r>
            <a:r>
              <a:rPr sz="2000" spc="-5" dirty="0">
                <a:latin typeface="Calibri"/>
                <a:cs typeface="Calibri"/>
              </a:rPr>
              <a:t>and </a:t>
            </a:r>
            <a:r>
              <a:rPr sz="2000" dirty="0">
                <a:latin typeface="Calibri"/>
                <a:cs typeface="Calibri"/>
              </a:rPr>
              <a:t>a </a:t>
            </a:r>
            <a:r>
              <a:rPr sz="2000" spc="-15" dirty="0">
                <a:latin typeface="Calibri"/>
                <a:cs typeface="Calibri"/>
              </a:rPr>
              <a:t>constant </a:t>
            </a:r>
            <a:r>
              <a:rPr sz="2000" dirty="0">
                <a:latin typeface="Calibri"/>
                <a:cs typeface="Calibri"/>
              </a:rPr>
              <a:t>b (bias). </a:t>
            </a:r>
            <a:r>
              <a:rPr sz="2000" spc="5" dirty="0">
                <a:latin typeface="Calibri"/>
                <a:cs typeface="Calibri"/>
              </a:rPr>
              <a:t> </a:t>
            </a:r>
            <a:r>
              <a:rPr sz="2000" spc="-5" dirty="0">
                <a:latin typeface="Calibri"/>
                <a:cs typeface="Calibri"/>
              </a:rPr>
              <a:t>Hence,</a:t>
            </a:r>
            <a:r>
              <a:rPr sz="2000" dirty="0">
                <a:latin typeface="Calibri"/>
                <a:cs typeface="Calibri"/>
              </a:rPr>
              <a:t> </a:t>
            </a:r>
            <a:r>
              <a:rPr sz="2000" spc="-5" dirty="0">
                <a:latin typeface="Calibri"/>
                <a:cs typeface="Calibri"/>
              </a:rPr>
              <a:t>they can</a:t>
            </a:r>
            <a:r>
              <a:rPr sz="2000" dirty="0">
                <a:latin typeface="Calibri"/>
                <a:cs typeface="Calibri"/>
              </a:rPr>
              <a:t> </a:t>
            </a:r>
            <a:r>
              <a:rPr sz="2000" spc="-5" dirty="0">
                <a:latin typeface="Calibri"/>
                <a:cs typeface="Calibri"/>
              </a:rPr>
              <a:t>be</a:t>
            </a:r>
            <a:r>
              <a:rPr sz="2000" spc="5" dirty="0">
                <a:latin typeface="Calibri"/>
                <a:cs typeface="Calibri"/>
              </a:rPr>
              <a:t> </a:t>
            </a:r>
            <a:r>
              <a:rPr sz="2000" spc="-10" dirty="0">
                <a:latin typeface="Calibri"/>
                <a:cs typeface="Calibri"/>
              </a:rPr>
              <a:t>expressed</a:t>
            </a:r>
            <a:r>
              <a:rPr sz="2000" dirty="0">
                <a:latin typeface="Calibri"/>
                <a:cs typeface="Calibri"/>
              </a:rPr>
              <a:t> as</a:t>
            </a:r>
            <a:r>
              <a:rPr sz="2000" spc="10" dirty="0">
                <a:latin typeface="Calibri"/>
                <a:cs typeface="Calibri"/>
              </a:rPr>
              <a:t> </a:t>
            </a:r>
            <a:r>
              <a:rPr sz="2000" b="1" spc="-5" dirty="0">
                <a:latin typeface="Calibri"/>
                <a:cs typeface="Calibri"/>
              </a:rPr>
              <a:t>w•x</a:t>
            </a:r>
            <a:r>
              <a:rPr sz="2000" spc="-5" dirty="0">
                <a:latin typeface="Calibri"/>
                <a:cs typeface="Calibri"/>
              </a:rPr>
              <a:t>+b=0</a:t>
            </a:r>
            <a:r>
              <a:rPr sz="2000" dirty="0">
                <a:latin typeface="Calibri"/>
                <a:cs typeface="Calibri"/>
              </a:rPr>
              <a:t> </a:t>
            </a:r>
            <a:r>
              <a:rPr sz="2000" spc="-5" dirty="0">
                <a:latin typeface="Calibri"/>
                <a:cs typeface="Calibri"/>
              </a:rPr>
              <a:t>(remember</a:t>
            </a:r>
            <a:r>
              <a:rPr sz="2000" spc="5" dirty="0">
                <a:latin typeface="Calibri"/>
                <a:cs typeface="Calibri"/>
              </a:rPr>
              <a:t> </a:t>
            </a:r>
            <a:r>
              <a:rPr sz="2000" dirty="0">
                <a:latin typeface="Calibri"/>
                <a:cs typeface="Calibri"/>
              </a:rPr>
              <a:t>the</a:t>
            </a:r>
            <a:r>
              <a:rPr sz="2000" spc="5" dirty="0">
                <a:latin typeface="Calibri"/>
                <a:cs typeface="Calibri"/>
              </a:rPr>
              <a:t> </a:t>
            </a:r>
            <a:r>
              <a:rPr sz="2000" spc="-5" dirty="0">
                <a:latin typeface="Calibri"/>
                <a:cs typeface="Calibri"/>
              </a:rPr>
              <a:t>equation</a:t>
            </a:r>
            <a:r>
              <a:rPr sz="2000" dirty="0">
                <a:latin typeface="Calibri"/>
                <a:cs typeface="Calibri"/>
              </a:rPr>
              <a:t> </a:t>
            </a:r>
            <a:r>
              <a:rPr sz="2000" spc="-15" dirty="0">
                <a:latin typeface="Calibri"/>
                <a:cs typeface="Calibri"/>
              </a:rPr>
              <a:t>for</a:t>
            </a:r>
            <a:r>
              <a:rPr sz="2000" spc="5" dirty="0">
                <a:latin typeface="Calibri"/>
                <a:cs typeface="Calibri"/>
              </a:rPr>
              <a:t> </a:t>
            </a:r>
            <a:r>
              <a:rPr sz="2000" dirty="0">
                <a:latin typeface="Calibri"/>
                <a:cs typeface="Calibri"/>
              </a:rPr>
              <a:t>a</a:t>
            </a:r>
            <a:r>
              <a:rPr sz="2000" spc="5" dirty="0">
                <a:latin typeface="Calibri"/>
                <a:cs typeface="Calibri"/>
              </a:rPr>
              <a:t> </a:t>
            </a:r>
            <a:r>
              <a:rPr sz="2000" spc="-10" dirty="0">
                <a:latin typeface="Calibri"/>
                <a:cs typeface="Calibri"/>
              </a:rPr>
              <a:t>hyperplane </a:t>
            </a:r>
            <a:r>
              <a:rPr sz="2000" spc="-434" dirty="0">
                <a:latin typeface="Calibri"/>
                <a:cs typeface="Calibri"/>
              </a:rPr>
              <a:t> </a:t>
            </a:r>
            <a:r>
              <a:rPr sz="2000" spc="-10" dirty="0">
                <a:latin typeface="Calibri"/>
                <a:cs typeface="Calibri"/>
              </a:rPr>
              <a:t>from</a:t>
            </a:r>
            <a:r>
              <a:rPr sz="2000" spc="-5" dirty="0">
                <a:latin typeface="Calibri"/>
                <a:cs typeface="Calibri"/>
              </a:rPr>
              <a:t> </a:t>
            </a:r>
            <a:r>
              <a:rPr sz="2000" spc="-10" dirty="0">
                <a:latin typeface="Calibri"/>
                <a:cs typeface="Calibri"/>
              </a:rPr>
              <a:t>algebra!)</a:t>
            </a:r>
            <a:endParaRPr sz="2000">
              <a:latin typeface="Calibri"/>
              <a:cs typeface="Calibri"/>
            </a:endParaRPr>
          </a:p>
          <a:p>
            <a:pPr>
              <a:lnSpc>
                <a:spcPct val="100000"/>
              </a:lnSpc>
              <a:spcBef>
                <a:spcPts val="30"/>
              </a:spcBef>
            </a:pPr>
            <a:endParaRPr sz="2550">
              <a:latin typeface="Calibri"/>
              <a:cs typeface="Calibri"/>
            </a:endParaRPr>
          </a:p>
          <a:p>
            <a:pPr marL="45085">
              <a:lnSpc>
                <a:spcPct val="100000"/>
              </a:lnSpc>
            </a:pPr>
            <a:r>
              <a:rPr sz="2000" spc="-5" dirty="0">
                <a:latin typeface="Calibri"/>
                <a:cs typeface="Calibri"/>
              </a:rPr>
              <a:t>Our </a:t>
            </a:r>
            <a:r>
              <a:rPr sz="2000" dirty="0">
                <a:latin typeface="Calibri"/>
                <a:cs typeface="Calibri"/>
              </a:rPr>
              <a:t>aim is </a:t>
            </a:r>
            <a:r>
              <a:rPr sz="2000" spc="-10" dirty="0">
                <a:latin typeface="Calibri"/>
                <a:cs typeface="Calibri"/>
              </a:rPr>
              <a:t>to </a:t>
            </a:r>
            <a:r>
              <a:rPr sz="2000" spc="-5" dirty="0">
                <a:latin typeface="Calibri"/>
                <a:cs typeface="Calibri"/>
              </a:rPr>
              <a:t>find </a:t>
            </a:r>
            <a:r>
              <a:rPr sz="2000" dirty="0">
                <a:latin typeface="Calibri"/>
                <a:cs typeface="Calibri"/>
              </a:rPr>
              <a:t>such a </a:t>
            </a:r>
            <a:r>
              <a:rPr sz="2000" spc="-10" dirty="0">
                <a:latin typeface="Calibri"/>
                <a:cs typeface="Calibri"/>
              </a:rPr>
              <a:t>hyperplane</a:t>
            </a:r>
            <a:r>
              <a:rPr sz="2000" spc="459" dirty="0">
                <a:latin typeface="Calibri"/>
                <a:cs typeface="Calibri"/>
              </a:rPr>
              <a:t> </a:t>
            </a:r>
            <a:r>
              <a:rPr sz="2000" u="sng" dirty="0">
                <a:uFill>
                  <a:solidFill>
                    <a:srgbClr val="000000"/>
                  </a:solidFill>
                </a:uFill>
                <a:latin typeface="Calibri"/>
                <a:cs typeface="Calibri"/>
              </a:rPr>
              <a:t>f(x)=sign(</a:t>
            </a:r>
            <a:r>
              <a:rPr sz="2000" b="1" u="sng" dirty="0">
                <a:uFill>
                  <a:solidFill>
                    <a:srgbClr val="000000"/>
                  </a:solidFill>
                </a:uFill>
                <a:latin typeface="Calibri"/>
                <a:cs typeface="Calibri"/>
              </a:rPr>
              <a:t>w•x</a:t>
            </a:r>
            <a:r>
              <a:rPr sz="2000" u="sng" dirty="0">
                <a:uFill>
                  <a:solidFill>
                    <a:srgbClr val="000000"/>
                  </a:solidFill>
                </a:uFill>
                <a:latin typeface="Calibri"/>
                <a:cs typeface="Calibri"/>
              </a:rPr>
              <a:t>+b),</a:t>
            </a:r>
            <a:r>
              <a:rPr sz="2000" spc="-10" dirty="0">
                <a:latin typeface="Calibri"/>
                <a:cs typeface="Calibri"/>
              </a:rPr>
              <a:t> </a:t>
            </a:r>
            <a:r>
              <a:rPr sz="2000" spc="-5" dirty="0">
                <a:latin typeface="Calibri"/>
                <a:cs typeface="Calibri"/>
              </a:rPr>
              <a:t>that</a:t>
            </a:r>
            <a:r>
              <a:rPr sz="2000" dirty="0">
                <a:latin typeface="Calibri"/>
                <a:cs typeface="Calibri"/>
              </a:rPr>
              <a:t> </a:t>
            </a:r>
            <a:r>
              <a:rPr sz="2000" spc="-5" dirty="0">
                <a:latin typeface="Calibri"/>
                <a:cs typeface="Calibri"/>
              </a:rPr>
              <a:t>can correctly</a:t>
            </a:r>
            <a:r>
              <a:rPr sz="2000" spc="-10" dirty="0">
                <a:latin typeface="Calibri"/>
                <a:cs typeface="Calibri"/>
              </a:rPr>
              <a:t> </a:t>
            </a:r>
            <a:r>
              <a:rPr sz="2000" dirty="0">
                <a:latin typeface="Calibri"/>
                <a:cs typeface="Calibri"/>
              </a:rPr>
              <a:t>classify</a:t>
            </a:r>
            <a:r>
              <a:rPr sz="2000" spc="-5" dirty="0">
                <a:latin typeface="Calibri"/>
                <a:cs typeface="Calibri"/>
              </a:rPr>
              <a:t> our </a:t>
            </a:r>
            <a:r>
              <a:rPr sz="2000" spc="-10" dirty="0">
                <a:latin typeface="Calibri"/>
                <a:cs typeface="Calibri"/>
              </a:rPr>
              <a:t>data.</a:t>
            </a:r>
            <a:endParaRPr sz="2000">
              <a:latin typeface="Calibri"/>
              <a:cs typeface="Calibri"/>
            </a:endParaRPr>
          </a:p>
        </p:txBody>
      </p:sp>
      <p:sp>
        <p:nvSpPr>
          <p:cNvPr id="28" name="object 28"/>
          <p:cNvSpPr txBox="1"/>
          <p:nvPr/>
        </p:nvSpPr>
        <p:spPr>
          <a:xfrm>
            <a:off x="5336541" y="4360164"/>
            <a:ext cx="367665"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Calibri"/>
                <a:cs typeface="Calibri"/>
              </a:rPr>
              <a:t>f</a:t>
            </a:r>
            <a:r>
              <a:rPr sz="2000" spc="5" dirty="0">
                <a:latin typeface="Calibri"/>
                <a:cs typeface="Calibri"/>
              </a:rPr>
              <a:t>(</a:t>
            </a:r>
            <a:r>
              <a:rPr sz="2000" spc="-5" dirty="0">
                <a:latin typeface="Calibri"/>
                <a:cs typeface="Calibri"/>
              </a:rPr>
              <a:t>x</a:t>
            </a:r>
            <a:r>
              <a:rPr sz="2000" dirty="0">
                <a:latin typeface="Calibri"/>
                <a:cs typeface="Calibri"/>
              </a:rPr>
              <a:t>)</a:t>
            </a:r>
            <a:endParaRPr sz="2000">
              <a:latin typeface="Calibri"/>
              <a:cs typeface="Calibri"/>
            </a:endParaRPr>
          </a:p>
        </p:txBody>
      </p:sp>
      <p:grpSp>
        <p:nvGrpSpPr>
          <p:cNvPr id="29" name="object 29"/>
          <p:cNvGrpSpPr/>
          <p:nvPr/>
        </p:nvGrpSpPr>
        <p:grpSpPr>
          <a:xfrm>
            <a:off x="2052637" y="1281596"/>
            <a:ext cx="3895725" cy="3438525"/>
            <a:chOff x="2052637" y="1281596"/>
            <a:chExt cx="3895725" cy="3438525"/>
          </a:xfrm>
        </p:grpSpPr>
        <p:sp>
          <p:nvSpPr>
            <p:cNvPr id="30" name="object 30"/>
            <p:cNvSpPr/>
            <p:nvPr/>
          </p:nvSpPr>
          <p:spPr>
            <a:xfrm>
              <a:off x="2057400" y="1743558"/>
              <a:ext cx="3886200" cy="2895600"/>
            </a:xfrm>
            <a:custGeom>
              <a:avLst/>
              <a:gdLst/>
              <a:ahLst/>
              <a:cxnLst/>
              <a:rect l="l" t="t" r="r" b="b"/>
              <a:pathLst>
                <a:path w="3886200" h="2895600">
                  <a:moveTo>
                    <a:pt x="0" y="0"/>
                  </a:moveTo>
                  <a:lnTo>
                    <a:pt x="3886200" y="2895600"/>
                  </a:lnTo>
                </a:path>
              </a:pathLst>
            </a:custGeom>
            <a:ln w="9525">
              <a:solidFill>
                <a:srgbClr val="000000"/>
              </a:solidFill>
            </a:ln>
          </p:spPr>
          <p:txBody>
            <a:bodyPr wrap="square" lIns="0" tIns="0" rIns="0" bIns="0" rtlCol="0"/>
            <a:lstStyle/>
            <a:p>
              <a:endParaRPr/>
            </a:p>
          </p:txBody>
        </p:sp>
        <p:sp>
          <p:nvSpPr>
            <p:cNvPr id="31" name="object 31"/>
            <p:cNvSpPr/>
            <p:nvPr/>
          </p:nvSpPr>
          <p:spPr>
            <a:xfrm>
              <a:off x="2133600" y="2734158"/>
              <a:ext cx="3352800" cy="1143000"/>
            </a:xfrm>
            <a:custGeom>
              <a:avLst/>
              <a:gdLst/>
              <a:ahLst/>
              <a:cxnLst/>
              <a:rect l="l" t="t" r="r" b="b"/>
              <a:pathLst>
                <a:path w="3352800" h="1143000">
                  <a:moveTo>
                    <a:pt x="0" y="0"/>
                  </a:moveTo>
                  <a:lnTo>
                    <a:pt x="3352800" y="1143000"/>
                  </a:lnTo>
                </a:path>
              </a:pathLst>
            </a:custGeom>
            <a:ln w="9525">
              <a:solidFill>
                <a:srgbClr val="000000"/>
              </a:solidFill>
            </a:ln>
          </p:spPr>
          <p:txBody>
            <a:bodyPr wrap="square" lIns="0" tIns="0" rIns="0" bIns="0" rtlCol="0"/>
            <a:lstStyle/>
            <a:p>
              <a:endParaRPr/>
            </a:p>
          </p:txBody>
        </p:sp>
        <p:sp>
          <p:nvSpPr>
            <p:cNvPr id="32" name="object 32"/>
            <p:cNvSpPr/>
            <p:nvPr/>
          </p:nvSpPr>
          <p:spPr>
            <a:xfrm>
              <a:off x="2971800" y="1286358"/>
              <a:ext cx="1905000" cy="3429000"/>
            </a:xfrm>
            <a:custGeom>
              <a:avLst/>
              <a:gdLst/>
              <a:ahLst/>
              <a:cxnLst/>
              <a:rect l="l" t="t" r="r" b="b"/>
              <a:pathLst>
                <a:path w="1905000" h="3429000">
                  <a:moveTo>
                    <a:pt x="1905000" y="3429000"/>
                  </a:moveTo>
                  <a:lnTo>
                    <a:pt x="0" y="0"/>
                  </a:lnTo>
                </a:path>
              </a:pathLst>
            </a:custGeom>
            <a:ln w="9525">
              <a:solidFill>
                <a:srgbClr val="000000"/>
              </a:solidFill>
            </a:ln>
          </p:spPr>
          <p:txBody>
            <a:bodyPr wrap="square" lIns="0" tIns="0" rIns="0" bIns="0" rtlCol="0"/>
            <a:lstStyle/>
            <a:p>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7192645" cy="695960"/>
          </a:xfrm>
          <a:prstGeom prst="rect">
            <a:avLst/>
          </a:prstGeom>
        </p:spPr>
        <p:txBody>
          <a:bodyPr vert="horz" wrap="square" lIns="0" tIns="12700" rIns="0" bIns="0" rtlCol="0">
            <a:spAutoFit/>
          </a:bodyPr>
          <a:lstStyle/>
          <a:p>
            <a:pPr marL="12700">
              <a:lnSpc>
                <a:spcPct val="100000"/>
              </a:lnSpc>
              <a:spcBef>
                <a:spcPts val="100"/>
              </a:spcBef>
            </a:pPr>
            <a:r>
              <a:rPr spc="-5" dirty="0"/>
              <a:t>Support </a:t>
            </a:r>
            <a:r>
              <a:rPr spc="-45" dirty="0"/>
              <a:t>Vector</a:t>
            </a:r>
            <a:r>
              <a:rPr spc="-5" dirty="0"/>
              <a:t> Machines </a:t>
            </a:r>
            <a:r>
              <a:rPr spc="-10" dirty="0"/>
              <a:t>(SVM)</a:t>
            </a:r>
          </a:p>
        </p:txBody>
      </p:sp>
      <p:sp>
        <p:nvSpPr>
          <p:cNvPr id="3" name="object 3"/>
          <p:cNvSpPr txBox="1"/>
          <p:nvPr/>
        </p:nvSpPr>
        <p:spPr>
          <a:xfrm>
            <a:off x="916939" y="1716532"/>
            <a:ext cx="5680710" cy="3271520"/>
          </a:xfrm>
          <a:prstGeom prst="rect">
            <a:avLst/>
          </a:prstGeom>
        </p:spPr>
        <p:txBody>
          <a:bodyPr vert="horz" wrap="square" lIns="0" tIns="91440" rIns="0" bIns="0" rtlCol="0">
            <a:spAutoFit/>
          </a:bodyPr>
          <a:lstStyle/>
          <a:p>
            <a:pPr marL="482600" indent="-469900">
              <a:lnSpc>
                <a:spcPct val="100000"/>
              </a:lnSpc>
              <a:spcBef>
                <a:spcPts val="720"/>
              </a:spcBef>
              <a:buFont typeface="Arial"/>
              <a:buChar char="•"/>
              <a:tabLst>
                <a:tab pos="481965" algn="l"/>
                <a:tab pos="482600" algn="l"/>
              </a:tabLst>
            </a:pPr>
            <a:r>
              <a:rPr sz="2800" b="1" spc="-5" dirty="0">
                <a:latin typeface="Calibri"/>
                <a:cs typeface="Calibri"/>
              </a:rPr>
              <a:t>Another</a:t>
            </a:r>
            <a:r>
              <a:rPr sz="2800" b="1" spc="5" dirty="0">
                <a:latin typeface="Calibri"/>
                <a:cs typeface="Calibri"/>
              </a:rPr>
              <a:t> </a:t>
            </a:r>
            <a:r>
              <a:rPr sz="2800" b="1" spc="-10" dirty="0">
                <a:latin typeface="Calibri"/>
                <a:cs typeface="Calibri"/>
              </a:rPr>
              <a:t>family</a:t>
            </a:r>
            <a:r>
              <a:rPr sz="2800" b="1" spc="-5" dirty="0">
                <a:latin typeface="Calibri"/>
                <a:cs typeface="Calibri"/>
              </a:rPr>
              <a:t> of</a:t>
            </a:r>
            <a:r>
              <a:rPr sz="2800" b="1" dirty="0">
                <a:latin typeface="Calibri"/>
                <a:cs typeface="Calibri"/>
              </a:rPr>
              <a:t> </a:t>
            </a:r>
            <a:r>
              <a:rPr sz="2800" b="1" spc="-5" dirty="0">
                <a:latin typeface="Calibri"/>
                <a:cs typeface="Calibri"/>
              </a:rPr>
              <a:t>linear</a:t>
            </a:r>
            <a:r>
              <a:rPr sz="2800" b="1" spc="5" dirty="0">
                <a:latin typeface="Calibri"/>
                <a:cs typeface="Calibri"/>
              </a:rPr>
              <a:t> </a:t>
            </a:r>
            <a:r>
              <a:rPr sz="2800" b="1" spc="-10" dirty="0">
                <a:latin typeface="Calibri"/>
                <a:cs typeface="Calibri"/>
              </a:rPr>
              <a:t>algorithms</a:t>
            </a:r>
            <a:endParaRPr sz="2800">
              <a:latin typeface="Calibri"/>
              <a:cs typeface="Calibri"/>
            </a:endParaRPr>
          </a:p>
          <a:p>
            <a:pPr marL="482600" indent="-469900">
              <a:lnSpc>
                <a:spcPct val="100000"/>
              </a:lnSpc>
              <a:spcBef>
                <a:spcPts val="625"/>
              </a:spcBef>
              <a:buFont typeface="Arial"/>
              <a:buChar char="•"/>
              <a:tabLst>
                <a:tab pos="481965" algn="l"/>
                <a:tab pos="482600" algn="l"/>
              </a:tabLst>
            </a:pPr>
            <a:r>
              <a:rPr sz="2800" b="1" spc="-5" dirty="0">
                <a:latin typeface="Calibri"/>
                <a:cs typeface="Calibri"/>
              </a:rPr>
              <a:t>Intuition</a:t>
            </a:r>
            <a:r>
              <a:rPr sz="2800" b="1" spc="-15" dirty="0">
                <a:latin typeface="Calibri"/>
                <a:cs typeface="Calibri"/>
              </a:rPr>
              <a:t> </a:t>
            </a:r>
            <a:r>
              <a:rPr sz="2800" spc="-25" dirty="0">
                <a:latin typeface="Calibri"/>
                <a:cs typeface="Calibri"/>
              </a:rPr>
              <a:t>(Vapnik,</a:t>
            </a:r>
            <a:r>
              <a:rPr sz="2800" spc="-5" dirty="0">
                <a:latin typeface="Calibri"/>
                <a:cs typeface="Calibri"/>
              </a:rPr>
              <a:t> </a:t>
            </a:r>
            <a:r>
              <a:rPr sz="2800" dirty="0">
                <a:latin typeface="Calibri"/>
                <a:cs typeface="Calibri"/>
              </a:rPr>
              <a:t>1965)</a:t>
            </a:r>
            <a:endParaRPr sz="2800">
              <a:latin typeface="Calibri"/>
              <a:cs typeface="Calibri"/>
            </a:endParaRPr>
          </a:p>
          <a:p>
            <a:pPr marL="482600" indent="-469900">
              <a:lnSpc>
                <a:spcPct val="100000"/>
              </a:lnSpc>
              <a:spcBef>
                <a:spcPts val="650"/>
              </a:spcBef>
              <a:buFont typeface="Arial"/>
              <a:buChar char="•"/>
              <a:tabLst>
                <a:tab pos="481965" algn="l"/>
                <a:tab pos="482600" algn="l"/>
              </a:tabLst>
            </a:pPr>
            <a:r>
              <a:rPr sz="2800" spc="-5" dirty="0">
                <a:latin typeface="Calibri"/>
                <a:cs typeface="Calibri"/>
              </a:rPr>
              <a:t>If</a:t>
            </a:r>
            <a:r>
              <a:rPr sz="2800" spc="-10" dirty="0">
                <a:latin typeface="Calibri"/>
                <a:cs typeface="Calibri"/>
              </a:rPr>
              <a:t> </a:t>
            </a:r>
            <a:r>
              <a:rPr sz="2800" dirty="0">
                <a:latin typeface="Calibri"/>
                <a:cs typeface="Calibri"/>
              </a:rPr>
              <a:t>the</a:t>
            </a:r>
            <a:r>
              <a:rPr sz="2800" spc="-15" dirty="0">
                <a:latin typeface="Calibri"/>
                <a:cs typeface="Calibri"/>
              </a:rPr>
              <a:t> </a:t>
            </a:r>
            <a:r>
              <a:rPr sz="2800" spc="-5" dirty="0">
                <a:latin typeface="Calibri"/>
                <a:cs typeface="Calibri"/>
              </a:rPr>
              <a:t>classes</a:t>
            </a:r>
            <a:r>
              <a:rPr sz="2800" dirty="0">
                <a:latin typeface="Calibri"/>
                <a:cs typeface="Calibri"/>
              </a:rPr>
              <a:t> </a:t>
            </a:r>
            <a:r>
              <a:rPr sz="2800" spc="-15" dirty="0">
                <a:latin typeface="Calibri"/>
                <a:cs typeface="Calibri"/>
              </a:rPr>
              <a:t>are </a:t>
            </a:r>
            <a:r>
              <a:rPr sz="2800" spc="-5" dirty="0">
                <a:latin typeface="Calibri"/>
                <a:cs typeface="Calibri"/>
              </a:rPr>
              <a:t>linearly</a:t>
            </a:r>
            <a:r>
              <a:rPr sz="2800" spc="-10" dirty="0">
                <a:latin typeface="Calibri"/>
                <a:cs typeface="Calibri"/>
              </a:rPr>
              <a:t> separable:</a:t>
            </a:r>
            <a:endParaRPr sz="2800">
              <a:latin typeface="Calibri"/>
              <a:cs typeface="Calibri"/>
            </a:endParaRPr>
          </a:p>
          <a:p>
            <a:pPr marL="920750" lvl="1" indent="-437515">
              <a:lnSpc>
                <a:spcPct val="100000"/>
              </a:lnSpc>
              <a:spcBef>
                <a:spcPts val="430"/>
              </a:spcBef>
              <a:buFont typeface="Arial"/>
              <a:buChar char="•"/>
              <a:tabLst>
                <a:tab pos="920115" algn="l"/>
                <a:tab pos="920750" algn="l"/>
              </a:tabLst>
            </a:pPr>
            <a:r>
              <a:rPr sz="2200" spc="-10" dirty="0">
                <a:latin typeface="Tahoma"/>
                <a:cs typeface="Tahoma"/>
              </a:rPr>
              <a:t>Separate</a:t>
            </a:r>
            <a:r>
              <a:rPr sz="2200" spc="-15" dirty="0">
                <a:latin typeface="Tahoma"/>
                <a:cs typeface="Tahoma"/>
              </a:rPr>
              <a:t> </a:t>
            </a:r>
            <a:r>
              <a:rPr sz="2200" spc="-5" dirty="0">
                <a:latin typeface="Tahoma"/>
                <a:cs typeface="Tahoma"/>
              </a:rPr>
              <a:t>the</a:t>
            </a:r>
            <a:r>
              <a:rPr sz="2200" spc="-15" dirty="0">
                <a:latin typeface="Tahoma"/>
                <a:cs typeface="Tahoma"/>
              </a:rPr>
              <a:t> </a:t>
            </a:r>
            <a:r>
              <a:rPr sz="2200" spc="-5" dirty="0">
                <a:latin typeface="Tahoma"/>
                <a:cs typeface="Tahoma"/>
              </a:rPr>
              <a:t>data</a:t>
            </a:r>
            <a:endParaRPr sz="2200">
              <a:latin typeface="Tahoma"/>
              <a:cs typeface="Tahoma"/>
            </a:endParaRPr>
          </a:p>
          <a:p>
            <a:pPr marL="920750" lvl="1" indent="-437515">
              <a:lnSpc>
                <a:spcPts val="2570"/>
              </a:lnSpc>
              <a:spcBef>
                <a:spcPts val="75"/>
              </a:spcBef>
              <a:buFont typeface="Arial"/>
              <a:buChar char="•"/>
              <a:tabLst>
                <a:tab pos="920115" algn="l"/>
                <a:tab pos="920750" algn="l"/>
              </a:tabLst>
            </a:pPr>
            <a:r>
              <a:rPr sz="2200" spc="-5" dirty="0">
                <a:latin typeface="Tahoma"/>
                <a:cs typeface="Tahoma"/>
              </a:rPr>
              <a:t>Place</a:t>
            </a:r>
            <a:r>
              <a:rPr sz="2200" spc="-10" dirty="0">
                <a:latin typeface="Tahoma"/>
                <a:cs typeface="Tahoma"/>
              </a:rPr>
              <a:t> hyper-plane </a:t>
            </a:r>
            <a:r>
              <a:rPr sz="2200" spc="-10" dirty="0">
                <a:latin typeface="Yu Gothic"/>
                <a:cs typeface="Yu Gothic"/>
              </a:rPr>
              <a:t>“</a:t>
            </a:r>
            <a:r>
              <a:rPr sz="2200" spc="-10" dirty="0">
                <a:latin typeface="Tahoma"/>
                <a:cs typeface="Tahoma"/>
              </a:rPr>
              <a:t>far</a:t>
            </a:r>
            <a:r>
              <a:rPr sz="2200" spc="-10" dirty="0">
                <a:latin typeface="Yu Gothic"/>
                <a:cs typeface="Yu Gothic"/>
              </a:rPr>
              <a:t>”</a:t>
            </a:r>
            <a:r>
              <a:rPr sz="2200" spc="50" dirty="0">
                <a:latin typeface="Yu Gothic"/>
                <a:cs typeface="Yu Gothic"/>
              </a:rPr>
              <a:t> </a:t>
            </a:r>
            <a:r>
              <a:rPr sz="2200" spc="-10" dirty="0">
                <a:latin typeface="Tahoma"/>
                <a:cs typeface="Tahoma"/>
              </a:rPr>
              <a:t>from </a:t>
            </a:r>
            <a:r>
              <a:rPr sz="2200" spc="-5" dirty="0">
                <a:latin typeface="Tahoma"/>
                <a:cs typeface="Tahoma"/>
              </a:rPr>
              <a:t>the data:</a:t>
            </a:r>
            <a:endParaRPr sz="2200">
              <a:latin typeface="Tahoma"/>
              <a:cs typeface="Tahoma"/>
            </a:endParaRPr>
          </a:p>
          <a:p>
            <a:pPr marL="920115">
              <a:lnSpc>
                <a:spcPts val="2570"/>
              </a:lnSpc>
            </a:pPr>
            <a:r>
              <a:rPr sz="2200" b="1" spc="-5" dirty="0">
                <a:latin typeface="Tahoma"/>
                <a:cs typeface="Tahoma"/>
              </a:rPr>
              <a:t>large</a:t>
            </a:r>
            <a:r>
              <a:rPr sz="2200" b="1" spc="-35" dirty="0">
                <a:latin typeface="Tahoma"/>
                <a:cs typeface="Tahoma"/>
              </a:rPr>
              <a:t> </a:t>
            </a:r>
            <a:r>
              <a:rPr sz="2200" b="1" spc="-5" dirty="0">
                <a:latin typeface="Tahoma"/>
                <a:cs typeface="Tahoma"/>
              </a:rPr>
              <a:t>margin</a:t>
            </a:r>
            <a:endParaRPr sz="2200">
              <a:latin typeface="Tahoma"/>
              <a:cs typeface="Tahoma"/>
            </a:endParaRPr>
          </a:p>
          <a:p>
            <a:pPr marL="920115" marR="566420" lvl="1" indent="-436880">
              <a:lnSpc>
                <a:spcPts val="2400"/>
              </a:lnSpc>
              <a:spcBef>
                <a:spcPts val="540"/>
              </a:spcBef>
              <a:buFont typeface="Arial"/>
              <a:buChar char="•"/>
              <a:tabLst>
                <a:tab pos="920115" algn="l"/>
                <a:tab pos="920750" algn="l"/>
              </a:tabLst>
            </a:pPr>
            <a:r>
              <a:rPr sz="2200" spc="-5" dirty="0">
                <a:latin typeface="Tahoma"/>
                <a:cs typeface="Tahoma"/>
              </a:rPr>
              <a:t>Statistical</a:t>
            </a:r>
            <a:r>
              <a:rPr sz="2200" spc="-10" dirty="0">
                <a:latin typeface="Tahoma"/>
                <a:cs typeface="Tahoma"/>
              </a:rPr>
              <a:t> </a:t>
            </a:r>
            <a:r>
              <a:rPr sz="2200" spc="-5" dirty="0">
                <a:latin typeface="Tahoma"/>
                <a:cs typeface="Tahoma"/>
              </a:rPr>
              <a:t>results</a:t>
            </a:r>
            <a:r>
              <a:rPr sz="2200" dirty="0">
                <a:latin typeface="Tahoma"/>
                <a:cs typeface="Tahoma"/>
              </a:rPr>
              <a:t> </a:t>
            </a:r>
            <a:r>
              <a:rPr sz="2200" spc="-10" dirty="0">
                <a:latin typeface="Tahoma"/>
                <a:cs typeface="Tahoma"/>
              </a:rPr>
              <a:t>guarantee</a:t>
            </a:r>
            <a:r>
              <a:rPr sz="2200" spc="5" dirty="0">
                <a:latin typeface="Tahoma"/>
                <a:cs typeface="Tahoma"/>
              </a:rPr>
              <a:t> </a:t>
            </a:r>
            <a:r>
              <a:rPr sz="2200" b="1" dirty="0">
                <a:latin typeface="Tahoma"/>
                <a:cs typeface="Tahoma"/>
              </a:rPr>
              <a:t>good </a:t>
            </a:r>
            <a:r>
              <a:rPr sz="2200" b="1" spc="-630" dirty="0">
                <a:latin typeface="Tahoma"/>
                <a:cs typeface="Tahoma"/>
              </a:rPr>
              <a:t> </a:t>
            </a:r>
            <a:r>
              <a:rPr sz="2200" b="1" spc="-5" dirty="0">
                <a:latin typeface="Tahoma"/>
                <a:cs typeface="Tahoma"/>
              </a:rPr>
              <a:t>generalization</a:t>
            </a:r>
            <a:endParaRPr sz="2200">
              <a:latin typeface="Tahoma"/>
              <a:cs typeface="Tahoma"/>
            </a:endParaRPr>
          </a:p>
        </p:txBody>
      </p:sp>
      <p:sp>
        <p:nvSpPr>
          <p:cNvPr id="4" name="object 4"/>
          <p:cNvSpPr txBox="1"/>
          <p:nvPr/>
        </p:nvSpPr>
        <p:spPr>
          <a:xfrm>
            <a:off x="6403340" y="6040628"/>
            <a:ext cx="3462020" cy="208279"/>
          </a:xfrm>
          <a:prstGeom prst="rect">
            <a:avLst/>
          </a:prstGeom>
        </p:spPr>
        <p:txBody>
          <a:bodyPr vert="horz" wrap="square" lIns="0" tIns="12700" rIns="0" bIns="0" rtlCol="0">
            <a:spAutoFit/>
          </a:bodyPr>
          <a:lstStyle/>
          <a:p>
            <a:pPr marL="12700">
              <a:lnSpc>
                <a:spcPct val="100000"/>
              </a:lnSpc>
              <a:spcBef>
                <a:spcPts val="100"/>
              </a:spcBef>
            </a:pPr>
            <a:r>
              <a:rPr sz="1200" spc="-10" dirty="0">
                <a:latin typeface="Calibri"/>
                <a:cs typeface="Calibri"/>
              </a:rPr>
              <a:t>From</a:t>
            </a:r>
            <a:r>
              <a:rPr sz="1200" dirty="0">
                <a:latin typeface="Calibri"/>
                <a:cs typeface="Calibri"/>
              </a:rPr>
              <a:t> </a:t>
            </a:r>
            <a:r>
              <a:rPr sz="1200" spc="-5" dirty="0">
                <a:latin typeface="Calibri"/>
                <a:cs typeface="Calibri"/>
              </a:rPr>
              <a:t>Gert</a:t>
            </a:r>
            <a:r>
              <a:rPr sz="1200" dirty="0">
                <a:latin typeface="Calibri"/>
                <a:cs typeface="Calibri"/>
              </a:rPr>
              <a:t> </a:t>
            </a:r>
            <a:r>
              <a:rPr sz="1200" spc="-5" dirty="0">
                <a:latin typeface="Calibri"/>
                <a:cs typeface="Calibri"/>
              </a:rPr>
              <a:t>Lanckriet,</a:t>
            </a:r>
            <a:r>
              <a:rPr sz="1200" dirty="0">
                <a:latin typeface="Calibri"/>
                <a:cs typeface="Calibri"/>
              </a:rPr>
              <a:t> </a:t>
            </a:r>
            <a:r>
              <a:rPr sz="1200" spc="-10" dirty="0">
                <a:latin typeface="Calibri"/>
                <a:cs typeface="Calibri"/>
              </a:rPr>
              <a:t>Statistical</a:t>
            </a:r>
            <a:r>
              <a:rPr sz="1200" dirty="0">
                <a:latin typeface="Calibri"/>
                <a:cs typeface="Calibri"/>
              </a:rPr>
              <a:t> </a:t>
            </a:r>
            <a:r>
              <a:rPr sz="1200" spc="-5" dirty="0">
                <a:latin typeface="Calibri"/>
                <a:cs typeface="Calibri"/>
              </a:rPr>
              <a:t>Learning</a:t>
            </a:r>
            <a:r>
              <a:rPr sz="1200" dirty="0">
                <a:latin typeface="Calibri"/>
                <a:cs typeface="Calibri"/>
              </a:rPr>
              <a:t> </a:t>
            </a:r>
            <a:r>
              <a:rPr sz="1200" spc="-5" dirty="0">
                <a:latin typeface="Calibri"/>
                <a:cs typeface="Calibri"/>
              </a:rPr>
              <a:t>Theory </a:t>
            </a:r>
            <a:r>
              <a:rPr sz="1200" spc="-15" dirty="0">
                <a:latin typeface="Calibri"/>
                <a:cs typeface="Calibri"/>
              </a:rPr>
              <a:t>Tutorial</a:t>
            </a:r>
            <a:endParaRPr sz="1200">
              <a:latin typeface="Calibri"/>
              <a:cs typeface="Calibri"/>
            </a:endParaRPr>
          </a:p>
        </p:txBody>
      </p:sp>
      <p:pic>
        <p:nvPicPr>
          <p:cNvPr id="5" name="object 5"/>
          <p:cNvPicPr/>
          <p:nvPr/>
        </p:nvPicPr>
        <p:blipFill>
          <a:blip r:embed="rId2" cstate="print"/>
          <a:stretch>
            <a:fillRect/>
          </a:stretch>
        </p:blipFill>
        <p:spPr>
          <a:xfrm>
            <a:off x="7239397" y="2509837"/>
            <a:ext cx="161925" cy="161925"/>
          </a:xfrm>
          <a:prstGeom prst="rect">
            <a:avLst/>
          </a:prstGeom>
        </p:spPr>
      </p:pic>
      <p:pic>
        <p:nvPicPr>
          <p:cNvPr id="6" name="object 6"/>
          <p:cNvPicPr/>
          <p:nvPr/>
        </p:nvPicPr>
        <p:blipFill>
          <a:blip r:embed="rId2" cstate="print"/>
          <a:stretch>
            <a:fillRect/>
          </a:stretch>
        </p:blipFill>
        <p:spPr>
          <a:xfrm>
            <a:off x="7086997" y="3500437"/>
            <a:ext cx="161925" cy="161925"/>
          </a:xfrm>
          <a:prstGeom prst="rect">
            <a:avLst/>
          </a:prstGeom>
        </p:spPr>
      </p:pic>
      <p:pic>
        <p:nvPicPr>
          <p:cNvPr id="7" name="object 7"/>
          <p:cNvPicPr/>
          <p:nvPr/>
        </p:nvPicPr>
        <p:blipFill>
          <a:blip r:embed="rId2" cstate="print"/>
          <a:stretch>
            <a:fillRect/>
          </a:stretch>
        </p:blipFill>
        <p:spPr>
          <a:xfrm>
            <a:off x="7467997" y="3195637"/>
            <a:ext cx="161925" cy="161925"/>
          </a:xfrm>
          <a:prstGeom prst="rect">
            <a:avLst/>
          </a:prstGeom>
        </p:spPr>
      </p:pic>
      <p:pic>
        <p:nvPicPr>
          <p:cNvPr id="8" name="object 8"/>
          <p:cNvPicPr/>
          <p:nvPr/>
        </p:nvPicPr>
        <p:blipFill>
          <a:blip r:embed="rId2" cstate="print"/>
          <a:stretch>
            <a:fillRect/>
          </a:stretch>
        </p:blipFill>
        <p:spPr>
          <a:xfrm>
            <a:off x="7086997" y="3729037"/>
            <a:ext cx="161925" cy="161925"/>
          </a:xfrm>
          <a:prstGeom prst="rect">
            <a:avLst/>
          </a:prstGeom>
        </p:spPr>
      </p:pic>
      <p:pic>
        <p:nvPicPr>
          <p:cNvPr id="9" name="object 9"/>
          <p:cNvPicPr/>
          <p:nvPr/>
        </p:nvPicPr>
        <p:blipFill>
          <a:blip r:embed="rId2" cstate="print"/>
          <a:stretch>
            <a:fillRect/>
          </a:stretch>
        </p:blipFill>
        <p:spPr>
          <a:xfrm>
            <a:off x="7391797" y="3881437"/>
            <a:ext cx="161925" cy="161925"/>
          </a:xfrm>
          <a:prstGeom prst="rect">
            <a:avLst/>
          </a:prstGeom>
        </p:spPr>
      </p:pic>
      <p:pic>
        <p:nvPicPr>
          <p:cNvPr id="10" name="object 10"/>
          <p:cNvPicPr/>
          <p:nvPr/>
        </p:nvPicPr>
        <p:blipFill>
          <a:blip r:embed="rId2" cstate="print"/>
          <a:stretch>
            <a:fillRect/>
          </a:stretch>
        </p:blipFill>
        <p:spPr>
          <a:xfrm>
            <a:off x="7696597" y="3729037"/>
            <a:ext cx="161925" cy="161925"/>
          </a:xfrm>
          <a:prstGeom prst="rect">
            <a:avLst/>
          </a:prstGeom>
        </p:spPr>
      </p:pic>
      <p:pic>
        <p:nvPicPr>
          <p:cNvPr id="11" name="object 11"/>
          <p:cNvPicPr/>
          <p:nvPr/>
        </p:nvPicPr>
        <p:blipFill>
          <a:blip r:embed="rId2" cstate="print"/>
          <a:stretch>
            <a:fillRect/>
          </a:stretch>
        </p:blipFill>
        <p:spPr>
          <a:xfrm>
            <a:off x="8001397" y="3957637"/>
            <a:ext cx="161925" cy="161925"/>
          </a:xfrm>
          <a:prstGeom prst="rect">
            <a:avLst/>
          </a:prstGeom>
        </p:spPr>
      </p:pic>
      <p:grpSp>
        <p:nvGrpSpPr>
          <p:cNvPr id="12" name="object 12"/>
          <p:cNvGrpSpPr/>
          <p:nvPr/>
        </p:nvGrpSpPr>
        <p:grpSpPr>
          <a:xfrm>
            <a:off x="8252222" y="1977062"/>
            <a:ext cx="884555" cy="2912110"/>
            <a:chOff x="8252222" y="1977062"/>
            <a:chExt cx="884555" cy="2912110"/>
          </a:xfrm>
        </p:grpSpPr>
        <p:pic>
          <p:nvPicPr>
            <p:cNvPr id="13" name="object 13"/>
            <p:cNvPicPr/>
            <p:nvPr/>
          </p:nvPicPr>
          <p:blipFill>
            <a:blip r:embed="rId3" cstate="print"/>
            <a:stretch>
              <a:fillRect/>
            </a:stretch>
          </p:blipFill>
          <p:spPr>
            <a:xfrm>
              <a:off x="8763397" y="2357437"/>
              <a:ext cx="161925" cy="161925"/>
            </a:xfrm>
            <a:prstGeom prst="rect">
              <a:avLst/>
            </a:prstGeom>
          </p:spPr>
        </p:pic>
        <p:pic>
          <p:nvPicPr>
            <p:cNvPr id="14" name="object 14"/>
            <p:cNvPicPr/>
            <p:nvPr/>
          </p:nvPicPr>
          <p:blipFill>
            <a:blip r:embed="rId3" cstate="print"/>
            <a:stretch>
              <a:fillRect/>
            </a:stretch>
          </p:blipFill>
          <p:spPr>
            <a:xfrm>
              <a:off x="8763397" y="2890837"/>
              <a:ext cx="161925" cy="161925"/>
            </a:xfrm>
            <a:prstGeom prst="rect">
              <a:avLst/>
            </a:prstGeom>
          </p:spPr>
        </p:pic>
        <p:pic>
          <p:nvPicPr>
            <p:cNvPr id="15" name="object 15"/>
            <p:cNvPicPr/>
            <p:nvPr/>
          </p:nvPicPr>
          <p:blipFill>
            <a:blip r:embed="rId2" cstate="print"/>
            <a:stretch>
              <a:fillRect/>
            </a:stretch>
          </p:blipFill>
          <p:spPr>
            <a:xfrm>
              <a:off x="8610997" y="4110037"/>
              <a:ext cx="161925" cy="161925"/>
            </a:xfrm>
            <a:prstGeom prst="rect">
              <a:avLst/>
            </a:prstGeom>
          </p:spPr>
        </p:pic>
        <p:sp>
          <p:nvSpPr>
            <p:cNvPr id="16" name="object 16"/>
            <p:cNvSpPr/>
            <p:nvPr/>
          </p:nvSpPr>
          <p:spPr>
            <a:xfrm>
              <a:off x="8517112" y="1996112"/>
              <a:ext cx="426084" cy="2766060"/>
            </a:xfrm>
            <a:custGeom>
              <a:avLst/>
              <a:gdLst/>
              <a:ahLst/>
              <a:cxnLst/>
              <a:rect l="l" t="t" r="r" b="b"/>
              <a:pathLst>
                <a:path w="426084" h="2766060">
                  <a:moveTo>
                    <a:pt x="0" y="0"/>
                  </a:moveTo>
                  <a:lnTo>
                    <a:pt x="425894" y="2765763"/>
                  </a:lnTo>
                </a:path>
              </a:pathLst>
            </a:custGeom>
            <a:ln w="38099">
              <a:solidFill>
                <a:srgbClr val="000000"/>
              </a:solidFill>
            </a:ln>
          </p:spPr>
          <p:txBody>
            <a:bodyPr wrap="square" lIns="0" tIns="0" rIns="0" bIns="0" rtlCol="0"/>
            <a:lstStyle/>
            <a:p>
              <a:endParaRPr/>
            </a:p>
          </p:txBody>
        </p:sp>
        <p:sp>
          <p:nvSpPr>
            <p:cNvPr id="17" name="object 17"/>
            <p:cNvSpPr/>
            <p:nvPr/>
          </p:nvSpPr>
          <p:spPr>
            <a:xfrm>
              <a:off x="8593312" y="2027862"/>
              <a:ext cx="426084" cy="2766060"/>
            </a:xfrm>
            <a:custGeom>
              <a:avLst/>
              <a:gdLst/>
              <a:ahLst/>
              <a:cxnLst/>
              <a:rect l="l" t="t" r="r" b="b"/>
              <a:pathLst>
                <a:path w="426084" h="2766060">
                  <a:moveTo>
                    <a:pt x="0" y="0"/>
                  </a:moveTo>
                  <a:lnTo>
                    <a:pt x="425894" y="2765763"/>
                  </a:lnTo>
                </a:path>
              </a:pathLst>
            </a:custGeom>
            <a:ln w="38099">
              <a:solidFill>
                <a:srgbClr val="000000"/>
              </a:solidFill>
            </a:ln>
          </p:spPr>
          <p:txBody>
            <a:bodyPr wrap="square" lIns="0" tIns="0" rIns="0" bIns="0" rtlCol="0"/>
            <a:lstStyle/>
            <a:p>
              <a:endParaRPr/>
            </a:p>
          </p:txBody>
        </p:sp>
        <p:sp>
          <p:nvSpPr>
            <p:cNvPr id="18" name="object 18"/>
            <p:cNvSpPr/>
            <p:nvPr/>
          </p:nvSpPr>
          <p:spPr>
            <a:xfrm>
              <a:off x="8463137" y="2104062"/>
              <a:ext cx="426084" cy="2766060"/>
            </a:xfrm>
            <a:custGeom>
              <a:avLst/>
              <a:gdLst/>
              <a:ahLst/>
              <a:cxnLst/>
              <a:rect l="l" t="t" r="r" b="b"/>
              <a:pathLst>
                <a:path w="426084" h="2766060">
                  <a:moveTo>
                    <a:pt x="0" y="0"/>
                  </a:moveTo>
                  <a:lnTo>
                    <a:pt x="425894" y="2765763"/>
                  </a:lnTo>
                </a:path>
              </a:pathLst>
            </a:custGeom>
            <a:ln w="38099">
              <a:solidFill>
                <a:srgbClr val="000000"/>
              </a:solidFill>
            </a:ln>
          </p:spPr>
          <p:txBody>
            <a:bodyPr wrap="square" lIns="0" tIns="0" rIns="0" bIns="0" rtlCol="0"/>
            <a:lstStyle/>
            <a:p>
              <a:endParaRPr/>
            </a:p>
          </p:txBody>
        </p:sp>
        <p:sp>
          <p:nvSpPr>
            <p:cNvPr id="19" name="object 19"/>
            <p:cNvSpPr/>
            <p:nvPr/>
          </p:nvSpPr>
          <p:spPr>
            <a:xfrm>
              <a:off x="8310961" y="2438401"/>
              <a:ext cx="152400" cy="152400"/>
            </a:xfrm>
            <a:custGeom>
              <a:avLst/>
              <a:gdLst/>
              <a:ahLst/>
              <a:cxnLst/>
              <a:rect l="l" t="t" r="r" b="b"/>
              <a:pathLst>
                <a:path w="152400" h="152400">
                  <a:moveTo>
                    <a:pt x="152400" y="0"/>
                  </a:moveTo>
                  <a:lnTo>
                    <a:pt x="0" y="0"/>
                  </a:lnTo>
                  <a:lnTo>
                    <a:pt x="0" y="152400"/>
                  </a:lnTo>
                  <a:lnTo>
                    <a:pt x="152400" y="152400"/>
                  </a:lnTo>
                  <a:lnTo>
                    <a:pt x="152400" y="0"/>
                  </a:lnTo>
                  <a:close/>
                </a:path>
              </a:pathLst>
            </a:custGeom>
            <a:solidFill>
              <a:srgbClr val="FF0000"/>
            </a:solidFill>
          </p:spPr>
          <p:txBody>
            <a:bodyPr wrap="square" lIns="0" tIns="0" rIns="0" bIns="0" rtlCol="0"/>
            <a:lstStyle/>
            <a:p>
              <a:endParaRPr/>
            </a:p>
          </p:txBody>
        </p:sp>
        <p:sp>
          <p:nvSpPr>
            <p:cNvPr id="20" name="object 20"/>
            <p:cNvSpPr/>
            <p:nvPr/>
          </p:nvSpPr>
          <p:spPr>
            <a:xfrm>
              <a:off x="8310961" y="2438401"/>
              <a:ext cx="152400" cy="152400"/>
            </a:xfrm>
            <a:custGeom>
              <a:avLst/>
              <a:gdLst/>
              <a:ahLst/>
              <a:cxnLst/>
              <a:rect l="l" t="t" r="r" b="b"/>
              <a:pathLst>
                <a:path w="152400" h="152400">
                  <a:moveTo>
                    <a:pt x="0" y="0"/>
                  </a:moveTo>
                  <a:lnTo>
                    <a:pt x="152400" y="0"/>
                  </a:lnTo>
                  <a:lnTo>
                    <a:pt x="152400" y="152400"/>
                  </a:lnTo>
                  <a:lnTo>
                    <a:pt x="0" y="152400"/>
                  </a:lnTo>
                  <a:lnTo>
                    <a:pt x="0" y="0"/>
                  </a:lnTo>
                  <a:close/>
                </a:path>
              </a:pathLst>
            </a:custGeom>
            <a:ln w="41275">
              <a:solidFill>
                <a:srgbClr val="99CC00"/>
              </a:solidFill>
            </a:ln>
          </p:spPr>
          <p:txBody>
            <a:bodyPr wrap="square" lIns="0" tIns="0" rIns="0" bIns="0" rtlCol="0"/>
            <a:lstStyle/>
            <a:p>
              <a:endParaRPr/>
            </a:p>
          </p:txBody>
        </p:sp>
        <p:sp>
          <p:nvSpPr>
            <p:cNvPr id="21" name="object 21"/>
            <p:cNvSpPr/>
            <p:nvPr/>
          </p:nvSpPr>
          <p:spPr>
            <a:xfrm>
              <a:off x="8963423" y="4576763"/>
              <a:ext cx="152400" cy="152400"/>
            </a:xfrm>
            <a:custGeom>
              <a:avLst/>
              <a:gdLst/>
              <a:ahLst/>
              <a:cxnLst/>
              <a:rect l="l" t="t" r="r" b="b"/>
              <a:pathLst>
                <a:path w="152400" h="152400">
                  <a:moveTo>
                    <a:pt x="152400" y="0"/>
                  </a:moveTo>
                  <a:lnTo>
                    <a:pt x="0" y="0"/>
                  </a:lnTo>
                  <a:lnTo>
                    <a:pt x="0" y="152400"/>
                  </a:lnTo>
                  <a:lnTo>
                    <a:pt x="152400" y="152400"/>
                  </a:lnTo>
                  <a:lnTo>
                    <a:pt x="152400" y="0"/>
                  </a:lnTo>
                  <a:close/>
                </a:path>
              </a:pathLst>
            </a:custGeom>
            <a:solidFill>
              <a:srgbClr val="4472C4"/>
            </a:solidFill>
          </p:spPr>
          <p:txBody>
            <a:bodyPr wrap="square" lIns="0" tIns="0" rIns="0" bIns="0" rtlCol="0"/>
            <a:lstStyle/>
            <a:p>
              <a:endParaRPr/>
            </a:p>
          </p:txBody>
        </p:sp>
        <p:sp>
          <p:nvSpPr>
            <p:cNvPr id="22" name="object 22"/>
            <p:cNvSpPr/>
            <p:nvPr/>
          </p:nvSpPr>
          <p:spPr>
            <a:xfrm>
              <a:off x="8963423" y="4576763"/>
              <a:ext cx="152400" cy="152400"/>
            </a:xfrm>
            <a:custGeom>
              <a:avLst/>
              <a:gdLst/>
              <a:ahLst/>
              <a:cxnLst/>
              <a:rect l="l" t="t" r="r" b="b"/>
              <a:pathLst>
                <a:path w="152400" h="152400">
                  <a:moveTo>
                    <a:pt x="0" y="0"/>
                  </a:moveTo>
                  <a:lnTo>
                    <a:pt x="152400" y="0"/>
                  </a:lnTo>
                  <a:lnTo>
                    <a:pt x="152400" y="152400"/>
                  </a:lnTo>
                  <a:lnTo>
                    <a:pt x="0" y="152400"/>
                  </a:lnTo>
                  <a:lnTo>
                    <a:pt x="0" y="0"/>
                  </a:lnTo>
                  <a:close/>
                </a:path>
              </a:pathLst>
            </a:custGeom>
            <a:ln w="41275">
              <a:solidFill>
                <a:srgbClr val="99CC00"/>
              </a:solidFill>
            </a:ln>
          </p:spPr>
          <p:txBody>
            <a:bodyPr wrap="square" lIns="0" tIns="0" rIns="0" bIns="0" rtlCol="0"/>
            <a:lstStyle/>
            <a:p>
              <a:endParaRPr/>
            </a:p>
          </p:txBody>
        </p:sp>
        <p:sp>
          <p:nvSpPr>
            <p:cNvPr id="23" name="object 23"/>
            <p:cNvSpPr/>
            <p:nvPr/>
          </p:nvSpPr>
          <p:spPr>
            <a:xfrm>
              <a:off x="8941198" y="3749676"/>
              <a:ext cx="152400" cy="152400"/>
            </a:xfrm>
            <a:custGeom>
              <a:avLst/>
              <a:gdLst/>
              <a:ahLst/>
              <a:cxnLst/>
              <a:rect l="l" t="t" r="r" b="b"/>
              <a:pathLst>
                <a:path w="152400" h="152400">
                  <a:moveTo>
                    <a:pt x="152400" y="0"/>
                  </a:moveTo>
                  <a:lnTo>
                    <a:pt x="0" y="0"/>
                  </a:lnTo>
                  <a:lnTo>
                    <a:pt x="0" y="152400"/>
                  </a:lnTo>
                  <a:lnTo>
                    <a:pt x="152400" y="152400"/>
                  </a:lnTo>
                  <a:lnTo>
                    <a:pt x="152400" y="0"/>
                  </a:lnTo>
                  <a:close/>
                </a:path>
              </a:pathLst>
            </a:custGeom>
            <a:solidFill>
              <a:srgbClr val="4472C4"/>
            </a:solidFill>
          </p:spPr>
          <p:txBody>
            <a:bodyPr wrap="square" lIns="0" tIns="0" rIns="0" bIns="0" rtlCol="0"/>
            <a:lstStyle/>
            <a:p>
              <a:endParaRPr/>
            </a:p>
          </p:txBody>
        </p:sp>
        <p:sp>
          <p:nvSpPr>
            <p:cNvPr id="24" name="object 24"/>
            <p:cNvSpPr/>
            <p:nvPr/>
          </p:nvSpPr>
          <p:spPr>
            <a:xfrm>
              <a:off x="8941198" y="3749676"/>
              <a:ext cx="152400" cy="152400"/>
            </a:xfrm>
            <a:custGeom>
              <a:avLst/>
              <a:gdLst/>
              <a:ahLst/>
              <a:cxnLst/>
              <a:rect l="l" t="t" r="r" b="b"/>
              <a:pathLst>
                <a:path w="152400" h="152400">
                  <a:moveTo>
                    <a:pt x="0" y="0"/>
                  </a:moveTo>
                  <a:lnTo>
                    <a:pt x="152400" y="0"/>
                  </a:lnTo>
                  <a:lnTo>
                    <a:pt x="152400" y="152400"/>
                  </a:lnTo>
                  <a:lnTo>
                    <a:pt x="0" y="152400"/>
                  </a:lnTo>
                  <a:lnTo>
                    <a:pt x="0" y="0"/>
                  </a:lnTo>
                  <a:close/>
                </a:path>
              </a:pathLst>
            </a:custGeom>
            <a:ln w="41275">
              <a:solidFill>
                <a:srgbClr val="99CC00"/>
              </a:solidFill>
            </a:ln>
          </p:spPr>
          <p:txBody>
            <a:bodyPr wrap="square" lIns="0" tIns="0" rIns="0" bIns="0" rtlCol="0"/>
            <a:lstStyle/>
            <a:p>
              <a:endParaRPr/>
            </a:p>
          </p:txBody>
        </p:sp>
        <p:pic>
          <p:nvPicPr>
            <p:cNvPr id="25" name="object 25"/>
            <p:cNvPicPr/>
            <p:nvPr/>
          </p:nvPicPr>
          <p:blipFill>
            <a:blip r:embed="rId2" cstate="print"/>
            <a:stretch>
              <a:fillRect/>
            </a:stretch>
          </p:blipFill>
          <p:spPr>
            <a:xfrm>
              <a:off x="8252222" y="3571874"/>
              <a:ext cx="161925" cy="161925"/>
            </a:xfrm>
            <a:prstGeom prst="rect">
              <a:avLst/>
            </a:prstGeom>
          </p:spPr>
        </p:pic>
      </p:grpSp>
      <p:pic>
        <p:nvPicPr>
          <p:cNvPr id="26" name="object 26"/>
          <p:cNvPicPr/>
          <p:nvPr/>
        </p:nvPicPr>
        <p:blipFill>
          <a:blip r:embed="rId3" cstate="print"/>
          <a:stretch>
            <a:fillRect/>
          </a:stretch>
        </p:blipFill>
        <p:spPr>
          <a:xfrm>
            <a:off x="9372997" y="2509837"/>
            <a:ext cx="161925" cy="161925"/>
          </a:xfrm>
          <a:prstGeom prst="rect">
            <a:avLst/>
          </a:prstGeom>
        </p:spPr>
      </p:pic>
      <p:grpSp>
        <p:nvGrpSpPr>
          <p:cNvPr id="27" name="object 27"/>
          <p:cNvGrpSpPr/>
          <p:nvPr/>
        </p:nvGrpSpPr>
        <p:grpSpPr>
          <a:xfrm>
            <a:off x="9677797" y="2967037"/>
            <a:ext cx="314325" cy="238125"/>
            <a:chOff x="9677797" y="2967037"/>
            <a:chExt cx="314325" cy="238125"/>
          </a:xfrm>
        </p:grpSpPr>
        <p:sp>
          <p:nvSpPr>
            <p:cNvPr id="28" name="object 28"/>
            <p:cNvSpPr/>
            <p:nvPr/>
          </p:nvSpPr>
          <p:spPr>
            <a:xfrm>
              <a:off x="9682560" y="29718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29" name="object 29"/>
            <p:cNvSpPr/>
            <p:nvPr/>
          </p:nvSpPr>
          <p:spPr>
            <a:xfrm>
              <a:off x="9682560" y="29718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30" name="object 30"/>
            <p:cNvSpPr/>
            <p:nvPr/>
          </p:nvSpPr>
          <p:spPr>
            <a:xfrm>
              <a:off x="9834960" y="30480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1" name="object 31"/>
            <p:cNvSpPr/>
            <p:nvPr/>
          </p:nvSpPr>
          <p:spPr>
            <a:xfrm>
              <a:off x="9834960" y="30480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grpSp>
      <p:grpSp>
        <p:nvGrpSpPr>
          <p:cNvPr id="32" name="object 32"/>
          <p:cNvGrpSpPr/>
          <p:nvPr/>
        </p:nvGrpSpPr>
        <p:grpSpPr>
          <a:xfrm>
            <a:off x="9982597" y="3271837"/>
            <a:ext cx="542925" cy="390525"/>
            <a:chOff x="9982597" y="3271837"/>
            <a:chExt cx="542925" cy="390525"/>
          </a:xfrm>
        </p:grpSpPr>
        <p:sp>
          <p:nvSpPr>
            <p:cNvPr id="33" name="object 33"/>
            <p:cNvSpPr/>
            <p:nvPr/>
          </p:nvSpPr>
          <p:spPr>
            <a:xfrm>
              <a:off x="9987360" y="32766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4" name="object 34"/>
            <p:cNvSpPr/>
            <p:nvPr/>
          </p:nvSpPr>
          <p:spPr>
            <a:xfrm>
              <a:off x="9987360" y="32766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35" name="object 35"/>
            <p:cNvSpPr/>
            <p:nvPr/>
          </p:nvSpPr>
          <p:spPr>
            <a:xfrm>
              <a:off x="10215960" y="34290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6" name="object 36"/>
            <p:cNvSpPr/>
            <p:nvPr/>
          </p:nvSpPr>
          <p:spPr>
            <a:xfrm>
              <a:off x="10215960" y="34290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37" name="object 37"/>
            <p:cNvSpPr/>
            <p:nvPr/>
          </p:nvSpPr>
          <p:spPr>
            <a:xfrm>
              <a:off x="10368360" y="34290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8" name="object 38"/>
            <p:cNvSpPr/>
            <p:nvPr/>
          </p:nvSpPr>
          <p:spPr>
            <a:xfrm>
              <a:off x="10368360" y="34290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39" name="object 39"/>
            <p:cNvSpPr/>
            <p:nvPr/>
          </p:nvSpPr>
          <p:spPr>
            <a:xfrm>
              <a:off x="10139760" y="33528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40" name="object 40"/>
            <p:cNvSpPr/>
            <p:nvPr/>
          </p:nvSpPr>
          <p:spPr>
            <a:xfrm>
              <a:off x="10139760" y="33528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41" name="object 41"/>
            <p:cNvSpPr/>
            <p:nvPr/>
          </p:nvSpPr>
          <p:spPr>
            <a:xfrm>
              <a:off x="10292160" y="35052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42" name="object 42"/>
            <p:cNvSpPr/>
            <p:nvPr/>
          </p:nvSpPr>
          <p:spPr>
            <a:xfrm>
              <a:off x="10292160" y="35052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grpSp>
      <p:pic>
        <p:nvPicPr>
          <p:cNvPr id="43" name="object 43"/>
          <p:cNvPicPr/>
          <p:nvPr/>
        </p:nvPicPr>
        <p:blipFill>
          <a:blip r:embed="rId3" cstate="print"/>
          <a:stretch>
            <a:fillRect/>
          </a:stretch>
        </p:blipFill>
        <p:spPr>
          <a:xfrm>
            <a:off x="9753997" y="3652837"/>
            <a:ext cx="161925" cy="161925"/>
          </a:xfrm>
          <a:prstGeom prst="rect">
            <a:avLst/>
          </a:prstGeom>
        </p:spPr>
      </p:pic>
      <p:pic>
        <p:nvPicPr>
          <p:cNvPr id="44" name="object 44"/>
          <p:cNvPicPr/>
          <p:nvPr/>
        </p:nvPicPr>
        <p:blipFill>
          <a:blip r:embed="rId3" cstate="print"/>
          <a:stretch>
            <a:fillRect/>
          </a:stretch>
        </p:blipFill>
        <p:spPr>
          <a:xfrm>
            <a:off x="10439797" y="4033837"/>
            <a:ext cx="161925" cy="161925"/>
          </a:xfrm>
          <a:prstGeom prst="rect">
            <a:avLst/>
          </a:prstGeom>
        </p:spPr>
      </p:pic>
      <p:pic>
        <p:nvPicPr>
          <p:cNvPr id="45" name="object 45"/>
          <p:cNvPicPr/>
          <p:nvPr/>
        </p:nvPicPr>
        <p:blipFill>
          <a:blip r:embed="rId3" cstate="print"/>
          <a:stretch>
            <a:fillRect/>
          </a:stretch>
        </p:blipFill>
        <p:spPr>
          <a:xfrm>
            <a:off x="9830197" y="4186237"/>
            <a:ext cx="161925" cy="161925"/>
          </a:xfrm>
          <a:prstGeom prst="rect">
            <a:avLst/>
          </a:prstGeom>
        </p:spPr>
      </p:pic>
      <p:pic>
        <p:nvPicPr>
          <p:cNvPr id="46" name="object 46"/>
          <p:cNvPicPr/>
          <p:nvPr/>
        </p:nvPicPr>
        <p:blipFill>
          <a:blip r:embed="rId2" cstate="print"/>
          <a:stretch>
            <a:fillRect/>
          </a:stretch>
        </p:blipFill>
        <p:spPr>
          <a:xfrm>
            <a:off x="7391797" y="3652837"/>
            <a:ext cx="161925" cy="161925"/>
          </a:xfrm>
          <a:prstGeom prst="rect">
            <a:avLst/>
          </a:prstGeom>
        </p:spPr>
      </p:pic>
      <p:pic>
        <p:nvPicPr>
          <p:cNvPr id="47" name="object 47"/>
          <p:cNvPicPr/>
          <p:nvPr/>
        </p:nvPicPr>
        <p:blipFill>
          <a:blip r:embed="rId2" cstate="print"/>
          <a:stretch>
            <a:fillRect/>
          </a:stretch>
        </p:blipFill>
        <p:spPr>
          <a:xfrm>
            <a:off x="7086997" y="2967037"/>
            <a:ext cx="161925" cy="161925"/>
          </a:xfrm>
          <a:prstGeom prst="rect">
            <a:avLst/>
          </a:prstGeom>
        </p:spPr>
      </p:pic>
      <p:pic>
        <p:nvPicPr>
          <p:cNvPr id="48" name="object 48"/>
          <p:cNvPicPr/>
          <p:nvPr/>
        </p:nvPicPr>
        <p:blipFill>
          <a:blip r:embed="rId2" cstate="print"/>
          <a:stretch>
            <a:fillRect/>
          </a:stretch>
        </p:blipFill>
        <p:spPr>
          <a:xfrm>
            <a:off x="7848997" y="3119437"/>
            <a:ext cx="161925" cy="161925"/>
          </a:xfrm>
          <a:prstGeom prst="rect">
            <a:avLst/>
          </a:prstGeom>
        </p:spPr>
      </p:pic>
      <p:pic>
        <p:nvPicPr>
          <p:cNvPr id="49" name="object 49"/>
          <p:cNvPicPr/>
          <p:nvPr/>
        </p:nvPicPr>
        <p:blipFill>
          <a:blip r:embed="rId2" cstate="print"/>
          <a:stretch>
            <a:fillRect/>
          </a:stretch>
        </p:blipFill>
        <p:spPr>
          <a:xfrm>
            <a:off x="7772797" y="3500437"/>
            <a:ext cx="161925" cy="161925"/>
          </a:xfrm>
          <a:prstGeom prst="rect">
            <a:avLst/>
          </a:prstGeom>
        </p:spPr>
      </p:pic>
      <p:pic>
        <p:nvPicPr>
          <p:cNvPr id="50" name="object 50"/>
          <p:cNvPicPr/>
          <p:nvPr/>
        </p:nvPicPr>
        <p:blipFill>
          <a:blip r:embed="rId2" cstate="print"/>
          <a:stretch>
            <a:fillRect/>
          </a:stretch>
        </p:blipFill>
        <p:spPr>
          <a:xfrm>
            <a:off x="7696597" y="4110037"/>
            <a:ext cx="161925" cy="161925"/>
          </a:xfrm>
          <a:prstGeom prst="rect">
            <a:avLst/>
          </a:prstGeom>
        </p:spPr>
      </p:pic>
      <p:pic>
        <p:nvPicPr>
          <p:cNvPr id="51" name="object 51"/>
          <p:cNvPicPr/>
          <p:nvPr/>
        </p:nvPicPr>
        <p:blipFill>
          <a:blip r:embed="rId3" cstate="print"/>
          <a:stretch>
            <a:fillRect/>
          </a:stretch>
        </p:blipFill>
        <p:spPr>
          <a:xfrm>
            <a:off x="9372997" y="3195637"/>
            <a:ext cx="161925" cy="161925"/>
          </a:xfrm>
          <a:prstGeom prst="rect">
            <a:avLst/>
          </a:prstGeom>
        </p:spPr>
      </p:pic>
      <p:pic>
        <p:nvPicPr>
          <p:cNvPr id="52" name="object 52"/>
          <p:cNvPicPr/>
          <p:nvPr/>
        </p:nvPicPr>
        <p:blipFill>
          <a:blip r:embed="rId3" cstate="print"/>
          <a:stretch>
            <a:fillRect/>
          </a:stretch>
        </p:blipFill>
        <p:spPr>
          <a:xfrm>
            <a:off x="9601597" y="3424237"/>
            <a:ext cx="161925" cy="161925"/>
          </a:xfrm>
          <a:prstGeom prst="rect">
            <a:avLst/>
          </a:prstGeom>
        </p:spPr>
      </p:pic>
      <p:sp>
        <p:nvSpPr>
          <p:cNvPr id="53" name="object 53"/>
          <p:cNvSpPr txBox="1"/>
          <p:nvPr/>
        </p:nvSpPr>
        <p:spPr>
          <a:xfrm>
            <a:off x="8770701" y="5214620"/>
            <a:ext cx="56832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ED7D31"/>
                </a:solidFill>
                <a:latin typeface="Verdana"/>
                <a:cs typeface="Verdana"/>
              </a:rPr>
              <a:t>BAD</a:t>
            </a:r>
            <a:endParaRPr sz="1800">
              <a:latin typeface="Verdana"/>
              <a:cs typeface="Verdana"/>
            </a:endParaRPr>
          </a:p>
        </p:txBody>
      </p:sp>
      <p:grpSp>
        <p:nvGrpSpPr>
          <p:cNvPr id="54" name="object 54"/>
          <p:cNvGrpSpPr/>
          <p:nvPr/>
        </p:nvGrpSpPr>
        <p:grpSpPr>
          <a:xfrm>
            <a:off x="7833123" y="2112963"/>
            <a:ext cx="193675" cy="193675"/>
            <a:chOff x="7833123" y="2112963"/>
            <a:chExt cx="193675" cy="193675"/>
          </a:xfrm>
        </p:grpSpPr>
        <p:sp>
          <p:nvSpPr>
            <p:cNvPr id="55" name="object 55"/>
            <p:cNvSpPr/>
            <p:nvPr/>
          </p:nvSpPr>
          <p:spPr>
            <a:xfrm>
              <a:off x="7853760" y="2133601"/>
              <a:ext cx="152400" cy="152400"/>
            </a:xfrm>
            <a:custGeom>
              <a:avLst/>
              <a:gdLst/>
              <a:ahLst/>
              <a:cxnLst/>
              <a:rect l="l" t="t" r="r" b="b"/>
              <a:pathLst>
                <a:path w="152400" h="152400">
                  <a:moveTo>
                    <a:pt x="152400" y="0"/>
                  </a:moveTo>
                  <a:lnTo>
                    <a:pt x="0" y="0"/>
                  </a:lnTo>
                  <a:lnTo>
                    <a:pt x="0" y="152400"/>
                  </a:lnTo>
                  <a:lnTo>
                    <a:pt x="152400" y="152400"/>
                  </a:lnTo>
                  <a:lnTo>
                    <a:pt x="152400" y="0"/>
                  </a:lnTo>
                  <a:close/>
                </a:path>
              </a:pathLst>
            </a:custGeom>
            <a:solidFill>
              <a:srgbClr val="FF0000"/>
            </a:solidFill>
          </p:spPr>
          <p:txBody>
            <a:bodyPr wrap="square" lIns="0" tIns="0" rIns="0" bIns="0" rtlCol="0"/>
            <a:lstStyle/>
            <a:p>
              <a:endParaRPr/>
            </a:p>
          </p:txBody>
        </p:sp>
        <p:sp>
          <p:nvSpPr>
            <p:cNvPr id="56" name="object 56"/>
            <p:cNvSpPr/>
            <p:nvPr/>
          </p:nvSpPr>
          <p:spPr>
            <a:xfrm>
              <a:off x="7853760" y="2133601"/>
              <a:ext cx="152400" cy="152400"/>
            </a:xfrm>
            <a:custGeom>
              <a:avLst/>
              <a:gdLst/>
              <a:ahLst/>
              <a:cxnLst/>
              <a:rect l="l" t="t" r="r" b="b"/>
              <a:pathLst>
                <a:path w="152400" h="152400">
                  <a:moveTo>
                    <a:pt x="0" y="0"/>
                  </a:moveTo>
                  <a:lnTo>
                    <a:pt x="152400" y="0"/>
                  </a:lnTo>
                  <a:lnTo>
                    <a:pt x="152400" y="152400"/>
                  </a:lnTo>
                  <a:lnTo>
                    <a:pt x="0" y="152400"/>
                  </a:lnTo>
                  <a:lnTo>
                    <a:pt x="0" y="0"/>
                  </a:lnTo>
                  <a:close/>
                </a:path>
              </a:pathLst>
            </a:custGeom>
            <a:ln w="41275">
              <a:solidFill>
                <a:srgbClr val="99CC00"/>
              </a:solidFill>
            </a:ln>
          </p:spPr>
          <p:txBody>
            <a:bodyPr wrap="square" lIns="0" tIns="0" rIns="0" bIns="0" rtlCol="0"/>
            <a:lstStyle/>
            <a:p>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303645" cy="695960"/>
          </a:xfrm>
          <a:prstGeom prst="rect">
            <a:avLst/>
          </a:prstGeom>
        </p:spPr>
        <p:txBody>
          <a:bodyPr vert="horz" wrap="square" lIns="0" tIns="12700" rIns="0" bIns="0" rtlCol="0">
            <a:spAutoFit/>
          </a:bodyPr>
          <a:lstStyle/>
          <a:p>
            <a:pPr marL="12700">
              <a:lnSpc>
                <a:spcPct val="100000"/>
              </a:lnSpc>
              <a:spcBef>
                <a:spcPts val="100"/>
              </a:spcBef>
            </a:pPr>
            <a:r>
              <a:rPr spc="-15" dirty="0"/>
              <a:t>SVM: </a:t>
            </a:r>
            <a:r>
              <a:rPr spc="-25" dirty="0"/>
              <a:t>Large</a:t>
            </a:r>
            <a:r>
              <a:rPr spc="-5" dirty="0"/>
              <a:t> </a:t>
            </a:r>
            <a:r>
              <a:rPr spc="-15" dirty="0"/>
              <a:t>margin</a:t>
            </a:r>
            <a:r>
              <a:rPr spc="-5" dirty="0"/>
              <a:t> classifier</a:t>
            </a:r>
          </a:p>
        </p:txBody>
      </p:sp>
      <p:sp>
        <p:nvSpPr>
          <p:cNvPr id="3" name="object 3"/>
          <p:cNvSpPr txBox="1"/>
          <p:nvPr/>
        </p:nvSpPr>
        <p:spPr>
          <a:xfrm>
            <a:off x="6403340" y="5573267"/>
            <a:ext cx="4193540" cy="675640"/>
          </a:xfrm>
          <a:prstGeom prst="rect">
            <a:avLst/>
          </a:prstGeom>
        </p:spPr>
        <p:txBody>
          <a:bodyPr vert="horz" wrap="square" lIns="0" tIns="12700" rIns="0" bIns="0" rtlCol="0">
            <a:spAutoFit/>
          </a:bodyPr>
          <a:lstStyle/>
          <a:p>
            <a:pPr marL="170180">
              <a:lnSpc>
                <a:spcPct val="100000"/>
              </a:lnSpc>
              <a:spcBef>
                <a:spcPts val="100"/>
              </a:spcBef>
            </a:pPr>
            <a:r>
              <a:rPr sz="2925" spc="-187" baseline="1424" dirty="0">
                <a:solidFill>
                  <a:srgbClr val="ED7D31"/>
                </a:solidFill>
                <a:latin typeface="Wingdings"/>
                <a:cs typeface="Wingdings"/>
              </a:rPr>
              <a:t></a:t>
            </a:r>
            <a:r>
              <a:rPr sz="2925" spc="270" baseline="1424" dirty="0">
                <a:solidFill>
                  <a:srgbClr val="ED7D31"/>
                </a:solidFill>
                <a:latin typeface="Times New Roman"/>
                <a:cs typeface="Times New Roman"/>
              </a:rPr>
              <a:t> </a:t>
            </a:r>
            <a:r>
              <a:rPr sz="2000" b="1" spc="-5" dirty="0">
                <a:solidFill>
                  <a:srgbClr val="ED7D31"/>
                </a:solidFill>
                <a:latin typeface="Verdana"/>
                <a:cs typeface="Verdana"/>
              </a:rPr>
              <a:t>Maximal</a:t>
            </a:r>
            <a:r>
              <a:rPr sz="2000" b="1" spc="-15" dirty="0">
                <a:solidFill>
                  <a:srgbClr val="ED7D31"/>
                </a:solidFill>
                <a:latin typeface="Verdana"/>
                <a:cs typeface="Verdana"/>
              </a:rPr>
              <a:t> </a:t>
            </a:r>
            <a:r>
              <a:rPr sz="2000" b="1" dirty="0">
                <a:solidFill>
                  <a:srgbClr val="ED7D31"/>
                </a:solidFill>
                <a:latin typeface="Verdana"/>
                <a:cs typeface="Verdana"/>
              </a:rPr>
              <a:t>Margin</a:t>
            </a:r>
            <a:r>
              <a:rPr sz="2000" b="1" spc="-20" dirty="0">
                <a:solidFill>
                  <a:srgbClr val="ED7D31"/>
                </a:solidFill>
                <a:latin typeface="Verdana"/>
                <a:cs typeface="Verdana"/>
              </a:rPr>
              <a:t> </a:t>
            </a:r>
            <a:r>
              <a:rPr sz="2000" b="1" dirty="0">
                <a:solidFill>
                  <a:srgbClr val="ED7D31"/>
                </a:solidFill>
                <a:latin typeface="Verdana"/>
                <a:cs typeface="Verdana"/>
              </a:rPr>
              <a:t>Classifier</a:t>
            </a:r>
            <a:endParaRPr sz="2000">
              <a:latin typeface="Verdana"/>
              <a:cs typeface="Verdana"/>
            </a:endParaRPr>
          </a:p>
          <a:p>
            <a:pPr marL="12700">
              <a:lnSpc>
                <a:spcPct val="100000"/>
              </a:lnSpc>
              <a:spcBef>
                <a:spcPts val="1280"/>
              </a:spcBef>
            </a:pPr>
            <a:r>
              <a:rPr sz="1200" spc="-10" dirty="0">
                <a:latin typeface="Calibri"/>
                <a:cs typeface="Calibri"/>
              </a:rPr>
              <a:t>From</a:t>
            </a:r>
            <a:r>
              <a:rPr sz="1200" dirty="0">
                <a:latin typeface="Calibri"/>
                <a:cs typeface="Calibri"/>
              </a:rPr>
              <a:t> </a:t>
            </a:r>
            <a:r>
              <a:rPr sz="1200" spc="-5" dirty="0">
                <a:latin typeface="Calibri"/>
                <a:cs typeface="Calibri"/>
              </a:rPr>
              <a:t>Gert</a:t>
            </a:r>
            <a:r>
              <a:rPr sz="1200" dirty="0">
                <a:latin typeface="Calibri"/>
                <a:cs typeface="Calibri"/>
              </a:rPr>
              <a:t> </a:t>
            </a:r>
            <a:r>
              <a:rPr sz="1200" spc="-5" dirty="0">
                <a:latin typeface="Calibri"/>
                <a:cs typeface="Calibri"/>
              </a:rPr>
              <a:t>Lanckriet,</a:t>
            </a:r>
            <a:r>
              <a:rPr sz="1200" dirty="0">
                <a:latin typeface="Calibri"/>
                <a:cs typeface="Calibri"/>
              </a:rPr>
              <a:t> </a:t>
            </a:r>
            <a:r>
              <a:rPr sz="1200" spc="-10" dirty="0">
                <a:latin typeface="Calibri"/>
                <a:cs typeface="Calibri"/>
              </a:rPr>
              <a:t>Statistical</a:t>
            </a:r>
            <a:r>
              <a:rPr sz="1200" dirty="0">
                <a:latin typeface="Calibri"/>
                <a:cs typeface="Calibri"/>
              </a:rPr>
              <a:t> </a:t>
            </a:r>
            <a:r>
              <a:rPr sz="1200" spc="-5" dirty="0">
                <a:latin typeface="Calibri"/>
                <a:cs typeface="Calibri"/>
              </a:rPr>
              <a:t>Learning</a:t>
            </a:r>
            <a:r>
              <a:rPr sz="1200" dirty="0">
                <a:latin typeface="Calibri"/>
                <a:cs typeface="Calibri"/>
              </a:rPr>
              <a:t> </a:t>
            </a:r>
            <a:r>
              <a:rPr sz="1200" spc="-5" dirty="0">
                <a:latin typeface="Calibri"/>
                <a:cs typeface="Calibri"/>
              </a:rPr>
              <a:t>Theory </a:t>
            </a:r>
            <a:r>
              <a:rPr sz="1200" spc="-15" dirty="0">
                <a:latin typeface="Calibri"/>
                <a:cs typeface="Calibri"/>
              </a:rPr>
              <a:t>Tutorial</a:t>
            </a:r>
            <a:endParaRPr sz="1200">
              <a:latin typeface="Calibri"/>
              <a:cs typeface="Calibri"/>
            </a:endParaRPr>
          </a:p>
        </p:txBody>
      </p:sp>
      <p:sp>
        <p:nvSpPr>
          <p:cNvPr id="4" name="object 4"/>
          <p:cNvSpPr txBox="1"/>
          <p:nvPr/>
        </p:nvSpPr>
        <p:spPr>
          <a:xfrm>
            <a:off x="916939" y="1716532"/>
            <a:ext cx="5680710" cy="1546860"/>
          </a:xfrm>
          <a:prstGeom prst="rect">
            <a:avLst/>
          </a:prstGeom>
        </p:spPr>
        <p:txBody>
          <a:bodyPr vert="horz" wrap="square" lIns="0" tIns="91440" rIns="0" bIns="0" rtlCol="0">
            <a:spAutoFit/>
          </a:bodyPr>
          <a:lstStyle/>
          <a:p>
            <a:pPr marL="482600" indent="-469900">
              <a:lnSpc>
                <a:spcPct val="100000"/>
              </a:lnSpc>
              <a:spcBef>
                <a:spcPts val="720"/>
              </a:spcBef>
              <a:buFont typeface="Arial"/>
              <a:buChar char="•"/>
              <a:tabLst>
                <a:tab pos="481965" algn="l"/>
                <a:tab pos="482600" algn="l"/>
              </a:tabLst>
            </a:pPr>
            <a:r>
              <a:rPr sz="2800" b="1" spc="-5" dirty="0">
                <a:latin typeface="Calibri"/>
                <a:cs typeface="Calibri"/>
              </a:rPr>
              <a:t>Another</a:t>
            </a:r>
            <a:r>
              <a:rPr sz="2800" b="1" spc="5" dirty="0">
                <a:latin typeface="Calibri"/>
                <a:cs typeface="Calibri"/>
              </a:rPr>
              <a:t> </a:t>
            </a:r>
            <a:r>
              <a:rPr sz="2800" b="1" spc="-10" dirty="0">
                <a:latin typeface="Calibri"/>
                <a:cs typeface="Calibri"/>
              </a:rPr>
              <a:t>family</a:t>
            </a:r>
            <a:r>
              <a:rPr sz="2800" b="1" spc="-5" dirty="0">
                <a:latin typeface="Calibri"/>
                <a:cs typeface="Calibri"/>
              </a:rPr>
              <a:t> of</a:t>
            </a:r>
            <a:r>
              <a:rPr sz="2800" b="1" dirty="0">
                <a:latin typeface="Calibri"/>
                <a:cs typeface="Calibri"/>
              </a:rPr>
              <a:t> </a:t>
            </a:r>
            <a:r>
              <a:rPr sz="2800" b="1" spc="-5" dirty="0">
                <a:latin typeface="Calibri"/>
                <a:cs typeface="Calibri"/>
              </a:rPr>
              <a:t>linear</a:t>
            </a:r>
            <a:r>
              <a:rPr sz="2800" b="1" spc="5" dirty="0">
                <a:latin typeface="Calibri"/>
                <a:cs typeface="Calibri"/>
              </a:rPr>
              <a:t> </a:t>
            </a:r>
            <a:r>
              <a:rPr sz="2800" b="1" spc="-10" dirty="0">
                <a:latin typeface="Calibri"/>
                <a:cs typeface="Calibri"/>
              </a:rPr>
              <a:t>algorithms</a:t>
            </a:r>
            <a:endParaRPr sz="2800">
              <a:latin typeface="Calibri"/>
              <a:cs typeface="Calibri"/>
            </a:endParaRPr>
          </a:p>
          <a:p>
            <a:pPr marL="482600" indent="-469900">
              <a:lnSpc>
                <a:spcPct val="100000"/>
              </a:lnSpc>
              <a:spcBef>
                <a:spcPts val="625"/>
              </a:spcBef>
              <a:buFont typeface="Arial"/>
              <a:buChar char="•"/>
              <a:tabLst>
                <a:tab pos="481965" algn="l"/>
                <a:tab pos="482600" algn="l"/>
              </a:tabLst>
            </a:pPr>
            <a:r>
              <a:rPr sz="2800" b="1" spc="-5" dirty="0">
                <a:latin typeface="Calibri"/>
                <a:cs typeface="Calibri"/>
              </a:rPr>
              <a:t>Intuition</a:t>
            </a:r>
            <a:r>
              <a:rPr sz="2800" b="1" spc="-15" dirty="0">
                <a:latin typeface="Calibri"/>
                <a:cs typeface="Calibri"/>
              </a:rPr>
              <a:t> </a:t>
            </a:r>
            <a:r>
              <a:rPr sz="2800" spc="-25" dirty="0">
                <a:latin typeface="Calibri"/>
                <a:cs typeface="Calibri"/>
              </a:rPr>
              <a:t>(Vapnik,</a:t>
            </a:r>
            <a:r>
              <a:rPr sz="2800" spc="-5" dirty="0">
                <a:latin typeface="Calibri"/>
                <a:cs typeface="Calibri"/>
              </a:rPr>
              <a:t> </a:t>
            </a:r>
            <a:r>
              <a:rPr sz="2800" dirty="0">
                <a:latin typeface="Calibri"/>
                <a:cs typeface="Calibri"/>
              </a:rPr>
              <a:t>1965)</a:t>
            </a:r>
            <a:endParaRPr sz="2800">
              <a:latin typeface="Calibri"/>
              <a:cs typeface="Calibri"/>
            </a:endParaRPr>
          </a:p>
          <a:p>
            <a:pPr marL="482600" indent="-469900">
              <a:lnSpc>
                <a:spcPct val="100000"/>
              </a:lnSpc>
              <a:spcBef>
                <a:spcPts val="650"/>
              </a:spcBef>
              <a:buFont typeface="Arial"/>
              <a:buChar char="•"/>
              <a:tabLst>
                <a:tab pos="481965" algn="l"/>
                <a:tab pos="482600" algn="l"/>
              </a:tabLst>
            </a:pPr>
            <a:r>
              <a:rPr sz="2800" spc="-5" dirty="0">
                <a:latin typeface="Calibri"/>
                <a:cs typeface="Calibri"/>
              </a:rPr>
              <a:t>If</a:t>
            </a:r>
            <a:r>
              <a:rPr sz="2800" spc="-10" dirty="0">
                <a:latin typeface="Calibri"/>
                <a:cs typeface="Calibri"/>
              </a:rPr>
              <a:t> </a:t>
            </a:r>
            <a:r>
              <a:rPr sz="2800" dirty="0">
                <a:latin typeface="Calibri"/>
                <a:cs typeface="Calibri"/>
              </a:rPr>
              <a:t>the</a:t>
            </a:r>
            <a:r>
              <a:rPr sz="2800" spc="-15" dirty="0">
                <a:latin typeface="Calibri"/>
                <a:cs typeface="Calibri"/>
              </a:rPr>
              <a:t> </a:t>
            </a:r>
            <a:r>
              <a:rPr sz="2800" spc="-5" dirty="0">
                <a:latin typeface="Calibri"/>
                <a:cs typeface="Calibri"/>
              </a:rPr>
              <a:t>classes</a:t>
            </a:r>
            <a:r>
              <a:rPr sz="2800" dirty="0">
                <a:latin typeface="Calibri"/>
                <a:cs typeface="Calibri"/>
              </a:rPr>
              <a:t> </a:t>
            </a:r>
            <a:r>
              <a:rPr sz="2800" spc="-15" dirty="0">
                <a:latin typeface="Calibri"/>
                <a:cs typeface="Calibri"/>
              </a:rPr>
              <a:t>are </a:t>
            </a:r>
            <a:r>
              <a:rPr sz="2800" spc="-5" dirty="0">
                <a:latin typeface="Calibri"/>
                <a:cs typeface="Calibri"/>
              </a:rPr>
              <a:t>linearly</a:t>
            </a:r>
            <a:r>
              <a:rPr sz="2800" spc="-10" dirty="0">
                <a:latin typeface="Calibri"/>
                <a:cs typeface="Calibri"/>
              </a:rPr>
              <a:t> separable:</a:t>
            </a:r>
            <a:endParaRPr sz="2800">
              <a:latin typeface="Calibri"/>
              <a:cs typeface="Calibri"/>
            </a:endParaRPr>
          </a:p>
        </p:txBody>
      </p:sp>
      <p:sp>
        <p:nvSpPr>
          <p:cNvPr id="5" name="object 5"/>
          <p:cNvSpPr txBox="1"/>
          <p:nvPr/>
        </p:nvSpPr>
        <p:spPr>
          <a:xfrm>
            <a:off x="1388110" y="3292347"/>
            <a:ext cx="5173980" cy="1696085"/>
          </a:xfrm>
          <a:prstGeom prst="rect">
            <a:avLst/>
          </a:prstGeom>
        </p:spPr>
        <p:txBody>
          <a:bodyPr vert="horz" wrap="square" lIns="0" tIns="12700" rIns="0" bIns="0" rtlCol="0">
            <a:spAutoFit/>
          </a:bodyPr>
          <a:lstStyle/>
          <a:p>
            <a:pPr marL="449580" indent="-436880">
              <a:lnSpc>
                <a:spcPct val="100000"/>
              </a:lnSpc>
              <a:spcBef>
                <a:spcPts val="100"/>
              </a:spcBef>
              <a:buFont typeface="Arial"/>
              <a:buChar char="•"/>
              <a:tabLst>
                <a:tab pos="448945" algn="l"/>
                <a:tab pos="449580" algn="l"/>
              </a:tabLst>
            </a:pPr>
            <a:r>
              <a:rPr sz="2200" spc="-10" dirty="0">
                <a:latin typeface="Tahoma"/>
                <a:cs typeface="Tahoma"/>
              </a:rPr>
              <a:t>Separate</a:t>
            </a:r>
            <a:r>
              <a:rPr sz="2200" spc="-15" dirty="0">
                <a:latin typeface="Tahoma"/>
                <a:cs typeface="Tahoma"/>
              </a:rPr>
              <a:t> </a:t>
            </a:r>
            <a:r>
              <a:rPr sz="2200" spc="-5" dirty="0">
                <a:latin typeface="Tahoma"/>
                <a:cs typeface="Tahoma"/>
              </a:rPr>
              <a:t>the</a:t>
            </a:r>
            <a:r>
              <a:rPr sz="2200" spc="-15" dirty="0">
                <a:latin typeface="Tahoma"/>
                <a:cs typeface="Tahoma"/>
              </a:rPr>
              <a:t> </a:t>
            </a:r>
            <a:r>
              <a:rPr sz="2200" spc="-5" dirty="0">
                <a:latin typeface="Tahoma"/>
                <a:cs typeface="Tahoma"/>
              </a:rPr>
              <a:t>data</a:t>
            </a:r>
            <a:endParaRPr sz="2200">
              <a:latin typeface="Tahoma"/>
              <a:cs typeface="Tahoma"/>
            </a:endParaRPr>
          </a:p>
          <a:p>
            <a:pPr marL="449580" indent="-436880">
              <a:lnSpc>
                <a:spcPts val="2570"/>
              </a:lnSpc>
              <a:spcBef>
                <a:spcPts val="70"/>
              </a:spcBef>
              <a:buFont typeface="Arial"/>
              <a:buChar char="•"/>
              <a:tabLst>
                <a:tab pos="448945" algn="l"/>
                <a:tab pos="449580" algn="l"/>
              </a:tabLst>
            </a:pPr>
            <a:r>
              <a:rPr sz="2200" spc="-5" dirty="0">
                <a:latin typeface="Tahoma"/>
                <a:cs typeface="Tahoma"/>
              </a:rPr>
              <a:t>Place</a:t>
            </a:r>
            <a:r>
              <a:rPr sz="2200" spc="-10" dirty="0">
                <a:latin typeface="Tahoma"/>
                <a:cs typeface="Tahoma"/>
              </a:rPr>
              <a:t> hyper-plane </a:t>
            </a:r>
            <a:r>
              <a:rPr sz="2200" spc="-10" dirty="0">
                <a:latin typeface="Yu Gothic"/>
                <a:cs typeface="Yu Gothic"/>
              </a:rPr>
              <a:t>“</a:t>
            </a:r>
            <a:r>
              <a:rPr sz="2200" spc="-10" dirty="0">
                <a:latin typeface="Tahoma"/>
                <a:cs typeface="Tahoma"/>
              </a:rPr>
              <a:t>far</a:t>
            </a:r>
            <a:r>
              <a:rPr sz="2200" spc="-10" dirty="0">
                <a:latin typeface="Yu Gothic"/>
                <a:cs typeface="Yu Gothic"/>
              </a:rPr>
              <a:t>”</a:t>
            </a:r>
            <a:r>
              <a:rPr sz="2200" spc="45" dirty="0">
                <a:latin typeface="Yu Gothic"/>
                <a:cs typeface="Yu Gothic"/>
              </a:rPr>
              <a:t> </a:t>
            </a:r>
            <a:r>
              <a:rPr sz="2200" spc="-10" dirty="0">
                <a:latin typeface="Tahoma"/>
                <a:cs typeface="Tahoma"/>
              </a:rPr>
              <a:t>from</a:t>
            </a:r>
            <a:r>
              <a:rPr sz="2200" spc="-5" dirty="0">
                <a:latin typeface="Tahoma"/>
                <a:cs typeface="Tahoma"/>
              </a:rPr>
              <a:t> the</a:t>
            </a:r>
            <a:r>
              <a:rPr sz="2200" spc="-10" dirty="0">
                <a:latin typeface="Tahoma"/>
                <a:cs typeface="Tahoma"/>
              </a:rPr>
              <a:t> </a:t>
            </a:r>
            <a:r>
              <a:rPr sz="2200" spc="-5" dirty="0">
                <a:latin typeface="Tahoma"/>
                <a:cs typeface="Tahoma"/>
              </a:rPr>
              <a:t>data:</a:t>
            </a:r>
            <a:endParaRPr sz="2200">
              <a:latin typeface="Tahoma"/>
              <a:cs typeface="Tahoma"/>
            </a:endParaRPr>
          </a:p>
          <a:p>
            <a:pPr marL="448945">
              <a:lnSpc>
                <a:spcPts val="2570"/>
              </a:lnSpc>
            </a:pPr>
            <a:r>
              <a:rPr sz="2200" b="1" spc="-5" dirty="0">
                <a:latin typeface="Tahoma"/>
                <a:cs typeface="Tahoma"/>
              </a:rPr>
              <a:t>large</a:t>
            </a:r>
            <a:r>
              <a:rPr sz="2200" b="1" spc="-35" dirty="0">
                <a:latin typeface="Tahoma"/>
                <a:cs typeface="Tahoma"/>
              </a:rPr>
              <a:t> </a:t>
            </a:r>
            <a:r>
              <a:rPr sz="2200" b="1" spc="-5" dirty="0">
                <a:latin typeface="Tahoma"/>
                <a:cs typeface="Tahoma"/>
              </a:rPr>
              <a:t>margin</a:t>
            </a:r>
            <a:endParaRPr sz="2200">
              <a:latin typeface="Tahoma"/>
              <a:cs typeface="Tahoma"/>
            </a:endParaRPr>
          </a:p>
          <a:p>
            <a:pPr marL="448945" marR="530860" indent="-436880">
              <a:lnSpc>
                <a:spcPts val="2400"/>
              </a:lnSpc>
              <a:spcBef>
                <a:spcPts val="545"/>
              </a:spcBef>
              <a:buFont typeface="Arial"/>
              <a:buChar char="•"/>
              <a:tabLst>
                <a:tab pos="448945" algn="l"/>
                <a:tab pos="449580" algn="l"/>
              </a:tabLst>
            </a:pPr>
            <a:r>
              <a:rPr sz="2200" spc="-5" dirty="0">
                <a:latin typeface="Tahoma"/>
                <a:cs typeface="Tahoma"/>
              </a:rPr>
              <a:t>Statistical</a:t>
            </a:r>
            <a:r>
              <a:rPr sz="2200" spc="-10" dirty="0">
                <a:latin typeface="Tahoma"/>
                <a:cs typeface="Tahoma"/>
              </a:rPr>
              <a:t> </a:t>
            </a:r>
            <a:r>
              <a:rPr sz="2200" spc="-5" dirty="0">
                <a:latin typeface="Tahoma"/>
                <a:cs typeface="Tahoma"/>
              </a:rPr>
              <a:t>results</a:t>
            </a:r>
            <a:r>
              <a:rPr sz="2200" dirty="0">
                <a:latin typeface="Tahoma"/>
                <a:cs typeface="Tahoma"/>
              </a:rPr>
              <a:t> </a:t>
            </a:r>
            <a:r>
              <a:rPr sz="2200" spc="-10" dirty="0">
                <a:latin typeface="Tahoma"/>
                <a:cs typeface="Tahoma"/>
              </a:rPr>
              <a:t>guarantee</a:t>
            </a:r>
            <a:r>
              <a:rPr sz="2200" spc="5" dirty="0">
                <a:latin typeface="Tahoma"/>
                <a:cs typeface="Tahoma"/>
              </a:rPr>
              <a:t> </a:t>
            </a:r>
            <a:r>
              <a:rPr sz="2200" b="1" dirty="0">
                <a:latin typeface="Tahoma"/>
                <a:cs typeface="Tahoma"/>
              </a:rPr>
              <a:t>good </a:t>
            </a:r>
            <a:r>
              <a:rPr sz="2200" b="1" spc="-630" dirty="0">
                <a:latin typeface="Tahoma"/>
                <a:cs typeface="Tahoma"/>
              </a:rPr>
              <a:t> </a:t>
            </a:r>
            <a:r>
              <a:rPr sz="2200" b="1" spc="-5" dirty="0">
                <a:latin typeface="Tahoma"/>
                <a:cs typeface="Tahoma"/>
              </a:rPr>
              <a:t>generalization</a:t>
            </a:r>
            <a:endParaRPr sz="2200">
              <a:latin typeface="Tahoma"/>
              <a:cs typeface="Tahoma"/>
            </a:endParaRPr>
          </a:p>
        </p:txBody>
      </p:sp>
      <p:grpSp>
        <p:nvGrpSpPr>
          <p:cNvPr id="6" name="object 6"/>
          <p:cNvGrpSpPr/>
          <p:nvPr/>
        </p:nvGrpSpPr>
        <p:grpSpPr>
          <a:xfrm>
            <a:off x="7239397" y="1941649"/>
            <a:ext cx="3286125" cy="2986405"/>
            <a:chOff x="7239397" y="1941649"/>
            <a:chExt cx="3286125" cy="2986405"/>
          </a:xfrm>
        </p:grpSpPr>
        <p:pic>
          <p:nvPicPr>
            <p:cNvPr id="7" name="object 7"/>
            <p:cNvPicPr/>
            <p:nvPr/>
          </p:nvPicPr>
          <p:blipFill>
            <a:blip r:embed="rId2" cstate="print"/>
            <a:stretch>
              <a:fillRect/>
            </a:stretch>
          </p:blipFill>
          <p:spPr>
            <a:xfrm>
              <a:off x="7239397" y="2509837"/>
              <a:ext cx="161925" cy="161925"/>
            </a:xfrm>
            <a:prstGeom prst="rect">
              <a:avLst/>
            </a:prstGeom>
          </p:spPr>
        </p:pic>
        <p:pic>
          <p:nvPicPr>
            <p:cNvPr id="8" name="object 8"/>
            <p:cNvPicPr/>
            <p:nvPr/>
          </p:nvPicPr>
          <p:blipFill>
            <a:blip r:embed="rId2" cstate="print"/>
            <a:stretch>
              <a:fillRect/>
            </a:stretch>
          </p:blipFill>
          <p:spPr>
            <a:xfrm>
              <a:off x="7467997" y="3195637"/>
              <a:ext cx="161925" cy="161925"/>
            </a:xfrm>
            <a:prstGeom prst="rect">
              <a:avLst/>
            </a:prstGeom>
          </p:spPr>
        </p:pic>
        <p:pic>
          <p:nvPicPr>
            <p:cNvPr id="9" name="object 9"/>
            <p:cNvPicPr/>
            <p:nvPr/>
          </p:nvPicPr>
          <p:blipFill>
            <a:blip r:embed="rId2" cstate="print"/>
            <a:stretch>
              <a:fillRect/>
            </a:stretch>
          </p:blipFill>
          <p:spPr>
            <a:xfrm>
              <a:off x="7391797" y="3881437"/>
              <a:ext cx="161925" cy="161925"/>
            </a:xfrm>
            <a:prstGeom prst="rect">
              <a:avLst/>
            </a:prstGeom>
          </p:spPr>
        </p:pic>
        <p:pic>
          <p:nvPicPr>
            <p:cNvPr id="10" name="object 10"/>
            <p:cNvPicPr/>
            <p:nvPr/>
          </p:nvPicPr>
          <p:blipFill>
            <a:blip r:embed="rId2" cstate="print"/>
            <a:stretch>
              <a:fillRect/>
            </a:stretch>
          </p:blipFill>
          <p:spPr>
            <a:xfrm>
              <a:off x="7696597" y="3729037"/>
              <a:ext cx="161925" cy="161925"/>
            </a:xfrm>
            <a:prstGeom prst="rect">
              <a:avLst/>
            </a:prstGeom>
          </p:spPr>
        </p:pic>
        <p:pic>
          <p:nvPicPr>
            <p:cNvPr id="11" name="object 11"/>
            <p:cNvPicPr/>
            <p:nvPr/>
          </p:nvPicPr>
          <p:blipFill>
            <a:blip r:embed="rId2" cstate="print"/>
            <a:stretch>
              <a:fillRect/>
            </a:stretch>
          </p:blipFill>
          <p:spPr>
            <a:xfrm>
              <a:off x="8001397" y="3957637"/>
              <a:ext cx="161925" cy="161925"/>
            </a:xfrm>
            <a:prstGeom prst="rect">
              <a:avLst/>
            </a:prstGeom>
          </p:spPr>
        </p:pic>
        <p:pic>
          <p:nvPicPr>
            <p:cNvPr id="12" name="object 12"/>
            <p:cNvPicPr/>
            <p:nvPr/>
          </p:nvPicPr>
          <p:blipFill>
            <a:blip r:embed="rId3" cstate="print"/>
            <a:stretch>
              <a:fillRect/>
            </a:stretch>
          </p:blipFill>
          <p:spPr>
            <a:xfrm>
              <a:off x="8763397" y="2357437"/>
              <a:ext cx="161925" cy="161925"/>
            </a:xfrm>
            <a:prstGeom prst="rect">
              <a:avLst/>
            </a:prstGeom>
          </p:spPr>
        </p:pic>
        <p:pic>
          <p:nvPicPr>
            <p:cNvPr id="13" name="object 13"/>
            <p:cNvPicPr/>
            <p:nvPr/>
          </p:nvPicPr>
          <p:blipFill>
            <a:blip r:embed="rId3" cstate="print"/>
            <a:stretch>
              <a:fillRect/>
            </a:stretch>
          </p:blipFill>
          <p:spPr>
            <a:xfrm>
              <a:off x="9372997" y="2509837"/>
              <a:ext cx="161925" cy="161925"/>
            </a:xfrm>
            <a:prstGeom prst="rect">
              <a:avLst/>
            </a:prstGeom>
          </p:spPr>
        </p:pic>
        <p:sp>
          <p:nvSpPr>
            <p:cNvPr id="14" name="object 14"/>
            <p:cNvSpPr/>
            <p:nvPr/>
          </p:nvSpPr>
          <p:spPr>
            <a:xfrm>
              <a:off x="9682560" y="29718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15" name="object 15"/>
            <p:cNvSpPr/>
            <p:nvPr/>
          </p:nvSpPr>
          <p:spPr>
            <a:xfrm>
              <a:off x="9682560" y="29718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16" name="object 16"/>
            <p:cNvSpPr/>
            <p:nvPr/>
          </p:nvSpPr>
          <p:spPr>
            <a:xfrm>
              <a:off x="9834960" y="30480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17" name="object 17"/>
            <p:cNvSpPr/>
            <p:nvPr/>
          </p:nvSpPr>
          <p:spPr>
            <a:xfrm>
              <a:off x="9834960" y="30480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pic>
          <p:nvPicPr>
            <p:cNvPr id="18" name="object 18"/>
            <p:cNvPicPr/>
            <p:nvPr/>
          </p:nvPicPr>
          <p:blipFill>
            <a:blip r:embed="rId3" cstate="print"/>
            <a:stretch>
              <a:fillRect/>
            </a:stretch>
          </p:blipFill>
          <p:spPr>
            <a:xfrm>
              <a:off x="8763397" y="2890837"/>
              <a:ext cx="161925" cy="161925"/>
            </a:xfrm>
            <a:prstGeom prst="rect">
              <a:avLst/>
            </a:prstGeom>
          </p:spPr>
        </p:pic>
        <p:pic>
          <p:nvPicPr>
            <p:cNvPr id="19" name="object 19"/>
            <p:cNvPicPr/>
            <p:nvPr/>
          </p:nvPicPr>
          <p:blipFill>
            <a:blip r:embed="rId3" cstate="print"/>
            <a:stretch>
              <a:fillRect/>
            </a:stretch>
          </p:blipFill>
          <p:spPr>
            <a:xfrm>
              <a:off x="9753997" y="3652837"/>
              <a:ext cx="161925" cy="161925"/>
            </a:xfrm>
            <a:prstGeom prst="rect">
              <a:avLst/>
            </a:prstGeom>
          </p:spPr>
        </p:pic>
        <p:pic>
          <p:nvPicPr>
            <p:cNvPr id="20" name="object 20"/>
            <p:cNvPicPr/>
            <p:nvPr/>
          </p:nvPicPr>
          <p:blipFill>
            <a:blip r:embed="rId2" cstate="print"/>
            <a:stretch>
              <a:fillRect/>
            </a:stretch>
          </p:blipFill>
          <p:spPr>
            <a:xfrm>
              <a:off x="7391797" y="3652837"/>
              <a:ext cx="161925" cy="161925"/>
            </a:xfrm>
            <a:prstGeom prst="rect">
              <a:avLst/>
            </a:prstGeom>
          </p:spPr>
        </p:pic>
        <p:pic>
          <p:nvPicPr>
            <p:cNvPr id="21" name="object 21"/>
            <p:cNvPicPr/>
            <p:nvPr/>
          </p:nvPicPr>
          <p:blipFill>
            <a:blip r:embed="rId2" cstate="print"/>
            <a:stretch>
              <a:fillRect/>
            </a:stretch>
          </p:blipFill>
          <p:spPr>
            <a:xfrm>
              <a:off x="7848997" y="3119437"/>
              <a:ext cx="161925" cy="161925"/>
            </a:xfrm>
            <a:prstGeom prst="rect">
              <a:avLst/>
            </a:prstGeom>
          </p:spPr>
        </p:pic>
        <p:pic>
          <p:nvPicPr>
            <p:cNvPr id="22" name="object 22"/>
            <p:cNvPicPr/>
            <p:nvPr/>
          </p:nvPicPr>
          <p:blipFill>
            <a:blip r:embed="rId2" cstate="print"/>
            <a:stretch>
              <a:fillRect/>
            </a:stretch>
          </p:blipFill>
          <p:spPr>
            <a:xfrm>
              <a:off x="8610997" y="4110037"/>
              <a:ext cx="161925" cy="161925"/>
            </a:xfrm>
            <a:prstGeom prst="rect">
              <a:avLst/>
            </a:prstGeom>
          </p:spPr>
        </p:pic>
        <p:pic>
          <p:nvPicPr>
            <p:cNvPr id="23" name="object 23"/>
            <p:cNvPicPr/>
            <p:nvPr/>
          </p:nvPicPr>
          <p:blipFill>
            <a:blip r:embed="rId2" cstate="print"/>
            <a:stretch>
              <a:fillRect/>
            </a:stretch>
          </p:blipFill>
          <p:spPr>
            <a:xfrm>
              <a:off x="7772797" y="3500437"/>
              <a:ext cx="161925" cy="161925"/>
            </a:xfrm>
            <a:prstGeom prst="rect">
              <a:avLst/>
            </a:prstGeom>
          </p:spPr>
        </p:pic>
        <p:pic>
          <p:nvPicPr>
            <p:cNvPr id="24" name="object 24"/>
            <p:cNvPicPr/>
            <p:nvPr/>
          </p:nvPicPr>
          <p:blipFill>
            <a:blip r:embed="rId2" cstate="print"/>
            <a:stretch>
              <a:fillRect/>
            </a:stretch>
          </p:blipFill>
          <p:spPr>
            <a:xfrm>
              <a:off x="7696597" y="4110037"/>
              <a:ext cx="161925" cy="161925"/>
            </a:xfrm>
            <a:prstGeom prst="rect">
              <a:avLst/>
            </a:prstGeom>
          </p:spPr>
        </p:pic>
        <p:pic>
          <p:nvPicPr>
            <p:cNvPr id="25" name="object 25"/>
            <p:cNvPicPr/>
            <p:nvPr/>
          </p:nvPicPr>
          <p:blipFill>
            <a:blip r:embed="rId3" cstate="print"/>
            <a:stretch>
              <a:fillRect/>
            </a:stretch>
          </p:blipFill>
          <p:spPr>
            <a:xfrm>
              <a:off x="9372997" y="3195637"/>
              <a:ext cx="161925" cy="161925"/>
            </a:xfrm>
            <a:prstGeom prst="rect">
              <a:avLst/>
            </a:prstGeom>
          </p:spPr>
        </p:pic>
        <p:pic>
          <p:nvPicPr>
            <p:cNvPr id="26" name="object 26"/>
            <p:cNvPicPr/>
            <p:nvPr/>
          </p:nvPicPr>
          <p:blipFill>
            <a:blip r:embed="rId3" cstate="print"/>
            <a:stretch>
              <a:fillRect/>
            </a:stretch>
          </p:blipFill>
          <p:spPr>
            <a:xfrm>
              <a:off x="9601597" y="3424237"/>
              <a:ext cx="161925" cy="161925"/>
            </a:xfrm>
            <a:prstGeom prst="rect">
              <a:avLst/>
            </a:prstGeom>
          </p:spPr>
        </p:pic>
        <p:sp>
          <p:nvSpPr>
            <p:cNvPr id="27" name="object 27"/>
            <p:cNvSpPr/>
            <p:nvPr/>
          </p:nvSpPr>
          <p:spPr>
            <a:xfrm>
              <a:off x="7581091" y="2075599"/>
              <a:ext cx="2185670" cy="2696210"/>
            </a:xfrm>
            <a:custGeom>
              <a:avLst/>
              <a:gdLst/>
              <a:ahLst/>
              <a:cxnLst/>
              <a:rect l="l" t="t" r="r" b="b"/>
              <a:pathLst>
                <a:path w="2185670" h="2696210">
                  <a:moveTo>
                    <a:pt x="0" y="0"/>
                  </a:moveTo>
                  <a:lnTo>
                    <a:pt x="2185225" y="2695690"/>
                  </a:lnTo>
                </a:path>
              </a:pathLst>
            </a:custGeom>
            <a:ln w="38099">
              <a:solidFill>
                <a:srgbClr val="000000"/>
              </a:solidFill>
            </a:ln>
          </p:spPr>
          <p:txBody>
            <a:bodyPr wrap="square" lIns="0" tIns="0" rIns="0" bIns="0" rtlCol="0"/>
            <a:lstStyle/>
            <a:p>
              <a:endParaRPr/>
            </a:p>
          </p:txBody>
        </p:sp>
        <p:sp>
          <p:nvSpPr>
            <p:cNvPr id="28" name="object 28"/>
            <p:cNvSpPr/>
            <p:nvPr/>
          </p:nvSpPr>
          <p:spPr>
            <a:xfrm>
              <a:off x="7327958" y="2265499"/>
              <a:ext cx="2101215" cy="2643505"/>
            </a:xfrm>
            <a:custGeom>
              <a:avLst/>
              <a:gdLst/>
              <a:ahLst/>
              <a:cxnLst/>
              <a:rect l="l" t="t" r="r" b="b"/>
              <a:pathLst>
                <a:path w="2101215" h="2643504">
                  <a:moveTo>
                    <a:pt x="0" y="0"/>
                  </a:moveTo>
                  <a:lnTo>
                    <a:pt x="2100941" y="2642915"/>
                  </a:lnTo>
                </a:path>
              </a:pathLst>
            </a:custGeom>
            <a:ln w="38099">
              <a:solidFill>
                <a:srgbClr val="000000"/>
              </a:solidFill>
            </a:ln>
          </p:spPr>
          <p:txBody>
            <a:bodyPr wrap="square" lIns="0" tIns="0" rIns="0" bIns="0" rtlCol="0"/>
            <a:lstStyle/>
            <a:p>
              <a:endParaRPr/>
            </a:p>
          </p:txBody>
        </p:sp>
        <p:sp>
          <p:nvSpPr>
            <p:cNvPr id="29" name="object 29"/>
            <p:cNvSpPr/>
            <p:nvPr/>
          </p:nvSpPr>
          <p:spPr>
            <a:xfrm>
              <a:off x="9987360" y="32766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0" name="object 30"/>
            <p:cNvSpPr/>
            <p:nvPr/>
          </p:nvSpPr>
          <p:spPr>
            <a:xfrm>
              <a:off x="9987360" y="32766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31" name="object 31"/>
            <p:cNvSpPr/>
            <p:nvPr/>
          </p:nvSpPr>
          <p:spPr>
            <a:xfrm>
              <a:off x="10215960" y="34290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2" name="object 32"/>
            <p:cNvSpPr/>
            <p:nvPr/>
          </p:nvSpPr>
          <p:spPr>
            <a:xfrm>
              <a:off x="10215960" y="34290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33" name="object 33"/>
            <p:cNvSpPr/>
            <p:nvPr/>
          </p:nvSpPr>
          <p:spPr>
            <a:xfrm>
              <a:off x="10368360" y="34290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4" name="object 34"/>
            <p:cNvSpPr/>
            <p:nvPr/>
          </p:nvSpPr>
          <p:spPr>
            <a:xfrm>
              <a:off x="10368360" y="34290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35" name="object 35"/>
            <p:cNvSpPr/>
            <p:nvPr/>
          </p:nvSpPr>
          <p:spPr>
            <a:xfrm>
              <a:off x="10139760" y="33528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6" name="object 36"/>
            <p:cNvSpPr/>
            <p:nvPr/>
          </p:nvSpPr>
          <p:spPr>
            <a:xfrm>
              <a:off x="10139760" y="33528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37" name="object 37"/>
            <p:cNvSpPr/>
            <p:nvPr/>
          </p:nvSpPr>
          <p:spPr>
            <a:xfrm>
              <a:off x="10292160" y="35052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8" name="object 38"/>
            <p:cNvSpPr/>
            <p:nvPr/>
          </p:nvSpPr>
          <p:spPr>
            <a:xfrm>
              <a:off x="10292160" y="35052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pic>
          <p:nvPicPr>
            <p:cNvPr id="39" name="object 39"/>
            <p:cNvPicPr/>
            <p:nvPr/>
          </p:nvPicPr>
          <p:blipFill>
            <a:blip r:embed="rId3" cstate="print"/>
            <a:stretch>
              <a:fillRect/>
            </a:stretch>
          </p:blipFill>
          <p:spPr>
            <a:xfrm>
              <a:off x="9830197" y="4186237"/>
              <a:ext cx="161925" cy="161925"/>
            </a:xfrm>
            <a:prstGeom prst="rect">
              <a:avLst/>
            </a:prstGeom>
          </p:spPr>
        </p:pic>
        <p:sp>
          <p:nvSpPr>
            <p:cNvPr id="40" name="object 40"/>
            <p:cNvSpPr/>
            <p:nvPr/>
          </p:nvSpPr>
          <p:spPr>
            <a:xfrm>
              <a:off x="7937558" y="1960699"/>
              <a:ext cx="2101215" cy="2643505"/>
            </a:xfrm>
            <a:custGeom>
              <a:avLst/>
              <a:gdLst/>
              <a:ahLst/>
              <a:cxnLst/>
              <a:rect l="l" t="t" r="r" b="b"/>
              <a:pathLst>
                <a:path w="2101215" h="2643504">
                  <a:moveTo>
                    <a:pt x="0" y="0"/>
                  </a:moveTo>
                  <a:lnTo>
                    <a:pt x="2100941" y="2642915"/>
                  </a:lnTo>
                </a:path>
              </a:pathLst>
            </a:custGeom>
            <a:ln w="38099">
              <a:solidFill>
                <a:srgbClr val="000000"/>
              </a:solidFill>
            </a:ln>
          </p:spPr>
          <p:txBody>
            <a:bodyPr wrap="square" lIns="0" tIns="0" rIns="0" bIns="0" rtlCol="0"/>
            <a:lstStyle/>
            <a:p>
              <a:endParaRPr/>
            </a:p>
          </p:txBody>
        </p:sp>
        <p:sp>
          <p:nvSpPr>
            <p:cNvPr id="41" name="object 41"/>
            <p:cNvSpPr/>
            <p:nvPr/>
          </p:nvSpPr>
          <p:spPr>
            <a:xfrm>
              <a:off x="8310961" y="2438401"/>
              <a:ext cx="152400" cy="152400"/>
            </a:xfrm>
            <a:custGeom>
              <a:avLst/>
              <a:gdLst/>
              <a:ahLst/>
              <a:cxnLst/>
              <a:rect l="l" t="t" r="r" b="b"/>
              <a:pathLst>
                <a:path w="152400" h="152400">
                  <a:moveTo>
                    <a:pt x="152400" y="0"/>
                  </a:moveTo>
                  <a:lnTo>
                    <a:pt x="0" y="0"/>
                  </a:lnTo>
                  <a:lnTo>
                    <a:pt x="0" y="152400"/>
                  </a:lnTo>
                  <a:lnTo>
                    <a:pt x="152400" y="152400"/>
                  </a:lnTo>
                  <a:lnTo>
                    <a:pt x="152400" y="0"/>
                  </a:lnTo>
                  <a:close/>
                </a:path>
              </a:pathLst>
            </a:custGeom>
            <a:solidFill>
              <a:srgbClr val="FF0000"/>
            </a:solidFill>
          </p:spPr>
          <p:txBody>
            <a:bodyPr wrap="square" lIns="0" tIns="0" rIns="0" bIns="0" rtlCol="0"/>
            <a:lstStyle/>
            <a:p>
              <a:endParaRPr/>
            </a:p>
          </p:txBody>
        </p:sp>
        <p:sp>
          <p:nvSpPr>
            <p:cNvPr id="42" name="object 42"/>
            <p:cNvSpPr/>
            <p:nvPr/>
          </p:nvSpPr>
          <p:spPr>
            <a:xfrm>
              <a:off x="8310961" y="2438401"/>
              <a:ext cx="152400" cy="152400"/>
            </a:xfrm>
            <a:custGeom>
              <a:avLst/>
              <a:gdLst/>
              <a:ahLst/>
              <a:cxnLst/>
              <a:rect l="l" t="t" r="r" b="b"/>
              <a:pathLst>
                <a:path w="152400" h="152400">
                  <a:moveTo>
                    <a:pt x="0" y="0"/>
                  </a:moveTo>
                  <a:lnTo>
                    <a:pt x="152400" y="0"/>
                  </a:lnTo>
                  <a:lnTo>
                    <a:pt x="152400" y="152400"/>
                  </a:lnTo>
                  <a:lnTo>
                    <a:pt x="0" y="152400"/>
                  </a:lnTo>
                  <a:lnTo>
                    <a:pt x="0" y="0"/>
                  </a:lnTo>
                  <a:close/>
                </a:path>
              </a:pathLst>
            </a:custGeom>
            <a:ln w="41275">
              <a:solidFill>
                <a:srgbClr val="99CC00"/>
              </a:solidFill>
            </a:ln>
          </p:spPr>
          <p:txBody>
            <a:bodyPr wrap="square" lIns="0" tIns="0" rIns="0" bIns="0" rtlCol="0"/>
            <a:lstStyle/>
            <a:p>
              <a:endParaRPr/>
            </a:p>
          </p:txBody>
        </p:sp>
        <p:sp>
          <p:nvSpPr>
            <p:cNvPr id="43" name="object 43"/>
            <p:cNvSpPr/>
            <p:nvPr/>
          </p:nvSpPr>
          <p:spPr>
            <a:xfrm>
              <a:off x="7853761" y="2133601"/>
              <a:ext cx="152400" cy="152400"/>
            </a:xfrm>
            <a:custGeom>
              <a:avLst/>
              <a:gdLst/>
              <a:ahLst/>
              <a:cxnLst/>
              <a:rect l="l" t="t" r="r" b="b"/>
              <a:pathLst>
                <a:path w="152400" h="152400">
                  <a:moveTo>
                    <a:pt x="152400" y="0"/>
                  </a:moveTo>
                  <a:lnTo>
                    <a:pt x="0" y="0"/>
                  </a:lnTo>
                  <a:lnTo>
                    <a:pt x="0" y="152400"/>
                  </a:lnTo>
                  <a:lnTo>
                    <a:pt x="152400" y="152400"/>
                  </a:lnTo>
                  <a:lnTo>
                    <a:pt x="152400" y="0"/>
                  </a:lnTo>
                  <a:close/>
                </a:path>
              </a:pathLst>
            </a:custGeom>
            <a:solidFill>
              <a:srgbClr val="FF0000"/>
            </a:solidFill>
          </p:spPr>
          <p:txBody>
            <a:bodyPr wrap="square" lIns="0" tIns="0" rIns="0" bIns="0" rtlCol="0"/>
            <a:lstStyle/>
            <a:p>
              <a:endParaRPr/>
            </a:p>
          </p:txBody>
        </p:sp>
        <p:sp>
          <p:nvSpPr>
            <p:cNvPr id="44" name="object 44"/>
            <p:cNvSpPr/>
            <p:nvPr/>
          </p:nvSpPr>
          <p:spPr>
            <a:xfrm>
              <a:off x="7853761" y="2133601"/>
              <a:ext cx="152400" cy="152400"/>
            </a:xfrm>
            <a:custGeom>
              <a:avLst/>
              <a:gdLst/>
              <a:ahLst/>
              <a:cxnLst/>
              <a:rect l="l" t="t" r="r" b="b"/>
              <a:pathLst>
                <a:path w="152400" h="152400">
                  <a:moveTo>
                    <a:pt x="0" y="0"/>
                  </a:moveTo>
                  <a:lnTo>
                    <a:pt x="152400" y="0"/>
                  </a:lnTo>
                  <a:lnTo>
                    <a:pt x="152400" y="152400"/>
                  </a:lnTo>
                  <a:lnTo>
                    <a:pt x="0" y="152400"/>
                  </a:lnTo>
                  <a:lnTo>
                    <a:pt x="0" y="0"/>
                  </a:lnTo>
                  <a:close/>
                </a:path>
              </a:pathLst>
            </a:custGeom>
            <a:ln w="41275">
              <a:solidFill>
                <a:srgbClr val="99CC00"/>
              </a:solidFill>
            </a:ln>
          </p:spPr>
          <p:txBody>
            <a:bodyPr wrap="square" lIns="0" tIns="0" rIns="0" bIns="0" rtlCol="0"/>
            <a:lstStyle/>
            <a:p>
              <a:endParaRPr/>
            </a:p>
          </p:txBody>
        </p:sp>
        <p:sp>
          <p:nvSpPr>
            <p:cNvPr id="45" name="object 45"/>
            <p:cNvSpPr/>
            <p:nvPr/>
          </p:nvSpPr>
          <p:spPr>
            <a:xfrm>
              <a:off x="8963424" y="4576763"/>
              <a:ext cx="152400" cy="152400"/>
            </a:xfrm>
            <a:custGeom>
              <a:avLst/>
              <a:gdLst/>
              <a:ahLst/>
              <a:cxnLst/>
              <a:rect l="l" t="t" r="r" b="b"/>
              <a:pathLst>
                <a:path w="152400" h="152400">
                  <a:moveTo>
                    <a:pt x="152400" y="0"/>
                  </a:moveTo>
                  <a:lnTo>
                    <a:pt x="0" y="0"/>
                  </a:lnTo>
                  <a:lnTo>
                    <a:pt x="0" y="152400"/>
                  </a:lnTo>
                  <a:lnTo>
                    <a:pt x="152400" y="152400"/>
                  </a:lnTo>
                  <a:lnTo>
                    <a:pt x="152400" y="0"/>
                  </a:lnTo>
                  <a:close/>
                </a:path>
              </a:pathLst>
            </a:custGeom>
            <a:solidFill>
              <a:srgbClr val="4472C4"/>
            </a:solidFill>
          </p:spPr>
          <p:txBody>
            <a:bodyPr wrap="square" lIns="0" tIns="0" rIns="0" bIns="0" rtlCol="0"/>
            <a:lstStyle/>
            <a:p>
              <a:endParaRPr/>
            </a:p>
          </p:txBody>
        </p:sp>
        <p:sp>
          <p:nvSpPr>
            <p:cNvPr id="46" name="object 46"/>
            <p:cNvSpPr/>
            <p:nvPr/>
          </p:nvSpPr>
          <p:spPr>
            <a:xfrm>
              <a:off x="8963424" y="4576763"/>
              <a:ext cx="152400" cy="152400"/>
            </a:xfrm>
            <a:custGeom>
              <a:avLst/>
              <a:gdLst/>
              <a:ahLst/>
              <a:cxnLst/>
              <a:rect l="l" t="t" r="r" b="b"/>
              <a:pathLst>
                <a:path w="152400" h="152400">
                  <a:moveTo>
                    <a:pt x="0" y="0"/>
                  </a:moveTo>
                  <a:lnTo>
                    <a:pt x="152400" y="0"/>
                  </a:lnTo>
                  <a:lnTo>
                    <a:pt x="152400" y="152400"/>
                  </a:lnTo>
                  <a:lnTo>
                    <a:pt x="0" y="152400"/>
                  </a:lnTo>
                  <a:lnTo>
                    <a:pt x="0" y="0"/>
                  </a:lnTo>
                  <a:close/>
                </a:path>
              </a:pathLst>
            </a:custGeom>
            <a:ln w="41275">
              <a:solidFill>
                <a:srgbClr val="99CC00"/>
              </a:solidFill>
            </a:ln>
          </p:spPr>
          <p:txBody>
            <a:bodyPr wrap="square" lIns="0" tIns="0" rIns="0" bIns="0" rtlCol="0"/>
            <a:lstStyle/>
            <a:p>
              <a:endParaRPr/>
            </a:p>
          </p:txBody>
        </p:sp>
        <p:sp>
          <p:nvSpPr>
            <p:cNvPr id="47" name="object 47"/>
            <p:cNvSpPr/>
            <p:nvPr/>
          </p:nvSpPr>
          <p:spPr>
            <a:xfrm>
              <a:off x="8793561" y="3749676"/>
              <a:ext cx="152400" cy="152400"/>
            </a:xfrm>
            <a:custGeom>
              <a:avLst/>
              <a:gdLst/>
              <a:ahLst/>
              <a:cxnLst/>
              <a:rect l="l" t="t" r="r" b="b"/>
              <a:pathLst>
                <a:path w="152400" h="152400">
                  <a:moveTo>
                    <a:pt x="152400" y="0"/>
                  </a:moveTo>
                  <a:lnTo>
                    <a:pt x="0" y="0"/>
                  </a:lnTo>
                  <a:lnTo>
                    <a:pt x="0" y="152400"/>
                  </a:lnTo>
                  <a:lnTo>
                    <a:pt x="152400" y="152400"/>
                  </a:lnTo>
                  <a:lnTo>
                    <a:pt x="152400" y="0"/>
                  </a:lnTo>
                  <a:close/>
                </a:path>
              </a:pathLst>
            </a:custGeom>
            <a:solidFill>
              <a:srgbClr val="4472C4"/>
            </a:solidFill>
          </p:spPr>
          <p:txBody>
            <a:bodyPr wrap="square" lIns="0" tIns="0" rIns="0" bIns="0" rtlCol="0"/>
            <a:lstStyle/>
            <a:p>
              <a:endParaRPr/>
            </a:p>
          </p:txBody>
        </p:sp>
        <p:sp>
          <p:nvSpPr>
            <p:cNvPr id="48" name="object 48"/>
            <p:cNvSpPr/>
            <p:nvPr/>
          </p:nvSpPr>
          <p:spPr>
            <a:xfrm>
              <a:off x="8793561" y="3749676"/>
              <a:ext cx="152400" cy="152400"/>
            </a:xfrm>
            <a:custGeom>
              <a:avLst/>
              <a:gdLst/>
              <a:ahLst/>
              <a:cxnLst/>
              <a:rect l="l" t="t" r="r" b="b"/>
              <a:pathLst>
                <a:path w="152400" h="152400">
                  <a:moveTo>
                    <a:pt x="0" y="0"/>
                  </a:moveTo>
                  <a:lnTo>
                    <a:pt x="152400" y="0"/>
                  </a:lnTo>
                  <a:lnTo>
                    <a:pt x="152400" y="152400"/>
                  </a:lnTo>
                  <a:lnTo>
                    <a:pt x="0" y="152400"/>
                  </a:lnTo>
                  <a:lnTo>
                    <a:pt x="0" y="0"/>
                  </a:lnTo>
                  <a:close/>
                </a:path>
              </a:pathLst>
            </a:custGeom>
            <a:ln w="41275">
              <a:solidFill>
                <a:srgbClr val="99CC00"/>
              </a:solidFill>
            </a:ln>
          </p:spPr>
          <p:txBody>
            <a:bodyPr wrap="square" lIns="0" tIns="0" rIns="0" bIns="0" rtlCol="0"/>
            <a:lstStyle/>
            <a:p>
              <a:endParaRPr/>
            </a:p>
          </p:txBody>
        </p:sp>
      </p:grpSp>
      <p:pic>
        <p:nvPicPr>
          <p:cNvPr id="49" name="object 49"/>
          <p:cNvPicPr/>
          <p:nvPr/>
        </p:nvPicPr>
        <p:blipFill>
          <a:blip r:embed="rId2" cstate="print"/>
          <a:stretch>
            <a:fillRect/>
          </a:stretch>
        </p:blipFill>
        <p:spPr>
          <a:xfrm>
            <a:off x="7086997" y="3500437"/>
            <a:ext cx="161925" cy="161925"/>
          </a:xfrm>
          <a:prstGeom prst="rect">
            <a:avLst/>
          </a:prstGeom>
        </p:spPr>
      </p:pic>
      <p:pic>
        <p:nvPicPr>
          <p:cNvPr id="50" name="object 50"/>
          <p:cNvPicPr/>
          <p:nvPr/>
        </p:nvPicPr>
        <p:blipFill>
          <a:blip r:embed="rId2" cstate="print"/>
          <a:stretch>
            <a:fillRect/>
          </a:stretch>
        </p:blipFill>
        <p:spPr>
          <a:xfrm>
            <a:off x="7086997" y="3729037"/>
            <a:ext cx="161925" cy="161925"/>
          </a:xfrm>
          <a:prstGeom prst="rect">
            <a:avLst/>
          </a:prstGeom>
        </p:spPr>
      </p:pic>
      <p:pic>
        <p:nvPicPr>
          <p:cNvPr id="51" name="object 51"/>
          <p:cNvPicPr/>
          <p:nvPr/>
        </p:nvPicPr>
        <p:blipFill>
          <a:blip r:embed="rId3" cstate="print"/>
          <a:stretch>
            <a:fillRect/>
          </a:stretch>
        </p:blipFill>
        <p:spPr>
          <a:xfrm>
            <a:off x="10439797" y="4033837"/>
            <a:ext cx="161925" cy="161925"/>
          </a:xfrm>
          <a:prstGeom prst="rect">
            <a:avLst/>
          </a:prstGeom>
        </p:spPr>
      </p:pic>
      <p:pic>
        <p:nvPicPr>
          <p:cNvPr id="52" name="object 52"/>
          <p:cNvPicPr/>
          <p:nvPr/>
        </p:nvPicPr>
        <p:blipFill>
          <a:blip r:embed="rId2" cstate="print"/>
          <a:stretch>
            <a:fillRect/>
          </a:stretch>
        </p:blipFill>
        <p:spPr>
          <a:xfrm>
            <a:off x="7086997" y="2967037"/>
            <a:ext cx="161925" cy="161925"/>
          </a:xfrm>
          <a:prstGeom prst="rect">
            <a:avLst/>
          </a:prstGeom>
        </p:spPr>
      </p:pic>
      <p:sp>
        <p:nvSpPr>
          <p:cNvPr id="53" name="object 53"/>
          <p:cNvSpPr txBox="1"/>
          <p:nvPr/>
        </p:nvSpPr>
        <p:spPr>
          <a:xfrm>
            <a:off x="9532700" y="4848859"/>
            <a:ext cx="78867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ED7D31"/>
                </a:solidFill>
                <a:latin typeface="Verdana"/>
                <a:cs typeface="Verdana"/>
              </a:rPr>
              <a:t>G</a:t>
            </a:r>
            <a:r>
              <a:rPr sz="1800" b="1" spc="-5" dirty="0">
                <a:solidFill>
                  <a:srgbClr val="ED7D31"/>
                </a:solidFill>
                <a:latin typeface="Verdana"/>
                <a:cs typeface="Verdana"/>
              </a:rPr>
              <a:t>OO</a:t>
            </a:r>
            <a:r>
              <a:rPr sz="1800" b="1" dirty="0">
                <a:solidFill>
                  <a:srgbClr val="ED7D31"/>
                </a:solidFill>
                <a:latin typeface="Verdana"/>
                <a:cs typeface="Verdana"/>
              </a:rPr>
              <a:t>D</a:t>
            </a:r>
            <a:endParaRPr sz="1800">
              <a:latin typeface="Verdana"/>
              <a:cs typeface="Verdan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303645" cy="695960"/>
          </a:xfrm>
          <a:prstGeom prst="rect">
            <a:avLst/>
          </a:prstGeom>
        </p:spPr>
        <p:txBody>
          <a:bodyPr vert="horz" wrap="square" lIns="0" tIns="12700" rIns="0" bIns="0" rtlCol="0">
            <a:spAutoFit/>
          </a:bodyPr>
          <a:lstStyle/>
          <a:p>
            <a:pPr marL="12700">
              <a:lnSpc>
                <a:spcPct val="100000"/>
              </a:lnSpc>
              <a:spcBef>
                <a:spcPts val="100"/>
              </a:spcBef>
            </a:pPr>
            <a:r>
              <a:rPr spc="-15" dirty="0"/>
              <a:t>SVM: </a:t>
            </a:r>
            <a:r>
              <a:rPr spc="-25" dirty="0"/>
              <a:t>Large</a:t>
            </a:r>
            <a:r>
              <a:rPr spc="-5" dirty="0"/>
              <a:t> </a:t>
            </a:r>
            <a:r>
              <a:rPr spc="-15" dirty="0"/>
              <a:t>margin</a:t>
            </a:r>
            <a:r>
              <a:rPr spc="-5" dirty="0"/>
              <a:t> classifier</a:t>
            </a:r>
          </a:p>
        </p:txBody>
      </p:sp>
      <p:sp>
        <p:nvSpPr>
          <p:cNvPr id="3" name="object 3"/>
          <p:cNvSpPr txBox="1"/>
          <p:nvPr/>
        </p:nvSpPr>
        <p:spPr>
          <a:xfrm>
            <a:off x="916939" y="1732957"/>
            <a:ext cx="4741545" cy="1660525"/>
          </a:xfrm>
          <a:prstGeom prst="rect">
            <a:avLst/>
          </a:prstGeom>
        </p:spPr>
        <p:txBody>
          <a:bodyPr vert="horz" wrap="square" lIns="0" tIns="75565" rIns="0" bIns="0" rtlCol="0">
            <a:spAutoFit/>
          </a:bodyPr>
          <a:lstStyle/>
          <a:p>
            <a:pPr marL="118745">
              <a:lnSpc>
                <a:spcPct val="100000"/>
              </a:lnSpc>
              <a:spcBef>
                <a:spcPts val="595"/>
              </a:spcBef>
            </a:pPr>
            <a:r>
              <a:rPr sz="2800" spc="-5" dirty="0">
                <a:latin typeface="Calibri"/>
                <a:cs typeface="Calibri"/>
              </a:rPr>
              <a:t>If</a:t>
            </a:r>
            <a:r>
              <a:rPr sz="2800" spc="-15" dirty="0">
                <a:latin typeface="Calibri"/>
                <a:cs typeface="Calibri"/>
              </a:rPr>
              <a:t> </a:t>
            </a:r>
            <a:r>
              <a:rPr sz="2800" b="1" spc="-5" dirty="0">
                <a:latin typeface="Calibri"/>
                <a:cs typeface="Calibri"/>
              </a:rPr>
              <a:t>not </a:t>
            </a:r>
            <a:r>
              <a:rPr sz="2800" b="1" dirty="0">
                <a:latin typeface="Calibri"/>
                <a:cs typeface="Calibri"/>
              </a:rPr>
              <a:t>linearly</a:t>
            </a:r>
            <a:r>
              <a:rPr sz="2800" b="1" spc="-15" dirty="0">
                <a:latin typeface="Calibri"/>
                <a:cs typeface="Calibri"/>
              </a:rPr>
              <a:t> </a:t>
            </a:r>
            <a:r>
              <a:rPr sz="2800" b="1" spc="-10" dirty="0">
                <a:latin typeface="Calibri"/>
                <a:cs typeface="Calibri"/>
              </a:rPr>
              <a:t>separable</a:t>
            </a:r>
            <a:endParaRPr sz="2800">
              <a:latin typeface="Calibri"/>
              <a:cs typeface="Calibri"/>
            </a:endParaRPr>
          </a:p>
          <a:p>
            <a:pPr marL="241300" indent="-228600">
              <a:lnSpc>
                <a:spcPct val="100000"/>
              </a:lnSpc>
              <a:spcBef>
                <a:spcPts val="420"/>
              </a:spcBef>
              <a:buFont typeface="Arial"/>
              <a:buChar char="•"/>
              <a:tabLst>
                <a:tab pos="241300" algn="l"/>
              </a:tabLst>
            </a:pPr>
            <a:r>
              <a:rPr sz="2400" b="1" spc="-5" dirty="0">
                <a:latin typeface="Tahoma"/>
                <a:cs typeface="Tahoma"/>
              </a:rPr>
              <a:t>Allow</a:t>
            </a:r>
            <a:r>
              <a:rPr sz="2400" b="1" spc="25" dirty="0">
                <a:latin typeface="Tahoma"/>
                <a:cs typeface="Tahoma"/>
              </a:rPr>
              <a:t> </a:t>
            </a:r>
            <a:r>
              <a:rPr sz="2400" spc="-5" dirty="0">
                <a:latin typeface="Tahoma"/>
                <a:cs typeface="Tahoma"/>
              </a:rPr>
              <a:t>some</a:t>
            </a:r>
            <a:r>
              <a:rPr sz="2400" spc="-25" dirty="0">
                <a:latin typeface="Tahoma"/>
                <a:cs typeface="Tahoma"/>
              </a:rPr>
              <a:t> </a:t>
            </a:r>
            <a:r>
              <a:rPr sz="2400" b="1" spc="-5" dirty="0">
                <a:latin typeface="Tahoma"/>
                <a:cs typeface="Tahoma"/>
              </a:rPr>
              <a:t>errors</a:t>
            </a:r>
            <a:endParaRPr sz="2400">
              <a:latin typeface="Tahoma"/>
              <a:cs typeface="Tahoma"/>
            </a:endParaRPr>
          </a:p>
          <a:p>
            <a:pPr marL="241300" indent="-228600">
              <a:lnSpc>
                <a:spcPts val="2735"/>
              </a:lnSpc>
              <a:spcBef>
                <a:spcPts val="240"/>
              </a:spcBef>
              <a:buFont typeface="Arial"/>
              <a:buChar char="•"/>
              <a:tabLst>
                <a:tab pos="241300" algn="l"/>
              </a:tabLst>
            </a:pPr>
            <a:r>
              <a:rPr sz="2400" dirty="0">
                <a:latin typeface="Tahoma"/>
                <a:cs typeface="Tahoma"/>
              </a:rPr>
              <a:t>Still,</a:t>
            </a:r>
            <a:r>
              <a:rPr sz="2400" spc="-25" dirty="0">
                <a:latin typeface="Tahoma"/>
                <a:cs typeface="Tahoma"/>
              </a:rPr>
              <a:t> </a:t>
            </a:r>
            <a:r>
              <a:rPr sz="2400" spc="-5" dirty="0">
                <a:latin typeface="Tahoma"/>
                <a:cs typeface="Tahoma"/>
              </a:rPr>
              <a:t>try</a:t>
            </a:r>
            <a:r>
              <a:rPr sz="2400" spc="-15" dirty="0">
                <a:latin typeface="Tahoma"/>
                <a:cs typeface="Tahoma"/>
              </a:rPr>
              <a:t> </a:t>
            </a:r>
            <a:r>
              <a:rPr sz="2400" spc="-5" dirty="0">
                <a:latin typeface="Tahoma"/>
                <a:cs typeface="Tahoma"/>
              </a:rPr>
              <a:t>to</a:t>
            </a:r>
            <a:r>
              <a:rPr sz="2400" spc="-20" dirty="0">
                <a:latin typeface="Tahoma"/>
                <a:cs typeface="Tahoma"/>
              </a:rPr>
              <a:t> </a:t>
            </a:r>
            <a:r>
              <a:rPr sz="2400" dirty="0">
                <a:latin typeface="Tahoma"/>
                <a:cs typeface="Tahoma"/>
              </a:rPr>
              <a:t>place</a:t>
            </a:r>
            <a:r>
              <a:rPr sz="2400" spc="-20" dirty="0">
                <a:latin typeface="Tahoma"/>
                <a:cs typeface="Tahoma"/>
              </a:rPr>
              <a:t> </a:t>
            </a:r>
            <a:r>
              <a:rPr sz="2400" spc="-5" dirty="0">
                <a:latin typeface="Tahoma"/>
                <a:cs typeface="Tahoma"/>
              </a:rPr>
              <a:t>hyperplane</a:t>
            </a:r>
            <a:r>
              <a:rPr sz="2400" spc="-15" dirty="0">
                <a:latin typeface="Tahoma"/>
                <a:cs typeface="Tahoma"/>
              </a:rPr>
              <a:t> </a:t>
            </a:r>
            <a:r>
              <a:rPr sz="2400" spc="-10" dirty="0">
                <a:latin typeface="Yu Gothic"/>
                <a:cs typeface="Yu Gothic"/>
              </a:rPr>
              <a:t>“</a:t>
            </a:r>
            <a:r>
              <a:rPr sz="2400" spc="-10" dirty="0">
                <a:latin typeface="Tahoma"/>
                <a:cs typeface="Tahoma"/>
              </a:rPr>
              <a:t>far</a:t>
            </a:r>
            <a:r>
              <a:rPr sz="2400" spc="-10" dirty="0">
                <a:latin typeface="Yu Gothic"/>
                <a:cs typeface="Yu Gothic"/>
              </a:rPr>
              <a:t>”</a:t>
            </a:r>
            <a:endParaRPr sz="2400">
              <a:latin typeface="Yu Gothic"/>
              <a:cs typeface="Yu Gothic"/>
            </a:endParaRPr>
          </a:p>
          <a:p>
            <a:pPr marL="104139">
              <a:lnSpc>
                <a:spcPts val="2735"/>
              </a:lnSpc>
            </a:pPr>
            <a:r>
              <a:rPr sz="2400" spc="-10" dirty="0">
                <a:latin typeface="Tahoma"/>
                <a:cs typeface="Tahoma"/>
              </a:rPr>
              <a:t>from</a:t>
            </a:r>
            <a:r>
              <a:rPr sz="2400" spc="-35" dirty="0">
                <a:latin typeface="Tahoma"/>
                <a:cs typeface="Tahoma"/>
              </a:rPr>
              <a:t> </a:t>
            </a:r>
            <a:r>
              <a:rPr sz="2400" dirty="0">
                <a:latin typeface="Tahoma"/>
                <a:cs typeface="Tahoma"/>
              </a:rPr>
              <a:t>each</a:t>
            </a:r>
            <a:r>
              <a:rPr sz="2400" spc="-35" dirty="0">
                <a:latin typeface="Tahoma"/>
                <a:cs typeface="Tahoma"/>
              </a:rPr>
              <a:t> </a:t>
            </a:r>
            <a:r>
              <a:rPr sz="2400" dirty="0">
                <a:latin typeface="Tahoma"/>
                <a:cs typeface="Tahoma"/>
              </a:rPr>
              <a:t>class</a:t>
            </a:r>
            <a:endParaRPr sz="2400">
              <a:latin typeface="Tahoma"/>
              <a:cs typeface="Tahoma"/>
            </a:endParaRPr>
          </a:p>
        </p:txBody>
      </p:sp>
      <p:sp>
        <p:nvSpPr>
          <p:cNvPr id="4" name="object 4"/>
          <p:cNvSpPr txBox="1"/>
          <p:nvPr/>
        </p:nvSpPr>
        <p:spPr>
          <a:xfrm>
            <a:off x="6403340" y="6040628"/>
            <a:ext cx="3462020" cy="208279"/>
          </a:xfrm>
          <a:prstGeom prst="rect">
            <a:avLst/>
          </a:prstGeom>
        </p:spPr>
        <p:txBody>
          <a:bodyPr vert="horz" wrap="square" lIns="0" tIns="12700" rIns="0" bIns="0" rtlCol="0">
            <a:spAutoFit/>
          </a:bodyPr>
          <a:lstStyle/>
          <a:p>
            <a:pPr marL="12700">
              <a:lnSpc>
                <a:spcPct val="100000"/>
              </a:lnSpc>
              <a:spcBef>
                <a:spcPts val="100"/>
              </a:spcBef>
            </a:pPr>
            <a:r>
              <a:rPr sz="1200" spc="-10" dirty="0">
                <a:latin typeface="Calibri"/>
                <a:cs typeface="Calibri"/>
              </a:rPr>
              <a:t>From</a:t>
            </a:r>
            <a:r>
              <a:rPr sz="1200" dirty="0">
                <a:latin typeface="Calibri"/>
                <a:cs typeface="Calibri"/>
              </a:rPr>
              <a:t> </a:t>
            </a:r>
            <a:r>
              <a:rPr sz="1200" spc="-5" dirty="0">
                <a:latin typeface="Calibri"/>
                <a:cs typeface="Calibri"/>
              </a:rPr>
              <a:t>Gert</a:t>
            </a:r>
            <a:r>
              <a:rPr sz="1200" dirty="0">
                <a:latin typeface="Calibri"/>
                <a:cs typeface="Calibri"/>
              </a:rPr>
              <a:t> </a:t>
            </a:r>
            <a:r>
              <a:rPr sz="1200" spc="-5" dirty="0">
                <a:latin typeface="Calibri"/>
                <a:cs typeface="Calibri"/>
              </a:rPr>
              <a:t>Lanckriet,</a:t>
            </a:r>
            <a:r>
              <a:rPr sz="1200" dirty="0">
                <a:latin typeface="Calibri"/>
                <a:cs typeface="Calibri"/>
              </a:rPr>
              <a:t> </a:t>
            </a:r>
            <a:r>
              <a:rPr sz="1200" spc="-10" dirty="0">
                <a:latin typeface="Calibri"/>
                <a:cs typeface="Calibri"/>
              </a:rPr>
              <a:t>Statistical</a:t>
            </a:r>
            <a:r>
              <a:rPr sz="1200" dirty="0">
                <a:latin typeface="Calibri"/>
                <a:cs typeface="Calibri"/>
              </a:rPr>
              <a:t> </a:t>
            </a:r>
            <a:r>
              <a:rPr sz="1200" spc="-5" dirty="0">
                <a:latin typeface="Calibri"/>
                <a:cs typeface="Calibri"/>
              </a:rPr>
              <a:t>Learning</a:t>
            </a:r>
            <a:r>
              <a:rPr sz="1200" dirty="0">
                <a:latin typeface="Calibri"/>
                <a:cs typeface="Calibri"/>
              </a:rPr>
              <a:t> </a:t>
            </a:r>
            <a:r>
              <a:rPr sz="1200" spc="-5" dirty="0">
                <a:latin typeface="Calibri"/>
                <a:cs typeface="Calibri"/>
              </a:rPr>
              <a:t>Theory </a:t>
            </a:r>
            <a:r>
              <a:rPr sz="1200" spc="-15" dirty="0">
                <a:latin typeface="Calibri"/>
                <a:cs typeface="Calibri"/>
              </a:rPr>
              <a:t>Tutorial</a:t>
            </a:r>
            <a:endParaRPr sz="1200">
              <a:latin typeface="Calibri"/>
              <a:cs typeface="Calibri"/>
            </a:endParaRPr>
          </a:p>
        </p:txBody>
      </p:sp>
      <p:grpSp>
        <p:nvGrpSpPr>
          <p:cNvPr id="5" name="object 5"/>
          <p:cNvGrpSpPr/>
          <p:nvPr/>
        </p:nvGrpSpPr>
        <p:grpSpPr>
          <a:xfrm>
            <a:off x="7239397" y="1941649"/>
            <a:ext cx="3286125" cy="2986405"/>
            <a:chOff x="7239397" y="1941649"/>
            <a:chExt cx="3286125" cy="2986405"/>
          </a:xfrm>
        </p:grpSpPr>
        <p:pic>
          <p:nvPicPr>
            <p:cNvPr id="6" name="object 6"/>
            <p:cNvPicPr/>
            <p:nvPr/>
          </p:nvPicPr>
          <p:blipFill>
            <a:blip r:embed="rId2" cstate="print"/>
            <a:stretch>
              <a:fillRect/>
            </a:stretch>
          </p:blipFill>
          <p:spPr>
            <a:xfrm>
              <a:off x="7239397" y="2509837"/>
              <a:ext cx="161925" cy="161925"/>
            </a:xfrm>
            <a:prstGeom prst="rect">
              <a:avLst/>
            </a:prstGeom>
          </p:spPr>
        </p:pic>
        <p:pic>
          <p:nvPicPr>
            <p:cNvPr id="7" name="object 7"/>
            <p:cNvPicPr/>
            <p:nvPr/>
          </p:nvPicPr>
          <p:blipFill>
            <a:blip r:embed="rId2" cstate="print"/>
            <a:stretch>
              <a:fillRect/>
            </a:stretch>
          </p:blipFill>
          <p:spPr>
            <a:xfrm>
              <a:off x="7467997" y="3195637"/>
              <a:ext cx="161925" cy="161925"/>
            </a:xfrm>
            <a:prstGeom prst="rect">
              <a:avLst/>
            </a:prstGeom>
          </p:spPr>
        </p:pic>
        <p:pic>
          <p:nvPicPr>
            <p:cNvPr id="8" name="object 8"/>
            <p:cNvPicPr/>
            <p:nvPr/>
          </p:nvPicPr>
          <p:blipFill>
            <a:blip r:embed="rId2" cstate="print"/>
            <a:stretch>
              <a:fillRect/>
            </a:stretch>
          </p:blipFill>
          <p:spPr>
            <a:xfrm>
              <a:off x="7391797" y="3881437"/>
              <a:ext cx="161925" cy="161925"/>
            </a:xfrm>
            <a:prstGeom prst="rect">
              <a:avLst/>
            </a:prstGeom>
          </p:spPr>
        </p:pic>
        <p:pic>
          <p:nvPicPr>
            <p:cNvPr id="9" name="object 9"/>
            <p:cNvPicPr/>
            <p:nvPr/>
          </p:nvPicPr>
          <p:blipFill>
            <a:blip r:embed="rId2" cstate="print"/>
            <a:stretch>
              <a:fillRect/>
            </a:stretch>
          </p:blipFill>
          <p:spPr>
            <a:xfrm>
              <a:off x="7696597" y="3729037"/>
              <a:ext cx="161925" cy="161925"/>
            </a:xfrm>
            <a:prstGeom prst="rect">
              <a:avLst/>
            </a:prstGeom>
          </p:spPr>
        </p:pic>
        <p:pic>
          <p:nvPicPr>
            <p:cNvPr id="10" name="object 10"/>
            <p:cNvPicPr/>
            <p:nvPr/>
          </p:nvPicPr>
          <p:blipFill>
            <a:blip r:embed="rId2" cstate="print"/>
            <a:stretch>
              <a:fillRect/>
            </a:stretch>
          </p:blipFill>
          <p:spPr>
            <a:xfrm>
              <a:off x="8001397" y="3957637"/>
              <a:ext cx="161925" cy="161925"/>
            </a:xfrm>
            <a:prstGeom prst="rect">
              <a:avLst/>
            </a:prstGeom>
          </p:spPr>
        </p:pic>
        <p:pic>
          <p:nvPicPr>
            <p:cNvPr id="11" name="object 11"/>
            <p:cNvPicPr/>
            <p:nvPr/>
          </p:nvPicPr>
          <p:blipFill>
            <a:blip r:embed="rId3" cstate="print"/>
            <a:stretch>
              <a:fillRect/>
            </a:stretch>
          </p:blipFill>
          <p:spPr>
            <a:xfrm>
              <a:off x="8763397" y="2357437"/>
              <a:ext cx="161925" cy="161925"/>
            </a:xfrm>
            <a:prstGeom prst="rect">
              <a:avLst/>
            </a:prstGeom>
          </p:spPr>
        </p:pic>
        <p:pic>
          <p:nvPicPr>
            <p:cNvPr id="12" name="object 12"/>
            <p:cNvPicPr/>
            <p:nvPr/>
          </p:nvPicPr>
          <p:blipFill>
            <a:blip r:embed="rId3" cstate="print"/>
            <a:stretch>
              <a:fillRect/>
            </a:stretch>
          </p:blipFill>
          <p:spPr>
            <a:xfrm>
              <a:off x="9372997" y="2509837"/>
              <a:ext cx="161925" cy="161925"/>
            </a:xfrm>
            <a:prstGeom prst="rect">
              <a:avLst/>
            </a:prstGeom>
          </p:spPr>
        </p:pic>
        <p:sp>
          <p:nvSpPr>
            <p:cNvPr id="13" name="object 13"/>
            <p:cNvSpPr/>
            <p:nvPr/>
          </p:nvSpPr>
          <p:spPr>
            <a:xfrm>
              <a:off x="9682560" y="29718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14" name="object 14"/>
            <p:cNvSpPr/>
            <p:nvPr/>
          </p:nvSpPr>
          <p:spPr>
            <a:xfrm>
              <a:off x="9682560" y="29718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15" name="object 15"/>
            <p:cNvSpPr/>
            <p:nvPr/>
          </p:nvSpPr>
          <p:spPr>
            <a:xfrm>
              <a:off x="9834960" y="30480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16" name="object 16"/>
            <p:cNvSpPr/>
            <p:nvPr/>
          </p:nvSpPr>
          <p:spPr>
            <a:xfrm>
              <a:off x="9834960" y="30480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pic>
          <p:nvPicPr>
            <p:cNvPr id="17" name="object 17"/>
            <p:cNvPicPr/>
            <p:nvPr/>
          </p:nvPicPr>
          <p:blipFill>
            <a:blip r:embed="rId3" cstate="print"/>
            <a:stretch>
              <a:fillRect/>
            </a:stretch>
          </p:blipFill>
          <p:spPr>
            <a:xfrm>
              <a:off x="8763397" y="2890837"/>
              <a:ext cx="161925" cy="161925"/>
            </a:xfrm>
            <a:prstGeom prst="rect">
              <a:avLst/>
            </a:prstGeom>
          </p:spPr>
        </p:pic>
        <p:pic>
          <p:nvPicPr>
            <p:cNvPr id="18" name="object 18"/>
            <p:cNvPicPr/>
            <p:nvPr/>
          </p:nvPicPr>
          <p:blipFill>
            <a:blip r:embed="rId3" cstate="print"/>
            <a:stretch>
              <a:fillRect/>
            </a:stretch>
          </p:blipFill>
          <p:spPr>
            <a:xfrm>
              <a:off x="9753997" y="3652837"/>
              <a:ext cx="161925" cy="161925"/>
            </a:xfrm>
            <a:prstGeom prst="rect">
              <a:avLst/>
            </a:prstGeom>
          </p:spPr>
        </p:pic>
        <p:pic>
          <p:nvPicPr>
            <p:cNvPr id="19" name="object 19"/>
            <p:cNvPicPr/>
            <p:nvPr/>
          </p:nvPicPr>
          <p:blipFill>
            <a:blip r:embed="rId2" cstate="print"/>
            <a:stretch>
              <a:fillRect/>
            </a:stretch>
          </p:blipFill>
          <p:spPr>
            <a:xfrm>
              <a:off x="7391797" y="3652837"/>
              <a:ext cx="161925" cy="161925"/>
            </a:xfrm>
            <a:prstGeom prst="rect">
              <a:avLst/>
            </a:prstGeom>
          </p:spPr>
        </p:pic>
        <p:pic>
          <p:nvPicPr>
            <p:cNvPr id="20" name="object 20"/>
            <p:cNvPicPr/>
            <p:nvPr/>
          </p:nvPicPr>
          <p:blipFill>
            <a:blip r:embed="rId2" cstate="print"/>
            <a:stretch>
              <a:fillRect/>
            </a:stretch>
          </p:blipFill>
          <p:spPr>
            <a:xfrm>
              <a:off x="7848997" y="3119437"/>
              <a:ext cx="161925" cy="161925"/>
            </a:xfrm>
            <a:prstGeom prst="rect">
              <a:avLst/>
            </a:prstGeom>
          </p:spPr>
        </p:pic>
        <p:pic>
          <p:nvPicPr>
            <p:cNvPr id="21" name="object 21"/>
            <p:cNvPicPr/>
            <p:nvPr/>
          </p:nvPicPr>
          <p:blipFill>
            <a:blip r:embed="rId2" cstate="print"/>
            <a:stretch>
              <a:fillRect/>
            </a:stretch>
          </p:blipFill>
          <p:spPr>
            <a:xfrm>
              <a:off x="8610997" y="4110037"/>
              <a:ext cx="161925" cy="161925"/>
            </a:xfrm>
            <a:prstGeom prst="rect">
              <a:avLst/>
            </a:prstGeom>
          </p:spPr>
        </p:pic>
        <p:pic>
          <p:nvPicPr>
            <p:cNvPr id="22" name="object 22"/>
            <p:cNvPicPr/>
            <p:nvPr/>
          </p:nvPicPr>
          <p:blipFill>
            <a:blip r:embed="rId2" cstate="print"/>
            <a:stretch>
              <a:fillRect/>
            </a:stretch>
          </p:blipFill>
          <p:spPr>
            <a:xfrm>
              <a:off x="7772797" y="3500437"/>
              <a:ext cx="161925" cy="161925"/>
            </a:xfrm>
            <a:prstGeom prst="rect">
              <a:avLst/>
            </a:prstGeom>
          </p:spPr>
        </p:pic>
        <p:pic>
          <p:nvPicPr>
            <p:cNvPr id="23" name="object 23"/>
            <p:cNvPicPr/>
            <p:nvPr/>
          </p:nvPicPr>
          <p:blipFill>
            <a:blip r:embed="rId2" cstate="print"/>
            <a:stretch>
              <a:fillRect/>
            </a:stretch>
          </p:blipFill>
          <p:spPr>
            <a:xfrm>
              <a:off x="7696597" y="4110037"/>
              <a:ext cx="161925" cy="161925"/>
            </a:xfrm>
            <a:prstGeom prst="rect">
              <a:avLst/>
            </a:prstGeom>
          </p:spPr>
        </p:pic>
        <p:pic>
          <p:nvPicPr>
            <p:cNvPr id="24" name="object 24"/>
            <p:cNvPicPr/>
            <p:nvPr/>
          </p:nvPicPr>
          <p:blipFill>
            <a:blip r:embed="rId3" cstate="print"/>
            <a:stretch>
              <a:fillRect/>
            </a:stretch>
          </p:blipFill>
          <p:spPr>
            <a:xfrm>
              <a:off x="9372997" y="3195637"/>
              <a:ext cx="161925" cy="161925"/>
            </a:xfrm>
            <a:prstGeom prst="rect">
              <a:avLst/>
            </a:prstGeom>
          </p:spPr>
        </p:pic>
        <p:pic>
          <p:nvPicPr>
            <p:cNvPr id="25" name="object 25"/>
            <p:cNvPicPr/>
            <p:nvPr/>
          </p:nvPicPr>
          <p:blipFill>
            <a:blip r:embed="rId3" cstate="print"/>
            <a:stretch>
              <a:fillRect/>
            </a:stretch>
          </p:blipFill>
          <p:spPr>
            <a:xfrm>
              <a:off x="9601597" y="3424237"/>
              <a:ext cx="161925" cy="161925"/>
            </a:xfrm>
            <a:prstGeom prst="rect">
              <a:avLst/>
            </a:prstGeom>
          </p:spPr>
        </p:pic>
        <p:sp>
          <p:nvSpPr>
            <p:cNvPr id="26" name="object 26"/>
            <p:cNvSpPr/>
            <p:nvPr/>
          </p:nvSpPr>
          <p:spPr>
            <a:xfrm>
              <a:off x="7581091" y="2075599"/>
              <a:ext cx="2185670" cy="2696210"/>
            </a:xfrm>
            <a:custGeom>
              <a:avLst/>
              <a:gdLst/>
              <a:ahLst/>
              <a:cxnLst/>
              <a:rect l="l" t="t" r="r" b="b"/>
              <a:pathLst>
                <a:path w="2185670" h="2696210">
                  <a:moveTo>
                    <a:pt x="0" y="0"/>
                  </a:moveTo>
                  <a:lnTo>
                    <a:pt x="2185225" y="2695690"/>
                  </a:lnTo>
                </a:path>
              </a:pathLst>
            </a:custGeom>
            <a:ln w="38099">
              <a:solidFill>
                <a:srgbClr val="000000"/>
              </a:solidFill>
            </a:ln>
          </p:spPr>
          <p:txBody>
            <a:bodyPr wrap="square" lIns="0" tIns="0" rIns="0" bIns="0" rtlCol="0"/>
            <a:lstStyle/>
            <a:p>
              <a:endParaRPr/>
            </a:p>
          </p:txBody>
        </p:sp>
        <p:sp>
          <p:nvSpPr>
            <p:cNvPr id="27" name="object 27"/>
            <p:cNvSpPr/>
            <p:nvPr/>
          </p:nvSpPr>
          <p:spPr>
            <a:xfrm>
              <a:off x="7327958" y="2265499"/>
              <a:ext cx="2101215" cy="2643505"/>
            </a:xfrm>
            <a:custGeom>
              <a:avLst/>
              <a:gdLst/>
              <a:ahLst/>
              <a:cxnLst/>
              <a:rect l="l" t="t" r="r" b="b"/>
              <a:pathLst>
                <a:path w="2101215" h="2643504">
                  <a:moveTo>
                    <a:pt x="0" y="0"/>
                  </a:moveTo>
                  <a:lnTo>
                    <a:pt x="2100941" y="2642915"/>
                  </a:lnTo>
                </a:path>
              </a:pathLst>
            </a:custGeom>
            <a:ln w="38099">
              <a:solidFill>
                <a:srgbClr val="000000"/>
              </a:solidFill>
            </a:ln>
          </p:spPr>
          <p:txBody>
            <a:bodyPr wrap="square" lIns="0" tIns="0" rIns="0" bIns="0" rtlCol="0"/>
            <a:lstStyle/>
            <a:p>
              <a:endParaRPr/>
            </a:p>
          </p:txBody>
        </p:sp>
        <p:sp>
          <p:nvSpPr>
            <p:cNvPr id="28" name="object 28"/>
            <p:cNvSpPr/>
            <p:nvPr/>
          </p:nvSpPr>
          <p:spPr>
            <a:xfrm>
              <a:off x="9987360" y="32766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29" name="object 29"/>
            <p:cNvSpPr/>
            <p:nvPr/>
          </p:nvSpPr>
          <p:spPr>
            <a:xfrm>
              <a:off x="9987360" y="32766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30" name="object 30"/>
            <p:cNvSpPr/>
            <p:nvPr/>
          </p:nvSpPr>
          <p:spPr>
            <a:xfrm>
              <a:off x="10215960" y="34290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1" name="object 31"/>
            <p:cNvSpPr/>
            <p:nvPr/>
          </p:nvSpPr>
          <p:spPr>
            <a:xfrm>
              <a:off x="10215960" y="34290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32" name="object 32"/>
            <p:cNvSpPr/>
            <p:nvPr/>
          </p:nvSpPr>
          <p:spPr>
            <a:xfrm>
              <a:off x="10368360" y="34290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3" name="object 33"/>
            <p:cNvSpPr/>
            <p:nvPr/>
          </p:nvSpPr>
          <p:spPr>
            <a:xfrm>
              <a:off x="10368360" y="34290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34" name="object 34"/>
            <p:cNvSpPr/>
            <p:nvPr/>
          </p:nvSpPr>
          <p:spPr>
            <a:xfrm>
              <a:off x="10139760" y="33528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5" name="object 35"/>
            <p:cNvSpPr/>
            <p:nvPr/>
          </p:nvSpPr>
          <p:spPr>
            <a:xfrm>
              <a:off x="10139760" y="33528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36" name="object 36"/>
            <p:cNvSpPr/>
            <p:nvPr/>
          </p:nvSpPr>
          <p:spPr>
            <a:xfrm>
              <a:off x="10292160" y="35052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7" name="object 37"/>
            <p:cNvSpPr/>
            <p:nvPr/>
          </p:nvSpPr>
          <p:spPr>
            <a:xfrm>
              <a:off x="10292160" y="35052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pic>
          <p:nvPicPr>
            <p:cNvPr id="38" name="object 38"/>
            <p:cNvPicPr/>
            <p:nvPr/>
          </p:nvPicPr>
          <p:blipFill>
            <a:blip r:embed="rId3" cstate="print"/>
            <a:stretch>
              <a:fillRect/>
            </a:stretch>
          </p:blipFill>
          <p:spPr>
            <a:xfrm>
              <a:off x="9830197" y="4186237"/>
              <a:ext cx="161925" cy="161925"/>
            </a:xfrm>
            <a:prstGeom prst="rect">
              <a:avLst/>
            </a:prstGeom>
          </p:spPr>
        </p:pic>
        <p:sp>
          <p:nvSpPr>
            <p:cNvPr id="39" name="object 39"/>
            <p:cNvSpPr/>
            <p:nvPr/>
          </p:nvSpPr>
          <p:spPr>
            <a:xfrm>
              <a:off x="7937558" y="1960699"/>
              <a:ext cx="2101215" cy="2643505"/>
            </a:xfrm>
            <a:custGeom>
              <a:avLst/>
              <a:gdLst/>
              <a:ahLst/>
              <a:cxnLst/>
              <a:rect l="l" t="t" r="r" b="b"/>
              <a:pathLst>
                <a:path w="2101215" h="2643504">
                  <a:moveTo>
                    <a:pt x="0" y="0"/>
                  </a:moveTo>
                  <a:lnTo>
                    <a:pt x="2100941" y="2642915"/>
                  </a:lnTo>
                </a:path>
              </a:pathLst>
            </a:custGeom>
            <a:ln w="38099">
              <a:solidFill>
                <a:srgbClr val="000000"/>
              </a:solidFill>
            </a:ln>
          </p:spPr>
          <p:txBody>
            <a:bodyPr wrap="square" lIns="0" tIns="0" rIns="0" bIns="0" rtlCol="0"/>
            <a:lstStyle/>
            <a:p>
              <a:endParaRPr/>
            </a:p>
          </p:txBody>
        </p:sp>
        <p:pic>
          <p:nvPicPr>
            <p:cNvPr id="40" name="object 40"/>
            <p:cNvPicPr/>
            <p:nvPr/>
          </p:nvPicPr>
          <p:blipFill>
            <a:blip r:embed="rId2" cstate="print"/>
            <a:stretch>
              <a:fillRect/>
            </a:stretch>
          </p:blipFill>
          <p:spPr>
            <a:xfrm>
              <a:off x="8306197" y="1976437"/>
              <a:ext cx="161925" cy="161925"/>
            </a:xfrm>
            <a:prstGeom prst="rect">
              <a:avLst/>
            </a:prstGeom>
          </p:spPr>
        </p:pic>
        <p:pic>
          <p:nvPicPr>
            <p:cNvPr id="41" name="object 41"/>
            <p:cNvPicPr/>
            <p:nvPr/>
          </p:nvPicPr>
          <p:blipFill>
            <a:blip r:embed="rId2" cstate="print"/>
            <a:stretch>
              <a:fillRect/>
            </a:stretch>
          </p:blipFill>
          <p:spPr>
            <a:xfrm>
              <a:off x="9296797" y="2890837"/>
              <a:ext cx="161925" cy="161925"/>
            </a:xfrm>
            <a:prstGeom prst="rect">
              <a:avLst/>
            </a:prstGeom>
          </p:spPr>
        </p:pic>
        <p:pic>
          <p:nvPicPr>
            <p:cNvPr id="42" name="object 42"/>
            <p:cNvPicPr/>
            <p:nvPr/>
          </p:nvPicPr>
          <p:blipFill>
            <a:blip r:embed="rId3" cstate="print"/>
            <a:stretch>
              <a:fillRect/>
            </a:stretch>
          </p:blipFill>
          <p:spPr>
            <a:xfrm>
              <a:off x="8306197" y="3957637"/>
              <a:ext cx="161925" cy="161925"/>
            </a:xfrm>
            <a:prstGeom prst="rect">
              <a:avLst/>
            </a:prstGeom>
          </p:spPr>
        </p:pic>
        <p:sp>
          <p:nvSpPr>
            <p:cNvPr id="43" name="object 43"/>
            <p:cNvSpPr/>
            <p:nvPr/>
          </p:nvSpPr>
          <p:spPr>
            <a:xfrm>
              <a:off x="7929956" y="2133599"/>
              <a:ext cx="1387475" cy="1371600"/>
            </a:xfrm>
            <a:custGeom>
              <a:avLst/>
              <a:gdLst/>
              <a:ahLst/>
              <a:cxnLst/>
              <a:rect l="l" t="t" r="r" b="b"/>
              <a:pathLst>
                <a:path w="1387475" h="1371600">
                  <a:moveTo>
                    <a:pt x="381000" y="0"/>
                  </a:moveTo>
                  <a:lnTo>
                    <a:pt x="276872" y="22313"/>
                  </a:lnTo>
                  <a:lnTo>
                    <a:pt x="296697" y="47117"/>
                  </a:lnTo>
                  <a:lnTo>
                    <a:pt x="64452" y="232905"/>
                  </a:lnTo>
                  <a:lnTo>
                    <a:pt x="44627" y="208114"/>
                  </a:lnTo>
                  <a:lnTo>
                    <a:pt x="0" y="304800"/>
                  </a:lnTo>
                  <a:lnTo>
                    <a:pt x="104127" y="282486"/>
                  </a:lnTo>
                  <a:lnTo>
                    <a:pt x="92227" y="267614"/>
                  </a:lnTo>
                  <a:lnTo>
                    <a:pt x="84289" y="257695"/>
                  </a:lnTo>
                  <a:lnTo>
                    <a:pt x="316534" y="71907"/>
                  </a:lnTo>
                  <a:lnTo>
                    <a:pt x="336372" y="96697"/>
                  </a:lnTo>
                  <a:lnTo>
                    <a:pt x="363829" y="37198"/>
                  </a:lnTo>
                  <a:lnTo>
                    <a:pt x="381000" y="0"/>
                  </a:lnTo>
                  <a:close/>
                </a:path>
                <a:path w="1387475" h="1371600">
                  <a:moveTo>
                    <a:pt x="1387475" y="890587"/>
                  </a:moveTo>
                  <a:lnTo>
                    <a:pt x="1284439" y="917511"/>
                  </a:lnTo>
                  <a:lnTo>
                    <a:pt x="1305356" y="941400"/>
                  </a:lnTo>
                  <a:lnTo>
                    <a:pt x="899401" y="1296911"/>
                  </a:lnTo>
                  <a:lnTo>
                    <a:pt x="878484" y="1273022"/>
                  </a:lnTo>
                  <a:lnTo>
                    <a:pt x="838200" y="1371600"/>
                  </a:lnTo>
                  <a:lnTo>
                    <a:pt x="941235" y="1344688"/>
                  </a:lnTo>
                  <a:lnTo>
                    <a:pt x="929474" y="1331252"/>
                  </a:lnTo>
                  <a:lnTo>
                    <a:pt x="920318" y="1320800"/>
                  </a:lnTo>
                  <a:lnTo>
                    <a:pt x="1326273" y="965288"/>
                  </a:lnTo>
                  <a:lnTo>
                    <a:pt x="1347190" y="989177"/>
                  </a:lnTo>
                  <a:lnTo>
                    <a:pt x="1370990" y="930948"/>
                  </a:lnTo>
                  <a:lnTo>
                    <a:pt x="1387475" y="890587"/>
                  </a:lnTo>
                  <a:close/>
                </a:path>
              </a:pathLst>
            </a:custGeom>
            <a:solidFill>
              <a:srgbClr val="0563C1"/>
            </a:solidFill>
          </p:spPr>
          <p:txBody>
            <a:bodyPr wrap="square" lIns="0" tIns="0" rIns="0" bIns="0" rtlCol="0"/>
            <a:lstStyle/>
            <a:p>
              <a:endParaRPr/>
            </a:p>
          </p:txBody>
        </p:sp>
        <p:sp>
          <p:nvSpPr>
            <p:cNvPr id="44" name="object 44"/>
            <p:cNvSpPr/>
            <p:nvPr/>
          </p:nvSpPr>
          <p:spPr>
            <a:xfrm>
              <a:off x="8463360" y="3692525"/>
              <a:ext cx="381000" cy="304800"/>
            </a:xfrm>
            <a:custGeom>
              <a:avLst/>
              <a:gdLst/>
              <a:ahLst/>
              <a:cxnLst/>
              <a:rect l="l" t="t" r="r" b="b"/>
              <a:pathLst>
                <a:path w="381000" h="304800">
                  <a:moveTo>
                    <a:pt x="44626" y="208108"/>
                  </a:moveTo>
                  <a:lnTo>
                    <a:pt x="0" y="304800"/>
                  </a:lnTo>
                  <a:lnTo>
                    <a:pt x="104128" y="282486"/>
                  </a:lnTo>
                  <a:lnTo>
                    <a:pt x="92228" y="267610"/>
                  </a:lnTo>
                  <a:lnTo>
                    <a:pt x="71898" y="267610"/>
                  </a:lnTo>
                  <a:lnTo>
                    <a:pt x="52063" y="242818"/>
                  </a:lnTo>
                  <a:lnTo>
                    <a:pt x="64460" y="232901"/>
                  </a:lnTo>
                  <a:lnTo>
                    <a:pt x="44626" y="208108"/>
                  </a:lnTo>
                  <a:close/>
                </a:path>
                <a:path w="381000" h="304800">
                  <a:moveTo>
                    <a:pt x="64460" y="232901"/>
                  </a:moveTo>
                  <a:lnTo>
                    <a:pt x="52063" y="242818"/>
                  </a:lnTo>
                  <a:lnTo>
                    <a:pt x="71898" y="267610"/>
                  </a:lnTo>
                  <a:lnTo>
                    <a:pt x="84294" y="257693"/>
                  </a:lnTo>
                  <a:lnTo>
                    <a:pt x="64460" y="232901"/>
                  </a:lnTo>
                  <a:close/>
                </a:path>
                <a:path w="381000" h="304800">
                  <a:moveTo>
                    <a:pt x="84294" y="257693"/>
                  </a:moveTo>
                  <a:lnTo>
                    <a:pt x="71898" y="267610"/>
                  </a:lnTo>
                  <a:lnTo>
                    <a:pt x="92228" y="267610"/>
                  </a:lnTo>
                  <a:lnTo>
                    <a:pt x="84294" y="257693"/>
                  </a:lnTo>
                  <a:close/>
                </a:path>
                <a:path w="381000" h="304800">
                  <a:moveTo>
                    <a:pt x="296704" y="47106"/>
                  </a:moveTo>
                  <a:lnTo>
                    <a:pt x="64460" y="232901"/>
                  </a:lnTo>
                  <a:lnTo>
                    <a:pt x="84294" y="257693"/>
                  </a:lnTo>
                  <a:lnTo>
                    <a:pt x="316538" y="71898"/>
                  </a:lnTo>
                  <a:lnTo>
                    <a:pt x="296704" y="47106"/>
                  </a:lnTo>
                  <a:close/>
                </a:path>
                <a:path w="381000" h="304800">
                  <a:moveTo>
                    <a:pt x="363835" y="37189"/>
                  </a:moveTo>
                  <a:lnTo>
                    <a:pt x="309101" y="37189"/>
                  </a:lnTo>
                  <a:lnTo>
                    <a:pt x="328935" y="61981"/>
                  </a:lnTo>
                  <a:lnTo>
                    <a:pt x="316538" y="71898"/>
                  </a:lnTo>
                  <a:lnTo>
                    <a:pt x="336373" y="96691"/>
                  </a:lnTo>
                  <a:lnTo>
                    <a:pt x="363835" y="37189"/>
                  </a:lnTo>
                  <a:close/>
                </a:path>
                <a:path w="381000" h="304800">
                  <a:moveTo>
                    <a:pt x="309101" y="37189"/>
                  </a:moveTo>
                  <a:lnTo>
                    <a:pt x="296704" y="47106"/>
                  </a:lnTo>
                  <a:lnTo>
                    <a:pt x="316538" y="71898"/>
                  </a:lnTo>
                  <a:lnTo>
                    <a:pt x="328935" y="61981"/>
                  </a:lnTo>
                  <a:lnTo>
                    <a:pt x="309101" y="37189"/>
                  </a:lnTo>
                  <a:close/>
                </a:path>
                <a:path w="381000" h="304800">
                  <a:moveTo>
                    <a:pt x="381000" y="0"/>
                  </a:moveTo>
                  <a:lnTo>
                    <a:pt x="276870" y="22313"/>
                  </a:lnTo>
                  <a:lnTo>
                    <a:pt x="296704" y="47106"/>
                  </a:lnTo>
                  <a:lnTo>
                    <a:pt x="309101" y="37189"/>
                  </a:lnTo>
                  <a:lnTo>
                    <a:pt x="363835" y="37189"/>
                  </a:lnTo>
                  <a:lnTo>
                    <a:pt x="381000" y="0"/>
                  </a:lnTo>
                  <a:close/>
                </a:path>
              </a:pathLst>
            </a:custGeom>
            <a:solidFill>
              <a:srgbClr val="ED7D31"/>
            </a:solidFill>
          </p:spPr>
          <p:txBody>
            <a:bodyPr wrap="square" lIns="0" tIns="0" rIns="0" bIns="0" rtlCol="0"/>
            <a:lstStyle/>
            <a:p>
              <a:endParaRPr/>
            </a:p>
          </p:txBody>
        </p:sp>
      </p:grpSp>
      <p:pic>
        <p:nvPicPr>
          <p:cNvPr id="45" name="object 45"/>
          <p:cNvPicPr/>
          <p:nvPr/>
        </p:nvPicPr>
        <p:blipFill>
          <a:blip r:embed="rId2" cstate="print"/>
          <a:stretch>
            <a:fillRect/>
          </a:stretch>
        </p:blipFill>
        <p:spPr>
          <a:xfrm>
            <a:off x="7086997" y="3500437"/>
            <a:ext cx="161925" cy="161925"/>
          </a:xfrm>
          <a:prstGeom prst="rect">
            <a:avLst/>
          </a:prstGeom>
        </p:spPr>
      </p:pic>
      <p:pic>
        <p:nvPicPr>
          <p:cNvPr id="46" name="object 46"/>
          <p:cNvPicPr/>
          <p:nvPr/>
        </p:nvPicPr>
        <p:blipFill>
          <a:blip r:embed="rId2" cstate="print"/>
          <a:stretch>
            <a:fillRect/>
          </a:stretch>
        </p:blipFill>
        <p:spPr>
          <a:xfrm>
            <a:off x="7086997" y="3729037"/>
            <a:ext cx="161925" cy="161925"/>
          </a:xfrm>
          <a:prstGeom prst="rect">
            <a:avLst/>
          </a:prstGeom>
        </p:spPr>
      </p:pic>
      <p:pic>
        <p:nvPicPr>
          <p:cNvPr id="47" name="object 47"/>
          <p:cNvPicPr/>
          <p:nvPr/>
        </p:nvPicPr>
        <p:blipFill>
          <a:blip r:embed="rId3" cstate="print"/>
          <a:stretch>
            <a:fillRect/>
          </a:stretch>
        </p:blipFill>
        <p:spPr>
          <a:xfrm>
            <a:off x="10439797" y="4033837"/>
            <a:ext cx="161925" cy="161925"/>
          </a:xfrm>
          <a:prstGeom prst="rect">
            <a:avLst/>
          </a:prstGeom>
        </p:spPr>
      </p:pic>
      <p:pic>
        <p:nvPicPr>
          <p:cNvPr id="48" name="object 48"/>
          <p:cNvPicPr/>
          <p:nvPr/>
        </p:nvPicPr>
        <p:blipFill>
          <a:blip r:embed="rId2" cstate="print"/>
          <a:stretch>
            <a:fillRect/>
          </a:stretch>
        </p:blipFill>
        <p:spPr>
          <a:xfrm>
            <a:off x="7086997" y="2967037"/>
            <a:ext cx="161925" cy="161925"/>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598920" cy="695960"/>
          </a:xfrm>
          <a:prstGeom prst="rect">
            <a:avLst/>
          </a:prstGeom>
        </p:spPr>
        <p:txBody>
          <a:bodyPr vert="horz" wrap="square" lIns="0" tIns="12700" rIns="0" bIns="0" rtlCol="0">
            <a:spAutoFit/>
          </a:bodyPr>
          <a:lstStyle/>
          <a:p>
            <a:pPr marL="12700">
              <a:lnSpc>
                <a:spcPct val="100000"/>
              </a:lnSpc>
              <a:spcBef>
                <a:spcPts val="100"/>
              </a:spcBef>
            </a:pPr>
            <a:r>
              <a:rPr spc="-15" dirty="0"/>
              <a:t>SVM:</a:t>
            </a:r>
            <a:r>
              <a:rPr spc="-10" dirty="0"/>
              <a:t> </a:t>
            </a:r>
            <a:r>
              <a:rPr spc="-25" dirty="0"/>
              <a:t>Large</a:t>
            </a:r>
            <a:r>
              <a:rPr dirty="0"/>
              <a:t> </a:t>
            </a:r>
            <a:r>
              <a:rPr spc="-15" dirty="0"/>
              <a:t>Margin</a:t>
            </a:r>
            <a:r>
              <a:rPr spc="5" dirty="0"/>
              <a:t> </a:t>
            </a:r>
            <a:r>
              <a:rPr spc="-15" dirty="0"/>
              <a:t>Classifiers</a:t>
            </a:r>
          </a:p>
        </p:txBody>
      </p:sp>
      <p:sp>
        <p:nvSpPr>
          <p:cNvPr id="3" name="object 3"/>
          <p:cNvSpPr txBox="1"/>
          <p:nvPr/>
        </p:nvSpPr>
        <p:spPr>
          <a:xfrm>
            <a:off x="916939" y="1795779"/>
            <a:ext cx="9891395" cy="186055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spc="-15" dirty="0">
                <a:latin typeface="Calibri"/>
                <a:cs typeface="Calibri"/>
              </a:rPr>
              <a:t>Advantages</a:t>
            </a:r>
            <a:endParaRPr sz="2800">
              <a:latin typeface="Calibri"/>
              <a:cs typeface="Calibri"/>
            </a:endParaRPr>
          </a:p>
          <a:p>
            <a:pPr marL="698500" lvl="1" indent="-228600">
              <a:lnSpc>
                <a:spcPct val="100000"/>
              </a:lnSpc>
              <a:spcBef>
                <a:spcPts val="145"/>
              </a:spcBef>
              <a:buFont typeface="Arial"/>
              <a:buChar char="•"/>
              <a:tabLst>
                <a:tab pos="698500" algn="l"/>
              </a:tabLst>
            </a:pPr>
            <a:r>
              <a:rPr sz="2800" spc="-15" dirty="0">
                <a:latin typeface="Calibri"/>
                <a:cs typeface="Calibri"/>
              </a:rPr>
              <a:t>Theoretically</a:t>
            </a:r>
            <a:r>
              <a:rPr sz="2800" spc="-5" dirty="0">
                <a:latin typeface="Calibri"/>
                <a:cs typeface="Calibri"/>
              </a:rPr>
              <a:t> </a:t>
            </a:r>
            <a:r>
              <a:rPr sz="2800" spc="-20" dirty="0">
                <a:latin typeface="Calibri"/>
                <a:cs typeface="Calibri"/>
              </a:rPr>
              <a:t>better</a:t>
            </a:r>
            <a:r>
              <a:rPr sz="2800" spc="10" dirty="0">
                <a:latin typeface="Calibri"/>
                <a:cs typeface="Calibri"/>
              </a:rPr>
              <a:t> </a:t>
            </a:r>
            <a:r>
              <a:rPr sz="2800" spc="-20" dirty="0">
                <a:latin typeface="Calibri"/>
                <a:cs typeface="Calibri"/>
              </a:rPr>
              <a:t>(better</a:t>
            </a:r>
            <a:r>
              <a:rPr sz="2800" spc="10" dirty="0">
                <a:latin typeface="Calibri"/>
                <a:cs typeface="Calibri"/>
              </a:rPr>
              <a:t> </a:t>
            </a:r>
            <a:r>
              <a:rPr sz="2800" spc="-15" dirty="0">
                <a:latin typeface="Calibri"/>
                <a:cs typeface="Calibri"/>
              </a:rPr>
              <a:t>error</a:t>
            </a:r>
            <a:r>
              <a:rPr sz="2800" spc="5" dirty="0">
                <a:latin typeface="Calibri"/>
                <a:cs typeface="Calibri"/>
              </a:rPr>
              <a:t> </a:t>
            </a:r>
            <a:r>
              <a:rPr sz="2800" spc="-5" dirty="0">
                <a:latin typeface="Calibri"/>
                <a:cs typeface="Calibri"/>
              </a:rPr>
              <a:t>bounds)</a:t>
            </a:r>
            <a:endParaRPr sz="2800">
              <a:latin typeface="Calibri"/>
              <a:cs typeface="Calibri"/>
            </a:endParaRPr>
          </a:p>
          <a:p>
            <a:pPr marL="241300" indent="-228600">
              <a:lnSpc>
                <a:spcPct val="100000"/>
              </a:lnSpc>
              <a:spcBef>
                <a:spcPts val="620"/>
              </a:spcBef>
              <a:buFont typeface="Arial"/>
              <a:buChar char="•"/>
              <a:tabLst>
                <a:tab pos="241300" algn="l"/>
              </a:tabLst>
            </a:pPr>
            <a:r>
              <a:rPr sz="2800" spc="-10" dirty="0">
                <a:latin typeface="Calibri"/>
                <a:cs typeface="Calibri"/>
              </a:rPr>
              <a:t>Limitations</a:t>
            </a:r>
            <a:endParaRPr sz="2800">
              <a:latin typeface="Calibri"/>
              <a:cs typeface="Calibri"/>
            </a:endParaRPr>
          </a:p>
          <a:p>
            <a:pPr marL="698500" lvl="1" indent="-228600">
              <a:lnSpc>
                <a:spcPct val="100000"/>
              </a:lnSpc>
              <a:spcBef>
                <a:spcPts val="240"/>
              </a:spcBef>
              <a:buFont typeface="Arial"/>
              <a:buChar char="•"/>
              <a:tabLst>
                <a:tab pos="698500" algn="l"/>
                <a:tab pos="5690870" algn="l"/>
              </a:tabLst>
            </a:pPr>
            <a:r>
              <a:rPr sz="2800" spc="-10" dirty="0">
                <a:latin typeface="Calibri"/>
                <a:cs typeface="Calibri"/>
              </a:rPr>
              <a:t>Computationally</a:t>
            </a:r>
            <a:r>
              <a:rPr sz="2800" spc="15" dirty="0">
                <a:latin typeface="Calibri"/>
                <a:cs typeface="Calibri"/>
              </a:rPr>
              <a:t> </a:t>
            </a:r>
            <a:r>
              <a:rPr sz="2800" spc="-15" dirty="0">
                <a:latin typeface="Calibri"/>
                <a:cs typeface="Calibri"/>
              </a:rPr>
              <a:t>more</a:t>
            </a:r>
            <a:r>
              <a:rPr sz="2800" spc="20" dirty="0">
                <a:latin typeface="Calibri"/>
                <a:cs typeface="Calibri"/>
              </a:rPr>
              <a:t> </a:t>
            </a:r>
            <a:r>
              <a:rPr sz="2800" spc="-15" dirty="0">
                <a:latin typeface="Calibri"/>
                <a:cs typeface="Calibri"/>
              </a:rPr>
              <a:t>expensive,	</a:t>
            </a:r>
            <a:r>
              <a:rPr sz="2800" spc="-20" dirty="0">
                <a:latin typeface="Calibri"/>
                <a:cs typeface="Calibri"/>
              </a:rPr>
              <a:t>large</a:t>
            </a:r>
            <a:r>
              <a:rPr sz="2800" spc="-15" dirty="0">
                <a:latin typeface="Calibri"/>
                <a:cs typeface="Calibri"/>
              </a:rPr>
              <a:t> quadratic</a:t>
            </a:r>
            <a:r>
              <a:rPr sz="2800" dirty="0">
                <a:latin typeface="Calibri"/>
                <a:cs typeface="Calibri"/>
              </a:rPr>
              <a:t> </a:t>
            </a:r>
            <a:r>
              <a:rPr sz="2800" spc="-15" dirty="0">
                <a:latin typeface="Calibri"/>
                <a:cs typeface="Calibri"/>
              </a:rPr>
              <a:t>programming</a:t>
            </a:r>
            <a:endParaRPr sz="280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420995" cy="695960"/>
          </a:xfrm>
          <a:prstGeom prst="rect">
            <a:avLst/>
          </a:prstGeom>
        </p:spPr>
        <p:txBody>
          <a:bodyPr vert="horz" wrap="square" lIns="0" tIns="12700" rIns="0" bIns="0" rtlCol="0">
            <a:spAutoFit/>
          </a:bodyPr>
          <a:lstStyle/>
          <a:p>
            <a:pPr marL="12700">
              <a:lnSpc>
                <a:spcPct val="100000"/>
              </a:lnSpc>
              <a:spcBef>
                <a:spcPts val="100"/>
              </a:spcBef>
            </a:pPr>
            <a:r>
              <a:rPr spc="-204" dirty="0"/>
              <a:t>Naïve </a:t>
            </a:r>
            <a:r>
              <a:rPr spc="-215" dirty="0"/>
              <a:t>Bayes </a:t>
            </a:r>
            <a:r>
              <a:rPr spc="-235" dirty="0"/>
              <a:t>Classifier</a:t>
            </a:r>
            <a:r>
              <a:rPr spc="-600" dirty="0"/>
              <a:t> </a:t>
            </a:r>
            <a:r>
              <a:rPr spc="-254" dirty="0"/>
              <a:t>(I)</a:t>
            </a:r>
          </a:p>
        </p:txBody>
      </p:sp>
      <p:sp>
        <p:nvSpPr>
          <p:cNvPr id="3" name="object 3"/>
          <p:cNvSpPr txBox="1"/>
          <p:nvPr/>
        </p:nvSpPr>
        <p:spPr>
          <a:xfrm>
            <a:off x="2878767" y="2458362"/>
            <a:ext cx="511175" cy="337820"/>
          </a:xfrm>
          <a:prstGeom prst="rect">
            <a:avLst/>
          </a:prstGeom>
        </p:spPr>
        <p:txBody>
          <a:bodyPr vert="horz" wrap="square" lIns="0" tIns="12065" rIns="0" bIns="0" rtlCol="0">
            <a:spAutoFit/>
          </a:bodyPr>
          <a:lstStyle/>
          <a:p>
            <a:pPr marL="12700">
              <a:lnSpc>
                <a:spcPct val="100000"/>
              </a:lnSpc>
              <a:spcBef>
                <a:spcPts val="95"/>
              </a:spcBef>
            </a:pPr>
            <a:r>
              <a:rPr sz="2050" i="1" spc="60" dirty="0">
                <a:latin typeface="Times New Roman"/>
                <a:cs typeface="Times New Roman"/>
              </a:rPr>
              <a:t>c</a:t>
            </a:r>
            <a:r>
              <a:rPr sz="2050" spc="10" dirty="0">
                <a:latin typeface="Symbol"/>
                <a:cs typeface="Symbol"/>
              </a:rPr>
              <a:t></a:t>
            </a:r>
            <a:r>
              <a:rPr sz="2050" i="1" spc="5" dirty="0">
                <a:latin typeface="Times New Roman"/>
                <a:cs typeface="Times New Roman"/>
              </a:rPr>
              <a:t>C</a:t>
            </a:r>
            <a:endParaRPr sz="2050">
              <a:latin typeface="Times New Roman"/>
              <a:cs typeface="Times New Roman"/>
            </a:endParaRPr>
          </a:p>
        </p:txBody>
      </p:sp>
      <p:sp>
        <p:nvSpPr>
          <p:cNvPr id="4" name="object 4"/>
          <p:cNvSpPr txBox="1"/>
          <p:nvPr/>
        </p:nvSpPr>
        <p:spPr>
          <a:xfrm>
            <a:off x="1213028" y="1912581"/>
            <a:ext cx="4008754" cy="565150"/>
          </a:xfrm>
          <a:prstGeom prst="rect">
            <a:avLst/>
          </a:prstGeom>
        </p:spPr>
        <p:txBody>
          <a:bodyPr vert="horz" wrap="square" lIns="0" tIns="11430" rIns="0" bIns="0" rtlCol="0">
            <a:spAutoFit/>
          </a:bodyPr>
          <a:lstStyle/>
          <a:p>
            <a:pPr marL="38100">
              <a:lnSpc>
                <a:spcPct val="100000"/>
              </a:lnSpc>
              <a:spcBef>
                <a:spcPts val="90"/>
              </a:spcBef>
              <a:tabLst>
                <a:tab pos="911860" algn="l"/>
              </a:tabLst>
            </a:pPr>
            <a:r>
              <a:rPr sz="3550" i="1" spc="5" dirty="0">
                <a:latin typeface="Times New Roman"/>
                <a:cs typeface="Times New Roman"/>
              </a:rPr>
              <a:t>c</a:t>
            </a:r>
            <a:r>
              <a:rPr sz="3075" i="1" spc="7" baseline="-24390" dirty="0">
                <a:latin typeface="Times New Roman"/>
                <a:cs typeface="Times New Roman"/>
              </a:rPr>
              <a:t>MAP	</a:t>
            </a:r>
            <a:r>
              <a:rPr sz="3550" spc="5" dirty="0">
                <a:latin typeface="Symbol"/>
                <a:cs typeface="Symbol"/>
              </a:rPr>
              <a:t></a:t>
            </a:r>
            <a:r>
              <a:rPr sz="3550" spc="-200" dirty="0">
                <a:latin typeface="Times New Roman"/>
                <a:cs typeface="Times New Roman"/>
              </a:rPr>
              <a:t> </a:t>
            </a:r>
            <a:r>
              <a:rPr sz="3550" spc="-10" dirty="0">
                <a:latin typeface="Times New Roman"/>
                <a:cs typeface="Times New Roman"/>
              </a:rPr>
              <a:t>argmax</a:t>
            </a:r>
            <a:r>
              <a:rPr sz="3550" spc="-415" dirty="0">
                <a:latin typeface="Times New Roman"/>
                <a:cs typeface="Times New Roman"/>
              </a:rPr>
              <a:t> </a:t>
            </a:r>
            <a:r>
              <a:rPr sz="3550" i="1" spc="50" dirty="0">
                <a:latin typeface="Times New Roman"/>
                <a:cs typeface="Times New Roman"/>
              </a:rPr>
              <a:t>P</a:t>
            </a:r>
            <a:r>
              <a:rPr sz="3550" spc="50" dirty="0">
                <a:latin typeface="Times New Roman"/>
                <a:cs typeface="Times New Roman"/>
              </a:rPr>
              <a:t>(</a:t>
            </a:r>
            <a:r>
              <a:rPr sz="3550" i="1" spc="50" dirty="0">
                <a:latin typeface="Times New Roman"/>
                <a:cs typeface="Times New Roman"/>
              </a:rPr>
              <a:t>c</a:t>
            </a:r>
            <a:r>
              <a:rPr sz="3550" i="1" spc="-250" dirty="0">
                <a:latin typeface="Times New Roman"/>
                <a:cs typeface="Times New Roman"/>
              </a:rPr>
              <a:t> </a:t>
            </a:r>
            <a:r>
              <a:rPr sz="3550" dirty="0">
                <a:latin typeface="Times New Roman"/>
                <a:cs typeface="Times New Roman"/>
              </a:rPr>
              <a:t>|</a:t>
            </a:r>
            <a:r>
              <a:rPr sz="3550" spc="-290" dirty="0">
                <a:latin typeface="Times New Roman"/>
                <a:cs typeface="Times New Roman"/>
              </a:rPr>
              <a:t> </a:t>
            </a:r>
            <a:r>
              <a:rPr sz="3550" i="1" spc="140" dirty="0">
                <a:latin typeface="Times New Roman"/>
                <a:cs typeface="Times New Roman"/>
              </a:rPr>
              <a:t>d</a:t>
            </a:r>
            <a:r>
              <a:rPr sz="3550" spc="140" dirty="0">
                <a:latin typeface="Times New Roman"/>
                <a:cs typeface="Times New Roman"/>
              </a:rPr>
              <a:t>)</a:t>
            </a:r>
            <a:endParaRPr sz="3550">
              <a:latin typeface="Times New Roman"/>
              <a:cs typeface="Times New Roman"/>
            </a:endParaRPr>
          </a:p>
        </p:txBody>
      </p:sp>
      <p:sp>
        <p:nvSpPr>
          <p:cNvPr id="5" name="object 5"/>
          <p:cNvSpPr txBox="1"/>
          <p:nvPr/>
        </p:nvSpPr>
        <p:spPr>
          <a:xfrm>
            <a:off x="2100516" y="3070681"/>
            <a:ext cx="1685289" cy="871219"/>
          </a:xfrm>
          <a:prstGeom prst="rect">
            <a:avLst/>
          </a:prstGeom>
        </p:spPr>
        <p:txBody>
          <a:bodyPr vert="horz" wrap="square" lIns="0" tIns="11430" rIns="0" bIns="0" rtlCol="0">
            <a:spAutoFit/>
          </a:bodyPr>
          <a:lstStyle/>
          <a:p>
            <a:pPr marL="12700">
              <a:lnSpc>
                <a:spcPct val="100000"/>
              </a:lnSpc>
              <a:spcBef>
                <a:spcPts val="90"/>
              </a:spcBef>
            </a:pPr>
            <a:r>
              <a:rPr sz="3500" dirty="0">
                <a:latin typeface="Symbol"/>
                <a:cs typeface="Symbol"/>
              </a:rPr>
              <a:t></a:t>
            </a:r>
            <a:r>
              <a:rPr sz="3500" spc="-240" dirty="0">
                <a:latin typeface="Times New Roman"/>
                <a:cs typeface="Times New Roman"/>
              </a:rPr>
              <a:t> </a:t>
            </a:r>
            <a:r>
              <a:rPr sz="3500" spc="-15" dirty="0">
                <a:latin typeface="Times New Roman"/>
                <a:cs typeface="Times New Roman"/>
              </a:rPr>
              <a:t>argmax</a:t>
            </a:r>
            <a:endParaRPr sz="3500">
              <a:latin typeface="Times New Roman"/>
              <a:cs typeface="Times New Roman"/>
            </a:endParaRPr>
          </a:p>
          <a:p>
            <a:pPr marL="766445">
              <a:lnSpc>
                <a:spcPct val="100000"/>
              </a:lnSpc>
              <a:spcBef>
                <a:spcPts val="65"/>
              </a:spcBef>
            </a:pPr>
            <a:r>
              <a:rPr sz="2000" i="1" spc="35" dirty="0">
                <a:latin typeface="Times New Roman"/>
                <a:cs typeface="Times New Roman"/>
              </a:rPr>
              <a:t>c</a:t>
            </a:r>
            <a:r>
              <a:rPr sz="2000" spc="35" dirty="0">
                <a:latin typeface="Symbol"/>
                <a:cs typeface="Symbol"/>
              </a:rPr>
              <a:t></a:t>
            </a:r>
            <a:r>
              <a:rPr sz="2000" i="1" spc="35" dirty="0">
                <a:latin typeface="Times New Roman"/>
                <a:cs typeface="Times New Roman"/>
              </a:rPr>
              <a:t>C</a:t>
            </a:r>
            <a:endParaRPr sz="2000">
              <a:latin typeface="Times New Roman"/>
              <a:cs typeface="Times New Roman"/>
            </a:endParaRPr>
          </a:p>
        </p:txBody>
      </p:sp>
      <p:sp>
        <p:nvSpPr>
          <p:cNvPr id="6" name="object 6"/>
          <p:cNvSpPr txBox="1"/>
          <p:nvPr/>
        </p:nvSpPr>
        <p:spPr>
          <a:xfrm>
            <a:off x="3856305" y="2803981"/>
            <a:ext cx="2123440" cy="557530"/>
          </a:xfrm>
          <a:prstGeom prst="rect">
            <a:avLst/>
          </a:prstGeom>
        </p:spPr>
        <p:txBody>
          <a:bodyPr vert="horz" wrap="square" lIns="0" tIns="11430" rIns="0" bIns="0" rtlCol="0">
            <a:spAutoFit/>
          </a:bodyPr>
          <a:lstStyle/>
          <a:p>
            <a:pPr marL="12700">
              <a:lnSpc>
                <a:spcPct val="100000"/>
              </a:lnSpc>
              <a:spcBef>
                <a:spcPts val="90"/>
              </a:spcBef>
            </a:pPr>
            <a:r>
              <a:rPr sz="3500" i="1" spc="60" dirty="0">
                <a:latin typeface="Times New Roman"/>
                <a:cs typeface="Times New Roman"/>
              </a:rPr>
              <a:t>P</a:t>
            </a:r>
            <a:r>
              <a:rPr sz="3500" spc="60" dirty="0">
                <a:latin typeface="Times New Roman"/>
                <a:cs typeface="Times New Roman"/>
              </a:rPr>
              <a:t>(</a:t>
            </a:r>
            <a:r>
              <a:rPr sz="3500" i="1" spc="60" dirty="0">
                <a:latin typeface="Times New Roman"/>
                <a:cs typeface="Times New Roman"/>
              </a:rPr>
              <a:t>d </a:t>
            </a:r>
            <a:r>
              <a:rPr sz="3500" dirty="0">
                <a:latin typeface="Times New Roman"/>
                <a:cs typeface="Times New Roman"/>
              </a:rPr>
              <a:t>|</a:t>
            </a:r>
            <a:r>
              <a:rPr sz="3500" spc="-509" dirty="0">
                <a:latin typeface="Times New Roman"/>
                <a:cs typeface="Times New Roman"/>
              </a:rPr>
              <a:t> </a:t>
            </a:r>
            <a:r>
              <a:rPr sz="3500" i="1" spc="70" dirty="0">
                <a:latin typeface="Times New Roman"/>
                <a:cs typeface="Times New Roman"/>
              </a:rPr>
              <a:t>c</a:t>
            </a:r>
            <a:r>
              <a:rPr sz="3500" spc="70" dirty="0">
                <a:latin typeface="Times New Roman"/>
                <a:cs typeface="Times New Roman"/>
              </a:rPr>
              <a:t>)</a:t>
            </a:r>
            <a:r>
              <a:rPr sz="3500" i="1" spc="70" dirty="0">
                <a:latin typeface="Times New Roman"/>
                <a:cs typeface="Times New Roman"/>
              </a:rPr>
              <a:t>P</a:t>
            </a:r>
            <a:r>
              <a:rPr sz="3500" spc="70" dirty="0">
                <a:latin typeface="Times New Roman"/>
                <a:cs typeface="Times New Roman"/>
              </a:rPr>
              <a:t>(</a:t>
            </a:r>
            <a:r>
              <a:rPr sz="3500" i="1" spc="70" dirty="0">
                <a:latin typeface="Times New Roman"/>
                <a:cs typeface="Times New Roman"/>
              </a:rPr>
              <a:t>c</a:t>
            </a:r>
            <a:r>
              <a:rPr sz="3500" spc="70" dirty="0">
                <a:latin typeface="Times New Roman"/>
                <a:cs typeface="Times New Roman"/>
              </a:rPr>
              <a:t>)</a:t>
            </a:r>
            <a:endParaRPr sz="3500">
              <a:latin typeface="Times New Roman"/>
              <a:cs typeface="Times New Roman"/>
            </a:endParaRPr>
          </a:p>
        </p:txBody>
      </p:sp>
      <p:sp>
        <p:nvSpPr>
          <p:cNvPr id="7" name="object 7"/>
          <p:cNvSpPr txBox="1"/>
          <p:nvPr/>
        </p:nvSpPr>
        <p:spPr>
          <a:xfrm>
            <a:off x="4480638" y="3423969"/>
            <a:ext cx="876300" cy="557530"/>
          </a:xfrm>
          <a:prstGeom prst="rect">
            <a:avLst/>
          </a:prstGeom>
        </p:spPr>
        <p:txBody>
          <a:bodyPr vert="horz" wrap="square" lIns="0" tIns="11430" rIns="0" bIns="0" rtlCol="0">
            <a:spAutoFit/>
          </a:bodyPr>
          <a:lstStyle/>
          <a:p>
            <a:pPr marL="12700">
              <a:lnSpc>
                <a:spcPct val="100000"/>
              </a:lnSpc>
              <a:spcBef>
                <a:spcPts val="90"/>
              </a:spcBef>
            </a:pPr>
            <a:r>
              <a:rPr sz="3500" i="1" spc="105" dirty="0">
                <a:latin typeface="Times New Roman"/>
                <a:cs typeface="Times New Roman"/>
              </a:rPr>
              <a:t>P</a:t>
            </a:r>
            <a:r>
              <a:rPr sz="3500" spc="80" dirty="0">
                <a:latin typeface="Times New Roman"/>
                <a:cs typeface="Times New Roman"/>
              </a:rPr>
              <a:t>(</a:t>
            </a:r>
            <a:r>
              <a:rPr sz="3500" i="1" spc="270" dirty="0">
                <a:latin typeface="Times New Roman"/>
                <a:cs typeface="Times New Roman"/>
              </a:rPr>
              <a:t>d</a:t>
            </a:r>
            <a:r>
              <a:rPr sz="3500" dirty="0">
                <a:latin typeface="Times New Roman"/>
                <a:cs typeface="Times New Roman"/>
              </a:rPr>
              <a:t>)</a:t>
            </a:r>
            <a:endParaRPr sz="3500">
              <a:latin typeface="Times New Roman"/>
              <a:cs typeface="Times New Roman"/>
            </a:endParaRPr>
          </a:p>
        </p:txBody>
      </p:sp>
      <p:sp>
        <p:nvSpPr>
          <p:cNvPr id="8" name="object 8"/>
          <p:cNvSpPr/>
          <p:nvPr/>
        </p:nvSpPr>
        <p:spPr>
          <a:xfrm>
            <a:off x="3834191" y="3431474"/>
            <a:ext cx="2142490" cy="0"/>
          </a:xfrm>
          <a:custGeom>
            <a:avLst/>
            <a:gdLst/>
            <a:ahLst/>
            <a:cxnLst/>
            <a:rect l="l" t="t" r="r" b="b"/>
            <a:pathLst>
              <a:path w="2142490">
                <a:moveTo>
                  <a:pt x="0" y="0"/>
                </a:moveTo>
                <a:lnTo>
                  <a:pt x="2142225" y="0"/>
                </a:lnTo>
              </a:path>
            </a:pathLst>
          </a:custGeom>
          <a:ln w="21936">
            <a:solidFill>
              <a:srgbClr val="000000"/>
            </a:solidFill>
          </a:ln>
        </p:spPr>
        <p:txBody>
          <a:bodyPr wrap="square" lIns="0" tIns="0" rIns="0" bIns="0" rtlCol="0"/>
          <a:lstStyle/>
          <a:p>
            <a:endParaRPr/>
          </a:p>
        </p:txBody>
      </p:sp>
      <p:sp>
        <p:nvSpPr>
          <p:cNvPr id="9" name="object 9"/>
          <p:cNvSpPr txBox="1"/>
          <p:nvPr/>
        </p:nvSpPr>
        <p:spPr>
          <a:xfrm>
            <a:off x="2068609" y="4147225"/>
            <a:ext cx="3796029" cy="859790"/>
          </a:xfrm>
          <a:prstGeom prst="rect">
            <a:avLst/>
          </a:prstGeom>
        </p:spPr>
        <p:txBody>
          <a:bodyPr vert="horz" wrap="square" lIns="0" tIns="11430" rIns="0" bIns="0" rtlCol="0">
            <a:spAutoFit/>
          </a:bodyPr>
          <a:lstStyle/>
          <a:p>
            <a:pPr marL="12700">
              <a:lnSpc>
                <a:spcPct val="100000"/>
              </a:lnSpc>
              <a:spcBef>
                <a:spcPts val="90"/>
              </a:spcBef>
            </a:pPr>
            <a:r>
              <a:rPr sz="3450" spc="5" dirty="0">
                <a:latin typeface="Symbol"/>
                <a:cs typeface="Symbol"/>
              </a:rPr>
              <a:t></a:t>
            </a:r>
            <a:r>
              <a:rPr sz="3450" spc="-190" dirty="0">
                <a:latin typeface="Times New Roman"/>
                <a:cs typeface="Times New Roman"/>
              </a:rPr>
              <a:t> </a:t>
            </a:r>
            <a:r>
              <a:rPr sz="3450" spc="-10" dirty="0">
                <a:latin typeface="Times New Roman"/>
                <a:cs typeface="Times New Roman"/>
              </a:rPr>
              <a:t>argmax</a:t>
            </a:r>
            <a:r>
              <a:rPr sz="3450" spc="-395" dirty="0">
                <a:latin typeface="Times New Roman"/>
                <a:cs typeface="Times New Roman"/>
              </a:rPr>
              <a:t> </a:t>
            </a:r>
            <a:r>
              <a:rPr sz="3450" i="1" spc="65" dirty="0">
                <a:latin typeface="Times New Roman"/>
                <a:cs typeface="Times New Roman"/>
              </a:rPr>
              <a:t>P</a:t>
            </a:r>
            <a:r>
              <a:rPr sz="3450" spc="65" dirty="0">
                <a:latin typeface="Times New Roman"/>
                <a:cs typeface="Times New Roman"/>
              </a:rPr>
              <a:t>(</a:t>
            </a:r>
            <a:r>
              <a:rPr sz="3450" i="1" spc="65" dirty="0">
                <a:latin typeface="Times New Roman"/>
                <a:cs typeface="Times New Roman"/>
              </a:rPr>
              <a:t>d</a:t>
            </a:r>
            <a:r>
              <a:rPr sz="3450" i="1" spc="-80" dirty="0">
                <a:latin typeface="Times New Roman"/>
                <a:cs typeface="Times New Roman"/>
              </a:rPr>
              <a:t> </a:t>
            </a:r>
            <a:r>
              <a:rPr sz="3450" dirty="0">
                <a:latin typeface="Times New Roman"/>
                <a:cs typeface="Times New Roman"/>
              </a:rPr>
              <a:t>|</a:t>
            </a:r>
            <a:r>
              <a:rPr sz="3450" spc="-325" dirty="0">
                <a:latin typeface="Times New Roman"/>
                <a:cs typeface="Times New Roman"/>
              </a:rPr>
              <a:t> </a:t>
            </a:r>
            <a:r>
              <a:rPr sz="3450" i="1" spc="70" dirty="0">
                <a:latin typeface="Times New Roman"/>
                <a:cs typeface="Times New Roman"/>
              </a:rPr>
              <a:t>c</a:t>
            </a:r>
            <a:r>
              <a:rPr sz="3450" spc="70" dirty="0">
                <a:latin typeface="Times New Roman"/>
                <a:cs typeface="Times New Roman"/>
              </a:rPr>
              <a:t>)</a:t>
            </a:r>
            <a:r>
              <a:rPr sz="3450" i="1" spc="70" dirty="0">
                <a:latin typeface="Times New Roman"/>
                <a:cs typeface="Times New Roman"/>
              </a:rPr>
              <a:t>P</a:t>
            </a:r>
            <a:r>
              <a:rPr sz="3450" spc="70" dirty="0">
                <a:latin typeface="Times New Roman"/>
                <a:cs typeface="Times New Roman"/>
              </a:rPr>
              <a:t>(</a:t>
            </a:r>
            <a:r>
              <a:rPr sz="3450" i="1" spc="70" dirty="0">
                <a:latin typeface="Times New Roman"/>
                <a:cs typeface="Times New Roman"/>
              </a:rPr>
              <a:t>c</a:t>
            </a:r>
            <a:r>
              <a:rPr sz="3450" spc="70" dirty="0">
                <a:latin typeface="Times New Roman"/>
                <a:cs typeface="Times New Roman"/>
              </a:rPr>
              <a:t>)</a:t>
            </a:r>
            <a:endParaRPr sz="3450">
              <a:latin typeface="Times New Roman"/>
              <a:cs typeface="Times New Roman"/>
            </a:endParaRPr>
          </a:p>
          <a:p>
            <a:pPr marL="756920">
              <a:lnSpc>
                <a:spcPct val="100000"/>
              </a:lnSpc>
              <a:spcBef>
                <a:spcPts val="40"/>
              </a:spcBef>
            </a:pPr>
            <a:r>
              <a:rPr sz="2000" i="1" spc="20" dirty="0">
                <a:latin typeface="Times New Roman"/>
                <a:cs typeface="Times New Roman"/>
              </a:rPr>
              <a:t>c</a:t>
            </a:r>
            <a:r>
              <a:rPr sz="2000" spc="20" dirty="0">
                <a:latin typeface="Symbol"/>
                <a:cs typeface="Symbol"/>
              </a:rPr>
              <a:t></a:t>
            </a:r>
            <a:r>
              <a:rPr sz="2000" i="1" spc="20" dirty="0">
                <a:latin typeface="Times New Roman"/>
                <a:cs typeface="Times New Roman"/>
              </a:rPr>
              <a:t>C</a:t>
            </a:r>
            <a:endParaRPr sz="2000">
              <a:latin typeface="Times New Roman"/>
              <a:cs typeface="Times New Roman"/>
            </a:endParaRPr>
          </a:p>
        </p:txBody>
      </p:sp>
      <p:grpSp>
        <p:nvGrpSpPr>
          <p:cNvPr id="10" name="object 10"/>
          <p:cNvGrpSpPr/>
          <p:nvPr/>
        </p:nvGrpSpPr>
        <p:grpSpPr>
          <a:xfrm>
            <a:off x="5745479" y="2081783"/>
            <a:ext cx="5419725" cy="554990"/>
            <a:chOff x="5745479" y="2081783"/>
            <a:chExt cx="5419725" cy="554990"/>
          </a:xfrm>
        </p:grpSpPr>
        <p:sp>
          <p:nvSpPr>
            <p:cNvPr id="11" name="object 11"/>
            <p:cNvSpPr/>
            <p:nvPr/>
          </p:nvSpPr>
          <p:spPr>
            <a:xfrm>
              <a:off x="5754623" y="2081783"/>
              <a:ext cx="5410200" cy="505968"/>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5745479" y="2084831"/>
              <a:ext cx="4520183" cy="551688"/>
            </a:xfrm>
            <a:prstGeom prst="rect">
              <a:avLst/>
            </a:prstGeom>
            <a:blipFill>
              <a:blip r:embed="rId3" cstate="print"/>
              <a:stretch>
                <a:fillRect/>
              </a:stretch>
            </a:blipFill>
          </p:spPr>
          <p:txBody>
            <a:bodyPr wrap="square" lIns="0" tIns="0" rIns="0" bIns="0" rtlCol="0"/>
            <a:lstStyle/>
            <a:p>
              <a:endParaRPr/>
            </a:p>
          </p:txBody>
        </p:sp>
      </p:grpSp>
      <p:sp>
        <p:nvSpPr>
          <p:cNvPr id="13" name="object 13"/>
          <p:cNvSpPr txBox="1"/>
          <p:nvPr/>
        </p:nvSpPr>
        <p:spPr>
          <a:xfrm>
            <a:off x="5763298" y="2088451"/>
            <a:ext cx="5241290" cy="339090"/>
          </a:xfrm>
          <a:prstGeom prst="rect">
            <a:avLst/>
          </a:prstGeom>
          <a:ln w="38100">
            <a:solidFill>
              <a:srgbClr val="FF0000"/>
            </a:solidFill>
          </a:ln>
        </p:spPr>
        <p:txBody>
          <a:bodyPr vert="horz" wrap="square" lIns="0" tIns="33655" rIns="0" bIns="0" rtlCol="0">
            <a:spAutoFit/>
          </a:bodyPr>
          <a:lstStyle/>
          <a:p>
            <a:pPr marL="90805">
              <a:lnSpc>
                <a:spcPct val="100000"/>
              </a:lnSpc>
              <a:spcBef>
                <a:spcPts val="265"/>
              </a:spcBef>
            </a:pPr>
            <a:r>
              <a:rPr sz="1600" spc="-5" dirty="0">
                <a:latin typeface="Carlito"/>
                <a:cs typeface="Carlito"/>
              </a:rPr>
              <a:t>MAP is </a:t>
            </a:r>
            <a:r>
              <a:rPr sz="1600" spc="-10" dirty="0">
                <a:latin typeface="Carlito"/>
                <a:cs typeface="Carlito"/>
              </a:rPr>
              <a:t>“maximum </a:t>
            </a:r>
            <a:r>
              <a:rPr sz="1600" dirty="0">
                <a:latin typeface="Carlito"/>
                <a:cs typeface="Carlito"/>
              </a:rPr>
              <a:t>a </a:t>
            </a:r>
            <a:r>
              <a:rPr sz="1600" spc="-5" dirty="0">
                <a:latin typeface="Carlito"/>
                <a:cs typeface="Carlito"/>
              </a:rPr>
              <a:t>posteriori” </a:t>
            </a:r>
            <a:r>
              <a:rPr sz="1600" dirty="0">
                <a:latin typeface="Carlito"/>
                <a:cs typeface="Carlito"/>
              </a:rPr>
              <a:t>= </a:t>
            </a:r>
            <a:r>
              <a:rPr sz="1600" spc="-5" dirty="0">
                <a:latin typeface="Carlito"/>
                <a:cs typeface="Carlito"/>
              </a:rPr>
              <a:t>most </a:t>
            </a:r>
            <a:r>
              <a:rPr sz="1600" spc="-15" dirty="0">
                <a:latin typeface="Carlito"/>
                <a:cs typeface="Carlito"/>
              </a:rPr>
              <a:t>likely</a:t>
            </a:r>
            <a:r>
              <a:rPr sz="1600" spc="20" dirty="0">
                <a:latin typeface="Carlito"/>
                <a:cs typeface="Carlito"/>
              </a:rPr>
              <a:t> </a:t>
            </a:r>
            <a:r>
              <a:rPr sz="1600" spc="-5" dirty="0">
                <a:latin typeface="Carlito"/>
                <a:cs typeface="Carlito"/>
              </a:rPr>
              <a:t>class</a:t>
            </a:r>
            <a:endParaRPr sz="1600">
              <a:latin typeface="Carlito"/>
              <a:cs typeface="Carlito"/>
            </a:endParaRPr>
          </a:p>
        </p:txBody>
      </p:sp>
      <p:grpSp>
        <p:nvGrpSpPr>
          <p:cNvPr id="14" name="object 14"/>
          <p:cNvGrpSpPr/>
          <p:nvPr/>
        </p:nvGrpSpPr>
        <p:grpSpPr>
          <a:xfrm>
            <a:off x="6431279" y="3197351"/>
            <a:ext cx="1853564" cy="558165"/>
            <a:chOff x="6431279" y="3197351"/>
            <a:chExt cx="1853564" cy="558165"/>
          </a:xfrm>
        </p:grpSpPr>
        <p:sp>
          <p:nvSpPr>
            <p:cNvPr id="15" name="object 15"/>
            <p:cNvSpPr/>
            <p:nvPr/>
          </p:nvSpPr>
          <p:spPr>
            <a:xfrm>
              <a:off x="6440423" y="3197351"/>
              <a:ext cx="1844039" cy="505968"/>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6431279" y="3203447"/>
              <a:ext cx="1255776" cy="551688"/>
            </a:xfrm>
            <a:prstGeom prst="rect">
              <a:avLst/>
            </a:prstGeom>
            <a:blipFill>
              <a:blip r:embed="rId5" cstate="print"/>
              <a:stretch>
                <a:fillRect/>
              </a:stretch>
            </a:blipFill>
          </p:spPr>
          <p:txBody>
            <a:bodyPr wrap="square" lIns="0" tIns="0" rIns="0" bIns="0" rtlCol="0"/>
            <a:lstStyle/>
            <a:p>
              <a:endParaRPr/>
            </a:p>
          </p:txBody>
        </p:sp>
      </p:grpSp>
      <p:sp>
        <p:nvSpPr>
          <p:cNvPr id="17" name="object 17"/>
          <p:cNvSpPr txBox="1"/>
          <p:nvPr/>
        </p:nvSpPr>
        <p:spPr>
          <a:xfrm>
            <a:off x="6449098" y="3205772"/>
            <a:ext cx="1676400" cy="339090"/>
          </a:xfrm>
          <a:prstGeom prst="rect">
            <a:avLst/>
          </a:prstGeom>
          <a:ln w="38100">
            <a:solidFill>
              <a:srgbClr val="FF0000"/>
            </a:solidFill>
          </a:ln>
        </p:spPr>
        <p:txBody>
          <a:bodyPr vert="horz" wrap="square" lIns="0" tIns="31750" rIns="0" bIns="0" rtlCol="0">
            <a:spAutoFit/>
          </a:bodyPr>
          <a:lstStyle/>
          <a:p>
            <a:pPr marL="91440">
              <a:lnSpc>
                <a:spcPct val="100000"/>
              </a:lnSpc>
              <a:spcBef>
                <a:spcPts val="250"/>
              </a:spcBef>
            </a:pPr>
            <a:r>
              <a:rPr sz="1600" spc="-15" dirty="0">
                <a:latin typeface="Carlito"/>
                <a:cs typeface="Carlito"/>
              </a:rPr>
              <a:t>Bayes</a:t>
            </a:r>
            <a:r>
              <a:rPr sz="1600" spc="-5" dirty="0">
                <a:latin typeface="Carlito"/>
                <a:cs typeface="Carlito"/>
              </a:rPr>
              <a:t> Rule</a:t>
            </a:r>
            <a:endParaRPr sz="1600">
              <a:latin typeface="Carlito"/>
              <a:cs typeface="Carlito"/>
            </a:endParaRPr>
          </a:p>
        </p:txBody>
      </p:sp>
      <p:grpSp>
        <p:nvGrpSpPr>
          <p:cNvPr id="18" name="object 18"/>
          <p:cNvGrpSpPr/>
          <p:nvPr/>
        </p:nvGrpSpPr>
        <p:grpSpPr>
          <a:xfrm>
            <a:off x="6507480" y="4264152"/>
            <a:ext cx="4395470" cy="558165"/>
            <a:chOff x="6507480" y="4264152"/>
            <a:chExt cx="4395470" cy="558165"/>
          </a:xfrm>
        </p:grpSpPr>
        <p:sp>
          <p:nvSpPr>
            <p:cNvPr id="19" name="object 19"/>
            <p:cNvSpPr/>
            <p:nvPr/>
          </p:nvSpPr>
          <p:spPr>
            <a:xfrm>
              <a:off x="6516624" y="4264152"/>
              <a:ext cx="4386072" cy="505968"/>
            </a:xfrm>
            <a:prstGeom prst="rect">
              <a:avLst/>
            </a:prstGeom>
            <a:blipFill>
              <a:blip r:embed="rId6" cstate="print"/>
              <a:stretch>
                <a:fillRect/>
              </a:stretch>
            </a:blipFill>
          </p:spPr>
          <p:txBody>
            <a:bodyPr wrap="square" lIns="0" tIns="0" rIns="0" bIns="0" rtlCol="0"/>
            <a:lstStyle/>
            <a:p>
              <a:endParaRPr/>
            </a:p>
          </p:txBody>
        </p:sp>
        <p:sp>
          <p:nvSpPr>
            <p:cNvPr id="20" name="object 20"/>
            <p:cNvSpPr/>
            <p:nvPr/>
          </p:nvSpPr>
          <p:spPr>
            <a:xfrm>
              <a:off x="6507480" y="4270248"/>
              <a:ext cx="2578607" cy="551688"/>
            </a:xfrm>
            <a:prstGeom prst="rect">
              <a:avLst/>
            </a:prstGeom>
            <a:blipFill>
              <a:blip r:embed="rId7" cstate="print"/>
              <a:stretch>
                <a:fillRect/>
              </a:stretch>
            </a:blipFill>
          </p:spPr>
          <p:txBody>
            <a:bodyPr wrap="square" lIns="0" tIns="0" rIns="0" bIns="0" rtlCol="0"/>
            <a:lstStyle/>
            <a:p>
              <a:endParaRPr/>
            </a:p>
          </p:txBody>
        </p:sp>
      </p:grpSp>
      <p:sp>
        <p:nvSpPr>
          <p:cNvPr id="21" name="object 21"/>
          <p:cNvSpPr txBox="1"/>
          <p:nvPr/>
        </p:nvSpPr>
        <p:spPr>
          <a:xfrm>
            <a:off x="6525297" y="4272572"/>
            <a:ext cx="4215765" cy="339090"/>
          </a:xfrm>
          <a:prstGeom prst="rect">
            <a:avLst/>
          </a:prstGeom>
          <a:ln w="38100">
            <a:solidFill>
              <a:srgbClr val="FF0000"/>
            </a:solidFill>
          </a:ln>
        </p:spPr>
        <p:txBody>
          <a:bodyPr vert="horz" wrap="square" lIns="0" tIns="31750" rIns="0" bIns="0" rtlCol="0">
            <a:spAutoFit/>
          </a:bodyPr>
          <a:lstStyle/>
          <a:p>
            <a:pPr marL="91440">
              <a:lnSpc>
                <a:spcPct val="100000"/>
              </a:lnSpc>
              <a:spcBef>
                <a:spcPts val="250"/>
              </a:spcBef>
            </a:pPr>
            <a:r>
              <a:rPr sz="1600" spc="-10" dirty="0">
                <a:latin typeface="Carlito"/>
                <a:cs typeface="Carlito"/>
              </a:rPr>
              <a:t>Dropping </a:t>
            </a:r>
            <a:r>
              <a:rPr sz="1600" spc="-5" dirty="0">
                <a:latin typeface="Carlito"/>
                <a:cs typeface="Carlito"/>
              </a:rPr>
              <a:t>the</a:t>
            </a:r>
            <a:r>
              <a:rPr sz="1600" spc="5" dirty="0">
                <a:latin typeface="Carlito"/>
                <a:cs typeface="Carlito"/>
              </a:rPr>
              <a:t> </a:t>
            </a:r>
            <a:r>
              <a:rPr sz="1600" spc="-5" dirty="0">
                <a:latin typeface="Carlito"/>
                <a:cs typeface="Carlito"/>
              </a:rPr>
              <a:t>denominator</a:t>
            </a:r>
            <a:endParaRPr sz="1600">
              <a:latin typeface="Carlito"/>
              <a:cs typeface="Carlito"/>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8251190" cy="695960"/>
          </a:xfrm>
          <a:prstGeom prst="rect">
            <a:avLst/>
          </a:prstGeom>
        </p:spPr>
        <p:txBody>
          <a:bodyPr vert="horz" wrap="square" lIns="0" tIns="12700" rIns="0" bIns="0" rtlCol="0">
            <a:spAutoFit/>
          </a:bodyPr>
          <a:lstStyle/>
          <a:p>
            <a:pPr marL="12700">
              <a:lnSpc>
                <a:spcPct val="100000"/>
              </a:lnSpc>
              <a:spcBef>
                <a:spcPts val="100"/>
              </a:spcBef>
            </a:pPr>
            <a:r>
              <a:rPr spc="-30" dirty="0">
                <a:solidFill>
                  <a:srgbClr val="0070C0"/>
                </a:solidFill>
              </a:rPr>
              <a:t>So,</a:t>
            </a:r>
            <a:r>
              <a:rPr dirty="0">
                <a:solidFill>
                  <a:srgbClr val="0070C0"/>
                </a:solidFill>
              </a:rPr>
              <a:t> </a:t>
            </a:r>
            <a:r>
              <a:rPr spc="-15" dirty="0">
                <a:solidFill>
                  <a:srgbClr val="0070C0"/>
                </a:solidFill>
              </a:rPr>
              <a:t>what</a:t>
            </a:r>
            <a:r>
              <a:rPr spc="10" dirty="0">
                <a:solidFill>
                  <a:srgbClr val="0070C0"/>
                </a:solidFill>
              </a:rPr>
              <a:t> </a:t>
            </a:r>
            <a:r>
              <a:rPr dirty="0">
                <a:solidFill>
                  <a:srgbClr val="0070C0"/>
                </a:solidFill>
              </a:rPr>
              <a:t>if</a:t>
            </a:r>
            <a:r>
              <a:rPr spc="5" dirty="0">
                <a:solidFill>
                  <a:srgbClr val="0070C0"/>
                </a:solidFill>
              </a:rPr>
              <a:t> </a:t>
            </a:r>
            <a:r>
              <a:rPr spc="-30" dirty="0">
                <a:solidFill>
                  <a:srgbClr val="0070C0"/>
                </a:solidFill>
              </a:rPr>
              <a:t>it’s</a:t>
            </a:r>
            <a:r>
              <a:rPr dirty="0">
                <a:solidFill>
                  <a:srgbClr val="0070C0"/>
                </a:solidFill>
              </a:rPr>
              <a:t> a</a:t>
            </a:r>
            <a:r>
              <a:rPr spc="10" dirty="0">
                <a:solidFill>
                  <a:srgbClr val="0070C0"/>
                </a:solidFill>
              </a:rPr>
              <a:t> </a:t>
            </a:r>
            <a:r>
              <a:rPr spc="-5" dirty="0">
                <a:solidFill>
                  <a:srgbClr val="0070C0"/>
                </a:solidFill>
              </a:rPr>
              <a:t>non-linear</a:t>
            </a:r>
            <a:r>
              <a:rPr dirty="0">
                <a:solidFill>
                  <a:srgbClr val="0070C0"/>
                </a:solidFill>
              </a:rPr>
              <a:t> </a:t>
            </a:r>
            <a:r>
              <a:rPr spc="-15" dirty="0">
                <a:solidFill>
                  <a:srgbClr val="0070C0"/>
                </a:solidFill>
              </a:rPr>
              <a:t>problem?</a:t>
            </a:r>
          </a:p>
        </p:txBody>
      </p:sp>
      <p:grpSp>
        <p:nvGrpSpPr>
          <p:cNvPr id="3" name="object 3"/>
          <p:cNvGrpSpPr/>
          <p:nvPr/>
        </p:nvGrpSpPr>
        <p:grpSpPr>
          <a:xfrm>
            <a:off x="1176023" y="1914241"/>
            <a:ext cx="6337935" cy="3714750"/>
            <a:chOff x="1176023" y="1914241"/>
            <a:chExt cx="6337935" cy="3714750"/>
          </a:xfrm>
        </p:grpSpPr>
        <p:pic>
          <p:nvPicPr>
            <p:cNvPr id="4" name="object 4"/>
            <p:cNvPicPr/>
            <p:nvPr/>
          </p:nvPicPr>
          <p:blipFill>
            <a:blip r:embed="rId2" cstate="print"/>
            <a:stretch>
              <a:fillRect/>
            </a:stretch>
          </p:blipFill>
          <p:spPr>
            <a:xfrm>
              <a:off x="1728053" y="3360030"/>
              <a:ext cx="237685" cy="227832"/>
            </a:xfrm>
            <a:prstGeom prst="rect">
              <a:avLst/>
            </a:prstGeom>
          </p:spPr>
        </p:pic>
        <p:pic>
          <p:nvPicPr>
            <p:cNvPr id="5" name="object 5"/>
            <p:cNvPicPr/>
            <p:nvPr/>
          </p:nvPicPr>
          <p:blipFill>
            <a:blip r:embed="rId3" cstate="print"/>
            <a:stretch>
              <a:fillRect/>
            </a:stretch>
          </p:blipFill>
          <p:spPr>
            <a:xfrm>
              <a:off x="1967099" y="3013410"/>
              <a:ext cx="237685" cy="227832"/>
            </a:xfrm>
            <a:prstGeom prst="rect">
              <a:avLst/>
            </a:prstGeom>
          </p:spPr>
        </p:pic>
        <p:pic>
          <p:nvPicPr>
            <p:cNvPr id="6" name="object 6"/>
            <p:cNvPicPr/>
            <p:nvPr/>
          </p:nvPicPr>
          <p:blipFill>
            <a:blip r:embed="rId4" cstate="print"/>
            <a:stretch>
              <a:fillRect/>
            </a:stretch>
          </p:blipFill>
          <p:spPr>
            <a:xfrm>
              <a:off x="1615559" y="3803736"/>
              <a:ext cx="237685" cy="227832"/>
            </a:xfrm>
            <a:prstGeom prst="rect">
              <a:avLst/>
            </a:prstGeom>
          </p:spPr>
        </p:pic>
        <p:pic>
          <p:nvPicPr>
            <p:cNvPr id="7" name="object 7"/>
            <p:cNvPicPr/>
            <p:nvPr/>
          </p:nvPicPr>
          <p:blipFill>
            <a:blip r:embed="rId5" cstate="print"/>
            <a:stretch>
              <a:fillRect/>
            </a:stretch>
          </p:blipFill>
          <p:spPr>
            <a:xfrm>
              <a:off x="2121778" y="3696171"/>
              <a:ext cx="237685" cy="227832"/>
            </a:xfrm>
            <a:prstGeom prst="rect">
              <a:avLst/>
            </a:prstGeom>
          </p:spPr>
        </p:pic>
        <p:pic>
          <p:nvPicPr>
            <p:cNvPr id="8" name="object 8"/>
            <p:cNvPicPr/>
            <p:nvPr/>
          </p:nvPicPr>
          <p:blipFill>
            <a:blip r:embed="rId6" cstate="print"/>
            <a:stretch>
              <a:fillRect/>
            </a:stretch>
          </p:blipFill>
          <p:spPr>
            <a:xfrm>
              <a:off x="1742113" y="4133157"/>
              <a:ext cx="237685" cy="227832"/>
            </a:xfrm>
            <a:prstGeom prst="rect">
              <a:avLst/>
            </a:prstGeom>
          </p:spPr>
        </p:pic>
        <p:pic>
          <p:nvPicPr>
            <p:cNvPr id="9" name="object 9"/>
            <p:cNvPicPr/>
            <p:nvPr/>
          </p:nvPicPr>
          <p:blipFill>
            <a:blip r:embed="rId7" cstate="print"/>
            <a:stretch>
              <a:fillRect/>
            </a:stretch>
          </p:blipFill>
          <p:spPr>
            <a:xfrm>
              <a:off x="2895160" y="2069603"/>
              <a:ext cx="237685" cy="227832"/>
            </a:xfrm>
            <a:prstGeom prst="rect">
              <a:avLst/>
            </a:prstGeom>
          </p:spPr>
        </p:pic>
        <p:pic>
          <p:nvPicPr>
            <p:cNvPr id="10" name="object 10"/>
            <p:cNvPicPr/>
            <p:nvPr/>
          </p:nvPicPr>
          <p:blipFill>
            <a:blip r:embed="rId8" cstate="print"/>
            <a:stretch>
              <a:fillRect/>
            </a:stretch>
          </p:blipFill>
          <p:spPr>
            <a:xfrm>
              <a:off x="2473317" y="4321398"/>
              <a:ext cx="237685" cy="227832"/>
            </a:xfrm>
            <a:prstGeom prst="rect">
              <a:avLst/>
            </a:prstGeom>
          </p:spPr>
        </p:pic>
        <p:pic>
          <p:nvPicPr>
            <p:cNvPr id="11" name="object 11"/>
            <p:cNvPicPr/>
            <p:nvPr/>
          </p:nvPicPr>
          <p:blipFill>
            <a:blip r:embed="rId9" cstate="print"/>
            <a:stretch>
              <a:fillRect/>
            </a:stretch>
          </p:blipFill>
          <p:spPr>
            <a:xfrm>
              <a:off x="2838918" y="3897857"/>
              <a:ext cx="237685" cy="227832"/>
            </a:xfrm>
            <a:prstGeom prst="rect">
              <a:avLst/>
            </a:prstGeom>
          </p:spPr>
        </p:pic>
        <p:pic>
          <p:nvPicPr>
            <p:cNvPr id="12" name="object 12"/>
            <p:cNvPicPr/>
            <p:nvPr/>
          </p:nvPicPr>
          <p:blipFill>
            <a:blip r:embed="rId8" cstate="print"/>
            <a:stretch>
              <a:fillRect/>
            </a:stretch>
          </p:blipFill>
          <p:spPr>
            <a:xfrm>
              <a:off x="3374085" y="3815942"/>
              <a:ext cx="237685" cy="227832"/>
            </a:xfrm>
            <a:prstGeom prst="rect">
              <a:avLst/>
            </a:prstGeom>
          </p:spPr>
        </p:pic>
        <p:sp>
          <p:nvSpPr>
            <p:cNvPr id="13" name="object 13"/>
            <p:cNvSpPr/>
            <p:nvPr/>
          </p:nvSpPr>
          <p:spPr>
            <a:xfrm>
              <a:off x="1176020" y="1914245"/>
              <a:ext cx="6337935" cy="3714750"/>
            </a:xfrm>
            <a:custGeom>
              <a:avLst/>
              <a:gdLst/>
              <a:ahLst/>
              <a:cxnLst/>
              <a:rect l="l" t="t" r="r" b="b"/>
              <a:pathLst>
                <a:path w="6337934" h="3714750">
                  <a:moveTo>
                    <a:pt x="6337706" y="3668852"/>
                  </a:moveTo>
                  <a:lnTo>
                    <a:pt x="6332106" y="3666109"/>
                  </a:lnTo>
                  <a:lnTo>
                    <a:pt x="6261252" y="3631273"/>
                  </a:lnTo>
                  <a:lnTo>
                    <a:pt x="6261481" y="3666198"/>
                  </a:lnTo>
                  <a:lnTo>
                    <a:pt x="41275" y="3707841"/>
                  </a:lnTo>
                  <a:lnTo>
                    <a:pt x="41275" y="76200"/>
                  </a:lnTo>
                  <a:lnTo>
                    <a:pt x="76200" y="76200"/>
                  </a:lnTo>
                  <a:lnTo>
                    <a:pt x="69850" y="63500"/>
                  </a:lnTo>
                  <a:lnTo>
                    <a:pt x="38100" y="0"/>
                  </a:lnTo>
                  <a:lnTo>
                    <a:pt x="0" y="76200"/>
                  </a:lnTo>
                  <a:lnTo>
                    <a:pt x="34925" y="76200"/>
                  </a:lnTo>
                  <a:lnTo>
                    <a:pt x="34925" y="3711016"/>
                  </a:lnTo>
                  <a:lnTo>
                    <a:pt x="38087" y="3711016"/>
                  </a:lnTo>
                  <a:lnTo>
                    <a:pt x="38112" y="3714204"/>
                  </a:lnTo>
                  <a:lnTo>
                    <a:pt x="6261519" y="3672548"/>
                  </a:lnTo>
                  <a:lnTo>
                    <a:pt x="6261760" y="3707473"/>
                  </a:lnTo>
                  <a:lnTo>
                    <a:pt x="6337706" y="3668852"/>
                  </a:lnTo>
                  <a:close/>
                </a:path>
              </a:pathLst>
            </a:custGeom>
            <a:solidFill>
              <a:srgbClr val="4472C4"/>
            </a:solidFill>
          </p:spPr>
          <p:txBody>
            <a:bodyPr wrap="square" lIns="0" tIns="0" rIns="0" bIns="0" rtlCol="0"/>
            <a:lstStyle/>
            <a:p>
              <a:endParaRPr/>
            </a:p>
          </p:txBody>
        </p:sp>
        <p:pic>
          <p:nvPicPr>
            <p:cNvPr id="14" name="object 14"/>
            <p:cNvPicPr/>
            <p:nvPr/>
          </p:nvPicPr>
          <p:blipFill>
            <a:blip r:embed="rId8" cstate="print"/>
            <a:stretch>
              <a:fillRect/>
            </a:stretch>
          </p:blipFill>
          <p:spPr>
            <a:xfrm>
              <a:off x="3204521" y="4321398"/>
              <a:ext cx="237685" cy="227832"/>
            </a:xfrm>
            <a:prstGeom prst="rect">
              <a:avLst/>
            </a:prstGeom>
          </p:spPr>
        </p:pic>
      </p:grpSp>
      <p:sp>
        <p:nvSpPr>
          <p:cNvPr id="15" name="object 15"/>
          <p:cNvSpPr txBox="1"/>
          <p:nvPr/>
        </p:nvSpPr>
        <p:spPr>
          <a:xfrm>
            <a:off x="7636119" y="5412740"/>
            <a:ext cx="223520"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Calibri"/>
                <a:cs typeface="Calibri"/>
              </a:rPr>
              <a:t>f</a:t>
            </a:r>
            <a:r>
              <a:rPr sz="1800" baseline="-13888" dirty="0">
                <a:latin typeface="Calibri"/>
                <a:cs typeface="Calibri"/>
              </a:rPr>
              <a:t>1</a:t>
            </a:r>
            <a:endParaRPr sz="1800" baseline="-13888">
              <a:latin typeface="Calibri"/>
              <a:cs typeface="Calibri"/>
            </a:endParaRPr>
          </a:p>
        </p:txBody>
      </p:sp>
      <p:sp>
        <p:nvSpPr>
          <p:cNvPr id="16" name="object 16"/>
          <p:cNvSpPr txBox="1"/>
          <p:nvPr/>
        </p:nvSpPr>
        <p:spPr>
          <a:xfrm>
            <a:off x="941428" y="1803908"/>
            <a:ext cx="198120" cy="299720"/>
          </a:xfrm>
          <a:prstGeom prst="rect">
            <a:avLst/>
          </a:prstGeom>
        </p:spPr>
        <p:txBody>
          <a:bodyPr vert="horz" wrap="square" lIns="0" tIns="12700" rIns="0" bIns="0" rtlCol="0">
            <a:spAutoFit/>
          </a:bodyPr>
          <a:lstStyle/>
          <a:p>
            <a:pPr marL="25400">
              <a:lnSpc>
                <a:spcPct val="100000"/>
              </a:lnSpc>
              <a:spcBef>
                <a:spcPts val="100"/>
              </a:spcBef>
            </a:pPr>
            <a:r>
              <a:rPr sz="1800" dirty="0">
                <a:latin typeface="Calibri"/>
                <a:cs typeface="Calibri"/>
              </a:rPr>
              <a:t>f</a:t>
            </a:r>
            <a:r>
              <a:rPr sz="1800" baseline="-13888" dirty="0">
                <a:latin typeface="Calibri"/>
                <a:cs typeface="Calibri"/>
              </a:rPr>
              <a:t>2</a:t>
            </a:r>
            <a:endParaRPr sz="1800" baseline="-13888">
              <a:latin typeface="Calibri"/>
              <a:cs typeface="Calibri"/>
            </a:endParaRPr>
          </a:p>
        </p:txBody>
      </p:sp>
      <p:grpSp>
        <p:nvGrpSpPr>
          <p:cNvPr id="17" name="object 17"/>
          <p:cNvGrpSpPr/>
          <p:nvPr/>
        </p:nvGrpSpPr>
        <p:grpSpPr>
          <a:xfrm>
            <a:off x="2290518" y="2084680"/>
            <a:ext cx="4326255" cy="2634615"/>
            <a:chOff x="2290518" y="2084680"/>
            <a:chExt cx="4326255" cy="2634615"/>
          </a:xfrm>
        </p:grpSpPr>
        <p:pic>
          <p:nvPicPr>
            <p:cNvPr id="18" name="object 18"/>
            <p:cNvPicPr/>
            <p:nvPr/>
          </p:nvPicPr>
          <p:blipFill>
            <a:blip r:embed="rId10" cstate="print"/>
            <a:stretch>
              <a:fillRect/>
            </a:stretch>
          </p:blipFill>
          <p:spPr>
            <a:xfrm>
              <a:off x="3204521" y="3559611"/>
              <a:ext cx="237685" cy="227832"/>
            </a:xfrm>
            <a:prstGeom prst="rect">
              <a:avLst/>
            </a:prstGeom>
          </p:spPr>
        </p:pic>
        <p:pic>
          <p:nvPicPr>
            <p:cNvPr id="19" name="object 19"/>
            <p:cNvPicPr/>
            <p:nvPr/>
          </p:nvPicPr>
          <p:blipFill>
            <a:blip r:embed="rId11" cstate="print"/>
            <a:stretch>
              <a:fillRect/>
            </a:stretch>
          </p:blipFill>
          <p:spPr>
            <a:xfrm>
              <a:off x="3379989" y="3177778"/>
              <a:ext cx="237685" cy="227832"/>
            </a:xfrm>
            <a:prstGeom prst="rect">
              <a:avLst/>
            </a:prstGeom>
          </p:spPr>
        </p:pic>
        <p:pic>
          <p:nvPicPr>
            <p:cNvPr id="20" name="object 20"/>
            <p:cNvPicPr/>
            <p:nvPr/>
          </p:nvPicPr>
          <p:blipFill>
            <a:blip r:embed="rId12" cstate="print"/>
            <a:stretch>
              <a:fillRect/>
            </a:stretch>
          </p:blipFill>
          <p:spPr>
            <a:xfrm>
              <a:off x="3172547" y="2432197"/>
              <a:ext cx="237685" cy="227832"/>
            </a:xfrm>
            <a:prstGeom prst="rect">
              <a:avLst/>
            </a:prstGeom>
          </p:spPr>
        </p:pic>
        <p:pic>
          <p:nvPicPr>
            <p:cNvPr id="21" name="object 21"/>
            <p:cNvPicPr/>
            <p:nvPr/>
          </p:nvPicPr>
          <p:blipFill>
            <a:blip r:embed="rId13" cstate="print"/>
            <a:stretch>
              <a:fillRect/>
            </a:stretch>
          </p:blipFill>
          <p:spPr>
            <a:xfrm>
              <a:off x="3584182" y="4213828"/>
              <a:ext cx="237685" cy="227832"/>
            </a:xfrm>
            <a:prstGeom prst="rect">
              <a:avLst/>
            </a:prstGeom>
          </p:spPr>
        </p:pic>
        <p:pic>
          <p:nvPicPr>
            <p:cNvPr id="22" name="object 22"/>
            <p:cNvPicPr/>
            <p:nvPr/>
          </p:nvPicPr>
          <p:blipFill>
            <a:blip r:embed="rId14" cstate="print"/>
            <a:stretch>
              <a:fillRect/>
            </a:stretch>
          </p:blipFill>
          <p:spPr>
            <a:xfrm>
              <a:off x="3366227" y="2826815"/>
              <a:ext cx="237685" cy="227832"/>
            </a:xfrm>
            <a:prstGeom prst="rect">
              <a:avLst/>
            </a:prstGeom>
          </p:spPr>
        </p:pic>
        <p:sp>
          <p:nvSpPr>
            <p:cNvPr id="23" name="object 23"/>
            <p:cNvSpPr/>
            <p:nvPr/>
          </p:nvSpPr>
          <p:spPr>
            <a:xfrm>
              <a:off x="3717087" y="3300729"/>
              <a:ext cx="225425" cy="215900"/>
            </a:xfrm>
            <a:custGeom>
              <a:avLst/>
              <a:gdLst/>
              <a:ahLst/>
              <a:cxnLst/>
              <a:rect l="l" t="t" r="r" b="b"/>
              <a:pathLst>
                <a:path w="225425" h="215900">
                  <a:moveTo>
                    <a:pt x="224980" y="72390"/>
                  </a:moveTo>
                  <a:lnTo>
                    <a:pt x="153454" y="72390"/>
                  </a:lnTo>
                  <a:lnTo>
                    <a:pt x="153454" y="0"/>
                  </a:lnTo>
                  <a:lnTo>
                    <a:pt x="71513" y="0"/>
                  </a:lnTo>
                  <a:lnTo>
                    <a:pt x="71513" y="72390"/>
                  </a:lnTo>
                  <a:lnTo>
                    <a:pt x="0" y="72390"/>
                  </a:lnTo>
                  <a:lnTo>
                    <a:pt x="0" y="143510"/>
                  </a:lnTo>
                  <a:lnTo>
                    <a:pt x="71513" y="143510"/>
                  </a:lnTo>
                  <a:lnTo>
                    <a:pt x="71513" y="215900"/>
                  </a:lnTo>
                  <a:lnTo>
                    <a:pt x="153454" y="215900"/>
                  </a:lnTo>
                  <a:lnTo>
                    <a:pt x="153454" y="143510"/>
                  </a:lnTo>
                  <a:lnTo>
                    <a:pt x="224980" y="143510"/>
                  </a:lnTo>
                  <a:lnTo>
                    <a:pt x="224980" y="72390"/>
                  </a:lnTo>
                  <a:close/>
                </a:path>
              </a:pathLst>
            </a:custGeom>
            <a:solidFill>
              <a:srgbClr val="00B050"/>
            </a:solidFill>
          </p:spPr>
          <p:txBody>
            <a:bodyPr wrap="square" lIns="0" tIns="0" rIns="0" bIns="0" rtlCol="0"/>
            <a:lstStyle/>
            <a:p>
              <a:endParaRPr/>
            </a:p>
          </p:txBody>
        </p:sp>
        <p:sp>
          <p:nvSpPr>
            <p:cNvPr id="24" name="object 24"/>
            <p:cNvSpPr/>
            <p:nvPr/>
          </p:nvSpPr>
          <p:spPr>
            <a:xfrm>
              <a:off x="3717086" y="3301249"/>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sp>
          <p:nvSpPr>
            <p:cNvPr id="25" name="object 25"/>
            <p:cNvSpPr/>
            <p:nvPr/>
          </p:nvSpPr>
          <p:spPr>
            <a:xfrm>
              <a:off x="4068622" y="3809999"/>
              <a:ext cx="225425" cy="214629"/>
            </a:xfrm>
            <a:custGeom>
              <a:avLst/>
              <a:gdLst/>
              <a:ahLst/>
              <a:cxnLst/>
              <a:rect l="l" t="t" r="r" b="b"/>
              <a:pathLst>
                <a:path w="225425" h="214629">
                  <a:moveTo>
                    <a:pt x="224980" y="71120"/>
                  </a:moveTo>
                  <a:lnTo>
                    <a:pt x="153454" y="71120"/>
                  </a:lnTo>
                  <a:lnTo>
                    <a:pt x="153454" y="0"/>
                  </a:lnTo>
                  <a:lnTo>
                    <a:pt x="71526" y="0"/>
                  </a:lnTo>
                  <a:lnTo>
                    <a:pt x="71526" y="71120"/>
                  </a:lnTo>
                  <a:lnTo>
                    <a:pt x="0" y="71120"/>
                  </a:lnTo>
                  <a:lnTo>
                    <a:pt x="0" y="143510"/>
                  </a:lnTo>
                  <a:lnTo>
                    <a:pt x="71526" y="143510"/>
                  </a:lnTo>
                  <a:lnTo>
                    <a:pt x="71526" y="214630"/>
                  </a:lnTo>
                  <a:lnTo>
                    <a:pt x="153454" y="214630"/>
                  </a:lnTo>
                  <a:lnTo>
                    <a:pt x="153454" y="143510"/>
                  </a:lnTo>
                  <a:lnTo>
                    <a:pt x="224980" y="143510"/>
                  </a:lnTo>
                  <a:lnTo>
                    <a:pt x="224980" y="71120"/>
                  </a:lnTo>
                  <a:close/>
                </a:path>
              </a:pathLst>
            </a:custGeom>
            <a:solidFill>
              <a:srgbClr val="00B050"/>
            </a:solidFill>
          </p:spPr>
          <p:txBody>
            <a:bodyPr wrap="square" lIns="0" tIns="0" rIns="0" bIns="0" rtlCol="0"/>
            <a:lstStyle/>
            <a:p>
              <a:endParaRPr/>
            </a:p>
          </p:txBody>
        </p:sp>
        <p:sp>
          <p:nvSpPr>
            <p:cNvPr id="26" name="object 26"/>
            <p:cNvSpPr/>
            <p:nvPr/>
          </p:nvSpPr>
          <p:spPr>
            <a:xfrm>
              <a:off x="4068628" y="3810086"/>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27" name="object 27"/>
            <p:cNvPicPr/>
            <p:nvPr/>
          </p:nvPicPr>
          <p:blipFill>
            <a:blip r:embed="rId11" cstate="print"/>
            <a:stretch>
              <a:fillRect/>
            </a:stretch>
          </p:blipFill>
          <p:spPr>
            <a:xfrm>
              <a:off x="2522535" y="2429751"/>
              <a:ext cx="237685" cy="227832"/>
            </a:xfrm>
            <a:prstGeom prst="rect">
              <a:avLst/>
            </a:prstGeom>
          </p:spPr>
        </p:pic>
        <p:pic>
          <p:nvPicPr>
            <p:cNvPr id="28" name="object 28"/>
            <p:cNvPicPr/>
            <p:nvPr/>
          </p:nvPicPr>
          <p:blipFill>
            <a:blip r:embed="rId15" cstate="print"/>
            <a:stretch>
              <a:fillRect/>
            </a:stretch>
          </p:blipFill>
          <p:spPr>
            <a:xfrm>
              <a:off x="2290518" y="2750347"/>
              <a:ext cx="237685" cy="227832"/>
            </a:xfrm>
            <a:prstGeom prst="rect">
              <a:avLst/>
            </a:prstGeom>
          </p:spPr>
        </p:pic>
        <p:sp>
          <p:nvSpPr>
            <p:cNvPr id="29" name="object 29"/>
            <p:cNvSpPr/>
            <p:nvPr/>
          </p:nvSpPr>
          <p:spPr>
            <a:xfrm>
              <a:off x="5042395" y="286986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30" name="object 30"/>
            <p:cNvSpPr/>
            <p:nvPr/>
          </p:nvSpPr>
          <p:spPr>
            <a:xfrm>
              <a:off x="5042395" y="286986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1" name="object 31"/>
            <p:cNvSpPr/>
            <p:nvPr/>
          </p:nvSpPr>
          <p:spPr>
            <a:xfrm>
              <a:off x="2657325" y="3241964"/>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32" name="object 32"/>
            <p:cNvSpPr/>
            <p:nvPr/>
          </p:nvSpPr>
          <p:spPr>
            <a:xfrm>
              <a:off x="2657325" y="3241964"/>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3" name="object 33"/>
            <p:cNvSpPr/>
            <p:nvPr/>
          </p:nvSpPr>
          <p:spPr>
            <a:xfrm>
              <a:off x="2789019" y="2891377"/>
              <a:ext cx="225425" cy="102235"/>
            </a:xfrm>
            <a:custGeom>
              <a:avLst/>
              <a:gdLst/>
              <a:ahLst/>
              <a:cxnLst/>
              <a:rect l="l" t="t" r="r" b="b"/>
              <a:pathLst>
                <a:path w="225425" h="102235">
                  <a:moveTo>
                    <a:pt x="224984" y="0"/>
                  </a:moveTo>
                  <a:lnTo>
                    <a:pt x="0" y="0"/>
                  </a:lnTo>
                  <a:lnTo>
                    <a:pt x="0" y="101963"/>
                  </a:lnTo>
                  <a:lnTo>
                    <a:pt x="224984" y="101963"/>
                  </a:lnTo>
                  <a:lnTo>
                    <a:pt x="224984" y="0"/>
                  </a:lnTo>
                  <a:close/>
                </a:path>
              </a:pathLst>
            </a:custGeom>
            <a:solidFill>
              <a:srgbClr val="00B0F0"/>
            </a:solidFill>
          </p:spPr>
          <p:txBody>
            <a:bodyPr wrap="square" lIns="0" tIns="0" rIns="0" bIns="0" rtlCol="0"/>
            <a:lstStyle/>
            <a:p>
              <a:endParaRPr/>
            </a:p>
          </p:txBody>
        </p:sp>
        <p:sp>
          <p:nvSpPr>
            <p:cNvPr id="34" name="object 34"/>
            <p:cNvSpPr/>
            <p:nvPr/>
          </p:nvSpPr>
          <p:spPr>
            <a:xfrm>
              <a:off x="2789019" y="2891377"/>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5" name="object 35"/>
            <p:cNvSpPr/>
            <p:nvPr/>
          </p:nvSpPr>
          <p:spPr>
            <a:xfrm>
              <a:off x="2557006" y="3554881"/>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36" name="object 36"/>
            <p:cNvSpPr/>
            <p:nvPr/>
          </p:nvSpPr>
          <p:spPr>
            <a:xfrm>
              <a:off x="2557006" y="3554881"/>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7" name="object 37"/>
            <p:cNvSpPr/>
            <p:nvPr/>
          </p:nvSpPr>
          <p:spPr>
            <a:xfrm>
              <a:off x="5506429" y="2433510"/>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38" name="object 38"/>
            <p:cNvSpPr/>
            <p:nvPr/>
          </p:nvSpPr>
          <p:spPr>
            <a:xfrm>
              <a:off x="5506429" y="2433510"/>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9" name="object 39"/>
            <p:cNvSpPr/>
            <p:nvPr/>
          </p:nvSpPr>
          <p:spPr>
            <a:xfrm>
              <a:off x="2951868" y="3456773"/>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0" name="object 40"/>
            <p:cNvSpPr/>
            <p:nvPr/>
          </p:nvSpPr>
          <p:spPr>
            <a:xfrm>
              <a:off x="2951868" y="3456773"/>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1" name="object 41"/>
            <p:cNvSpPr/>
            <p:nvPr/>
          </p:nvSpPr>
          <p:spPr>
            <a:xfrm>
              <a:off x="5759531" y="2938628"/>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42" name="object 42"/>
            <p:cNvSpPr/>
            <p:nvPr/>
          </p:nvSpPr>
          <p:spPr>
            <a:xfrm>
              <a:off x="5759531" y="293862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3" name="object 43"/>
            <p:cNvSpPr/>
            <p:nvPr/>
          </p:nvSpPr>
          <p:spPr>
            <a:xfrm>
              <a:off x="6322002" y="2552386"/>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4" name="object 44"/>
            <p:cNvSpPr/>
            <p:nvPr/>
          </p:nvSpPr>
          <p:spPr>
            <a:xfrm>
              <a:off x="6322002" y="2552386"/>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5" name="object 45"/>
            <p:cNvSpPr/>
            <p:nvPr/>
          </p:nvSpPr>
          <p:spPr>
            <a:xfrm>
              <a:off x="4401007" y="2787493"/>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46" name="object 46"/>
            <p:cNvSpPr/>
            <p:nvPr/>
          </p:nvSpPr>
          <p:spPr>
            <a:xfrm>
              <a:off x="4401007" y="2787493"/>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7" name="object 47"/>
            <p:cNvSpPr/>
            <p:nvPr/>
          </p:nvSpPr>
          <p:spPr>
            <a:xfrm>
              <a:off x="6322002" y="3258812"/>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8" name="object 48"/>
            <p:cNvSpPr/>
            <p:nvPr/>
          </p:nvSpPr>
          <p:spPr>
            <a:xfrm>
              <a:off x="6322002" y="325881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9" name="object 49"/>
            <p:cNvSpPr/>
            <p:nvPr/>
          </p:nvSpPr>
          <p:spPr>
            <a:xfrm>
              <a:off x="5849183" y="3258812"/>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50" name="object 50"/>
            <p:cNvSpPr/>
            <p:nvPr/>
          </p:nvSpPr>
          <p:spPr>
            <a:xfrm>
              <a:off x="5849183" y="325881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1" name="object 51"/>
            <p:cNvSpPr/>
            <p:nvPr/>
          </p:nvSpPr>
          <p:spPr>
            <a:xfrm>
              <a:off x="4929902" y="413312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52" name="object 52"/>
            <p:cNvSpPr/>
            <p:nvPr/>
          </p:nvSpPr>
          <p:spPr>
            <a:xfrm>
              <a:off x="4929902" y="413312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3" name="object 53"/>
            <p:cNvSpPr/>
            <p:nvPr/>
          </p:nvSpPr>
          <p:spPr>
            <a:xfrm>
              <a:off x="6385283" y="3661065"/>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54" name="object 54"/>
            <p:cNvSpPr/>
            <p:nvPr/>
          </p:nvSpPr>
          <p:spPr>
            <a:xfrm>
              <a:off x="6385283" y="366106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5" name="object 55"/>
            <p:cNvSpPr/>
            <p:nvPr/>
          </p:nvSpPr>
          <p:spPr>
            <a:xfrm>
              <a:off x="5481897" y="4593615"/>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56" name="object 56"/>
            <p:cNvSpPr/>
            <p:nvPr/>
          </p:nvSpPr>
          <p:spPr>
            <a:xfrm>
              <a:off x="5481897" y="459361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7" name="object 57"/>
            <p:cNvSpPr/>
            <p:nvPr/>
          </p:nvSpPr>
          <p:spPr>
            <a:xfrm>
              <a:off x="5369405" y="3848126"/>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58" name="object 58"/>
            <p:cNvSpPr/>
            <p:nvPr/>
          </p:nvSpPr>
          <p:spPr>
            <a:xfrm>
              <a:off x="5369405" y="3848126"/>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9" name="object 59"/>
            <p:cNvSpPr/>
            <p:nvPr/>
          </p:nvSpPr>
          <p:spPr>
            <a:xfrm>
              <a:off x="5808422" y="3690772"/>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60" name="object 60"/>
            <p:cNvSpPr/>
            <p:nvPr/>
          </p:nvSpPr>
          <p:spPr>
            <a:xfrm>
              <a:off x="5808422" y="369077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pic>
          <p:nvPicPr>
            <p:cNvPr id="61" name="object 61"/>
            <p:cNvPicPr/>
            <p:nvPr/>
          </p:nvPicPr>
          <p:blipFill>
            <a:blip r:embed="rId16" cstate="print"/>
            <a:stretch>
              <a:fillRect/>
            </a:stretch>
          </p:blipFill>
          <p:spPr>
            <a:xfrm>
              <a:off x="4641893" y="3461494"/>
              <a:ext cx="237685" cy="227832"/>
            </a:xfrm>
            <a:prstGeom prst="rect">
              <a:avLst/>
            </a:prstGeom>
          </p:spPr>
        </p:pic>
        <p:sp>
          <p:nvSpPr>
            <p:cNvPr id="62" name="object 62"/>
            <p:cNvSpPr/>
            <p:nvPr/>
          </p:nvSpPr>
          <p:spPr>
            <a:xfrm>
              <a:off x="3815512" y="3774439"/>
              <a:ext cx="225425" cy="214629"/>
            </a:xfrm>
            <a:custGeom>
              <a:avLst/>
              <a:gdLst/>
              <a:ahLst/>
              <a:cxnLst/>
              <a:rect l="l" t="t" r="r" b="b"/>
              <a:pathLst>
                <a:path w="225425" h="214629">
                  <a:moveTo>
                    <a:pt x="224980" y="71120"/>
                  </a:moveTo>
                  <a:lnTo>
                    <a:pt x="153466" y="71120"/>
                  </a:lnTo>
                  <a:lnTo>
                    <a:pt x="153466" y="0"/>
                  </a:lnTo>
                  <a:lnTo>
                    <a:pt x="71526" y="0"/>
                  </a:lnTo>
                  <a:lnTo>
                    <a:pt x="71526" y="71120"/>
                  </a:lnTo>
                  <a:lnTo>
                    <a:pt x="0" y="71120"/>
                  </a:lnTo>
                  <a:lnTo>
                    <a:pt x="0" y="143510"/>
                  </a:lnTo>
                  <a:lnTo>
                    <a:pt x="71526" y="143510"/>
                  </a:lnTo>
                  <a:lnTo>
                    <a:pt x="71526" y="214630"/>
                  </a:lnTo>
                  <a:lnTo>
                    <a:pt x="153466" y="214630"/>
                  </a:lnTo>
                  <a:lnTo>
                    <a:pt x="153466" y="143510"/>
                  </a:lnTo>
                  <a:lnTo>
                    <a:pt x="224980" y="143510"/>
                  </a:lnTo>
                  <a:lnTo>
                    <a:pt x="224980" y="71120"/>
                  </a:lnTo>
                  <a:close/>
                </a:path>
              </a:pathLst>
            </a:custGeom>
            <a:solidFill>
              <a:srgbClr val="00B050"/>
            </a:solidFill>
          </p:spPr>
          <p:txBody>
            <a:bodyPr wrap="square" lIns="0" tIns="0" rIns="0" bIns="0" rtlCol="0"/>
            <a:lstStyle/>
            <a:p>
              <a:endParaRPr/>
            </a:p>
          </p:txBody>
        </p:sp>
        <p:sp>
          <p:nvSpPr>
            <p:cNvPr id="63" name="object 63"/>
            <p:cNvSpPr/>
            <p:nvPr/>
          </p:nvSpPr>
          <p:spPr>
            <a:xfrm>
              <a:off x="3815518" y="3774135"/>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64" name="object 64"/>
            <p:cNvPicPr/>
            <p:nvPr/>
          </p:nvPicPr>
          <p:blipFill>
            <a:blip r:embed="rId17" cstate="print"/>
            <a:stretch>
              <a:fillRect/>
            </a:stretch>
          </p:blipFill>
          <p:spPr>
            <a:xfrm>
              <a:off x="4126781" y="4447752"/>
              <a:ext cx="237685" cy="227832"/>
            </a:xfrm>
            <a:prstGeom prst="rect">
              <a:avLst/>
            </a:prstGeom>
          </p:spPr>
        </p:pic>
        <p:pic>
          <p:nvPicPr>
            <p:cNvPr id="65" name="object 65"/>
            <p:cNvPicPr/>
            <p:nvPr/>
          </p:nvPicPr>
          <p:blipFill>
            <a:blip r:embed="rId18" cstate="print"/>
            <a:stretch>
              <a:fillRect/>
            </a:stretch>
          </p:blipFill>
          <p:spPr>
            <a:xfrm>
              <a:off x="3839848" y="2584549"/>
              <a:ext cx="237685" cy="227832"/>
            </a:xfrm>
            <a:prstGeom prst="rect">
              <a:avLst/>
            </a:prstGeom>
          </p:spPr>
        </p:pic>
        <p:sp>
          <p:nvSpPr>
            <p:cNvPr id="66" name="object 66"/>
            <p:cNvSpPr/>
            <p:nvPr/>
          </p:nvSpPr>
          <p:spPr>
            <a:xfrm>
              <a:off x="3935336" y="3159759"/>
              <a:ext cx="225425" cy="214629"/>
            </a:xfrm>
            <a:custGeom>
              <a:avLst/>
              <a:gdLst/>
              <a:ahLst/>
              <a:cxnLst/>
              <a:rect l="l" t="t" r="r" b="b"/>
              <a:pathLst>
                <a:path w="225425" h="214629">
                  <a:moveTo>
                    <a:pt x="224980" y="71120"/>
                  </a:moveTo>
                  <a:lnTo>
                    <a:pt x="153454" y="71120"/>
                  </a:lnTo>
                  <a:lnTo>
                    <a:pt x="153454" y="0"/>
                  </a:lnTo>
                  <a:lnTo>
                    <a:pt x="71526" y="0"/>
                  </a:lnTo>
                  <a:lnTo>
                    <a:pt x="71526" y="71120"/>
                  </a:lnTo>
                  <a:lnTo>
                    <a:pt x="0" y="71120"/>
                  </a:lnTo>
                  <a:lnTo>
                    <a:pt x="0" y="143510"/>
                  </a:lnTo>
                  <a:lnTo>
                    <a:pt x="71526" y="143510"/>
                  </a:lnTo>
                  <a:lnTo>
                    <a:pt x="71526" y="214630"/>
                  </a:lnTo>
                  <a:lnTo>
                    <a:pt x="153454" y="214630"/>
                  </a:lnTo>
                  <a:lnTo>
                    <a:pt x="153454" y="143510"/>
                  </a:lnTo>
                  <a:lnTo>
                    <a:pt x="224980" y="143510"/>
                  </a:lnTo>
                  <a:lnTo>
                    <a:pt x="224980" y="71120"/>
                  </a:lnTo>
                  <a:close/>
                </a:path>
              </a:pathLst>
            </a:custGeom>
            <a:solidFill>
              <a:srgbClr val="00B050"/>
            </a:solidFill>
          </p:spPr>
          <p:txBody>
            <a:bodyPr wrap="square" lIns="0" tIns="0" rIns="0" bIns="0" rtlCol="0"/>
            <a:lstStyle/>
            <a:p>
              <a:endParaRPr/>
            </a:p>
          </p:txBody>
        </p:sp>
        <p:sp>
          <p:nvSpPr>
            <p:cNvPr id="67" name="object 67"/>
            <p:cNvSpPr/>
            <p:nvPr/>
          </p:nvSpPr>
          <p:spPr>
            <a:xfrm>
              <a:off x="3935341" y="3159545"/>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68" name="object 68"/>
            <p:cNvPicPr/>
            <p:nvPr/>
          </p:nvPicPr>
          <p:blipFill>
            <a:blip r:embed="rId19" cstate="print"/>
            <a:stretch>
              <a:fillRect/>
            </a:stretch>
          </p:blipFill>
          <p:spPr>
            <a:xfrm>
              <a:off x="4733919" y="3060894"/>
              <a:ext cx="237685" cy="227832"/>
            </a:xfrm>
            <a:prstGeom prst="rect">
              <a:avLst/>
            </a:prstGeom>
          </p:spPr>
        </p:pic>
        <p:pic>
          <p:nvPicPr>
            <p:cNvPr id="69" name="object 69"/>
            <p:cNvPicPr/>
            <p:nvPr/>
          </p:nvPicPr>
          <p:blipFill>
            <a:blip r:embed="rId18" cstate="print"/>
            <a:stretch>
              <a:fillRect/>
            </a:stretch>
          </p:blipFill>
          <p:spPr>
            <a:xfrm>
              <a:off x="4916971" y="3586572"/>
              <a:ext cx="237685" cy="227832"/>
            </a:xfrm>
            <a:prstGeom prst="rect">
              <a:avLst/>
            </a:prstGeom>
          </p:spPr>
        </p:pic>
        <p:pic>
          <p:nvPicPr>
            <p:cNvPr id="70" name="object 70"/>
            <p:cNvPicPr/>
            <p:nvPr/>
          </p:nvPicPr>
          <p:blipFill>
            <a:blip r:embed="rId20" cstate="print"/>
            <a:stretch>
              <a:fillRect/>
            </a:stretch>
          </p:blipFill>
          <p:spPr>
            <a:xfrm>
              <a:off x="5193858" y="3195077"/>
              <a:ext cx="237685" cy="227832"/>
            </a:xfrm>
            <a:prstGeom prst="rect">
              <a:avLst/>
            </a:prstGeom>
          </p:spPr>
        </p:pic>
        <p:sp>
          <p:nvSpPr>
            <p:cNvPr id="71" name="object 71"/>
            <p:cNvSpPr/>
            <p:nvPr/>
          </p:nvSpPr>
          <p:spPr>
            <a:xfrm>
              <a:off x="4729915" y="2543667"/>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72" name="object 72"/>
            <p:cNvSpPr/>
            <p:nvPr/>
          </p:nvSpPr>
          <p:spPr>
            <a:xfrm>
              <a:off x="4729915" y="2543667"/>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73" name="object 73"/>
            <p:cNvSpPr/>
            <p:nvPr/>
          </p:nvSpPr>
          <p:spPr>
            <a:xfrm>
              <a:off x="4357390" y="3142705"/>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74" name="object 74"/>
            <p:cNvSpPr/>
            <p:nvPr/>
          </p:nvSpPr>
          <p:spPr>
            <a:xfrm>
              <a:off x="4357390" y="314270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75" name="object 75"/>
            <p:cNvSpPr/>
            <p:nvPr/>
          </p:nvSpPr>
          <p:spPr>
            <a:xfrm>
              <a:off x="4420165" y="3715294"/>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76" name="object 76"/>
            <p:cNvSpPr/>
            <p:nvPr/>
          </p:nvSpPr>
          <p:spPr>
            <a:xfrm>
              <a:off x="4420165" y="3715294"/>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77" name="object 77"/>
            <p:cNvSpPr/>
            <p:nvPr/>
          </p:nvSpPr>
          <p:spPr>
            <a:xfrm>
              <a:off x="4672417" y="400776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78" name="object 78"/>
            <p:cNvSpPr/>
            <p:nvPr/>
          </p:nvSpPr>
          <p:spPr>
            <a:xfrm>
              <a:off x="4672417" y="400776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pic>
          <p:nvPicPr>
            <p:cNvPr id="79" name="object 79"/>
            <p:cNvPicPr/>
            <p:nvPr/>
          </p:nvPicPr>
          <p:blipFill>
            <a:blip r:embed="rId11" cstate="print"/>
            <a:stretch>
              <a:fillRect/>
            </a:stretch>
          </p:blipFill>
          <p:spPr>
            <a:xfrm>
              <a:off x="4619641" y="4490999"/>
              <a:ext cx="237685" cy="227832"/>
            </a:xfrm>
            <a:prstGeom prst="rect">
              <a:avLst/>
            </a:prstGeom>
          </p:spPr>
        </p:pic>
        <p:pic>
          <p:nvPicPr>
            <p:cNvPr id="80" name="object 80"/>
            <p:cNvPicPr/>
            <p:nvPr/>
          </p:nvPicPr>
          <p:blipFill>
            <a:blip r:embed="rId21" cstate="print"/>
            <a:stretch>
              <a:fillRect/>
            </a:stretch>
          </p:blipFill>
          <p:spPr>
            <a:xfrm>
              <a:off x="3928991" y="2084680"/>
              <a:ext cx="237685" cy="227832"/>
            </a:xfrm>
            <a:prstGeom prst="rect">
              <a:avLst/>
            </a:prstGeom>
          </p:spPr>
        </p:pic>
      </p:grpSp>
      <p:sp>
        <p:nvSpPr>
          <p:cNvPr id="81" name="object 81"/>
          <p:cNvSpPr txBox="1"/>
          <p:nvPr/>
        </p:nvSpPr>
        <p:spPr>
          <a:xfrm>
            <a:off x="8251035" y="2898140"/>
            <a:ext cx="3176270" cy="1494790"/>
          </a:xfrm>
          <a:prstGeom prst="rect">
            <a:avLst/>
          </a:prstGeom>
        </p:spPr>
        <p:txBody>
          <a:bodyPr vert="horz" wrap="square" lIns="0" tIns="10160" rIns="0" bIns="0" rtlCol="0">
            <a:spAutoFit/>
          </a:bodyPr>
          <a:lstStyle/>
          <a:p>
            <a:pPr marL="38100" marR="30480">
              <a:lnSpc>
                <a:spcPct val="100600"/>
              </a:lnSpc>
              <a:spcBef>
                <a:spcPts val="80"/>
              </a:spcBef>
            </a:pPr>
            <a:r>
              <a:rPr sz="2400" spc="-45" dirty="0">
                <a:latin typeface="Calibri"/>
                <a:cs typeface="Calibri"/>
              </a:rPr>
              <a:t>Two </a:t>
            </a:r>
            <a:r>
              <a:rPr sz="2400" spc="-15" dirty="0">
                <a:latin typeface="Calibri"/>
                <a:cs typeface="Calibri"/>
              </a:rPr>
              <a:t>features: </a:t>
            </a:r>
            <a:r>
              <a:rPr sz="2400" spc="-5" dirty="0">
                <a:latin typeface="Calibri"/>
                <a:cs typeface="Calibri"/>
              </a:rPr>
              <a:t>f</a:t>
            </a:r>
            <a:r>
              <a:rPr sz="2400" spc="-7" baseline="-17361" dirty="0">
                <a:latin typeface="Calibri"/>
                <a:cs typeface="Calibri"/>
              </a:rPr>
              <a:t>1</a:t>
            </a:r>
            <a:r>
              <a:rPr sz="2400" baseline="-17361" dirty="0">
                <a:latin typeface="Calibri"/>
                <a:cs typeface="Calibri"/>
              </a:rPr>
              <a:t> </a:t>
            </a:r>
            <a:r>
              <a:rPr sz="2400" dirty="0">
                <a:latin typeface="Calibri"/>
                <a:cs typeface="Calibri"/>
              </a:rPr>
              <a:t>and f</a:t>
            </a:r>
            <a:r>
              <a:rPr sz="2400" baseline="-17361" dirty="0">
                <a:latin typeface="Calibri"/>
                <a:cs typeface="Calibri"/>
              </a:rPr>
              <a:t>2 </a:t>
            </a:r>
            <a:r>
              <a:rPr sz="2400" spc="7" baseline="-17361" dirty="0">
                <a:latin typeface="Calibri"/>
                <a:cs typeface="Calibri"/>
              </a:rPr>
              <a:t> </a:t>
            </a:r>
            <a:r>
              <a:rPr sz="2400" spc="-45" dirty="0">
                <a:latin typeface="Calibri"/>
                <a:cs typeface="Calibri"/>
              </a:rPr>
              <a:t>Two </a:t>
            </a:r>
            <a:r>
              <a:rPr sz="2400" spc="-5" dirty="0">
                <a:latin typeface="Calibri"/>
                <a:cs typeface="Calibri"/>
              </a:rPr>
              <a:t>classes: </a:t>
            </a:r>
            <a:r>
              <a:rPr sz="2400" dirty="0">
                <a:latin typeface="Calibri"/>
                <a:cs typeface="Calibri"/>
              </a:rPr>
              <a:t>+ and - </a:t>
            </a:r>
            <a:r>
              <a:rPr sz="2400" spc="5" dirty="0">
                <a:latin typeface="Calibri"/>
                <a:cs typeface="Calibri"/>
              </a:rPr>
              <a:t> </a:t>
            </a:r>
            <a:r>
              <a:rPr sz="2400" spc="-5" dirty="0">
                <a:latin typeface="Calibri"/>
                <a:cs typeface="Calibri"/>
              </a:rPr>
              <a:t>Depiction</a:t>
            </a:r>
            <a:r>
              <a:rPr sz="2400" spc="-25" dirty="0">
                <a:latin typeface="Calibri"/>
                <a:cs typeface="Calibri"/>
              </a:rPr>
              <a:t> </a:t>
            </a:r>
            <a:r>
              <a:rPr sz="2400" spc="-5" dirty="0">
                <a:latin typeface="Calibri"/>
                <a:cs typeface="Calibri"/>
              </a:rPr>
              <a:t>of</a:t>
            </a:r>
            <a:r>
              <a:rPr sz="2400" spc="-20" dirty="0">
                <a:latin typeface="Calibri"/>
                <a:cs typeface="Calibri"/>
              </a:rPr>
              <a:t> </a:t>
            </a:r>
            <a:r>
              <a:rPr sz="2400" dirty="0">
                <a:latin typeface="Calibri"/>
                <a:cs typeface="Calibri"/>
              </a:rPr>
              <a:t>all</a:t>
            </a:r>
            <a:r>
              <a:rPr sz="2400" spc="-20" dirty="0">
                <a:latin typeface="Calibri"/>
                <a:cs typeface="Calibri"/>
              </a:rPr>
              <a:t> </a:t>
            </a:r>
            <a:r>
              <a:rPr sz="2400" spc="-15" dirty="0">
                <a:latin typeface="Calibri"/>
                <a:cs typeface="Calibri"/>
              </a:rPr>
              <a:t>examples </a:t>
            </a:r>
            <a:r>
              <a:rPr sz="2400" spc="-530" dirty="0">
                <a:latin typeface="Calibri"/>
                <a:cs typeface="Calibri"/>
              </a:rPr>
              <a:t> </a:t>
            </a:r>
            <a:r>
              <a:rPr sz="2400" spc="-5" dirty="0">
                <a:latin typeface="Calibri"/>
                <a:cs typeface="Calibri"/>
              </a:rPr>
              <a:t>in</a:t>
            </a:r>
            <a:r>
              <a:rPr sz="2400" spc="-10" dirty="0">
                <a:latin typeface="Calibri"/>
                <a:cs typeface="Calibri"/>
              </a:rPr>
              <a:t> </a:t>
            </a:r>
            <a:r>
              <a:rPr sz="2400" spc="-5" dirty="0">
                <a:latin typeface="Calibri"/>
                <a:cs typeface="Calibri"/>
              </a:rPr>
              <a:t>the </a:t>
            </a:r>
            <a:r>
              <a:rPr sz="2400" spc="-10" dirty="0">
                <a:latin typeface="Calibri"/>
                <a:cs typeface="Calibri"/>
              </a:rPr>
              <a:t>training</a:t>
            </a:r>
            <a:r>
              <a:rPr sz="2400" spc="-20" dirty="0">
                <a:latin typeface="Calibri"/>
                <a:cs typeface="Calibri"/>
              </a:rPr>
              <a:t> </a:t>
            </a:r>
            <a:r>
              <a:rPr sz="2400" spc="-5" dirty="0">
                <a:latin typeface="Calibri"/>
                <a:cs typeface="Calibri"/>
              </a:rPr>
              <a:t>set.</a:t>
            </a:r>
            <a:endParaRPr sz="2400">
              <a:latin typeface="Calibri"/>
              <a:cs typeface="Calibri"/>
            </a:endParaRPr>
          </a:p>
        </p:txBody>
      </p:sp>
      <p:sp>
        <p:nvSpPr>
          <p:cNvPr id="82" name="object 82"/>
          <p:cNvSpPr txBox="1"/>
          <p:nvPr/>
        </p:nvSpPr>
        <p:spPr>
          <a:xfrm>
            <a:off x="4436130" y="5924803"/>
            <a:ext cx="208661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0000"/>
                </a:solidFill>
                <a:latin typeface="Calibri"/>
                <a:cs typeface="Calibri"/>
              </a:rPr>
              <a:t>Set</a:t>
            </a:r>
            <a:r>
              <a:rPr sz="1800" spc="-10" dirty="0">
                <a:solidFill>
                  <a:srgbClr val="FF0000"/>
                </a:solidFill>
                <a:latin typeface="Calibri"/>
                <a:cs typeface="Calibri"/>
              </a:rPr>
              <a:t> </a:t>
            </a:r>
            <a:r>
              <a:rPr sz="1800" dirty="0">
                <a:solidFill>
                  <a:srgbClr val="FF0000"/>
                </a:solidFill>
                <a:latin typeface="Calibri"/>
                <a:cs typeface="Calibri"/>
              </a:rPr>
              <a:t>of </a:t>
            </a:r>
            <a:r>
              <a:rPr sz="1800" spc="-5" dirty="0">
                <a:solidFill>
                  <a:srgbClr val="FF0000"/>
                </a:solidFill>
                <a:latin typeface="Calibri"/>
                <a:cs typeface="Calibri"/>
              </a:rPr>
              <a:t>linear</a:t>
            </a:r>
            <a:r>
              <a:rPr sz="1800" spc="-10" dirty="0">
                <a:solidFill>
                  <a:srgbClr val="FF0000"/>
                </a:solidFill>
                <a:latin typeface="Calibri"/>
                <a:cs typeface="Calibri"/>
              </a:rPr>
              <a:t> classifiers</a:t>
            </a:r>
            <a:endParaRPr sz="1800">
              <a:latin typeface="Calibri"/>
              <a:cs typeface="Calibri"/>
            </a:endParaRPr>
          </a:p>
        </p:txBody>
      </p:sp>
      <p:grpSp>
        <p:nvGrpSpPr>
          <p:cNvPr id="83" name="object 83"/>
          <p:cNvGrpSpPr/>
          <p:nvPr/>
        </p:nvGrpSpPr>
        <p:grpSpPr>
          <a:xfrm>
            <a:off x="819150" y="1391296"/>
            <a:ext cx="5184775" cy="4717415"/>
            <a:chOff x="819150" y="1391296"/>
            <a:chExt cx="5184775" cy="4717415"/>
          </a:xfrm>
        </p:grpSpPr>
        <p:sp>
          <p:nvSpPr>
            <p:cNvPr id="84" name="object 84"/>
            <p:cNvSpPr/>
            <p:nvPr/>
          </p:nvSpPr>
          <p:spPr>
            <a:xfrm>
              <a:off x="838200" y="1410346"/>
              <a:ext cx="3295015" cy="3688715"/>
            </a:xfrm>
            <a:custGeom>
              <a:avLst/>
              <a:gdLst/>
              <a:ahLst/>
              <a:cxnLst/>
              <a:rect l="l" t="t" r="r" b="b"/>
              <a:pathLst>
                <a:path w="3295015" h="3688715">
                  <a:moveTo>
                    <a:pt x="3294931" y="0"/>
                  </a:moveTo>
                  <a:lnTo>
                    <a:pt x="0" y="3688596"/>
                  </a:lnTo>
                </a:path>
              </a:pathLst>
            </a:custGeom>
            <a:ln w="38100">
              <a:solidFill>
                <a:srgbClr val="FF0000"/>
              </a:solidFill>
            </a:ln>
          </p:spPr>
          <p:txBody>
            <a:bodyPr wrap="square" lIns="0" tIns="0" rIns="0" bIns="0" rtlCol="0"/>
            <a:lstStyle/>
            <a:p>
              <a:endParaRPr/>
            </a:p>
          </p:txBody>
        </p:sp>
        <p:sp>
          <p:nvSpPr>
            <p:cNvPr id="85" name="object 85"/>
            <p:cNvSpPr/>
            <p:nvPr/>
          </p:nvSpPr>
          <p:spPr>
            <a:xfrm>
              <a:off x="4285531" y="1562746"/>
              <a:ext cx="72390" cy="4526915"/>
            </a:xfrm>
            <a:custGeom>
              <a:avLst/>
              <a:gdLst/>
              <a:ahLst/>
              <a:cxnLst/>
              <a:rect l="l" t="t" r="r" b="b"/>
              <a:pathLst>
                <a:path w="72389" h="4526915">
                  <a:moveTo>
                    <a:pt x="0" y="0"/>
                  </a:moveTo>
                  <a:lnTo>
                    <a:pt x="71858" y="4526774"/>
                  </a:lnTo>
                </a:path>
              </a:pathLst>
            </a:custGeom>
            <a:ln w="38100">
              <a:solidFill>
                <a:srgbClr val="FF0000"/>
              </a:solidFill>
            </a:ln>
          </p:spPr>
          <p:txBody>
            <a:bodyPr wrap="square" lIns="0" tIns="0" rIns="0" bIns="0" rtlCol="0"/>
            <a:lstStyle/>
            <a:p>
              <a:endParaRPr/>
            </a:p>
          </p:txBody>
        </p:sp>
        <p:sp>
          <p:nvSpPr>
            <p:cNvPr id="86" name="object 86"/>
            <p:cNvSpPr/>
            <p:nvPr/>
          </p:nvSpPr>
          <p:spPr>
            <a:xfrm>
              <a:off x="4672417" y="1914241"/>
              <a:ext cx="1312545" cy="3990975"/>
            </a:xfrm>
            <a:custGeom>
              <a:avLst/>
              <a:gdLst/>
              <a:ahLst/>
              <a:cxnLst/>
              <a:rect l="l" t="t" r="r" b="b"/>
              <a:pathLst>
                <a:path w="1312545" h="3990975">
                  <a:moveTo>
                    <a:pt x="1312098" y="0"/>
                  </a:moveTo>
                  <a:lnTo>
                    <a:pt x="0" y="3990612"/>
                  </a:lnTo>
                </a:path>
              </a:pathLst>
            </a:custGeom>
            <a:ln w="38100">
              <a:solidFill>
                <a:srgbClr val="FF0000"/>
              </a:solidFill>
            </a:ln>
          </p:spPr>
          <p:txBody>
            <a:bodyPr wrap="square" lIns="0" tIns="0" rIns="0" bIns="0" rtlCol="0"/>
            <a:lstStyle/>
            <a:p>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8251190" cy="695960"/>
          </a:xfrm>
          <a:prstGeom prst="rect">
            <a:avLst/>
          </a:prstGeom>
        </p:spPr>
        <p:txBody>
          <a:bodyPr vert="horz" wrap="square" lIns="0" tIns="12700" rIns="0" bIns="0" rtlCol="0">
            <a:spAutoFit/>
          </a:bodyPr>
          <a:lstStyle/>
          <a:p>
            <a:pPr marL="12700">
              <a:lnSpc>
                <a:spcPct val="100000"/>
              </a:lnSpc>
              <a:spcBef>
                <a:spcPts val="100"/>
              </a:spcBef>
            </a:pPr>
            <a:r>
              <a:rPr spc="-30" dirty="0">
                <a:solidFill>
                  <a:srgbClr val="0070C0"/>
                </a:solidFill>
              </a:rPr>
              <a:t>So,</a:t>
            </a:r>
            <a:r>
              <a:rPr dirty="0">
                <a:solidFill>
                  <a:srgbClr val="0070C0"/>
                </a:solidFill>
              </a:rPr>
              <a:t> </a:t>
            </a:r>
            <a:r>
              <a:rPr spc="-15" dirty="0">
                <a:solidFill>
                  <a:srgbClr val="0070C0"/>
                </a:solidFill>
              </a:rPr>
              <a:t>what</a:t>
            </a:r>
            <a:r>
              <a:rPr spc="10" dirty="0">
                <a:solidFill>
                  <a:srgbClr val="0070C0"/>
                </a:solidFill>
              </a:rPr>
              <a:t> </a:t>
            </a:r>
            <a:r>
              <a:rPr dirty="0">
                <a:solidFill>
                  <a:srgbClr val="0070C0"/>
                </a:solidFill>
              </a:rPr>
              <a:t>if</a:t>
            </a:r>
            <a:r>
              <a:rPr spc="5" dirty="0">
                <a:solidFill>
                  <a:srgbClr val="0070C0"/>
                </a:solidFill>
              </a:rPr>
              <a:t> </a:t>
            </a:r>
            <a:r>
              <a:rPr spc="-30" dirty="0">
                <a:solidFill>
                  <a:srgbClr val="0070C0"/>
                </a:solidFill>
              </a:rPr>
              <a:t>it’s</a:t>
            </a:r>
            <a:r>
              <a:rPr dirty="0">
                <a:solidFill>
                  <a:srgbClr val="0070C0"/>
                </a:solidFill>
              </a:rPr>
              <a:t> a</a:t>
            </a:r>
            <a:r>
              <a:rPr spc="10" dirty="0">
                <a:solidFill>
                  <a:srgbClr val="0070C0"/>
                </a:solidFill>
              </a:rPr>
              <a:t> </a:t>
            </a:r>
            <a:r>
              <a:rPr spc="-5" dirty="0">
                <a:solidFill>
                  <a:srgbClr val="0070C0"/>
                </a:solidFill>
              </a:rPr>
              <a:t>non-linear</a:t>
            </a:r>
            <a:r>
              <a:rPr dirty="0">
                <a:solidFill>
                  <a:srgbClr val="0070C0"/>
                </a:solidFill>
              </a:rPr>
              <a:t> </a:t>
            </a:r>
            <a:r>
              <a:rPr spc="-15" dirty="0">
                <a:solidFill>
                  <a:srgbClr val="0070C0"/>
                </a:solidFill>
              </a:rPr>
              <a:t>problem?</a:t>
            </a:r>
          </a:p>
        </p:txBody>
      </p:sp>
      <p:pic>
        <p:nvPicPr>
          <p:cNvPr id="3" name="object 3"/>
          <p:cNvPicPr/>
          <p:nvPr/>
        </p:nvPicPr>
        <p:blipFill>
          <a:blip r:embed="rId2" cstate="print"/>
          <a:stretch>
            <a:fillRect/>
          </a:stretch>
        </p:blipFill>
        <p:spPr>
          <a:xfrm>
            <a:off x="1728053" y="3360030"/>
            <a:ext cx="237685" cy="227832"/>
          </a:xfrm>
          <a:prstGeom prst="rect">
            <a:avLst/>
          </a:prstGeom>
        </p:spPr>
      </p:pic>
      <p:pic>
        <p:nvPicPr>
          <p:cNvPr id="4" name="object 4"/>
          <p:cNvPicPr/>
          <p:nvPr/>
        </p:nvPicPr>
        <p:blipFill>
          <a:blip r:embed="rId3" cstate="print"/>
          <a:stretch>
            <a:fillRect/>
          </a:stretch>
        </p:blipFill>
        <p:spPr>
          <a:xfrm>
            <a:off x="1967099" y="3013410"/>
            <a:ext cx="237685" cy="227832"/>
          </a:xfrm>
          <a:prstGeom prst="rect">
            <a:avLst/>
          </a:prstGeom>
        </p:spPr>
      </p:pic>
      <p:pic>
        <p:nvPicPr>
          <p:cNvPr id="5" name="object 5"/>
          <p:cNvPicPr/>
          <p:nvPr/>
        </p:nvPicPr>
        <p:blipFill>
          <a:blip r:embed="rId4" cstate="print"/>
          <a:stretch>
            <a:fillRect/>
          </a:stretch>
        </p:blipFill>
        <p:spPr>
          <a:xfrm>
            <a:off x="1615559" y="3803736"/>
            <a:ext cx="237685" cy="227832"/>
          </a:xfrm>
          <a:prstGeom prst="rect">
            <a:avLst/>
          </a:prstGeom>
        </p:spPr>
      </p:pic>
      <p:grpSp>
        <p:nvGrpSpPr>
          <p:cNvPr id="6" name="object 6"/>
          <p:cNvGrpSpPr/>
          <p:nvPr/>
        </p:nvGrpSpPr>
        <p:grpSpPr>
          <a:xfrm>
            <a:off x="1176023" y="1900788"/>
            <a:ext cx="6337935" cy="3728085"/>
            <a:chOff x="1176023" y="1900788"/>
            <a:chExt cx="6337935" cy="3728085"/>
          </a:xfrm>
        </p:grpSpPr>
        <p:pic>
          <p:nvPicPr>
            <p:cNvPr id="7" name="object 7"/>
            <p:cNvPicPr/>
            <p:nvPr/>
          </p:nvPicPr>
          <p:blipFill>
            <a:blip r:embed="rId5" cstate="print"/>
            <a:stretch>
              <a:fillRect/>
            </a:stretch>
          </p:blipFill>
          <p:spPr>
            <a:xfrm>
              <a:off x="2121778" y="3696171"/>
              <a:ext cx="237685" cy="227832"/>
            </a:xfrm>
            <a:prstGeom prst="rect">
              <a:avLst/>
            </a:prstGeom>
          </p:spPr>
        </p:pic>
        <p:pic>
          <p:nvPicPr>
            <p:cNvPr id="8" name="object 8"/>
            <p:cNvPicPr/>
            <p:nvPr/>
          </p:nvPicPr>
          <p:blipFill>
            <a:blip r:embed="rId6" cstate="print"/>
            <a:stretch>
              <a:fillRect/>
            </a:stretch>
          </p:blipFill>
          <p:spPr>
            <a:xfrm>
              <a:off x="3374085" y="3815942"/>
              <a:ext cx="237685" cy="227832"/>
            </a:xfrm>
            <a:prstGeom prst="rect">
              <a:avLst/>
            </a:prstGeom>
          </p:spPr>
        </p:pic>
        <p:sp>
          <p:nvSpPr>
            <p:cNvPr id="9" name="object 9"/>
            <p:cNvSpPr/>
            <p:nvPr/>
          </p:nvSpPr>
          <p:spPr>
            <a:xfrm>
              <a:off x="1176020" y="1914245"/>
              <a:ext cx="6337935" cy="3714750"/>
            </a:xfrm>
            <a:custGeom>
              <a:avLst/>
              <a:gdLst/>
              <a:ahLst/>
              <a:cxnLst/>
              <a:rect l="l" t="t" r="r" b="b"/>
              <a:pathLst>
                <a:path w="6337934" h="3714750">
                  <a:moveTo>
                    <a:pt x="6337706" y="3668852"/>
                  </a:moveTo>
                  <a:lnTo>
                    <a:pt x="6332106" y="3666109"/>
                  </a:lnTo>
                  <a:lnTo>
                    <a:pt x="6261252" y="3631273"/>
                  </a:lnTo>
                  <a:lnTo>
                    <a:pt x="6261481" y="3666198"/>
                  </a:lnTo>
                  <a:lnTo>
                    <a:pt x="41275" y="3707841"/>
                  </a:lnTo>
                  <a:lnTo>
                    <a:pt x="41275" y="76200"/>
                  </a:lnTo>
                  <a:lnTo>
                    <a:pt x="76200" y="76200"/>
                  </a:lnTo>
                  <a:lnTo>
                    <a:pt x="69850" y="63500"/>
                  </a:lnTo>
                  <a:lnTo>
                    <a:pt x="38100" y="0"/>
                  </a:lnTo>
                  <a:lnTo>
                    <a:pt x="0" y="76200"/>
                  </a:lnTo>
                  <a:lnTo>
                    <a:pt x="34925" y="76200"/>
                  </a:lnTo>
                  <a:lnTo>
                    <a:pt x="34925" y="3711016"/>
                  </a:lnTo>
                  <a:lnTo>
                    <a:pt x="38087" y="3711016"/>
                  </a:lnTo>
                  <a:lnTo>
                    <a:pt x="38112" y="3714204"/>
                  </a:lnTo>
                  <a:lnTo>
                    <a:pt x="6261519" y="3672548"/>
                  </a:lnTo>
                  <a:lnTo>
                    <a:pt x="6261760" y="3707473"/>
                  </a:lnTo>
                  <a:lnTo>
                    <a:pt x="6337706" y="3668852"/>
                  </a:lnTo>
                  <a:close/>
                </a:path>
              </a:pathLst>
            </a:custGeom>
            <a:solidFill>
              <a:srgbClr val="4472C4"/>
            </a:solidFill>
          </p:spPr>
          <p:txBody>
            <a:bodyPr wrap="square" lIns="0" tIns="0" rIns="0" bIns="0" rtlCol="0"/>
            <a:lstStyle/>
            <a:p>
              <a:endParaRPr/>
            </a:p>
          </p:txBody>
        </p:sp>
        <p:pic>
          <p:nvPicPr>
            <p:cNvPr id="10" name="object 10"/>
            <p:cNvPicPr/>
            <p:nvPr/>
          </p:nvPicPr>
          <p:blipFill>
            <a:blip r:embed="rId7" cstate="print"/>
            <a:stretch>
              <a:fillRect/>
            </a:stretch>
          </p:blipFill>
          <p:spPr>
            <a:xfrm>
              <a:off x="3204521" y="3559611"/>
              <a:ext cx="237685" cy="227832"/>
            </a:xfrm>
            <a:prstGeom prst="rect">
              <a:avLst/>
            </a:prstGeom>
          </p:spPr>
        </p:pic>
        <p:pic>
          <p:nvPicPr>
            <p:cNvPr id="11" name="object 11"/>
            <p:cNvPicPr/>
            <p:nvPr/>
          </p:nvPicPr>
          <p:blipFill>
            <a:blip r:embed="rId8" cstate="print"/>
            <a:stretch>
              <a:fillRect/>
            </a:stretch>
          </p:blipFill>
          <p:spPr>
            <a:xfrm>
              <a:off x="3379989" y="3177778"/>
              <a:ext cx="237685" cy="227832"/>
            </a:xfrm>
            <a:prstGeom prst="rect">
              <a:avLst/>
            </a:prstGeom>
          </p:spPr>
        </p:pic>
        <p:pic>
          <p:nvPicPr>
            <p:cNvPr id="12" name="object 12"/>
            <p:cNvPicPr/>
            <p:nvPr/>
          </p:nvPicPr>
          <p:blipFill>
            <a:blip r:embed="rId9" cstate="print"/>
            <a:stretch>
              <a:fillRect/>
            </a:stretch>
          </p:blipFill>
          <p:spPr>
            <a:xfrm>
              <a:off x="3172547" y="2432197"/>
              <a:ext cx="237685" cy="227832"/>
            </a:xfrm>
            <a:prstGeom prst="rect">
              <a:avLst/>
            </a:prstGeom>
          </p:spPr>
        </p:pic>
        <p:pic>
          <p:nvPicPr>
            <p:cNvPr id="13" name="object 13"/>
            <p:cNvPicPr/>
            <p:nvPr/>
          </p:nvPicPr>
          <p:blipFill>
            <a:blip r:embed="rId10" cstate="print"/>
            <a:stretch>
              <a:fillRect/>
            </a:stretch>
          </p:blipFill>
          <p:spPr>
            <a:xfrm>
              <a:off x="3584182" y="4213828"/>
              <a:ext cx="237685" cy="227832"/>
            </a:xfrm>
            <a:prstGeom prst="rect">
              <a:avLst/>
            </a:prstGeom>
          </p:spPr>
        </p:pic>
        <p:pic>
          <p:nvPicPr>
            <p:cNvPr id="14" name="object 14"/>
            <p:cNvPicPr/>
            <p:nvPr/>
          </p:nvPicPr>
          <p:blipFill>
            <a:blip r:embed="rId11" cstate="print"/>
            <a:stretch>
              <a:fillRect/>
            </a:stretch>
          </p:blipFill>
          <p:spPr>
            <a:xfrm>
              <a:off x="3366227" y="2826815"/>
              <a:ext cx="237685" cy="227832"/>
            </a:xfrm>
            <a:prstGeom prst="rect">
              <a:avLst/>
            </a:prstGeom>
          </p:spPr>
        </p:pic>
        <p:sp>
          <p:nvSpPr>
            <p:cNvPr id="15" name="object 15"/>
            <p:cNvSpPr/>
            <p:nvPr/>
          </p:nvSpPr>
          <p:spPr>
            <a:xfrm>
              <a:off x="3717087" y="3300729"/>
              <a:ext cx="225425" cy="215900"/>
            </a:xfrm>
            <a:custGeom>
              <a:avLst/>
              <a:gdLst/>
              <a:ahLst/>
              <a:cxnLst/>
              <a:rect l="l" t="t" r="r" b="b"/>
              <a:pathLst>
                <a:path w="225425" h="215900">
                  <a:moveTo>
                    <a:pt x="224980" y="72390"/>
                  </a:moveTo>
                  <a:lnTo>
                    <a:pt x="153454" y="72390"/>
                  </a:lnTo>
                  <a:lnTo>
                    <a:pt x="153454" y="0"/>
                  </a:lnTo>
                  <a:lnTo>
                    <a:pt x="71513" y="0"/>
                  </a:lnTo>
                  <a:lnTo>
                    <a:pt x="71513" y="72390"/>
                  </a:lnTo>
                  <a:lnTo>
                    <a:pt x="0" y="72390"/>
                  </a:lnTo>
                  <a:lnTo>
                    <a:pt x="0" y="143510"/>
                  </a:lnTo>
                  <a:lnTo>
                    <a:pt x="71513" y="143510"/>
                  </a:lnTo>
                  <a:lnTo>
                    <a:pt x="71513" y="215900"/>
                  </a:lnTo>
                  <a:lnTo>
                    <a:pt x="153454" y="215900"/>
                  </a:lnTo>
                  <a:lnTo>
                    <a:pt x="153454" y="143510"/>
                  </a:lnTo>
                  <a:lnTo>
                    <a:pt x="224980" y="143510"/>
                  </a:lnTo>
                  <a:lnTo>
                    <a:pt x="224980" y="72390"/>
                  </a:lnTo>
                  <a:close/>
                </a:path>
              </a:pathLst>
            </a:custGeom>
            <a:solidFill>
              <a:srgbClr val="00B050"/>
            </a:solidFill>
          </p:spPr>
          <p:txBody>
            <a:bodyPr wrap="square" lIns="0" tIns="0" rIns="0" bIns="0" rtlCol="0"/>
            <a:lstStyle/>
            <a:p>
              <a:endParaRPr/>
            </a:p>
          </p:txBody>
        </p:sp>
        <p:sp>
          <p:nvSpPr>
            <p:cNvPr id="16" name="object 16"/>
            <p:cNvSpPr/>
            <p:nvPr/>
          </p:nvSpPr>
          <p:spPr>
            <a:xfrm>
              <a:off x="3717086" y="3301249"/>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sp>
          <p:nvSpPr>
            <p:cNvPr id="17" name="object 17"/>
            <p:cNvSpPr/>
            <p:nvPr/>
          </p:nvSpPr>
          <p:spPr>
            <a:xfrm>
              <a:off x="4068622" y="3809999"/>
              <a:ext cx="225425" cy="214629"/>
            </a:xfrm>
            <a:custGeom>
              <a:avLst/>
              <a:gdLst/>
              <a:ahLst/>
              <a:cxnLst/>
              <a:rect l="l" t="t" r="r" b="b"/>
              <a:pathLst>
                <a:path w="225425" h="214629">
                  <a:moveTo>
                    <a:pt x="224980" y="71120"/>
                  </a:moveTo>
                  <a:lnTo>
                    <a:pt x="153454" y="71120"/>
                  </a:lnTo>
                  <a:lnTo>
                    <a:pt x="153454" y="0"/>
                  </a:lnTo>
                  <a:lnTo>
                    <a:pt x="71526" y="0"/>
                  </a:lnTo>
                  <a:lnTo>
                    <a:pt x="71526" y="71120"/>
                  </a:lnTo>
                  <a:lnTo>
                    <a:pt x="0" y="71120"/>
                  </a:lnTo>
                  <a:lnTo>
                    <a:pt x="0" y="143510"/>
                  </a:lnTo>
                  <a:lnTo>
                    <a:pt x="71526" y="143510"/>
                  </a:lnTo>
                  <a:lnTo>
                    <a:pt x="71526" y="214630"/>
                  </a:lnTo>
                  <a:lnTo>
                    <a:pt x="153454" y="214630"/>
                  </a:lnTo>
                  <a:lnTo>
                    <a:pt x="153454" y="143510"/>
                  </a:lnTo>
                  <a:lnTo>
                    <a:pt x="224980" y="143510"/>
                  </a:lnTo>
                  <a:lnTo>
                    <a:pt x="224980" y="71120"/>
                  </a:lnTo>
                  <a:close/>
                </a:path>
              </a:pathLst>
            </a:custGeom>
            <a:solidFill>
              <a:srgbClr val="00B050"/>
            </a:solidFill>
          </p:spPr>
          <p:txBody>
            <a:bodyPr wrap="square" lIns="0" tIns="0" rIns="0" bIns="0" rtlCol="0"/>
            <a:lstStyle/>
            <a:p>
              <a:endParaRPr/>
            </a:p>
          </p:txBody>
        </p:sp>
        <p:sp>
          <p:nvSpPr>
            <p:cNvPr id="18" name="object 18"/>
            <p:cNvSpPr/>
            <p:nvPr/>
          </p:nvSpPr>
          <p:spPr>
            <a:xfrm>
              <a:off x="4068627" y="3810086"/>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19" name="object 19"/>
            <p:cNvPicPr/>
            <p:nvPr/>
          </p:nvPicPr>
          <p:blipFill>
            <a:blip r:embed="rId8" cstate="print"/>
            <a:stretch>
              <a:fillRect/>
            </a:stretch>
          </p:blipFill>
          <p:spPr>
            <a:xfrm>
              <a:off x="2522534" y="2429751"/>
              <a:ext cx="237685" cy="227832"/>
            </a:xfrm>
            <a:prstGeom prst="rect">
              <a:avLst/>
            </a:prstGeom>
          </p:spPr>
        </p:pic>
        <p:pic>
          <p:nvPicPr>
            <p:cNvPr id="20" name="object 20"/>
            <p:cNvPicPr/>
            <p:nvPr/>
          </p:nvPicPr>
          <p:blipFill>
            <a:blip r:embed="rId12" cstate="print"/>
            <a:stretch>
              <a:fillRect/>
            </a:stretch>
          </p:blipFill>
          <p:spPr>
            <a:xfrm>
              <a:off x="2290518" y="2750347"/>
              <a:ext cx="237685" cy="227832"/>
            </a:xfrm>
            <a:prstGeom prst="rect">
              <a:avLst/>
            </a:prstGeom>
          </p:spPr>
        </p:pic>
        <p:sp>
          <p:nvSpPr>
            <p:cNvPr id="21" name="object 21"/>
            <p:cNvSpPr/>
            <p:nvPr/>
          </p:nvSpPr>
          <p:spPr>
            <a:xfrm>
              <a:off x="5042395" y="286986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22" name="object 22"/>
            <p:cNvSpPr/>
            <p:nvPr/>
          </p:nvSpPr>
          <p:spPr>
            <a:xfrm>
              <a:off x="5042395" y="286986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23" name="object 23"/>
            <p:cNvSpPr/>
            <p:nvPr/>
          </p:nvSpPr>
          <p:spPr>
            <a:xfrm>
              <a:off x="2657325" y="3241964"/>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24" name="object 24"/>
            <p:cNvSpPr/>
            <p:nvPr/>
          </p:nvSpPr>
          <p:spPr>
            <a:xfrm>
              <a:off x="2657325" y="3241964"/>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25" name="object 25"/>
            <p:cNvSpPr/>
            <p:nvPr/>
          </p:nvSpPr>
          <p:spPr>
            <a:xfrm>
              <a:off x="2789019" y="2891377"/>
              <a:ext cx="225425" cy="102235"/>
            </a:xfrm>
            <a:custGeom>
              <a:avLst/>
              <a:gdLst/>
              <a:ahLst/>
              <a:cxnLst/>
              <a:rect l="l" t="t" r="r" b="b"/>
              <a:pathLst>
                <a:path w="225425" h="102235">
                  <a:moveTo>
                    <a:pt x="224984" y="0"/>
                  </a:moveTo>
                  <a:lnTo>
                    <a:pt x="0" y="0"/>
                  </a:lnTo>
                  <a:lnTo>
                    <a:pt x="0" y="101963"/>
                  </a:lnTo>
                  <a:lnTo>
                    <a:pt x="224984" y="101963"/>
                  </a:lnTo>
                  <a:lnTo>
                    <a:pt x="224984" y="0"/>
                  </a:lnTo>
                  <a:close/>
                </a:path>
              </a:pathLst>
            </a:custGeom>
            <a:solidFill>
              <a:srgbClr val="00B0F0"/>
            </a:solidFill>
          </p:spPr>
          <p:txBody>
            <a:bodyPr wrap="square" lIns="0" tIns="0" rIns="0" bIns="0" rtlCol="0"/>
            <a:lstStyle/>
            <a:p>
              <a:endParaRPr/>
            </a:p>
          </p:txBody>
        </p:sp>
        <p:sp>
          <p:nvSpPr>
            <p:cNvPr id="26" name="object 26"/>
            <p:cNvSpPr/>
            <p:nvPr/>
          </p:nvSpPr>
          <p:spPr>
            <a:xfrm>
              <a:off x="2789019" y="2891377"/>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27" name="object 27"/>
            <p:cNvSpPr/>
            <p:nvPr/>
          </p:nvSpPr>
          <p:spPr>
            <a:xfrm>
              <a:off x="2557006" y="3554881"/>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28" name="object 28"/>
            <p:cNvSpPr/>
            <p:nvPr/>
          </p:nvSpPr>
          <p:spPr>
            <a:xfrm>
              <a:off x="2557006" y="3554881"/>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29" name="object 29"/>
            <p:cNvSpPr/>
            <p:nvPr/>
          </p:nvSpPr>
          <p:spPr>
            <a:xfrm>
              <a:off x="5506429" y="2433510"/>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30" name="object 30"/>
            <p:cNvSpPr/>
            <p:nvPr/>
          </p:nvSpPr>
          <p:spPr>
            <a:xfrm>
              <a:off x="5506429" y="2433510"/>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1" name="object 31"/>
            <p:cNvSpPr/>
            <p:nvPr/>
          </p:nvSpPr>
          <p:spPr>
            <a:xfrm>
              <a:off x="2951868" y="3456773"/>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32" name="object 32"/>
            <p:cNvSpPr/>
            <p:nvPr/>
          </p:nvSpPr>
          <p:spPr>
            <a:xfrm>
              <a:off x="2951868" y="3456773"/>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3" name="object 33"/>
            <p:cNvSpPr/>
            <p:nvPr/>
          </p:nvSpPr>
          <p:spPr>
            <a:xfrm>
              <a:off x="5759531" y="2938628"/>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34" name="object 34"/>
            <p:cNvSpPr/>
            <p:nvPr/>
          </p:nvSpPr>
          <p:spPr>
            <a:xfrm>
              <a:off x="5759531" y="293862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5" name="object 35"/>
            <p:cNvSpPr/>
            <p:nvPr/>
          </p:nvSpPr>
          <p:spPr>
            <a:xfrm>
              <a:off x="6322002" y="2552386"/>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36" name="object 36"/>
            <p:cNvSpPr/>
            <p:nvPr/>
          </p:nvSpPr>
          <p:spPr>
            <a:xfrm>
              <a:off x="6322002" y="2552386"/>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7" name="object 37"/>
            <p:cNvSpPr/>
            <p:nvPr/>
          </p:nvSpPr>
          <p:spPr>
            <a:xfrm>
              <a:off x="4401007" y="2787493"/>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38" name="object 38"/>
            <p:cNvSpPr/>
            <p:nvPr/>
          </p:nvSpPr>
          <p:spPr>
            <a:xfrm>
              <a:off x="4401007" y="2787493"/>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9" name="object 39"/>
            <p:cNvSpPr/>
            <p:nvPr/>
          </p:nvSpPr>
          <p:spPr>
            <a:xfrm>
              <a:off x="6322002" y="3258812"/>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0" name="object 40"/>
            <p:cNvSpPr/>
            <p:nvPr/>
          </p:nvSpPr>
          <p:spPr>
            <a:xfrm>
              <a:off x="6322002" y="325881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1" name="object 41"/>
            <p:cNvSpPr/>
            <p:nvPr/>
          </p:nvSpPr>
          <p:spPr>
            <a:xfrm>
              <a:off x="5849183" y="3258812"/>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42" name="object 42"/>
            <p:cNvSpPr/>
            <p:nvPr/>
          </p:nvSpPr>
          <p:spPr>
            <a:xfrm>
              <a:off x="5849183" y="325881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3" name="object 43"/>
            <p:cNvSpPr/>
            <p:nvPr/>
          </p:nvSpPr>
          <p:spPr>
            <a:xfrm>
              <a:off x="4929902" y="413312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4" name="object 44"/>
            <p:cNvSpPr/>
            <p:nvPr/>
          </p:nvSpPr>
          <p:spPr>
            <a:xfrm>
              <a:off x="4929902" y="413312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5" name="object 45"/>
            <p:cNvSpPr/>
            <p:nvPr/>
          </p:nvSpPr>
          <p:spPr>
            <a:xfrm>
              <a:off x="6385283" y="3661065"/>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46" name="object 46"/>
            <p:cNvSpPr/>
            <p:nvPr/>
          </p:nvSpPr>
          <p:spPr>
            <a:xfrm>
              <a:off x="6385283" y="366106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7" name="object 47"/>
            <p:cNvSpPr/>
            <p:nvPr/>
          </p:nvSpPr>
          <p:spPr>
            <a:xfrm>
              <a:off x="5481897" y="4593615"/>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8" name="object 48"/>
            <p:cNvSpPr/>
            <p:nvPr/>
          </p:nvSpPr>
          <p:spPr>
            <a:xfrm>
              <a:off x="5481897" y="459361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9" name="object 49"/>
            <p:cNvSpPr/>
            <p:nvPr/>
          </p:nvSpPr>
          <p:spPr>
            <a:xfrm>
              <a:off x="5369405" y="3848126"/>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50" name="object 50"/>
            <p:cNvSpPr/>
            <p:nvPr/>
          </p:nvSpPr>
          <p:spPr>
            <a:xfrm>
              <a:off x="5369405" y="3848126"/>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1" name="object 51"/>
            <p:cNvSpPr/>
            <p:nvPr/>
          </p:nvSpPr>
          <p:spPr>
            <a:xfrm>
              <a:off x="5808422" y="3690772"/>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52" name="object 52"/>
            <p:cNvSpPr/>
            <p:nvPr/>
          </p:nvSpPr>
          <p:spPr>
            <a:xfrm>
              <a:off x="5808422" y="369077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pic>
          <p:nvPicPr>
            <p:cNvPr id="53" name="object 53"/>
            <p:cNvPicPr/>
            <p:nvPr/>
          </p:nvPicPr>
          <p:blipFill>
            <a:blip r:embed="rId13" cstate="print"/>
            <a:stretch>
              <a:fillRect/>
            </a:stretch>
          </p:blipFill>
          <p:spPr>
            <a:xfrm>
              <a:off x="4641893" y="3461494"/>
              <a:ext cx="237685" cy="227832"/>
            </a:xfrm>
            <a:prstGeom prst="rect">
              <a:avLst/>
            </a:prstGeom>
          </p:spPr>
        </p:pic>
        <p:sp>
          <p:nvSpPr>
            <p:cNvPr id="54" name="object 54"/>
            <p:cNvSpPr/>
            <p:nvPr/>
          </p:nvSpPr>
          <p:spPr>
            <a:xfrm>
              <a:off x="3815512" y="3774439"/>
              <a:ext cx="225425" cy="214629"/>
            </a:xfrm>
            <a:custGeom>
              <a:avLst/>
              <a:gdLst/>
              <a:ahLst/>
              <a:cxnLst/>
              <a:rect l="l" t="t" r="r" b="b"/>
              <a:pathLst>
                <a:path w="225425" h="214629">
                  <a:moveTo>
                    <a:pt x="224980" y="71120"/>
                  </a:moveTo>
                  <a:lnTo>
                    <a:pt x="153466" y="71120"/>
                  </a:lnTo>
                  <a:lnTo>
                    <a:pt x="153466" y="0"/>
                  </a:lnTo>
                  <a:lnTo>
                    <a:pt x="71526" y="0"/>
                  </a:lnTo>
                  <a:lnTo>
                    <a:pt x="71526" y="71120"/>
                  </a:lnTo>
                  <a:lnTo>
                    <a:pt x="0" y="71120"/>
                  </a:lnTo>
                  <a:lnTo>
                    <a:pt x="0" y="143510"/>
                  </a:lnTo>
                  <a:lnTo>
                    <a:pt x="71526" y="143510"/>
                  </a:lnTo>
                  <a:lnTo>
                    <a:pt x="71526" y="214630"/>
                  </a:lnTo>
                  <a:lnTo>
                    <a:pt x="153466" y="214630"/>
                  </a:lnTo>
                  <a:lnTo>
                    <a:pt x="153466" y="143510"/>
                  </a:lnTo>
                  <a:lnTo>
                    <a:pt x="224980" y="143510"/>
                  </a:lnTo>
                  <a:lnTo>
                    <a:pt x="224980" y="71120"/>
                  </a:lnTo>
                  <a:close/>
                </a:path>
              </a:pathLst>
            </a:custGeom>
            <a:solidFill>
              <a:srgbClr val="00B050"/>
            </a:solidFill>
          </p:spPr>
          <p:txBody>
            <a:bodyPr wrap="square" lIns="0" tIns="0" rIns="0" bIns="0" rtlCol="0"/>
            <a:lstStyle/>
            <a:p>
              <a:endParaRPr/>
            </a:p>
          </p:txBody>
        </p:sp>
        <p:sp>
          <p:nvSpPr>
            <p:cNvPr id="55" name="object 55"/>
            <p:cNvSpPr/>
            <p:nvPr/>
          </p:nvSpPr>
          <p:spPr>
            <a:xfrm>
              <a:off x="3815518" y="3774135"/>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56" name="object 56"/>
            <p:cNvPicPr/>
            <p:nvPr/>
          </p:nvPicPr>
          <p:blipFill>
            <a:blip r:embed="rId14" cstate="print"/>
            <a:stretch>
              <a:fillRect/>
            </a:stretch>
          </p:blipFill>
          <p:spPr>
            <a:xfrm>
              <a:off x="4126781" y="4447751"/>
              <a:ext cx="237685" cy="227832"/>
            </a:xfrm>
            <a:prstGeom prst="rect">
              <a:avLst/>
            </a:prstGeom>
          </p:spPr>
        </p:pic>
        <p:pic>
          <p:nvPicPr>
            <p:cNvPr id="57" name="object 57"/>
            <p:cNvPicPr/>
            <p:nvPr/>
          </p:nvPicPr>
          <p:blipFill>
            <a:blip r:embed="rId15" cstate="print"/>
            <a:stretch>
              <a:fillRect/>
            </a:stretch>
          </p:blipFill>
          <p:spPr>
            <a:xfrm>
              <a:off x="3839848" y="2584548"/>
              <a:ext cx="237685" cy="227832"/>
            </a:xfrm>
            <a:prstGeom prst="rect">
              <a:avLst/>
            </a:prstGeom>
          </p:spPr>
        </p:pic>
        <p:sp>
          <p:nvSpPr>
            <p:cNvPr id="58" name="object 58"/>
            <p:cNvSpPr/>
            <p:nvPr/>
          </p:nvSpPr>
          <p:spPr>
            <a:xfrm>
              <a:off x="3935336" y="3159759"/>
              <a:ext cx="225425" cy="214629"/>
            </a:xfrm>
            <a:custGeom>
              <a:avLst/>
              <a:gdLst/>
              <a:ahLst/>
              <a:cxnLst/>
              <a:rect l="l" t="t" r="r" b="b"/>
              <a:pathLst>
                <a:path w="225425" h="214629">
                  <a:moveTo>
                    <a:pt x="224980" y="71120"/>
                  </a:moveTo>
                  <a:lnTo>
                    <a:pt x="153454" y="71120"/>
                  </a:lnTo>
                  <a:lnTo>
                    <a:pt x="153454" y="0"/>
                  </a:lnTo>
                  <a:lnTo>
                    <a:pt x="71526" y="0"/>
                  </a:lnTo>
                  <a:lnTo>
                    <a:pt x="71526" y="71120"/>
                  </a:lnTo>
                  <a:lnTo>
                    <a:pt x="0" y="71120"/>
                  </a:lnTo>
                  <a:lnTo>
                    <a:pt x="0" y="143510"/>
                  </a:lnTo>
                  <a:lnTo>
                    <a:pt x="71526" y="143510"/>
                  </a:lnTo>
                  <a:lnTo>
                    <a:pt x="71526" y="214630"/>
                  </a:lnTo>
                  <a:lnTo>
                    <a:pt x="153454" y="214630"/>
                  </a:lnTo>
                  <a:lnTo>
                    <a:pt x="153454" y="143510"/>
                  </a:lnTo>
                  <a:lnTo>
                    <a:pt x="224980" y="143510"/>
                  </a:lnTo>
                  <a:lnTo>
                    <a:pt x="224980" y="71120"/>
                  </a:lnTo>
                  <a:close/>
                </a:path>
              </a:pathLst>
            </a:custGeom>
            <a:solidFill>
              <a:srgbClr val="00B050"/>
            </a:solidFill>
          </p:spPr>
          <p:txBody>
            <a:bodyPr wrap="square" lIns="0" tIns="0" rIns="0" bIns="0" rtlCol="0"/>
            <a:lstStyle/>
            <a:p>
              <a:endParaRPr/>
            </a:p>
          </p:txBody>
        </p:sp>
        <p:sp>
          <p:nvSpPr>
            <p:cNvPr id="59" name="object 59"/>
            <p:cNvSpPr/>
            <p:nvPr/>
          </p:nvSpPr>
          <p:spPr>
            <a:xfrm>
              <a:off x="3935341" y="3159545"/>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60" name="object 60"/>
            <p:cNvPicPr/>
            <p:nvPr/>
          </p:nvPicPr>
          <p:blipFill>
            <a:blip r:embed="rId16" cstate="print"/>
            <a:stretch>
              <a:fillRect/>
            </a:stretch>
          </p:blipFill>
          <p:spPr>
            <a:xfrm>
              <a:off x="4733919" y="3060894"/>
              <a:ext cx="237685" cy="227832"/>
            </a:xfrm>
            <a:prstGeom prst="rect">
              <a:avLst/>
            </a:prstGeom>
          </p:spPr>
        </p:pic>
        <p:pic>
          <p:nvPicPr>
            <p:cNvPr id="61" name="object 61"/>
            <p:cNvPicPr/>
            <p:nvPr/>
          </p:nvPicPr>
          <p:blipFill>
            <a:blip r:embed="rId15" cstate="print"/>
            <a:stretch>
              <a:fillRect/>
            </a:stretch>
          </p:blipFill>
          <p:spPr>
            <a:xfrm>
              <a:off x="4916971" y="3586572"/>
              <a:ext cx="237685" cy="227832"/>
            </a:xfrm>
            <a:prstGeom prst="rect">
              <a:avLst/>
            </a:prstGeom>
          </p:spPr>
        </p:pic>
        <p:pic>
          <p:nvPicPr>
            <p:cNvPr id="62" name="object 62"/>
            <p:cNvPicPr/>
            <p:nvPr/>
          </p:nvPicPr>
          <p:blipFill>
            <a:blip r:embed="rId17" cstate="print"/>
            <a:stretch>
              <a:fillRect/>
            </a:stretch>
          </p:blipFill>
          <p:spPr>
            <a:xfrm>
              <a:off x="5193858" y="3195077"/>
              <a:ext cx="237685" cy="227832"/>
            </a:xfrm>
            <a:prstGeom prst="rect">
              <a:avLst/>
            </a:prstGeom>
          </p:spPr>
        </p:pic>
        <p:sp>
          <p:nvSpPr>
            <p:cNvPr id="63" name="object 63"/>
            <p:cNvSpPr/>
            <p:nvPr/>
          </p:nvSpPr>
          <p:spPr>
            <a:xfrm>
              <a:off x="4729915" y="2543667"/>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64" name="object 64"/>
            <p:cNvSpPr/>
            <p:nvPr/>
          </p:nvSpPr>
          <p:spPr>
            <a:xfrm>
              <a:off x="4729915" y="2543667"/>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65" name="object 65"/>
            <p:cNvSpPr/>
            <p:nvPr/>
          </p:nvSpPr>
          <p:spPr>
            <a:xfrm>
              <a:off x="4357390" y="3142705"/>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66" name="object 66"/>
            <p:cNvSpPr/>
            <p:nvPr/>
          </p:nvSpPr>
          <p:spPr>
            <a:xfrm>
              <a:off x="4357390" y="314270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67" name="object 67"/>
            <p:cNvSpPr/>
            <p:nvPr/>
          </p:nvSpPr>
          <p:spPr>
            <a:xfrm>
              <a:off x="4420165" y="3715294"/>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68" name="object 68"/>
            <p:cNvSpPr/>
            <p:nvPr/>
          </p:nvSpPr>
          <p:spPr>
            <a:xfrm>
              <a:off x="4420165" y="3715294"/>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69" name="object 69"/>
            <p:cNvSpPr/>
            <p:nvPr/>
          </p:nvSpPr>
          <p:spPr>
            <a:xfrm>
              <a:off x="4672417" y="400776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70" name="object 70"/>
            <p:cNvSpPr/>
            <p:nvPr/>
          </p:nvSpPr>
          <p:spPr>
            <a:xfrm>
              <a:off x="4672417" y="400776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pic>
          <p:nvPicPr>
            <p:cNvPr id="71" name="object 71"/>
            <p:cNvPicPr/>
            <p:nvPr/>
          </p:nvPicPr>
          <p:blipFill>
            <a:blip r:embed="rId8" cstate="print"/>
            <a:stretch>
              <a:fillRect/>
            </a:stretch>
          </p:blipFill>
          <p:spPr>
            <a:xfrm>
              <a:off x="4619641" y="4490999"/>
              <a:ext cx="237685" cy="227832"/>
            </a:xfrm>
            <a:prstGeom prst="rect">
              <a:avLst/>
            </a:prstGeom>
          </p:spPr>
        </p:pic>
        <p:pic>
          <p:nvPicPr>
            <p:cNvPr id="72" name="object 72"/>
            <p:cNvPicPr/>
            <p:nvPr/>
          </p:nvPicPr>
          <p:blipFill>
            <a:blip r:embed="rId18" cstate="print"/>
            <a:stretch>
              <a:fillRect/>
            </a:stretch>
          </p:blipFill>
          <p:spPr>
            <a:xfrm>
              <a:off x="3928991" y="2084680"/>
              <a:ext cx="237685" cy="227832"/>
            </a:xfrm>
            <a:prstGeom prst="rect">
              <a:avLst/>
            </a:prstGeom>
          </p:spPr>
        </p:pic>
        <p:sp>
          <p:nvSpPr>
            <p:cNvPr id="73" name="object 73"/>
            <p:cNvSpPr/>
            <p:nvPr/>
          </p:nvSpPr>
          <p:spPr>
            <a:xfrm>
              <a:off x="4602188" y="2971830"/>
              <a:ext cx="901065" cy="885825"/>
            </a:xfrm>
            <a:custGeom>
              <a:avLst/>
              <a:gdLst/>
              <a:ahLst/>
              <a:cxnLst/>
              <a:rect l="l" t="t" r="r" b="b"/>
              <a:pathLst>
                <a:path w="901064" h="885825">
                  <a:moveTo>
                    <a:pt x="0" y="442698"/>
                  </a:moveTo>
                  <a:lnTo>
                    <a:pt x="2642" y="394461"/>
                  </a:lnTo>
                  <a:lnTo>
                    <a:pt x="10387" y="347728"/>
                  </a:lnTo>
                  <a:lnTo>
                    <a:pt x="22959" y="302771"/>
                  </a:lnTo>
                  <a:lnTo>
                    <a:pt x="40084" y="259858"/>
                  </a:lnTo>
                  <a:lnTo>
                    <a:pt x="61487" y="219259"/>
                  </a:lnTo>
                  <a:lnTo>
                    <a:pt x="86893" y="181246"/>
                  </a:lnTo>
                  <a:lnTo>
                    <a:pt x="116027" y="146087"/>
                  </a:lnTo>
                  <a:lnTo>
                    <a:pt x="148615" y="114053"/>
                  </a:lnTo>
                  <a:lnTo>
                    <a:pt x="184383" y="85415"/>
                  </a:lnTo>
                  <a:lnTo>
                    <a:pt x="223054" y="60441"/>
                  </a:lnTo>
                  <a:lnTo>
                    <a:pt x="264355" y="39402"/>
                  </a:lnTo>
                  <a:lnTo>
                    <a:pt x="308011" y="22569"/>
                  </a:lnTo>
                  <a:lnTo>
                    <a:pt x="353746" y="10210"/>
                  </a:lnTo>
                  <a:lnTo>
                    <a:pt x="401287" y="2597"/>
                  </a:lnTo>
                  <a:lnTo>
                    <a:pt x="450359" y="0"/>
                  </a:lnTo>
                  <a:lnTo>
                    <a:pt x="499431" y="2597"/>
                  </a:lnTo>
                  <a:lnTo>
                    <a:pt x="546972" y="10210"/>
                  </a:lnTo>
                  <a:lnTo>
                    <a:pt x="592707" y="22569"/>
                  </a:lnTo>
                  <a:lnTo>
                    <a:pt x="636363" y="39402"/>
                  </a:lnTo>
                  <a:lnTo>
                    <a:pt x="677664" y="60441"/>
                  </a:lnTo>
                  <a:lnTo>
                    <a:pt x="716335" y="85415"/>
                  </a:lnTo>
                  <a:lnTo>
                    <a:pt x="752103" y="114053"/>
                  </a:lnTo>
                  <a:lnTo>
                    <a:pt x="784691" y="146087"/>
                  </a:lnTo>
                  <a:lnTo>
                    <a:pt x="813825" y="181246"/>
                  </a:lnTo>
                  <a:lnTo>
                    <a:pt x="839231" y="219259"/>
                  </a:lnTo>
                  <a:lnTo>
                    <a:pt x="860634" y="259858"/>
                  </a:lnTo>
                  <a:lnTo>
                    <a:pt x="877759" y="302771"/>
                  </a:lnTo>
                  <a:lnTo>
                    <a:pt x="890331" y="347728"/>
                  </a:lnTo>
                  <a:lnTo>
                    <a:pt x="898076" y="394461"/>
                  </a:lnTo>
                  <a:lnTo>
                    <a:pt x="900719" y="442698"/>
                  </a:lnTo>
                  <a:lnTo>
                    <a:pt x="898076" y="490934"/>
                  </a:lnTo>
                  <a:lnTo>
                    <a:pt x="890331" y="537667"/>
                  </a:lnTo>
                  <a:lnTo>
                    <a:pt x="877759" y="582624"/>
                  </a:lnTo>
                  <a:lnTo>
                    <a:pt x="860634" y="625537"/>
                  </a:lnTo>
                  <a:lnTo>
                    <a:pt x="839231" y="666136"/>
                  </a:lnTo>
                  <a:lnTo>
                    <a:pt x="813825" y="704149"/>
                  </a:lnTo>
                  <a:lnTo>
                    <a:pt x="784691" y="739308"/>
                  </a:lnTo>
                  <a:lnTo>
                    <a:pt x="752103" y="771342"/>
                  </a:lnTo>
                  <a:lnTo>
                    <a:pt x="716335" y="799980"/>
                  </a:lnTo>
                  <a:lnTo>
                    <a:pt x="677664" y="824954"/>
                  </a:lnTo>
                  <a:lnTo>
                    <a:pt x="636363" y="845993"/>
                  </a:lnTo>
                  <a:lnTo>
                    <a:pt x="592707" y="862826"/>
                  </a:lnTo>
                  <a:lnTo>
                    <a:pt x="546972" y="875185"/>
                  </a:lnTo>
                  <a:lnTo>
                    <a:pt x="499431" y="882798"/>
                  </a:lnTo>
                  <a:lnTo>
                    <a:pt x="450359" y="885396"/>
                  </a:lnTo>
                  <a:lnTo>
                    <a:pt x="401287" y="882798"/>
                  </a:lnTo>
                  <a:lnTo>
                    <a:pt x="353746" y="875185"/>
                  </a:lnTo>
                  <a:lnTo>
                    <a:pt x="308011" y="862826"/>
                  </a:lnTo>
                  <a:lnTo>
                    <a:pt x="264355" y="845993"/>
                  </a:lnTo>
                  <a:lnTo>
                    <a:pt x="223054" y="824954"/>
                  </a:lnTo>
                  <a:lnTo>
                    <a:pt x="184383" y="799980"/>
                  </a:lnTo>
                  <a:lnTo>
                    <a:pt x="148615" y="771342"/>
                  </a:lnTo>
                  <a:lnTo>
                    <a:pt x="116027" y="739308"/>
                  </a:lnTo>
                  <a:lnTo>
                    <a:pt x="86893" y="704149"/>
                  </a:lnTo>
                  <a:lnTo>
                    <a:pt x="61487" y="666136"/>
                  </a:lnTo>
                  <a:lnTo>
                    <a:pt x="40084" y="625537"/>
                  </a:lnTo>
                  <a:lnTo>
                    <a:pt x="22959" y="582624"/>
                  </a:lnTo>
                  <a:lnTo>
                    <a:pt x="10387" y="537667"/>
                  </a:lnTo>
                  <a:lnTo>
                    <a:pt x="2642" y="490934"/>
                  </a:lnTo>
                  <a:lnTo>
                    <a:pt x="0" y="442698"/>
                  </a:lnTo>
                  <a:close/>
                </a:path>
              </a:pathLst>
            </a:custGeom>
            <a:ln w="38100">
              <a:solidFill>
                <a:srgbClr val="FF0000"/>
              </a:solidFill>
            </a:ln>
          </p:spPr>
          <p:txBody>
            <a:bodyPr wrap="square" lIns="0" tIns="0" rIns="0" bIns="0" rtlCol="0"/>
            <a:lstStyle/>
            <a:p>
              <a:endParaRPr/>
            </a:p>
          </p:txBody>
        </p:sp>
        <p:sp>
          <p:nvSpPr>
            <p:cNvPr id="74" name="object 74"/>
            <p:cNvSpPr/>
            <p:nvPr/>
          </p:nvSpPr>
          <p:spPr>
            <a:xfrm>
              <a:off x="2384163" y="2845942"/>
              <a:ext cx="901065" cy="885825"/>
            </a:xfrm>
            <a:custGeom>
              <a:avLst/>
              <a:gdLst/>
              <a:ahLst/>
              <a:cxnLst/>
              <a:rect l="l" t="t" r="r" b="b"/>
              <a:pathLst>
                <a:path w="901064" h="885825">
                  <a:moveTo>
                    <a:pt x="0" y="442698"/>
                  </a:moveTo>
                  <a:lnTo>
                    <a:pt x="2642" y="394461"/>
                  </a:lnTo>
                  <a:lnTo>
                    <a:pt x="10387" y="347728"/>
                  </a:lnTo>
                  <a:lnTo>
                    <a:pt x="22959" y="302771"/>
                  </a:lnTo>
                  <a:lnTo>
                    <a:pt x="40084" y="259858"/>
                  </a:lnTo>
                  <a:lnTo>
                    <a:pt x="61487" y="219259"/>
                  </a:lnTo>
                  <a:lnTo>
                    <a:pt x="86893" y="181246"/>
                  </a:lnTo>
                  <a:lnTo>
                    <a:pt x="116027" y="146087"/>
                  </a:lnTo>
                  <a:lnTo>
                    <a:pt x="148615" y="114053"/>
                  </a:lnTo>
                  <a:lnTo>
                    <a:pt x="184383" y="85415"/>
                  </a:lnTo>
                  <a:lnTo>
                    <a:pt x="223054" y="60441"/>
                  </a:lnTo>
                  <a:lnTo>
                    <a:pt x="264355" y="39402"/>
                  </a:lnTo>
                  <a:lnTo>
                    <a:pt x="308011" y="22569"/>
                  </a:lnTo>
                  <a:lnTo>
                    <a:pt x="353746" y="10210"/>
                  </a:lnTo>
                  <a:lnTo>
                    <a:pt x="401287" y="2597"/>
                  </a:lnTo>
                  <a:lnTo>
                    <a:pt x="450359" y="0"/>
                  </a:lnTo>
                  <a:lnTo>
                    <a:pt x="499431" y="2597"/>
                  </a:lnTo>
                  <a:lnTo>
                    <a:pt x="546972" y="10210"/>
                  </a:lnTo>
                  <a:lnTo>
                    <a:pt x="592707" y="22569"/>
                  </a:lnTo>
                  <a:lnTo>
                    <a:pt x="636363" y="39402"/>
                  </a:lnTo>
                  <a:lnTo>
                    <a:pt x="677664" y="60441"/>
                  </a:lnTo>
                  <a:lnTo>
                    <a:pt x="716335" y="85415"/>
                  </a:lnTo>
                  <a:lnTo>
                    <a:pt x="752103" y="114053"/>
                  </a:lnTo>
                  <a:lnTo>
                    <a:pt x="784691" y="146087"/>
                  </a:lnTo>
                  <a:lnTo>
                    <a:pt x="813825" y="181246"/>
                  </a:lnTo>
                  <a:lnTo>
                    <a:pt x="839231" y="219259"/>
                  </a:lnTo>
                  <a:lnTo>
                    <a:pt x="860634" y="259858"/>
                  </a:lnTo>
                  <a:lnTo>
                    <a:pt x="877759" y="302771"/>
                  </a:lnTo>
                  <a:lnTo>
                    <a:pt x="890331" y="347728"/>
                  </a:lnTo>
                  <a:lnTo>
                    <a:pt x="898076" y="394461"/>
                  </a:lnTo>
                  <a:lnTo>
                    <a:pt x="900719" y="442698"/>
                  </a:lnTo>
                  <a:lnTo>
                    <a:pt x="898076" y="490934"/>
                  </a:lnTo>
                  <a:lnTo>
                    <a:pt x="890331" y="537667"/>
                  </a:lnTo>
                  <a:lnTo>
                    <a:pt x="877759" y="582624"/>
                  </a:lnTo>
                  <a:lnTo>
                    <a:pt x="860634" y="625537"/>
                  </a:lnTo>
                  <a:lnTo>
                    <a:pt x="839231" y="666136"/>
                  </a:lnTo>
                  <a:lnTo>
                    <a:pt x="813825" y="704149"/>
                  </a:lnTo>
                  <a:lnTo>
                    <a:pt x="784691" y="739308"/>
                  </a:lnTo>
                  <a:lnTo>
                    <a:pt x="752103" y="771342"/>
                  </a:lnTo>
                  <a:lnTo>
                    <a:pt x="716335" y="799980"/>
                  </a:lnTo>
                  <a:lnTo>
                    <a:pt x="677664" y="824954"/>
                  </a:lnTo>
                  <a:lnTo>
                    <a:pt x="636363" y="845993"/>
                  </a:lnTo>
                  <a:lnTo>
                    <a:pt x="592707" y="862826"/>
                  </a:lnTo>
                  <a:lnTo>
                    <a:pt x="546972" y="875185"/>
                  </a:lnTo>
                  <a:lnTo>
                    <a:pt x="499431" y="882798"/>
                  </a:lnTo>
                  <a:lnTo>
                    <a:pt x="450359" y="885396"/>
                  </a:lnTo>
                  <a:lnTo>
                    <a:pt x="401287" y="882798"/>
                  </a:lnTo>
                  <a:lnTo>
                    <a:pt x="353746" y="875185"/>
                  </a:lnTo>
                  <a:lnTo>
                    <a:pt x="308011" y="862826"/>
                  </a:lnTo>
                  <a:lnTo>
                    <a:pt x="264355" y="845993"/>
                  </a:lnTo>
                  <a:lnTo>
                    <a:pt x="223054" y="824954"/>
                  </a:lnTo>
                  <a:lnTo>
                    <a:pt x="184383" y="799980"/>
                  </a:lnTo>
                  <a:lnTo>
                    <a:pt x="148615" y="771342"/>
                  </a:lnTo>
                  <a:lnTo>
                    <a:pt x="116027" y="739308"/>
                  </a:lnTo>
                  <a:lnTo>
                    <a:pt x="86893" y="704149"/>
                  </a:lnTo>
                  <a:lnTo>
                    <a:pt x="61487" y="666136"/>
                  </a:lnTo>
                  <a:lnTo>
                    <a:pt x="40084" y="625537"/>
                  </a:lnTo>
                  <a:lnTo>
                    <a:pt x="22959" y="582624"/>
                  </a:lnTo>
                  <a:lnTo>
                    <a:pt x="10387" y="537667"/>
                  </a:lnTo>
                  <a:lnTo>
                    <a:pt x="2642" y="490934"/>
                  </a:lnTo>
                  <a:lnTo>
                    <a:pt x="0" y="442698"/>
                  </a:lnTo>
                  <a:close/>
                </a:path>
              </a:pathLst>
            </a:custGeom>
            <a:ln w="38100">
              <a:solidFill>
                <a:srgbClr val="FF0000"/>
              </a:solidFill>
            </a:ln>
          </p:spPr>
          <p:txBody>
            <a:bodyPr wrap="square" lIns="0" tIns="0" rIns="0" bIns="0" rtlCol="0"/>
            <a:lstStyle/>
            <a:p>
              <a:endParaRPr/>
            </a:p>
          </p:txBody>
        </p:sp>
        <p:sp>
          <p:nvSpPr>
            <p:cNvPr id="75" name="object 75"/>
            <p:cNvSpPr/>
            <p:nvPr/>
          </p:nvSpPr>
          <p:spPr>
            <a:xfrm>
              <a:off x="4261127" y="1919838"/>
              <a:ext cx="1675764" cy="2884805"/>
            </a:xfrm>
            <a:custGeom>
              <a:avLst/>
              <a:gdLst/>
              <a:ahLst/>
              <a:cxnLst/>
              <a:rect l="l" t="t" r="r" b="b"/>
              <a:pathLst>
                <a:path w="1675764" h="2884804">
                  <a:moveTo>
                    <a:pt x="1675569" y="2884320"/>
                  </a:moveTo>
                  <a:lnTo>
                    <a:pt x="1625270" y="2883650"/>
                  </a:lnTo>
                  <a:lnTo>
                    <a:pt x="1575339" y="2881654"/>
                  </a:lnTo>
                  <a:lnTo>
                    <a:pt x="1525798" y="2878350"/>
                  </a:lnTo>
                  <a:lnTo>
                    <a:pt x="1476666" y="2873758"/>
                  </a:lnTo>
                  <a:lnTo>
                    <a:pt x="1427965" y="2867895"/>
                  </a:lnTo>
                  <a:lnTo>
                    <a:pt x="1379715" y="2860780"/>
                  </a:lnTo>
                  <a:lnTo>
                    <a:pt x="1331937" y="2852433"/>
                  </a:lnTo>
                  <a:lnTo>
                    <a:pt x="1284652" y="2842871"/>
                  </a:lnTo>
                  <a:lnTo>
                    <a:pt x="1237880" y="2832115"/>
                  </a:lnTo>
                  <a:lnTo>
                    <a:pt x="1191642" y="2820182"/>
                  </a:lnTo>
                  <a:lnTo>
                    <a:pt x="1145959" y="2807091"/>
                  </a:lnTo>
                  <a:lnTo>
                    <a:pt x="1100852" y="2792861"/>
                  </a:lnTo>
                  <a:lnTo>
                    <a:pt x="1056341" y="2777511"/>
                  </a:lnTo>
                  <a:lnTo>
                    <a:pt x="1012447" y="2761059"/>
                  </a:lnTo>
                  <a:lnTo>
                    <a:pt x="969191" y="2743525"/>
                  </a:lnTo>
                  <a:lnTo>
                    <a:pt x="926593" y="2724926"/>
                  </a:lnTo>
                  <a:lnTo>
                    <a:pt x="884675" y="2705282"/>
                  </a:lnTo>
                  <a:lnTo>
                    <a:pt x="843457" y="2684612"/>
                  </a:lnTo>
                  <a:lnTo>
                    <a:pt x="802960" y="2662933"/>
                  </a:lnTo>
                  <a:lnTo>
                    <a:pt x="763204" y="2640266"/>
                  </a:lnTo>
                  <a:lnTo>
                    <a:pt x="724210" y="2616629"/>
                  </a:lnTo>
                  <a:lnTo>
                    <a:pt x="685999" y="2592039"/>
                  </a:lnTo>
                  <a:lnTo>
                    <a:pt x="648592" y="2566517"/>
                  </a:lnTo>
                  <a:lnTo>
                    <a:pt x="612010" y="2540081"/>
                  </a:lnTo>
                  <a:lnTo>
                    <a:pt x="576272" y="2512750"/>
                  </a:lnTo>
                  <a:lnTo>
                    <a:pt x="541401" y="2484542"/>
                  </a:lnTo>
                  <a:lnTo>
                    <a:pt x="507416" y="2455476"/>
                  </a:lnTo>
                  <a:lnTo>
                    <a:pt x="474338" y="2425571"/>
                  </a:lnTo>
                  <a:lnTo>
                    <a:pt x="442189" y="2394846"/>
                  </a:lnTo>
                  <a:lnTo>
                    <a:pt x="410988" y="2363319"/>
                  </a:lnTo>
                  <a:lnTo>
                    <a:pt x="380757" y="2331009"/>
                  </a:lnTo>
                  <a:lnTo>
                    <a:pt x="351517" y="2297935"/>
                  </a:lnTo>
                  <a:lnTo>
                    <a:pt x="323287" y="2264116"/>
                  </a:lnTo>
                  <a:lnTo>
                    <a:pt x="296089" y="2229570"/>
                  </a:lnTo>
                  <a:lnTo>
                    <a:pt x="269944" y="2194317"/>
                  </a:lnTo>
                  <a:lnTo>
                    <a:pt x="244872" y="2158374"/>
                  </a:lnTo>
                  <a:lnTo>
                    <a:pt x="220894" y="2121761"/>
                  </a:lnTo>
                  <a:lnTo>
                    <a:pt x="198031" y="2084496"/>
                  </a:lnTo>
                  <a:lnTo>
                    <a:pt x="176303" y="2046598"/>
                  </a:lnTo>
                  <a:lnTo>
                    <a:pt x="155731" y="2008086"/>
                  </a:lnTo>
                  <a:lnTo>
                    <a:pt x="136336" y="1968979"/>
                  </a:lnTo>
                  <a:lnTo>
                    <a:pt x="118139" y="1929295"/>
                  </a:lnTo>
                  <a:lnTo>
                    <a:pt x="101161" y="1889053"/>
                  </a:lnTo>
                  <a:lnTo>
                    <a:pt x="85421" y="1848272"/>
                  </a:lnTo>
                  <a:lnTo>
                    <a:pt x="70941" y="1806971"/>
                  </a:lnTo>
                  <a:lnTo>
                    <a:pt x="57742" y="1765168"/>
                  </a:lnTo>
                  <a:lnTo>
                    <a:pt x="45845" y="1722882"/>
                  </a:lnTo>
                  <a:lnTo>
                    <a:pt x="35269" y="1680132"/>
                  </a:lnTo>
                  <a:lnTo>
                    <a:pt x="26036" y="1636937"/>
                  </a:lnTo>
                  <a:lnTo>
                    <a:pt x="18167" y="1593314"/>
                  </a:lnTo>
                  <a:lnTo>
                    <a:pt x="11682" y="1549284"/>
                  </a:lnTo>
                  <a:lnTo>
                    <a:pt x="6602" y="1504865"/>
                  </a:lnTo>
                  <a:lnTo>
                    <a:pt x="2948" y="1460075"/>
                  </a:lnTo>
                  <a:lnTo>
                    <a:pt x="740" y="1414934"/>
                  </a:lnTo>
                  <a:lnTo>
                    <a:pt x="0" y="1369460"/>
                  </a:lnTo>
                  <a:lnTo>
                    <a:pt x="815" y="1322084"/>
                  </a:lnTo>
                  <a:lnTo>
                    <a:pt x="3248" y="1274966"/>
                  </a:lnTo>
                  <a:lnTo>
                    <a:pt x="7281" y="1228133"/>
                  </a:lnTo>
                  <a:lnTo>
                    <a:pt x="12893" y="1181611"/>
                  </a:lnTo>
                  <a:lnTo>
                    <a:pt x="20066" y="1135429"/>
                  </a:lnTo>
                  <a:lnTo>
                    <a:pt x="28780" y="1089613"/>
                  </a:lnTo>
                  <a:lnTo>
                    <a:pt x="39017" y="1044191"/>
                  </a:lnTo>
                  <a:lnTo>
                    <a:pt x="50758" y="999191"/>
                  </a:lnTo>
                  <a:lnTo>
                    <a:pt x="63982" y="954638"/>
                  </a:lnTo>
                  <a:lnTo>
                    <a:pt x="78672" y="910561"/>
                  </a:lnTo>
                  <a:lnTo>
                    <a:pt x="94807" y="866988"/>
                  </a:lnTo>
                  <a:lnTo>
                    <a:pt x="112370" y="823944"/>
                  </a:lnTo>
                  <a:lnTo>
                    <a:pt x="131340" y="781458"/>
                  </a:lnTo>
                  <a:lnTo>
                    <a:pt x="151700" y="739557"/>
                  </a:lnTo>
                  <a:lnTo>
                    <a:pt x="173428" y="698268"/>
                  </a:lnTo>
                  <a:lnTo>
                    <a:pt x="196507" y="657618"/>
                  </a:lnTo>
                  <a:lnTo>
                    <a:pt x="220918" y="617635"/>
                  </a:lnTo>
                  <a:lnTo>
                    <a:pt x="246640" y="578346"/>
                  </a:lnTo>
                  <a:lnTo>
                    <a:pt x="273656" y="539778"/>
                  </a:lnTo>
                  <a:lnTo>
                    <a:pt x="301946" y="501959"/>
                  </a:lnTo>
                  <a:lnTo>
                    <a:pt x="331490" y="464916"/>
                  </a:lnTo>
                  <a:lnTo>
                    <a:pt x="362271" y="428675"/>
                  </a:lnTo>
                  <a:lnTo>
                    <a:pt x="394268" y="393265"/>
                  </a:lnTo>
                  <a:lnTo>
                    <a:pt x="427462" y="358713"/>
                  </a:lnTo>
                  <a:lnTo>
                    <a:pt x="461835" y="325046"/>
                  </a:lnTo>
                  <a:lnTo>
                    <a:pt x="497368" y="292291"/>
                  </a:lnTo>
                  <a:lnTo>
                    <a:pt x="534040" y="260475"/>
                  </a:lnTo>
                  <a:lnTo>
                    <a:pt x="571834" y="229627"/>
                  </a:lnTo>
                  <a:lnTo>
                    <a:pt x="610729" y="199772"/>
                  </a:lnTo>
                  <a:lnTo>
                    <a:pt x="650708" y="170939"/>
                  </a:lnTo>
                  <a:lnTo>
                    <a:pt x="691750" y="143155"/>
                  </a:lnTo>
                  <a:lnTo>
                    <a:pt x="733836" y="116447"/>
                  </a:lnTo>
                  <a:lnTo>
                    <a:pt x="776949" y="90841"/>
                  </a:lnTo>
                  <a:lnTo>
                    <a:pt x="821067" y="66367"/>
                  </a:lnTo>
                  <a:lnTo>
                    <a:pt x="866173" y="43050"/>
                  </a:lnTo>
                  <a:lnTo>
                    <a:pt x="912247" y="20919"/>
                  </a:lnTo>
                  <a:lnTo>
                    <a:pt x="959271" y="0"/>
                  </a:lnTo>
                </a:path>
              </a:pathLst>
            </a:custGeom>
            <a:ln w="38100">
              <a:solidFill>
                <a:srgbClr val="FF0000"/>
              </a:solidFill>
            </a:ln>
          </p:spPr>
          <p:txBody>
            <a:bodyPr wrap="square" lIns="0" tIns="0" rIns="0" bIns="0" rtlCol="0"/>
            <a:lstStyle/>
            <a:p>
              <a:endParaRPr/>
            </a:p>
          </p:txBody>
        </p:sp>
      </p:grpSp>
      <p:pic>
        <p:nvPicPr>
          <p:cNvPr id="76" name="object 76"/>
          <p:cNvPicPr/>
          <p:nvPr/>
        </p:nvPicPr>
        <p:blipFill>
          <a:blip r:embed="rId19" cstate="print"/>
          <a:stretch>
            <a:fillRect/>
          </a:stretch>
        </p:blipFill>
        <p:spPr>
          <a:xfrm>
            <a:off x="1742113" y="4133157"/>
            <a:ext cx="237685" cy="227832"/>
          </a:xfrm>
          <a:prstGeom prst="rect">
            <a:avLst/>
          </a:prstGeom>
        </p:spPr>
      </p:pic>
      <p:pic>
        <p:nvPicPr>
          <p:cNvPr id="77" name="object 77"/>
          <p:cNvPicPr/>
          <p:nvPr/>
        </p:nvPicPr>
        <p:blipFill>
          <a:blip r:embed="rId20" cstate="print"/>
          <a:stretch>
            <a:fillRect/>
          </a:stretch>
        </p:blipFill>
        <p:spPr>
          <a:xfrm>
            <a:off x="2895160" y="2069603"/>
            <a:ext cx="237685" cy="227832"/>
          </a:xfrm>
          <a:prstGeom prst="rect">
            <a:avLst/>
          </a:prstGeom>
        </p:spPr>
      </p:pic>
      <p:pic>
        <p:nvPicPr>
          <p:cNvPr id="78" name="object 78"/>
          <p:cNvPicPr/>
          <p:nvPr/>
        </p:nvPicPr>
        <p:blipFill>
          <a:blip r:embed="rId6" cstate="print"/>
          <a:stretch>
            <a:fillRect/>
          </a:stretch>
        </p:blipFill>
        <p:spPr>
          <a:xfrm>
            <a:off x="2473317" y="4321398"/>
            <a:ext cx="237685" cy="227832"/>
          </a:xfrm>
          <a:prstGeom prst="rect">
            <a:avLst/>
          </a:prstGeom>
        </p:spPr>
      </p:pic>
      <p:pic>
        <p:nvPicPr>
          <p:cNvPr id="79" name="object 79"/>
          <p:cNvPicPr/>
          <p:nvPr/>
        </p:nvPicPr>
        <p:blipFill>
          <a:blip r:embed="rId21" cstate="print"/>
          <a:stretch>
            <a:fillRect/>
          </a:stretch>
        </p:blipFill>
        <p:spPr>
          <a:xfrm>
            <a:off x="2838918" y="3897857"/>
            <a:ext cx="237685" cy="227832"/>
          </a:xfrm>
          <a:prstGeom prst="rect">
            <a:avLst/>
          </a:prstGeom>
        </p:spPr>
      </p:pic>
      <p:pic>
        <p:nvPicPr>
          <p:cNvPr id="80" name="object 80"/>
          <p:cNvPicPr/>
          <p:nvPr/>
        </p:nvPicPr>
        <p:blipFill>
          <a:blip r:embed="rId6" cstate="print"/>
          <a:stretch>
            <a:fillRect/>
          </a:stretch>
        </p:blipFill>
        <p:spPr>
          <a:xfrm>
            <a:off x="3204521" y="4321398"/>
            <a:ext cx="237685" cy="227832"/>
          </a:xfrm>
          <a:prstGeom prst="rect">
            <a:avLst/>
          </a:prstGeom>
        </p:spPr>
      </p:pic>
      <p:sp>
        <p:nvSpPr>
          <p:cNvPr id="81" name="object 81"/>
          <p:cNvSpPr txBox="1"/>
          <p:nvPr/>
        </p:nvSpPr>
        <p:spPr>
          <a:xfrm>
            <a:off x="7636119" y="5412740"/>
            <a:ext cx="223520"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Calibri"/>
                <a:cs typeface="Calibri"/>
              </a:rPr>
              <a:t>f</a:t>
            </a:r>
            <a:r>
              <a:rPr sz="1800" baseline="-13888" dirty="0">
                <a:latin typeface="Calibri"/>
                <a:cs typeface="Calibri"/>
              </a:rPr>
              <a:t>1</a:t>
            </a:r>
            <a:endParaRPr sz="1800" baseline="-13888">
              <a:latin typeface="Calibri"/>
              <a:cs typeface="Calibri"/>
            </a:endParaRPr>
          </a:p>
        </p:txBody>
      </p:sp>
      <p:sp>
        <p:nvSpPr>
          <p:cNvPr id="82" name="object 82"/>
          <p:cNvSpPr txBox="1"/>
          <p:nvPr/>
        </p:nvSpPr>
        <p:spPr>
          <a:xfrm>
            <a:off x="941428" y="1803908"/>
            <a:ext cx="198120" cy="299720"/>
          </a:xfrm>
          <a:prstGeom prst="rect">
            <a:avLst/>
          </a:prstGeom>
        </p:spPr>
        <p:txBody>
          <a:bodyPr vert="horz" wrap="square" lIns="0" tIns="12700" rIns="0" bIns="0" rtlCol="0">
            <a:spAutoFit/>
          </a:bodyPr>
          <a:lstStyle/>
          <a:p>
            <a:pPr marL="25400">
              <a:lnSpc>
                <a:spcPct val="100000"/>
              </a:lnSpc>
              <a:spcBef>
                <a:spcPts val="100"/>
              </a:spcBef>
            </a:pPr>
            <a:r>
              <a:rPr sz="1800" dirty="0">
                <a:latin typeface="Calibri"/>
                <a:cs typeface="Calibri"/>
              </a:rPr>
              <a:t>f</a:t>
            </a:r>
            <a:r>
              <a:rPr sz="1800" baseline="-13888" dirty="0">
                <a:latin typeface="Calibri"/>
                <a:cs typeface="Calibri"/>
              </a:rPr>
              <a:t>2</a:t>
            </a:r>
            <a:endParaRPr sz="1800" baseline="-13888">
              <a:latin typeface="Calibri"/>
              <a:cs typeface="Calibri"/>
            </a:endParaRPr>
          </a:p>
        </p:txBody>
      </p:sp>
      <p:sp>
        <p:nvSpPr>
          <p:cNvPr id="83" name="object 83"/>
          <p:cNvSpPr txBox="1"/>
          <p:nvPr/>
        </p:nvSpPr>
        <p:spPr>
          <a:xfrm>
            <a:off x="8251035" y="2898140"/>
            <a:ext cx="3176270" cy="1494790"/>
          </a:xfrm>
          <a:prstGeom prst="rect">
            <a:avLst/>
          </a:prstGeom>
        </p:spPr>
        <p:txBody>
          <a:bodyPr vert="horz" wrap="square" lIns="0" tIns="10160" rIns="0" bIns="0" rtlCol="0">
            <a:spAutoFit/>
          </a:bodyPr>
          <a:lstStyle/>
          <a:p>
            <a:pPr marL="38100" marR="30480">
              <a:lnSpc>
                <a:spcPct val="100600"/>
              </a:lnSpc>
              <a:spcBef>
                <a:spcPts val="80"/>
              </a:spcBef>
            </a:pPr>
            <a:r>
              <a:rPr sz="2400" spc="-45" dirty="0">
                <a:latin typeface="Calibri"/>
                <a:cs typeface="Calibri"/>
              </a:rPr>
              <a:t>Two </a:t>
            </a:r>
            <a:r>
              <a:rPr sz="2400" spc="-15" dirty="0">
                <a:latin typeface="Calibri"/>
                <a:cs typeface="Calibri"/>
              </a:rPr>
              <a:t>features: </a:t>
            </a:r>
            <a:r>
              <a:rPr sz="2400" spc="-5" dirty="0">
                <a:latin typeface="Calibri"/>
                <a:cs typeface="Calibri"/>
              </a:rPr>
              <a:t>f</a:t>
            </a:r>
            <a:r>
              <a:rPr sz="2400" spc="-7" baseline="-17361" dirty="0">
                <a:latin typeface="Calibri"/>
                <a:cs typeface="Calibri"/>
              </a:rPr>
              <a:t>1</a:t>
            </a:r>
            <a:r>
              <a:rPr sz="2400" baseline="-17361" dirty="0">
                <a:latin typeface="Calibri"/>
                <a:cs typeface="Calibri"/>
              </a:rPr>
              <a:t> </a:t>
            </a:r>
            <a:r>
              <a:rPr sz="2400" dirty="0">
                <a:latin typeface="Calibri"/>
                <a:cs typeface="Calibri"/>
              </a:rPr>
              <a:t>and f</a:t>
            </a:r>
            <a:r>
              <a:rPr sz="2400" baseline="-17361" dirty="0">
                <a:latin typeface="Calibri"/>
                <a:cs typeface="Calibri"/>
              </a:rPr>
              <a:t>2 </a:t>
            </a:r>
            <a:r>
              <a:rPr sz="2400" spc="7" baseline="-17361" dirty="0">
                <a:latin typeface="Calibri"/>
                <a:cs typeface="Calibri"/>
              </a:rPr>
              <a:t> </a:t>
            </a:r>
            <a:r>
              <a:rPr sz="2400" spc="-45" dirty="0">
                <a:latin typeface="Calibri"/>
                <a:cs typeface="Calibri"/>
              </a:rPr>
              <a:t>Two </a:t>
            </a:r>
            <a:r>
              <a:rPr sz="2400" spc="-5" dirty="0">
                <a:latin typeface="Calibri"/>
                <a:cs typeface="Calibri"/>
              </a:rPr>
              <a:t>classes: </a:t>
            </a:r>
            <a:r>
              <a:rPr sz="2400" dirty="0">
                <a:latin typeface="Calibri"/>
                <a:cs typeface="Calibri"/>
              </a:rPr>
              <a:t>+ and - </a:t>
            </a:r>
            <a:r>
              <a:rPr sz="2400" spc="5" dirty="0">
                <a:latin typeface="Calibri"/>
                <a:cs typeface="Calibri"/>
              </a:rPr>
              <a:t> </a:t>
            </a:r>
            <a:r>
              <a:rPr sz="2400" spc="-5" dirty="0">
                <a:latin typeface="Calibri"/>
                <a:cs typeface="Calibri"/>
              </a:rPr>
              <a:t>Depiction</a:t>
            </a:r>
            <a:r>
              <a:rPr sz="2400" spc="-25" dirty="0">
                <a:latin typeface="Calibri"/>
                <a:cs typeface="Calibri"/>
              </a:rPr>
              <a:t> </a:t>
            </a:r>
            <a:r>
              <a:rPr sz="2400" spc="-5" dirty="0">
                <a:latin typeface="Calibri"/>
                <a:cs typeface="Calibri"/>
              </a:rPr>
              <a:t>of</a:t>
            </a:r>
            <a:r>
              <a:rPr sz="2400" spc="-20" dirty="0">
                <a:latin typeface="Calibri"/>
                <a:cs typeface="Calibri"/>
              </a:rPr>
              <a:t> </a:t>
            </a:r>
            <a:r>
              <a:rPr sz="2400" dirty="0">
                <a:latin typeface="Calibri"/>
                <a:cs typeface="Calibri"/>
              </a:rPr>
              <a:t>all</a:t>
            </a:r>
            <a:r>
              <a:rPr sz="2400" spc="-20" dirty="0">
                <a:latin typeface="Calibri"/>
                <a:cs typeface="Calibri"/>
              </a:rPr>
              <a:t> </a:t>
            </a:r>
            <a:r>
              <a:rPr sz="2400" spc="-15" dirty="0">
                <a:latin typeface="Calibri"/>
                <a:cs typeface="Calibri"/>
              </a:rPr>
              <a:t>examples </a:t>
            </a:r>
            <a:r>
              <a:rPr sz="2400" spc="-530" dirty="0">
                <a:latin typeface="Calibri"/>
                <a:cs typeface="Calibri"/>
              </a:rPr>
              <a:t> </a:t>
            </a:r>
            <a:r>
              <a:rPr sz="2400" spc="-5" dirty="0">
                <a:latin typeface="Calibri"/>
                <a:cs typeface="Calibri"/>
              </a:rPr>
              <a:t>in</a:t>
            </a:r>
            <a:r>
              <a:rPr sz="2400" spc="-10" dirty="0">
                <a:latin typeface="Calibri"/>
                <a:cs typeface="Calibri"/>
              </a:rPr>
              <a:t> </a:t>
            </a:r>
            <a:r>
              <a:rPr sz="2400" spc="-5" dirty="0">
                <a:latin typeface="Calibri"/>
                <a:cs typeface="Calibri"/>
              </a:rPr>
              <a:t>the </a:t>
            </a:r>
            <a:r>
              <a:rPr sz="2400" spc="-10" dirty="0">
                <a:latin typeface="Calibri"/>
                <a:cs typeface="Calibri"/>
              </a:rPr>
              <a:t>training</a:t>
            </a:r>
            <a:r>
              <a:rPr sz="2400" spc="-20" dirty="0">
                <a:latin typeface="Calibri"/>
                <a:cs typeface="Calibri"/>
              </a:rPr>
              <a:t> </a:t>
            </a:r>
            <a:r>
              <a:rPr sz="2400" spc="-5" dirty="0">
                <a:latin typeface="Calibri"/>
                <a:cs typeface="Calibri"/>
              </a:rPr>
              <a:t>set.</a:t>
            </a:r>
            <a:endParaRPr sz="2400">
              <a:latin typeface="Calibri"/>
              <a:cs typeface="Calibri"/>
            </a:endParaRPr>
          </a:p>
        </p:txBody>
      </p:sp>
      <p:sp>
        <p:nvSpPr>
          <p:cNvPr id="84" name="object 84"/>
          <p:cNvSpPr txBox="1"/>
          <p:nvPr/>
        </p:nvSpPr>
        <p:spPr>
          <a:xfrm>
            <a:off x="4436130" y="5924803"/>
            <a:ext cx="19558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0000"/>
                </a:solidFill>
                <a:latin typeface="Calibri"/>
                <a:cs typeface="Calibri"/>
              </a:rPr>
              <a:t>Non-linear</a:t>
            </a:r>
            <a:r>
              <a:rPr sz="1800" spc="-15" dirty="0">
                <a:solidFill>
                  <a:srgbClr val="FF0000"/>
                </a:solidFill>
                <a:latin typeface="Calibri"/>
                <a:cs typeface="Calibri"/>
              </a:rPr>
              <a:t> </a:t>
            </a:r>
            <a:r>
              <a:rPr sz="1800" spc="-10" dirty="0">
                <a:solidFill>
                  <a:srgbClr val="FF0000"/>
                </a:solidFill>
                <a:latin typeface="Calibri"/>
                <a:cs typeface="Calibri"/>
              </a:rPr>
              <a:t>classifiers</a:t>
            </a:r>
            <a:endParaRPr sz="1800">
              <a:latin typeface="Calibri"/>
              <a:cs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8251190" cy="695960"/>
          </a:xfrm>
          <a:prstGeom prst="rect">
            <a:avLst/>
          </a:prstGeom>
        </p:spPr>
        <p:txBody>
          <a:bodyPr vert="horz" wrap="square" lIns="0" tIns="12700" rIns="0" bIns="0" rtlCol="0">
            <a:spAutoFit/>
          </a:bodyPr>
          <a:lstStyle/>
          <a:p>
            <a:pPr marL="12700">
              <a:lnSpc>
                <a:spcPct val="100000"/>
              </a:lnSpc>
              <a:spcBef>
                <a:spcPts val="100"/>
              </a:spcBef>
            </a:pPr>
            <a:r>
              <a:rPr spc="-30" dirty="0">
                <a:solidFill>
                  <a:srgbClr val="0070C0"/>
                </a:solidFill>
              </a:rPr>
              <a:t>So,</a:t>
            </a:r>
            <a:r>
              <a:rPr dirty="0">
                <a:solidFill>
                  <a:srgbClr val="0070C0"/>
                </a:solidFill>
              </a:rPr>
              <a:t> </a:t>
            </a:r>
            <a:r>
              <a:rPr spc="-15" dirty="0">
                <a:solidFill>
                  <a:srgbClr val="0070C0"/>
                </a:solidFill>
              </a:rPr>
              <a:t>what</a:t>
            </a:r>
            <a:r>
              <a:rPr spc="10" dirty="0">
                <a:solidFill>
                  <a:srgbClr val="0070C0"/>
                </a:solidFill>
              </a:rPr>
              <a:t> </a:t>
            </a:r>
            <a:r>
              <a:rPr dirty="0">
                <a:solidFill>
                  <a:srgbClr val="0070C0"/>
                </a:solidFill>
              </a:rPr>
              <a:t>if</a:t>
            </a:r>
            <a:r>
              <a:rPr spc="5" dirty="0">
                <a:solidFill>
                  <a:srgbClr val="0070C0"/>
                </a:solidFill>
              </a:rPr>
              <a:t> </a:t>
            </a:r>
            <a:r>
              <a:rPr spc="-30" dirty="0">
                <a:solidFill>
                  <a:srgbClr val="0070C0"/>
                </a:solidFill>
              </a:rPr>
              <a:t>it’s</a:t>
            </a:r>
            <a:r>
              <a:rPr dirty="0">
                <a:solidFill>
                  <a:srgbClr val="0070C0"/>
                </a:solidFill>
              </a:rPr>
              <a:t> a</a:t>
            </a:r>
            <a:r>
              <a:rPr spc="10" dirty="0">
                <a:solidFill>
                  <a:srgbClr val="0070C0"/>
                </a:solidFill>
              </a:rPr>
              <a:t> </a:t>
            </a:r>
            <a:r>
              <a:rPr spc="-5" dirty="0">
                <a:solidFill>
                  <a:srgbClr val="0070C0"/>
                </a:solidFill>
              </a:rPr>
              <a:t>non-linear</a:t>
            </a:r>
            <a:r>
              <a:rPr dirty="0">
                <a:solidFill>
                  <a:srgbClr val="0070C0"/>
                </a:solidFill>
              </a:rPr>
              <a:t> </a:t>
            </a:r>
            <a:r>
              <a:rPr spc="-15" dirty="0">
                <a:solidFill>
                  <a:srgbClr val="0070C0"/>
                </a:solidFill>
              </a:rPr>
              <a:t>problem?</a:t>
            </a:r>
          </a:p>
        </p:txBody>
      </p:sp>
      <p:grpSp>
        <p:nvGrpSpPr>
          <p:cNvPr id="3" name="object 3"/>
          <p:cNvGrpSpPr/>
          <p:nvPr/>
        </p:nvGrpSpPr>
        <p:grpSpPr>
          <a:xfrm>
            <a:off x="3581400" y="1600200"/>
            <a:ext cx="5539105" cy="4191000"/>
            <a:chOff x="3581400" y="1600200"/>
            <a:chExt cx="5539105" cy="4191000"/>
          </a:xfrm>
        </p:grpSpPr>
        <p:sp>
          <p:nvSpPr>
            <p:cNvPr id="4" name="object 4"/>
            <p:cNvSpPr/>
            <p:nvPr/>
          </p:nvSpPr>
          <p:spPr>
            <a:xfrm>
              <a:off x="5676901" y="1600200"/>
              <a:ext cx="76200" cy="4191000"/>
            </a:xfrm>
            <a:custGeom>
              <a:avLst/>
              <a:gdLst/>
              <a:ahLst/>
              <a:cxnLst/>
              <a:rect l="l" t="t" r="r" b="b"/>
              <a:pathLst>
                <a:path w="76200" h="4191000">
                  <a:moveTo>
                    <a:pt x="42862" y="63497"/>
                  </a:moveTo>
                  <a:lnTo>
                    <a:pt x="33337" y="63497"/>
                  </a:lnTo>
                  <a:lnTo>
                    <a:pt x="33336" y="4190999"/>
                  </a:lnTo>
                  <a:lnTo>
                    <a:pt x="42861" y="4190999"/>
                  </a:lnTo>
                  <a:lnTo>
                    <a:pt x="42862" y="63497"/>
                  </a:lnTo>
                  <a:close/>
                </a:path>
                <a:path w="76200" h="4191000">
                  <a:moveTo>
                    <a:pt x="38100" y="0"/>
                  </a:moveTo>
                  <a:lnTo>
                    <a:pt x="0" y="76200"/>
                  </a:lnTo>
                  <a:lnTo>
                    <a:pt x="33337" y="76200"/>
                  </a:lnTo>
                  <a:lnTo>
                    <a:pt x="33337" y="63497"/>
                  </a:lnTo>
                  <a:lnTo>
                    <a:pt x="69848" y="63497"/>
                  </a:lnTo>
                  <a:lnTo>
                    <a:pt x="38100" y="0"/>
                  </a:lnTo>
                  <a:close/>
                </a:path>
                <a:path w="76200" h="4191000">
                  <a:moveTo>
                    <a:pt x="69848" y="63497"/>
                  </a:moveTo>
                  <a:lnTo>
                    <a:pt x="42862" y="63497"/>
                  </a:lnTo>
                  <a:lnTo>
                    <a:pt x="42862" y="76200"/>
                  </a:lnTo>
                  <a:lnTo>
                    <a:pt x="76200" y="76200"/>
                  </a:lnTo>
                  <a:lnTo>
                    <a:pt x="69848" y="63497"/>
                  </a:lnTo>
                  <a:close/>
                </a:path>
              </a:pathLst>
            </a:custGeom>
            <a:solidFill>
              <a:srgbClr val="000000"/>
            </a:solidFill>
          </p:spPr>
          <p:txBody>
            <a:bodyPr wrap="square" lIns="0" tIns="0" rIns="0" bIns="0" rtlCol="0"/>
            <a:lstStyle/>
            <a:p>
              <a:endParaRPr/>
            </a:p>
          </p:txBody>
        </p:sp>
        <p:sp>
          <p:nvSpPr>
            <p:cNvPr id="5" name="object 5"/>
            <p:cNvSpPr/>
            <p:nvPr/>
          </p:nvSpPr>
          <p:spPr>
            <a:xfrm>
              <a:off x="4800600" y="2667000"/>
              <a:ext cx="1828800" cy="1828800"/>
            </a:xfrm>
            <a:custGeom>
              <a:avLst/>
              <a:gdLst/>
              <a:ahLst/>
              <a:cxnLst/>
              <a:rect l="l" t="t" r="r" b="b"/>
              <a:pathLst>
                <a:path w="1828800" h="1828800">
                  <a:moveTo>
                    <a:pt x="0" y="914400"/>
                  </a:moveTo>
                  <a:lnTo>
                    <a:pt x="1267" y="865837"/>
                  </a:lnTo>
                  <a:lnTo>
                    <a:pt x="5027" y="817934"/>
                  </a:lnTo>
                  <a:lnTo>
                    <a:pt x="11217" y="770755"/>
                  </a:lnTo>
                  <a:lnTo>
                    <a:pt x="19774" y="724362"/>
                  </a:lnTo>
                  <a:lnTo>
                    <a:pt x="30633" y="678819"/>
                  </a:lnTo>
                  <a:lnTo>
                    <a:pt x="43733" y="634189"/>
                  </a:lnTo>
                  <a:lnTo>
                    <a:pt x="59010" y="590535"/>
                  </a:lnTo>
                  <a:lnTo>
                    <a:pt x="76400" y="547921"/>
                  </a:lnTo>
                  <a:lnTo>
                    <a:pt x="95841" y="506409"/>
                  </a:lnTo>
                  <a:lnTo>
                    <a:pt x="117269" y="466063"/>
                  </a:lnTo>
                  <a:lnTo>
                    <a:pt x="140621" y="426946"/>
                  </a:lnTo>
                  <a:lnTo>
                    <a:pt x="165834" y="389121"/>
                  </a:lnTo>
                  <a:lnTo>
                    <a:pt x="192844" y="352651"/>
                  </a:lnTo>
                  <a:lnTo>
                    <a:pt x="221589" y="317600"/>
                  </a:lnTo>
                  <a:lnTo>
                    <a:pt x="252006" y="284030"/>
                  </a:lnTo>
                  <a:lnTo>
                    <a:pt x="284030" y="252006"/>
                  </a:lnTo>
                  <a:lnTo>
                    <a:pt x="317600" y="221589"/>
                  </a:lnTo>
                  <a:lnTo>
                    <a:pt x="352651" y="192844"/>
                  </a:lnTo>
                  <a:lnTo>
                    <a:pt x="389121" y="165834"/>
                  </a:lnTo>
                  <a:lnTo>
                    <a:pt x="426946" y="140621"/>
                  </a:lnTo>
                  <a:lnTo>
                    <a:pt x="466063" y="117269"/>
                  </a:lnTo>
                  <a:lnTo>
                    <a:pt x="506409" y="95841"/>
                  </a:lnTo>
                  <a:lnTo>
                    <a:pt x="547921" y="76400"/>
                  </a:lnTo>
                  <a:lnTo>
                    <a:pt x="590535" y="59010"/>
                  </a:lnTo>
                  <a:lnTo>
                    <a:pt x="634189" y="43733"/>
                  </a:lnTo>
                  <a:lnTo>
                    <a:pt x="678819" y="30633"/>
                  </a:lnTo>
                  <a:lnTo>
                    <a:pt x="724362" y="19774"/>
                  </a:lnTo>
                  <a:lnTo>
                    <a:pt x="770755" y="11217"/>
                  </a:lnTo>
                  <a:lnTo>
                    <a:pt x="817934" y="5027"/>
                  </a:lnTo>
                  <a:lnTo>
                    <a:pt x="865837" y="1267"/>
                  </a:lnTo>
                  <a:lnTo>
                    <a:pt x="914400" y="0"/>
                  </a:lnTo>
                  <a:lnTo>
                    <a:pt x="962962" y="1267"/>
                  </a:lnTo>
                  <a:lnTo>
                    <a:pt x="1010865" y="5027"/>
                  </a:lnTo>
                  <a:lnTo>
                    <a:pt x="1058044" y="11217"/>
                  </a:lnTo>
                  <a:lnTo>
                    <a:pt x="1104437" y="19774"/>
                  </a:lnTo>
                  <a:lnTo>
                    <a:pt x="1149980" y="30633"/>
                  </a:lnTo>
                  <a:lnTo>
                    <a:pt x="1194610" y="43733"/>
                  </a:lnTo>
                  <a:lnTo>
                    <a:pt x="1238263" y="59010"/>
                  </a:lnTo>
                  <a:lnTo>
                    <a:pt x="1280878" y="76400"/>
                  </a:lnTo>
                  <a:lnTo>
                    <a:pt x="1322390" y="95841"/>
                  </a:lnTo>
                  <a:lnTo>
                    <a:pt x="1362736" y="117269"/>
                  </a:lnTo>
                  <a:lnTo>
                    <a:pt x="1401853" y="140621"/>
                  </a:lnTo>
                  <a:lnTo>
                    <a:pt x="1439678" y="165834"/>
                  </a:lnTo>
                  <a:lnTo>
                    <a:pt x="1476148" y="192844"/>
                  </a:lnTo>
                  <a:lnTo>
                    <a:pt x="1511199" y="221589"/>
                  </a:lnTo>
                  <a:lnTo>
                    <a:pt x="1544769" y="252006"/>
                  </a:lnTo>
                  <a:lnTo>
                    <a:pt x="1576793" y="284030"/>
                  </a:lnTo>
                  <a:lnTo>
                    <a:pt x="1607210" y="317600"/>
                  </a:lnTo>
                  <a:lnTo>
                    <a:pt x="1635955" y="352651"/>
                  </a:lnTo>
                  <a:lnTo>
                    <a:pt x="1662965" y="389121"/>
                  </a:lnTo>
                  <a:lnTo>
                    <a:pt x="1688178" y="426946"/>
                  </a:lnTo>
                  <a:lnTo>
                    <a:pt x="1711530" y="466063"/>
                  </a:lnTo>
                  <a:lnTo>
                    <a:pt x="1732958" y="506409"/>
                  </a:lnTo>
                  <a:lnTo>
                    <a:pt x="1752399" y="547921"/>
                  </a:lnTo>
                  <a:lnTo>
                    <a:pt x="1769789" y="590535"/>
                  </a:lnTo>
                  <a:lnTo>
                    <a:pt x="1785066" y="634189"/>
                  </a:lnTo>
                  <a:lnTo>
                    <a:pt x="1798166" y="678819"/>
                  </a:lnTo>
                  <a:lnTo>
                    <a:pt x="1809025" y="724362"/>
                  </a:lnTo>
                  <a:lnTo>
                    <a:pt x="1817582" y="770755"/>
                  </a:lnTo>
                  <a:lnTo>
                    <a:pt x="1823772" y="817934"/>
                  </a:lnTo>
                  <a:lnTo>
                    <a:pt x="1827532" y="865837"/>
                  </a:lnTo>
                  <a:lnTo>
                    <a:pt x="1828800" y="914400"/>
                  </a:lnTo>
                  <a:lnTo>
                    <a:pt x="1827532" y="962962"/>
                  </a:lnTo>
                  <a:lnTo>
                    <a:pt x="1823772" y="1010865"/>
                  </a:lnTo>
                  <a:lnTo>
                    <a:pt x="1817582" y="1058044"/>
                  </a:lnTo>
                  <a:lnTo>
                    <a:pt x="1809025" y="1104437"/>
                  </a:lnTo>
                  <a:lnTo>
                    <a:pt x="1798166" y="1149980"/>
                  </a:lnTo>
                  <a:lnTo>
                    <a:pt x="1785066" y="1194610"/>
                  </a:lnTo>
                  <a:lnTo>
                    <a:pt x="1769789" y="1238263"/>
                  </a:lnTo>
                  <a:lnTo>
                    <a:pt x="1752399" y="1280878"/>
                  </a:lnTo>
                  <a:lnTo>
                    <a:pt x="1732958" y="1322390"/>
                  </a:lnTo>
                  <a:lnTo>
                    <a:pt x="1711530" y="1362736"/>
                  </a:lnTo>
                  <a:lnTo>
                    <a:pt x="1688178" y="1401853"/>
                  </a:lnTo>
                  <a:lnTo>
                    <a:pt x="1662965" y="1439678"/>
                  </a:lnTo>
                  <a:lnTo>
                    <a:pt x="1635955" y="1476148"/>
                  </a:lnTo>
                  <a:lnTo>
                    <a:pt x="1607210" y="1511199"/>
                  </a:lnTo>
                  <a:lnTo>
                    <a:pt x="1576793" y="1544769"/>
                  </a:lnTo>
                  <a:lnTo>
                    <a:pt x="1544769" y="1576793"/>
                  </a:lnTo>
                  <a:lnTo>
                    <a:pt x="1511199" y="1607210"/>
                  </a:lnTo>
                  <a:lnTo>
                    <a:pt x="1476148" y="1635955"/>
                  </a:lnTo>
                  <a:lnTo>
                    <a:pt x="1439678" y="1662965"/>
                  </a:lnTo>
                  <a:lnTo>
                    <a:pt x="1401853" y="1688178"/>
                  </a:lnTo>
                  <a:lnTo>
                    <a:pt x="1362736" y="1711530"/>
                  </a:lnTo>
                  <a:lnTo>
                    <a:pt x="1322390" y="1732958"/>
                  </a:lnTo>
                  <a:lnTo>
                    <a:pt x="1280878" y="1752399"/>
                  </a:lnTo>
                  <a:lnTo>
                    <a:pt x="1238263" y="1769789"/>
                  </a:lnTo>
                  <a:lnTo>
                    <a:pt x="1194610" y="1785066"/>
                  </a:lnTo>
                  <a:lnTo>
                    <a:pt x="1149980" y="1798166"/>
                  </a:lnTo>
                  <a:lnTo>
                    <a:pt x="1104437" y="1809025"/>
                  </a:lnTo>
                  <a:lnTo>
                    <a:pt x="1058044" y="1817582"/>
                  </a:lnTo>
                  <a:lnTo>
                    <a:pt x="1010865" y="1823772"/>
                  </a:lnTo>
                  <a:lnTo>
                    <a:pt x="962962" y="1827532"/>
                  </a:lnTo>
                  <a:lnTo>
                    <a:pt x="914400" y="1828800"/>
                  </a:lnTo>
                  <a:lnTo>
                    <a:pt x="865837" y="1827532"/>
                  </a:lnTo>
                  <a:lnTo>
                    <a:pt x="817934" y="1823772"/>
                  </a:lnTo>
                  <a:lnTo>
                    <a:pt x="770755" y="1817582"/>
                  </a:lnTo>
                  <a:lnTo>
                    <a:pt x="724362" y="1809025"/>
                  </a:lnTo>
                  <a:lnTo>
                    <a:pt x="678819" y="1798166"/>
                  </a:lnTo>
                  <a:lnTo>
                    <a:pt x="634189" y="1785066"/>
                  </a:lnTo>
                  <a:lnTo>
                    <a:pt x="590535" y="1769789"/>
                  </a:lnTo>
                  <a:lnTo>
                    <a:pt x="547921" y="1752399"/>
                  </a:lnTo>
                  <a:lnTo>
                    <a:pt x="506409" y="1732958"/>
                  </a:lnTo>
                  <a:lnTo>
                    <a:pt x="466063" y="1711530"/>
                  </a:lnTo>
                  <a:lnTo>
                    <a:pt x="426946" y="1688178"/>
                  </a:lnTo>
                  <a:lnTo>
                    <a:pt x="389121" y="1662965"/>
                  </a:lnTo>
                  <a:lnTo>
                    <a:pt x="352651" y="1635955"/>
                  </a:lnTo>
                  <a:lnTo>
                    <a:pt x="317600" y="1607210"/>
                  </a:lnTo>
                  <a:lnTo>
                    <a:pt x="284030" y="1576793"/>
                  </a:lnTo>
                  <a:lnTo>
                    <a:pt x="252006" y="1544769"/>
                  </a:lnTo>
                  <a:lnTo>
                    <a:pt x="221589" y="1511199"/>
                  </a:lnTo>
                  <a:lnTo>
                    <a:pt x="192844" y="1476148"/>
                  </a:lnTo>
                  <a:lnTo>
                    <a:pt x="165834" y="1439678"/>
                  </a:lnTo>
                  <a:lnTo>
                    <a:pt x="140621" y="1401853"/>
                  </a:lnTo>
                  <a:lnTo>
                    <a:pt x="117269" y="1362736"/>
                  </a:lnTo>
                  <a:lnTo>
                    <a:pt x="95841" y="1322390"/>
                  </a:lnTo>
                  <a:lnTo>
                    <a:pt x="76400" y="1280878"/>
                  </a:lnTo>
                  <a:lnTo>
                    <a:pt x="59010" y="1238263"/>
                  </a:lnTo>
                  <a:lnTo>
                    <a:pt x="43733" y="1194610"/>
                  </a:lnTo>
                  <a:lnTo>
                    <a:pt x="30633" y="1149980"/>
                  </a:lnTo>
                  <a:lnTo>
                    <a:pt x="19774" y="1104437"/>
                  </a:lnTo>
                  <a:lnTo>
                    <a:pt x="11217" y="1058044"/>
                  </a:lnTo>
                  <a:lnTo>
                    <a:pt x="5027" y="1010865"/>
                  </a:lnTo>
                  <a:lnTo>
                    <a:pt x="1267" y="962962"/>
                  </a:lnTo>
                  <a:lnTo>
                    <a:pt x="0" y="914400"/>
                  </a:lnTo>
                  <a:close/>
                </a:path>
              </a:pathLst>
            </a:custGeom>
            <a:ln w="9525">
              <a:solidFill>
                <a:srgbClr val="000000"/>
              </a:solidFill>
            </a:ln>
          </p:spPr>
          <p:txBody>
            <a:bodyPr wrap="square" lIns="0" tIns="0" rIns="0" bIns="0" rtlCol="0"/>
            <a:lstStyle/>
            <a:p>
              <a:endParaRPr/>
            </a:p>
          </p:txBody>
        </p:sp>
        <p:pic>
          <p:nvPicPr>
            <p:cNvPr id="6" name="object 6"/>
            <p:cNvPicPr/>
            <p:nvPr/>
          </p:nvPicPr>
          <p:blipFill>
            <a:blip r:embed="rId2" cstate="print"/>
            <a:stretch>
              <a:fillRect/>
            </a:stretch>
          </p:blipFill>
          <p:spPr>
            <a:xfrm>
              <a:off x="5557837" y="2433637"/>
              <a:ext cx="173038" cy="185738"/>
            </a:xfrm>
            <a:prstGeom prst="rect">
              <a:avLst/>
            </a:prstGeom>
          </p:spPr>
        </p:pic>
        <p:pic>
          <p:nvPicPr>
            <p:cNvPr id="7" name="object 7"/>
            <p:cNvPicPr/>
            <p:nvPr/>
          </p:nvPicPr>
          <p:blipFill>
            <a:blip r:embed="rId3" cstate="print"/>
            <a:stretch>
              <a:fillRect/>
            </a:stretch>
          </p:blipFill>
          <p:spPr>
            <a:xfrm>
              <a:off x="6091237" y="2357437"/>
              <a:ext cx="174625" cy="187325"/>
            </a:xfrm>
            <a:prstGeom prst="rect">
              <a:avLst/>
            </a:prstGeom>
          </p:spPr>
        </p:pic>
        <p:pic>
          <p:nvPicPr>
            <p:cNvPr id="8" name="object 8"/>
            <p:cNvPicPr/>
            <p:nvPr/>
          </p:nvPicPr>
          <p:blipFill>
            <a:blip r:embed="rId3" cstate="print"/>
            <a:stretch>
              <a:fillRect/>
            </a:stretch>
          </p:blipFill>
          <p:spPr>
            <a:xfrm>
              <a:off x="6015037" y="4643437"/>
              <a:ext cx="174625" cy="187325"/>
            </a:xfrm>
            <a:prstGeom prst="rect">
              <a:avLst/>
            </a:prstGeom>
          </p:spPr>
        </p:pic>
        <p:pic>
          <p:nvPicPr>
            <p:cNvPr id="9" name="object 9"/>
            <p:cNvPicPr/>
            <p:nvPr/>
          </p:nvPicPr>
          <p:blipFill>
            <a:blip r:embed="rId2" cstate="print"/>
            <a:stretch>
              <a:fillRect/>
            </a:stretch>
          </p:blipFill>
          <p:spPr>
            <a:xfrm>
              <a:off x="4643437" y="4872037"/>
              <a:ext cx="173038" cy="185738"/>
            </a:xfrm>
            <a:prstGeom prst="rect">
              <a:avLst/>
            </a:prstGeom>
          </p:spPr>
        </p:pic>
        <p:pic>
          <p:nvPicPr>
            <p:cNvPr id="10" name="object 10"/>
            <p:cNvPicPr/>
            <p:nvPr/>
          </p:nvPicPr>
          <p:blipFill>
            <a:blip r:embed="rId2" cstate="print"/>
            <a:stretch>
              <a:fillRect/>
            </a:stretch>
          </p:blipFill>
          <p:spPr>
            <a:xfrm>
              <a:off x="5176837" y="4948237"/>
              <a:ext cx="173038" cy="185738"/>
            </a:xfrm>
            <a:prstGeom prst="rect">
              <a:avLst/>
            </a:prstGeom>
          </p:spPr>
        </p:pic>
        <p:pic>
          <p:nvPicPr>
            <p:cNvPr id="11" name="object 11"/>
            <p:cNvPicPr/>
            <p:nvPr/>
          </p:nvPicPr>
          <p:blipFill>
            <a:blip r:embed="rId3" cstate="print"/>
            <a:stretch>
              <a:fillRect/>
            </a:stretch>
          </p:blipFill>
          <p:spPr>
            <a:xfrm>
              <a:off x="5862637" y="5024437"/>
              <a:ext cx="174625" cy="187325"/>
            </a:xfrm>
            <a:prstGeom prst="rect">
              <a:avLst/>
            </a:prstGeom>
          </p:spPr>
        </p:pic>
        <p:pic>
          <p:nvPicPr>
            <p:cNvPr id="12" name="object 12"/>
            <p:cNvPicPr/>
            <p:nvPr/>
          </p:nvPicPr>
          <p:blipFill>
            <a:blip r:embed="rId3" cstate="print"/>
            <a:stretch>
              <a:fillRect/>
            </a:stretch>
          </p:blipFill>
          <p:spPr>
            <a:xfrm>
              <a:off x="5024437" y="1976437"/>
              <a:ext cx="174625" cy="187325"/>
            </a:xfrm>
            <a:prstGeom prst="rect">
              <a:avLst/>
            </a:prstGeom>
          </p:spPr>
        </p:pic>
        <p:pic>
          <p:nvPicPr>
            <p:cNvPr id="13" name="object 13"/>
            <p:cNvPicPr/>
            <p:nvPr/>
          </p:nvPicPr>
          <p:blipFill>
            <a:blip r:embed="rId4" cstate="print"/>
            <a:stretch>
              <a:fillRect/>
            </a:stretch>
          </p:blipFill>
          <p:spPr>
            <a:xfrm>
              <a:off x="4719637" y="4414837"/>
              <a:ext cx="174625" cy="185738"/>
            </a:xfrm>
            <a:prstGeom prst="rect">
              <a:avLst/>
            </a:prstGeom>
          </p:spPr>
        </p:pic>
        <p:pic>
          <p:nvPicPr>
            <p:cNvPr id="14" name="object 14"/>
            <p:cNvPicPr/>
            <p:nvPr/>
          </p:nvPicPr>
          <p:blipFill>
            <a:blip r:embed="rId3" cstate="print"/>
            <a:stretch>
              <a:fillRect/>
            </a:stretch>
          </p:blipFill>
          <p:spPr>
            <a:xfrm>
              <a:off x="5329237" y="4567237"/>
              <a:ext cx="174625" cy="187325"/>
            </a:xfrm>
            <a:prstGeom prst="rect">
              <a:avLst/>
            </a:prstGeom>
          </p:spPr>
        </p:pic>
        <p:pic>
          <p:nvPicPr>
            <p:cNvPr id="15" name="object 15"/>
            <p:cNvPicPr/>
            <p:nvPr/>
          </p:nvPicPr>
          <p:blipFill>
            <a:blip r:embed="rId5" cstate="print"/>
            <a:stretch>
              <a:fillRect/>
            </a:stretch>
          </p:blipFill>
          <p:spPr>
            <a:xfrm>
              <a:off x="5938837" y="3881437"/>
              <a:ext cx="173038" cy="187325"/>
            </a:xfrm>
            <a:prstGeom prst="rect">
              <a:avLst/>
            </a:prstGeom>
          </p:spPr>
        </p:pic>
        <p:pic>
          <p:nvPicPr>
            <p:cNvPr id="16" name="object 16"/>
            <p:cNvPicPr/>
            <p:nvPr/>
          </p:nvPicPr>
          <p:blipFill>
            <a:blip r:embed="rId6" cstate="print"/>
            <a:stretch>
              <a:fillRect/>
            </a:stretch>
          </p:blipFill>
          <p:spPr>
            <a:xfrm>
              <a:off x="6319837" y="3195637"/>
              <a:ext cx="174625" cy="187325"/>
            </a:xfrm>
            <a:prstGeom prst="rect">
              <a:avLst/>
            </a:prstGeom>
          </p:spPr>
        </p:pic>
        <p:pic>
          <p:nvPicPr>
            <p:cNvPr id="17" name="object 17"/>
            <p:cNvPicPr/>
            <p:nvPr/>
          </p:nvPicPr>
          <p:blipFill>
            <a:blip r:embed="rId5" cstate="print"/>
            <a:stretch>
              <a:fillRect/>
            </a:stretch>
          </p:blipFill>
          <p:spPr>
            <a:xfrm>
              <a:off x="5405437" y="4110037"/>
              <a:ext cx="173038" cy="187325"/>
            </a:xfrm>
            <a:prstGeom prst="rect">
              <a:avLst/>
            </a:prstGeom>
          </p:spPr>
        </p:pic>
        <p:pic>
          <p:nvPicPr>
            <p:cNvPr id="18" name="object 18"/>
            <p:cNvPicPr/>
            <p:nvPr/>
          </p:nvPicPr>
          <p:blipFill>
            <a:blip r:embed="rId6" cstate="print"/>
            <a:stretch>
              <a:fillRect/>
            </a:stretch>
          </p:blipFill>
          <p:spPr>
            <a:xfrm>
              <a:off x="6015037" y="3424237"/>
              <a:ext cx="174625" cy="187325"/>
            </a:xfrm>
            <a:prstGeom prst="rect">
              <a:avLst/>
            </a:prstGeom>
          </p:spPr>
        </p:pic>
        <p:pic>
          <p:nvPicPr>
            <p:cNvPr id="19" name="object 19"/>
            <p:cNvPicPr/>
            <p:nvPr/>
          </p:nvPicPr>
          <p:blipFill>
            <a:blip r:embed="rId7" cstate="print"/>
            <a:stretch>
              <a:fillRect/>
            </a:stretch>
          </p:blipFill>
          <p:spPr>
            <a:xfrm>
              <a:off x="5481637" y="2814637"/>
              <a:ext cx="173038" cy="185738"/>
            </a:xfrm>
            <a:prstGeom prst="rect">
              <a:avLst/>
            </a:prstGeom>
          </p:spPr>
        </p:pic>
        <p:pic>
          <p:nvPicPr>
            <p:cNvPr id="20" name="object 20"/>
            <p:cNvPicPr/>
            <p:nvPr/>
          </p:nvPicPr>
          <p:blipFill>
            <a:blip r:embed="rId6" cstate="print"/>
            <a:stretch>
              <a:fillRect/>
            </a:stretch>
          </p:blipFill>
          <p:spPr>
            <a:xfrm>
              <a:off x="5481637" y="3805237"/>
              <a:ext cx="174625" cy="187325"/>
            </a:xfrm>
            <a:prstGeom prst="rect">
              <a:avLst/>
            </a:prstGeom>
          </p:spPr>
        </p:pic>
        <p:pic>
          <p:nvPicPr>
            <p:cNvPr id="21" name="object 21"/>
            <p:cNvPicPr/>
            <p:nvPr/>
          </p:nvPicPr>
          <p:blipFill>
            <a:blip r:embed="rId5" cstate="print"/>
            <a:stretch>
              <a:fillRect/>
            </a:stretch>
          </p:blipFill>
          <p:spPr>
            <a:xfrm>
              <a:off x="5938837" y="3119437"/>
              <a:ext cx="173038" cy="187325"/>
            </a:xfrm>
            <a:prstGeom prst="rect">
              <a:avLst/>
            </a:prstGeom>
          </p:spPr>
        </p:pic>
        <p:pic>
          <p:nvPicPr>
            <p:cNvPr id="22" name="object 22"/>
            <p:cNvPicPr/>
            <p:nvPr/>
          </p:nvPicPr>
          <p:blipFill>
            <a:blip r:embed="rId5" cstate="print"/>
            <a:stretch>
              <a:fillRect/>
            </a:stretch>
          </p:blipFill>
          <p:spPr>
            <a:xfrm>
              <a:off x="5253037" y="3271837"/>
              <a:ext cx="173038" cy="187325"/>
            </a:xfrm>
            <a:prstGeom prst="rect">
              <a:avLst/>
            </a:prstGeom>
          </p:spPr>
        </p:pic>
        <p:pic>
          <p:nvPicPr>
            <p:cNvPr id="23" name="object 23"/>
            <p:cNvPicPr/>
            <p:nvPr/>
          </p:nvPicPr>
          <p:blipFill>
            <a:blip r:embed="rId6" cstate="print"/>
            <a:stretch>
              <a:fillRect/>
            </a:stretch>
          </p:blipFill>
          <p:spPr>
            <a:xfrm>
              <a:off x="4872037" y="3424237"/>
              <a:ext cx="174625" cy="187325"/>
            </a:xfrm>
            <a:prstGeom prst="rect">
              <a:avLst/>
            </a:prstGeom>
          </p:spPr>
        </p:pic>
        <p:sp>
          <p:nvSpPr>
            <p:cNvPr id="24" name="object 24"/>
            <p:cNvSpPr/>
            <p:nvPr/>
          </p:nvSpPr>
          <p:spPr>
            <a:xfrm>
              <a:off x="3581400" y="3619501"/>
              <a:ext cx="5539105" cy="76200"/>
            </a:xfrm>
            <a:custGeom>
              <a:avLst/>
              <a:gdLst/>
              <a:ahLst/>
              <a:cxnLst/>
              <a:rect l="l" t="t" r="r" b="b"/>
              <a:pathLst>
                <a:path w="5539105" h="76200">
                  <a:moveTo>
                    <a:pt x="5462587" y="42862"/>
                  </a:moveTo>
                  <a:lnTo>
                    <a:pt x="5462587" y="76200"/>
                  </a:lnTo>
                  <a:lnTo>
                    <a:pt x="5529262" y="42862"/>
                  </a:lnTo>
                  <a:lnTo>
                    <a:pt x="5462587" y="42862"/>
                  </a:lnTo>
                  <a:close/>
                </a:path>
                <a:path w="5539105" h="76200">
                  <a:moveTo>
                    <a:pt x="5462587" y="33337"/>
                  </a:moveTo>
                  <a:lnTo>
                    <a:pt x="5462587" y="42862"/>
                  </a:lnTo>
                  <a:lnTo>
                    <a:pt x="5475283" y="42862"/>
                  </a:lnTo>
                  <a:lnTo>
                    <a:pt x="5475283" y="33337"/>
                  </a:lnTo>
                  <a:lnTo>
                    <a:pt x="5462587" y="33337"/>
                  </a:lnTo>
                  <a:close/>
                </a:path>
                <a:path w="5539105" h="76200">
                  <a:moveTo>
                    <a:pt x="5462587" y="0"/>
                  </a:moveTo>
                  <a:lnTo>
                    <a:pt x="5462587" y="33337"/>
                  </a:lnTo>
                  <a:lnTo>
                    <a:pt x="5475283" y="33337"/>
                  </a:lnTo>
                  <a:lnTo>
                    <a:pt x="5475283" y="42862"/>
                  </a:lnTo>
                  <a:lnTo>
                    <a:pt x="5529265" y="42861"/>
                  </a:lnTo>
                  <a:lnTo>
                    <a:pt x="5538787" y="38100"/>
                  </a:lnTo>
                  <a:lnTo>
                    <a:pt x="5462587" y="0"/>
                  </a:lnTo>
                  <a:close/>
                </a:path>
                <a:path w="5539105" h="76200">
                  <a:moveTo>
                    <a:pt x="0" y="33336"/>
                  </a:moveTo>
                  <a:lnTo>
                    <a:pt x="0" y="42861"/>
                  </a:lnTo>
                  <a:lnTo>
                    <a:pt x="5462587" y="42862"/>
                  </a:lnTo>
                  <a:lnTo>
                    <a:pt x="5462587" y="33337"/>
                  </a:lnTo>
                  <a:lnTo>
                    <a:pt x="0" y="33336"/>
                  </a:lnTo>
                  <a:close/>
                </a:path>
              </a:pathLst>
            </a:custGeom>
            <a:solidFill>
              <a:srgbClr val="000000"/>
            </a:solidFill>
          </p:spPr>
          <p:txBody>
            <a:bodyPr wrap="square" lIns="0" tIns="0" rIns="0" bIns="0" rtlCol="0"/>
            <a:lstStyle/>
            <a:p>
              <a:endParaRPr/>
            </a:p>
          </p:txBody>
        </p:sp>
        <p:pic>
          <p:nvPicPr>
            <p:cNvPr id="25" name="object 25"/>
            <p:cNvPicPr/>
            <p:nvPr/>
          </p:nvPicPr>
          <p:blipFill>
            <a:blip r:embed="rId8" cstate="print"/>
            <a:stretch>
              <a:fillRect/>
            </a:stretch>
          </p:blipFill>
          <p:spPr>
            <a:xfrm>
              <a:off x="7756525" y="4403725"/>
              <a:ext cx="120650" cy="185738"/>
            </a:xfrm>
            <a:prstGeom prst="rect">
              <a:avLst/>
            </a:prstGeom>
          </p:spPr>
        </p:pic>
        <p:pic>
          <p:nvPicPr>
            <p:cNvPr id="26" name="object 26"/>
            <p:cNvPicPr/>
            <p:nvPr/>
          </p:nvPicPr>
          <p:blipFill>
            <a:blip r:embed="rId9" cstate="print"/>
            <a:stretch>
              <a:fillRect/>
            </a:stretch>
          </p:blipFill>
          <p:spPr>
            <a:xfrm>
              <a:off x="7756525" y="4757737"/>
              <a:ext cx="120650" cy="185738"/>
            </a:xfrm>
            <a:prstGeom prst="rect">
              <a:avLst/>
            </a:prstGeom>
          </p:spPr>
        </p:pic>
        <p:pic>
          <p:nvPicPr>
            <p:cNvPr id="27" name="object 27"/>
            <p:cNvPicPr/>
            <p:nvPr/>
          </p:nvPicPr>
          <p:blipFill>
            <a:blip r:embed="rId3" cstate="print"/>
            <a:stretch>
              <a:fillRect/>
            </a:stretch>
          </p:blipFill>
          <p:spPr>
            <a:xfrm>
              <a:off x="5405437" y="1976437"/>
              <a:ext cx="174625" cy="187325"/>
            </a:xfrm>
            <a:prstGeom prst="rect">
              <a:avLst/>
            </a:prstGeom>
          </p:spPr>
        </p:pic>
        <p:pic>
          <p:nvPicPr>
            <p:cNvPr id="28" name="object 28"/>
            <p:cNvPicPr/>
            <p:nvPr/>
          </p:nvPicPr>
          <p:blipFill>
            <a:blip r:embed="rId3" cstate="print"/>
            <a:stretch>
              <a:fillRect/>
            </a:stretch>
          </p:blipFill>
          <p:spPr>
            <a:xfrm>
              <a:off x="6396037" y="2052637"/>
              <a:ext cx="174625" cy="187325"/>
            </a:xfrm>
            <a:prstGeom prst="rect">
              <a:avLst/>
            </a:prstGeom>
          </p:spPr>
        </p:pic>
        <p:pic>
          <p:nvPicPr>
            <p:cNvPr id="29" name="object 29"/>
            <p:cNvPicPr/>
            <p:nvPr/>
          </p:nvPicPr>
          <p:blipFill>
            <a:blip r:embed="rId3" cstate="print"/>
            <a:stretch>
              <a:fillRect/>
            </a:stretch>
          </p:blipFill>
          <p:spPr>
            <a:xfrm>
              <a:off x="6396037" y="2509837"/>
              <a:ext cx="174625" cy="187325"/>
            </a:xfrm>
            <a:prstGeom prst="rect">
              <a:avLst/>
            </a:prstGeom>
          </p:spPr>
        </p:pic>
      </p:grpSp>
      <p:sp>
        <p:nvSpPr>
          <p:cNvPr id="30" name="object 30"/>
          <p:cNvSpPr txBox="1"/>
          <p:nvPr/>
        </p:nvSpPr>
        <p:spPr>
          <a:xfrm>
            <a:off x="2081742" y="4358132"/>
            <a:ext cx="6407150" cy="2134870"/>
          </a:xfrm>
          <a:prstGeom prst="rect">
            <a:avLst/>
          </a:prstGeom>
        </p:spPr>
        <p:txBody>
          <a:bodyPr vert="horz" wrap="square" lIns="0" tIns="12700" rIns="0" bIns="0" rtlCol="0">
            <a:spAutoFit/>
          </a:bodyPr>
          <a:lstStyle/>
          <a:p>
            <a:pPr marL="5934075">
              <a:lnSpc>
                <a:spcPts val="2830"/>
              </a:lnSpc>
              <a:spcBef>
                <a:spcPts val="100"/>
              </a:spcBef>
            </a:pPr>
            <a:r>
              <a:rPr sz="2400" dirty="0">
                <a:latin typeface="Calibri"/>
                <a:cs typeface="Calibri"/>
              </a:rPr>
              <a:t>=-1</a:t>
            </a:r>
            <a:endParaRPr sz="2400">
              <a:latin typeface="Calibri"/>
              <a:cs typeface="Calibri"/>
            </a:endParaRPr>
          </a:p>
          <a:p>
            <a:pPr marL="5934075">
              <a:lnSpc>
                <a:spcPts val="2830"/>
              </a:lnSpc>
            </a:pPr>
            <a:r>
              <a:rPr sz="2400" dirty="0">
                <a:latin typeface="Calibri"/>
                <a:cs typeface="Calibri"/>
              </a:rPr>
              <a:t>=+1</a:t>
            </a:r>
            <a:endParaRPr sz="2400">
              <a:latin typeface="Calibri"/>
              <a:cs typeface="Calibri"/>
            </a:endParaRPr>
          </a:p>
          <a:p>
            <a:pPr>
              <a:lnSpc>
                <a:spcPct val="100000"/>
              </a:lnSpc>
              <a:spcBef>
                <a:spcPts val="20"/>
              </a:spcBef>
            </a:pPr>
            <a:endParaRPr sz="4250">
              <a:latin typeface="Calibri"/>
              <a:cs typeface="Calibri"/>
            </a:endParaRPr>
          </a:p>
          <a:p>
            <a:pPr marL="272415">
              <a:lnSpc>
                <a:spcPct val="100000"/>
              </a:lnSpc>
            </a:pPr>
            <a:r>
              <a:rPr sz="2400" spc="-10" dirty="0">
                <a:latin typeface="Calibri"/>
                <a:cs typeface="Calibri"/>
              </a:rPr>
              <a:t>What </a:t>
            </a:r>
            <a:r>
              <a:rPr sz="2400" spc="-5" dirty="0">
                <a:latin typeface="Calibri"/>
                <a:cs typeface="Calibri"/>
              </a:rPr>
              <a:t>if</a:t>
            </a:r>
            <a:r>
              <a:rPr sz="2400" dirty="0">
                <a:latin typeface="Calibri"/>
                <a:cs typeface="Calibri"/>
              </a:rPr>
              <a:t> </a:t>
            </a:r>
            <a:r>
              <a:rPr sz="2400" spc="-5" dirty="0">
                <a:latin typeface="Calibri"/>
                <a:cs typeface="Calibri"/>
              </a:rPr>
              <a:t>the</a:t>
            </a:r>
            <a:r>
              <a:rPr sz="2400" spc="5" dirty="0">
                <a:latin typeface="Calibri"/>
                <a:cs typeface="Calibri"/>
              </a:rPr>
              <a:t> </a:t>
            </a:r>
            <a:r>
              <a:rPr sz="2400" spc="-5" dirty="0">
                <a:latin typeface="Calibri"/>
                <a:cs typeface="Calibri"/>
              </a:rPr>
              <a:t>decision function</a:t>
            </a:r>
            <a:r>
              <a:rPr sz="2400" dirty="0">
                <a:latin typeface="Calibri"/>
                <a:cs typeface="Calibri"/>
              </a:rPr>
              <a:t> </a:t>
            </a:r>
            <a:r>
              <a:rPr sz="2400" spc="-5" dirty="0">
                <a:latin typeface="Calibri"/>
                <a:cs typeface="Calibri"/>
              </a:rPr>
              <a:t>is</a:t>
            </a:r>
            <a:r>
              <a:rPr sz="2400" spc="-10" dirty="0">
                <a:latin typeface="Calibri"/>
                <a:cs typeface="Calibri"/>
              </a:rPr>
              <a:t> </a:t>
            </a:r>
            <a:r>
              <a:rPr sz="2400" spc="-5" dirty="0">
                <a:latin typeface="Calibri"/>
                <a:cs typeface="Calibri"/>
              </a:rPr>
              <a:t>not</a:t>
            </a:r>
            <a:r>
              <a:rPr sz="2400" spc="-10" dirty="0">
                <a:latin typeface="Calibri"/>
                <a:cs typeface="Calibri"/>
              </a:rPr>
              <a:t> </a:t>
            </a:r>
            <a:r>
              <a:rPr sz="2400" dirty="0">
                <a:latin typeface="Calibri"/>
                <a:cs typeface="Calibri"/>
              </a:rPr>
              <a:t>a </a:t>
            </a:r>
            <a:r>
              <a:rPr sz="2400" spc="-5" dirty="0">
                <a:latin typeface="Calibri"/>
                <a:cs typeface="Calibri"/>
              </a:rPr>
              <a:t>linear?</a:t>
            </a:r>
            <a:endParaRPr sz="2400">
              <a:latin typeface="Calibri"/>
              <a:cs typeface="Calibri"/>
            </a:endParaRPr>
          </a:p>
          <a:p>
            <a:pPr marL="12700">
              <a:lnSpc>
                <a:spcPct val="100000"/>
              </a:lnSpc>
              <a:spcBef>
                <a:spcPts val="695"/>
              </a:spcBef>
            </a:pPr>
            <a:r>
              <a:rPr sz="1800" spc="-5" dirty="0">
                <a:latin typeface="Calibri"/>
                <a:cs typeface="Calibri"/>
              </a:rPr>
              <a:t>Slide</a:t>
            </a:r>
            <a:r>
              <a:rPr sz="1800" spc="-10" dirty="0">
                <a:latin typeface="Calibri"/>
                <a:cs typeface="Calibri"/>
              </a:rPr>
              <a:t> from Pierre</a:t>
            </a:r>
            <a:r>
              <a:rPr sz="1800" spc="-5" dirty="0">
                <a:latin typeface="Calibri"/>
                <a:cs typeface="Calibri"/>
              </a:rPr>
              <a:t> </a:t>
            </a:r>
            <a:r>
              <a:rPr sz="1800" dirty="0">
                <a:latin typeface="Calibri"/>
                <a:cs typeface="Calibri"/>
              </a:rPr>
              <a:t>Dönnes.</a:t>
            </a:r>
            <a:endParaRPr sz="1800">
              <a:latin typeface="Calibri"/>
              <a:cs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2615565" cy="695960"/>
          </a:xfrm>
          <a:prstGeom prst="rect">
            <a:avLst/>
          </a:prstGeom>
        </p:spPr>
        <p:txBody>
          <a:bodyPr vert="horz" wrap="square" lIns="0" tIns="12700" rIns="0" bIns="0" rtlCol="0">
            <a:spAutoFit/>
          </a:bodyPr>
          <a:lstStyle/>
          <a:p>
            <a:pPr marL="12700">
              <a:lnSpc>
                <a:spcPct val="100000"/>
              </a:lnSpc>
              <a:spcBef>
                <a:spcPts val="100"/>
              </a:spcBef>
            </a:pPr>
            <a:r>
              <a:rPr spc="-20" dirty="0">
                <a:solidFill>
                  <a:srgbClr val="0070C0"/>
                </a:solidFill>
              </a:rPr>
              <a:t>Kernel</a:t>
            </a:r>
            <a:r>
              <a:rPr spc="-45" dirty="0">
                <a:solidFill>
                  <a:srgbClr val="0070C0"/>
                </a:solidFill>
              </a:rPr>
              <a:t> </a:t>
            </a:r>
            <a:r>
              <a:rPr spc="-65" dirty="0">
                <a:solidFill>
                  <a:srgbClr val="0070C0"/>
                </a:solidFill>
              </a:rPr>
              <a:t>Trick</a:t>
            </a:r>
          </a:p>
        </p:txBody>
      </p:sp>
      <p:pic>
        <p:nvPicPr>
          <p:cNvPr id="3" name="object 3"/>
          <p:cNvPicPr/>
          <p:nvPr/>
        </p:nvPicPr>
        <p:blipFill>
          <a:blip r:embed="rId2" cstate="print"/>
          <a:stretch>
            <a:fillRect/>
          </a:stretch>
        </p:blipFill>
        <p:spPr>
          <a:xfrm>
            <a:off x="7932694" y="3480966"/>
            <a:ext cx="2085363" cy="1682924"/>
          </a:xfrm>
          <a:prstGeom prst="rect">
            <a:avLst/>
          </a:prstGeom>
        </p:spPr>
      </p:pic>
      <p:pic>
        <p:nvPicPr>
          <p:cNvPr id="4" name="object 4"/>
          <p:cNvPicPr/>
          <p:nvPr/>
        </p:nvPicPr>
        <p:blipFill>
          <a:blip r:embed="rId3" cstate="print"/>
          <a:stretch>
            <a:fillRect/>
          </a:stretch>
        </p:blipFill>
        <p:spPr>
          <a:xfrm>
            <a:off x="2395060" y="3148760"/>
            <a:ext cx="2851472" cy="2158591"/>
          </a:xfrm>
          <a:prstGeom prst="rect">
            <a:avLst/>
          </a:prstGeom>
        </p:spPr>
      </p:pic>
      <p:grpSp>
        <p:nvGrpSpPr>
          <p:cNvPr id="5" name="object 5"/>
          <p:cNvGrpSpPr/>
          <p:nvPr/>
        </p:nvGrpSpPr>
        <p:grpSpPr>
          <a:xfrm>
            <a:off x="5875050" y="3852862"/>
            <a:ext cx="1615440" cy="466725"/>
            <a:chOff x="5875050" y="3852862"/>
            <a:chExt cx="1615440" cy="466725"/>
          </a:xfrm>
        </p:grpSpPr>
        <p:sp>
          <p:nvSpPr>
            <p:cNvPr id="6" name="object 6"/>
            <p:cNvSpPr/>
            <p:nvPr/>
          </p:nvSpPr>
          <p:spPr>
            <a:xfrm>
              <a:off x="6453217" y="3857625"/>
              <a:ext cx="1032510" cy="457200"/>
            </a:xfrm>
            <a:custGeom>
              <a:avLst/>
              <a:gdLst/>
              <a:ahLst/>
              <a:cxnLst/>
              <a:rect l="l" t="t" r="r" b="b"/>
              <a:pathLst>
                <a:path w="1032509" h="457200">
                  <a:moveTo>
                    <a:pt x="327661" y="0"/>
                  </a:moveTo>
                  <a:lnTo>
                    <a:pt x="0" y="1"/>
                  </a:lnTo>
                  <a:lnTo>
                    <a:pt x="51627" y="1848"/>
                  </a:lnTo>
                  <a:lnTo>
                    <a:pt x="102209" y="7298"/>
                  </a:lnTo>
                  <a:lnTo>
                    <a:pt x="151504" y="16218"/>
                  </a:lnTo>
                  <a:lnTo>
                    <a:pt x="199276" y="28473"/>
                  </a:lnTo>
                  <a:lnTo>
                    <a:pt x="245284" y="43928"/>
                  </a:lnTo>
                  <a:lnTo>
                    <a:pt x="289291" y="62448"/>
                  </a:lnTo>
                  <a:lnTo>
                    <a:pt x="331056" y="83899"/>
                  </a:lnTo>
                  <a:lnTo>
                    <a:pt x="370342" y="108145"/>
                  </a:lnTo>
                  <a:lnTo>
                    <a:pt x="406910" y="135053"/>
                  </a:lnTo>
                  <a:lnTo>
                    <a:pt x="440520" y="164488"/>
                  </a:lnTo>
                  <a:lnTo>
                    <a:pt x="470934" y="196315"/>
                  </a:lnTo>
                  <a:lnTo>
                    <a:pt x="497913" y="230400"/>
                  </a:lnTo>
                  <a:lnTo>
                    <a:pt x="521219" y="266607"/>
                  </a:lnTo>
                  <a:lnTo>
                    <a:pt x="540612" y="304802"/>
                  </a:lnTo>
                  <a:lnTo>
                    <a:pt x="376783" y="304802"/>
                  </a:lnTo>
                  <a:lnTo>
                    <a:pt x="737236" y="457200"/>
                  </a:lnTo>
                  <a:lnTo>
                    <a:pt x="1032102" y="304802"/>
                  </a:lnTo>
                  <a:lnTo>
                    <a:pt x="868273" y="304801"/>
                  </a:lnTo>
                  <a:lnTo>
                    <a:pt x="848880" y="266606"/>
                  </a:lnTo>
                  <a:lnTo>
                    <a:pt x="825575" y="230399"/>
                  </a:lnTo>
                  <a:lnTo>
                    <a:pt x="798595" y="196314"/>
                  </a:lnTo>
                  <a:lnTo>
                    <a:pt x="768181" y="164488"/>
                  </a:lnTo>
                  <a:lnTo>
                    <a:pt x="734571" y="135053"/>
                  </a:lnTo>
                  <a:lnTo>
                    <a:pt x="698003" y="108145"/>
                  </a:lnTo>
                  <a:lnTo>
                    <a:pt x="658717" y="83898"/>
                  </a:lnTo>
                  <a:lnTo>
                    <a:pt x="616952" y="62447"/>
                  </a:lnTo>
                  <a:lnTo>
                    <a:pt x="572945" y="43927"/>
                  </a:lnTo>
                  <a:lnTo>
                    <a:pt x="526937" y="28472"/>
                  </a:lnTo>
                  <a:lnTo>
                    <a:pt x="479166" y="16217"/>
                  </a:lnTo>
                  <a:lnTo>
                    <a:pt x="429870" y="7297"/>
                  </a:lnTo>
                  <a:lnTo>
                    <a:pt x="379289" y="1846"/>
                  </a:lnTo>
                  <a:lnTo>
                    <a:pt x="327661" y="0"/>
                  </a:lnTo>
                  <a:close/>
                </a:path>
              </a:pathLst>
            </a:custGeom>
            <a:solidFill>
              <a:srgbClr val="008000"/>
            </a:solidFill>
          </p:spPr>
          <p:txBody>
            <a:bodyPr wrap="square" lIns="0" tIns="0" rIns="0" bIns="0" rtlCol="0"/>
            <a:lstStyle/>
            <a:p>
              <a:endParaRPr/>
            </a:p>
          </p:txBody>
        </p:sp>
        <p:sp>
          <p:nvSpPr>
            <p:cNvPr id="7" name="object 7"/>
            <p:cNvSpPr/>
            <p:nvPr/>
          </p:nvSpPr>
          <p:spPr>
            <a:xfrm>
              <a:off x="5879812" y="3857625"/>
              <a:ext cx="737235" cy="457200"/>
            </a:xfrm>
            <a:custGeom>
              <a:avLst/>
              <a:gdLst/>
              <a:ahLst/>
              <a:cxnLst/>
              <a:rect l="l" t="t" r="r" b="b"/>
              <a:pathLst>
                <a:path w="737234" h="457200">
                  <a:moveTo>
                    <a:pt x="573405" y="0"/>
                  </a:moveTo>
                  <a:lnTo>
                    <a:pt x="521213" y="1868"/>
                  </a:lnTo>
                  <a:lnTo>
                    <a:pt x="470334" y="7366"/>
                  </a:lnTo>
                  <a:lnTo>
                    <a:pt x="420971" y="16331"/>
                  </a:lnTo>
                  <a:lnTo>
                    <a:pt x="373325" y="28603"/>
                  </a:lnTo>
                  <a:lnTo>
                    <a:pt x="327599" y="44020"/>
                  </a:lnTo>
                  <a:lnTo>
                    <a:pt x="283996" y="62421"/>
                  </a:lnTo>
                  <a:lnTo>
                    <a:pt x="242718" y="83643"/>
                  </a:lnTo>
                  <a:lnTo>
                    <a:pt x="203967" y="107527"/>
                  </a:lnTo>
                  <a:lnTo>
                    <a:pt x="167946" y="133910"/>
                  </a:lnTo>
                  <a:lnTo>
                    <a:pt x="134857" y="162631"/>
                  </a:lnTo>
                  <a:lnTo>
                    <a:pt x="104903" y="193529"/>
                  </a:lnTo>
                  <a:lnTo>
                    <a:pt x="78286" y="226442"/>
                  </a:lnTo>
                  <a:lnTo>
                    <a:pt x="55209" y="261208"/>
                  </a:lnTo>
                  <a:lnTo>
                    <a:pt x="35873" y="297667"/>
                  </a:lnTo>
                  <a:lnTo>
                    <a:pt x="20482" y="335657"/>
                  </a:lnTo>
                  <a:lnTo>
                    <a:pt x="9238" y="375017"/>
                  </a:lnTo>
                  <a:lnTo>
                    <a:pt x="2343" y="415585"/>
                  </a:lnTo>
                  <a:lnTo>
                    <a:pt x="0" y="457200"/>
                  </a:lnTo>
                  <a:lnTo>
                    <a:pt x="327660" y="457198"/>
                  </a:lnTo>
                  <a:lnTo>
                    <a:pt x="330176" y="414274"/>
                  </a:lnTo>
                  <a:lnTo>
                    <a:pt x="337595" y="372296"/>
                  </a:lnTo>
                  <a:lnTo>
                    <a:pt x="349718" y="331475"/>
                  </a:lnTo>
                  <a:lnTo>
                    <a:pt x="366349" y="292020"/>
                  </a:lnTo>
                  <a:lnTo>
                    <a:pt x="387291" y="254144"/>
                  </a:lnTo>
                  <a:lnTo>
                    <a:pt x="412346" y="218057"/>
                  </a:lnTo>
                  <a:lnTo>
                    <a:pt x="441318" y="183970"/>
                  </a:lnTo>
                  <a:lnTo>
                    <a:pt x="474010" y="152093"/>
                  </a:lnTo>
                  <a:lnTo>
                    <a:pt x="510224" y="122638"/>
                  </a:lnTo>
                  <a:lnTo>
                    <a:pt x="549763" y="95814"/>
                  </a:lnTo>
                  <a:lnTo>
                    <a:pt x="592431" y="71834"/>
                  </a:lnTo>
                  <a:lnTo>
                    <a:pt x="638030" y="50907"/>
                  </a:lnTo>
                  <a:lnTo>
                    <a:pt x="686364" y="33244"/>
                  </a:lnTo>
                  <a:lnTo>
                    <a:pt x="737234" y="19058"/>
                  </a:lnTo>
                  <a:lnTo>
                    <a:pt x="697008" y="10748"/>
                  </a:lnTo>
                  <a:lnTo>
                    <a:pt x="656187" y="4789"/>
                  </a:lnTo>
                  <a:lnTo>
                    <a:pt x="614932" y="1200"/>
                  </a:lnTo>
                  <a:lnTo>
                    <a:pt x="573405" y="0"/>
                  </a:lnTo>
                  <a:close/>
                </a:path>
              </a:pathLst>
            </a:custGeom>
            <a:solidFill>
              <a:srgbClr val="006700"/>
            </a:solidFill>
          </p:spPr>
          <p:txBody>
            <a:bodyPr wrap="square" lIns="0" tIns="0" rIns="0" bIns="0" rtlCol="0"/>
            <a:lstStyle/>
            <a:p>
              <a:endParaRPr/>
            </a:p>
          </p:txBody>
        </p:sp>
        <p:sp>
          <p:nvSpPr>
            <p:cNvPr id="8" name="object 8"/>
            <p:cNvSpPr/>
            <p:nvPr/>
          </p:nvSpPr>
          <p:spPr>
            <a:xfrm>
              <a:off x="5879812" y="3857625"/>
              <a:ext cx="1605915" cy="457200"/>
            </a:xfrm>
            <a:custGeom>
              <a:avLst/>
              <a:gdLst/>
              <a:ahLst/>
              <a:cxnLst/>
              <a:rect l="l" t="t" r="r" b="b"/>
              <a:pathLst>
                <a:path w="1605915" h="457200">
                  <a:moveTo>
                    <a:pt x="737235" y="19057"/>
                  </a:moveTo>
                  <a:lnTo>
                    <a:pt x="686364" y="33245"/>
                  </a:lnTo>
                  <a:lnTo>
                    <a:pt x="638030" y="50907"/>
                  </a:lnTo>
                  <a:lnTo>
                    <a:pt x="592431" y="71834"/>
                  </a:lnTo>
                  <a:lnTo>
                    <a:pt x="549763" y="95814"/>
                  </a:lnTo>
                  <a:lnTo>
                    <a:pt x="510223" y="122637"/>
                  </a:lnTo>
                  <a:lnTo>
                    <a:pt x="474010" y="152093"/>
                  </a:lnTo>
                  <a:lnTo>
                    <a:pt x="441318" y="183970"/>
                  </a:lnTo>
                  <a:lnTo>
                    <a:pt x="412346" y="218057"/>
                  </a:lnTo>
                  <a:lnTo>
                    <a:pt x="387291" y="254144"/>
                  </a:lnTo>
                  <a:lnTo>
                    <a:pt x="366349" y="292021"/>
                  </a:lnTo>
                  <a:lnTo>
                    <a:pt x="349718" y="331475"/>
                  </a:lnTo>
                  <a:lnTo>
                    <a:pt x="337595" y="372297"/>
                  </a:lnTo>
                  <a:lnTo>
                    <a:pt x="330177" y="414275"/>
                  </a:lnTo>
                  <a:lnTo>
                    <a:pt x="327660" y="457199"/>
                  </a:lnTo>
                  <a:lnTo>
                    <a:pt x="0" y="457200"/>
                  </a:lnTo>
                  <a:lnTo>
                    <a:pt x="2343" y="415585"/>
                  </a:lnTo>
                  <a:lnTo>
                    <a:pt x="9238" y="375017"/>
                  </a:lnTo>
                  <a:lnTo>
                    <a:pt x="20482" y="335658"/>
                  </a:lnTo>
                  <a:lnTo>
                    <a:pt x="35873" y="297668"/>
                  </a:lnTo>
                  <a:lnTo>
                    <a:pt x="55209" y="261209"/>
                  </a:lnTo>
                  <a:lnTo>
                    <a:pt x="78286" y="226442"/>
                  </a:lnTo>
                  <a:lnTo>
                    <a:pt x="104903" y="193529"/>
                  </a:lnTo>
                  <a:lnTo>
                    <a:pt x="134857" y="162631"/>
                  </a:lnTo>
                  <a:lnTo>
                    <a:pt x="167946" y="133910"/>
                  </a:lnTo>
                  <a:lnTo>
                    <a:pt x="203967" y="107527"/>
                  </a:lnTo>
                  <a:lnTo>
                    <a:pt x="242718" y="83644"/>
                  </a:lnTo>
                  <a:lnTo>
                    <a:pt x="283996" y="62421"/>
                  </a:lnTo>
                  <a:lnTo>
                    <a:pt x="327599" y="44020"/>
                  </a:lnTo>
                  <a:lnTo>
                    <a:pt x="373325" y="28603"/>
                  </a:lnTo>
                  <a:lnTo>
                    <a:pt x="420971" y="16331"/>
                  </a:lnTo>
                  <a:lnTo>
                    <a:pt x="470334" y="7366"/>
                  </a:lnTo>
                  <a:lnTo>
                    <a:pt x="521213" y="1868"/>
                  </a:lnTo>
                  <a:lnTo>
                    <a:pt x="573405" y="0"/>
                  </a:lnTo>
                  <a:lnTo>
                    <a:pt x="901066" y="0"/>
                  </a:lnTo>
                  <a:lnTo>
                    <a:pt x="952694" y="1846"/>
                  </a:lnTo>
                  <a:lnTo>
                    <a:pt x="1003275" y="7297"/>
                  </a:lnTo>
                  <a:lnTo>
                    <a:pt x="1052571" y="16217"/>
                  </a:lnTo>
                  <a:lnTo>
                    <a:pt x="1100342" y="28472"/>
                  </a:lnTo>
                  <a:lnTo>
                    <a:pt x="1146351" y="43927"/>
                  </a:lnTo>
                  <a:lnTo>
                    <a:pt x="1190357" y="62447"/>
                  </a:lnTo>
                  <a:lnTo>
                    <a:pt x="1232123" y="83898"/>
                  </a:lnTo>
                  <a:lnTo>
                    <a:pt x="1271409" y="108145"/>
                  </a:lnTo>
                  <a:lnTo>
                    <a:pt x="1307976" y="135053"/>
                  </a:lnTo>
                  <a:lnTo>
                    <a:pt x="1341587" y="164488"/>
                  </a:lnTo>
                  <a:lnTo>
                    <a:pt x="1372001" y="196315"/>
                  </a:lnTo>
                  <a:lnTo>
                    <a:pt x="1398980" y="230399"/>
                  </a:lnTo>
                  <a:lnTo>
                    <a:pt x="1422286" y="266606"/>
                  </a:lnTo>
                  <a:lnTo>
                    <a:pt x="1441679" y="304801"/>
                  </a:lnTo>
                  <a:lnTo>
                    <a:pt x="1605507" y="304802"/>
                  </a:lnTo>
                  <a:lnTo>
                    <a:pt x="1310642" y="457200"/>
                  </a:lnTo>
                  <a:lnTo>
                    <a:pt x="950188" y="304802"/>
                  </a:lnTo>
                  <a:lnTo>
                    <a:pt x="1114017" y="304802"/>
                  </a:lnTo>
                  <a:lnTo>
                    <a:pt x="1094624" y="266607"/>
                  </a:lnTo>
                  <a:lnTo>
                    <a:pt x="1071318" y="230400"/>
                  </a:lnTo>
                  <a:lnTo>
                    <a:pt x="1044339" y="196315"/>
                  </a:lnTo>
                  <a:lnTo>
                    <a:pt x="1013925" y="164488"/>
                  </a:lnTo>
                  <a:lnTo>
                    <a:pt x="980314" y="135053"/>
                  </a:lnTo>
                  <a:lnTo>
                    <a:pt x="943747" y="108145"/>
                  </a:lnTo>
                  <a:lnTo>
                    <a:pt x="904461" y="83899"/>
                  </a:lnTo>
                  <a:lnTo>
                    <a:pt x="862695" y="62448"/>
                  </a:lnTo>
                  <a:lnTo>
                    <a:pt x="818689" y="43928"/>
                  </a:lnTo>
                  <a:lnTo>
                    <a:pt x="772681" y="28473"/>
                  </a:lnTo>
                  <a:lnTo>
                    <a:pt x="724909" y="16218"/>
                  </a:lnTo>
                  <a:lnTo>
                    <a:pt x="675613" y="7298"/>
                  </a:lnTo>
                  <a:lnTo>
                    <a:pt x="625032" y="1847"/>
                  </a:lnTo>
                  <a:lnTo>
                    <a:pt x="573405" y="0"/>
                  </a:lnTo>
                </a:path>
              </a:pathLst>
            </a:custGeom>
            <a:ln w="9525">
              <a:solidFill>
                <a:srgbClr val="008000"/>
              </a:solidFill>
            </a:ln>
          </p:spPr>
          <p:txBody>
            <a:bodyPr wrap="square" lIns="0" tIns="0" rIns="0" bIns="0" rtlCol="0"/>
            <a:lstStyle/>
            <a:p>
              <a:endParaRPr/>
            </a:p>
          </p:txBody>
        </p:sp>
      </p:grpSp>
      <p:sp>
        <p:nvSpPr>
          <p:cNvPr id="9" name="object 9"/>
          <p:cNvSpPr txBox="1"/>
          <p:nvPr/>
        </p:nvSpPr>
        <p:spPr>
          <a:xfrm>
            <a:off x="5958552" y="4277867"/>
            <a:ext cx="1337310"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Φ: </a:t>
            </a:r>
            <a:r>
              <a:rPr sz="2000" spc="-10" dirty="0">
                <a:latin typeface="Times New Roman"/>
                <a:cs typeface="Times New Roman"/>
              </a:rPr>
              <a:t> </a:t>
            </a:r>
            <a:r>
              <a:rPr sz="2000" b="1" dirty="0">
                <a:latin typeface="Times New Roman"/>
                <a:cs typeface="Times New Roman"/>
              </a:rPr>
              <a:t>x</a:t>
            </a:r>
            <a:r>
              <a:rPr sz="2000" b="1" spc="-165" dirty="0">
                <a:latin typeface="Times New Roman"/>
                <a:cs typeface="Times New Roman"/>
              </a:rPr>
              <a:t> </a:t>
            </a:r>
            <a:r>
              <a:rPr sz="2000" b="1" dirty="0">
                <a:latin typeface="Times New Roman"/>
                <a:cs typeface="Times New Roman"/>
              </a:rPr>
              <a:t>→ </a:t>
            </a:r>
            <a:r>
              <a:rPr sz="2000" spc="-5" dirty="0">
                <a:latin typeface="Times New Roman"/>
                <a:cs typeface="Times New Roman"/>
              </a:rPr>
              <a:t>φ(</a:t>
            </a:r>
            <a:r>
              <a:rPr sz="2000" b="1" dirty="0">
                <a:latin typeface="Times New Roman"/>
                <a:cs typeface="Times New Roman"/>
              </a:rPr>
              <a:t>x</a:t>
            </a:r>
            <a:r>
              <a:rPr sz="2000" dirty="0">
                <a:latin typeface="Times New Roman"/>
                <a:cs typeface="Times New Roman"/>
              </a:rPr>
              <a:t>)</a:t>
            </a:r>
            <a:endParaRPr sz="2000">
              <a:latin typeface="Times New Roman"/>
              <a:cs typeface="Times New Roman"/>
            </a:endParaRPr>
          </a:p>
        </p:txBody>
      </p:sp>
      <p:sp>
        <p:nvSpPr>
          <p:cNvPr id="10" name="object 10"/>
          <p:cNvSpPr txBox="1"/>
          <p:nvPr/>
        </p:nvSpPr>
        <p:spPr>
          <a:xfrm>
            <a:off x="1318425" y="1910588"/>
            <a:ext cx="8981440" cy="760095"/>
          </a:xfrm>
          <a:prstGeom prst="rect">
            <a:avLst/>
          </a:prstGeom>
        </p:spPr>
        <p:txBody>
          <a:bodyPr vert="horz" wrap="square" lIns="0" tIns="9525" rIns="0" bIns="0" rtlCol="0">
            <a:spAutoFit/>
          </a:bodyPr>
          <a:lstStyle/>
          <a:p>
            <a:pPr marL="12700" marR="5080">
              <a:lnSpc>
                <a:spcPct val="100800"/>
              </a:lnSpc>
              <a:spcBef>
                <a:spcPts val="75"/>
              </a:spcBef>
              <a:tabLst>
                <a:tab pos="1835785" algn="l"/>
              </a:tabLst>
            </a:pPr>
            <a:r>
              <a:rPr sz="2400" b="1" spc="-10" dirty="0">
                <a:latin typeface="Calibri"/>
                <a:cs typeface="Calibri"/>
              </a:rPr>
              <a:t>General </a:t>
            </a:r>
            <a:r>
              <a:rPr sz="2400" b="1" spc="-5" dirty="0">
                <a:latin typeface="Calibri"/>
                <a:cs typeface="Calibri"/>
              </a:rPr>
              <a:t>idea:	</a:t>
            </a:r>
            <a:r>
              <a:rPr sz="2400" dirty="0">
                <a:latin typeface="Calibri"/>
                <a:cs typeface="Calibri"/>
              </a:rPr>
              <a:t>The </a:t>
            </a:r>
            <a:r>
              <a:rPr sz="2400" spc="-5" dirty="0">
                <a:latin typeface="Calibri"/>
                <a:cs typeface="Calibri"/>
              </a:rPr>
              <a:t>original</a:t>
            </a:r>
            <a:r>
              <a:rPr sz="2400" spc="-10" dirty="0">
                <a:latin typeface="Calibri"/>
                <a:cs typeface="Calibri"/>
              </a:rPr>
              <a:t> </a:t>
            </a:r>
            <a:r>
              <a:rPr sz="2400" spc="-20" dirty="0">
                <a:latin typeface="Calibri"/>
                <a:cs typeface="Calibri"/>
              </a:rPr>
              <a:t>feature</a:t>
            </a:r>
            <a:r>
              <a:rPr sz="2400" dirty="0">
                <a:latin typeface="Calibri"/>
                <a:cs typeface="Calibri"/>
              </a:rPr>
              <a:t> </a:t>
            </a:r>
            <a:r>
              <a:rPr sz="2400" spc="-5" dirty="0">
                <a:latin typeface="Calibri"/>
                <a:cs typeface="Calibri"/>
              </a:rPr>
              <a:t>space</a:t>
            </a:r>
            <a:r>
              <a:rPr sz="2400" dirty="0">
                <a:latin typeface="Calibri"/>
                <a:cs typeface="Calibri"/>
              </a:rPr>
              <a:t> </a:t>
            </a:r>
            <a:r>
              <a:rPr sz="2400" spc="-10" dirty="0">
                <a:latin typeface="Calibri"/>
                <a:cs typeface="Calibri"/>
              </a:rPr>
              <a:t>can </a:t>
            </a:r>
            <a:r>
              <a:rPr sz="2400" spc="-20" dirty="0">
                <a:latin typeface="Calibri"/>
                <a:cs typeface="Calibri"/>
              </a:rPr>
              <a:t>always</a:t>
            </a:r>
            <a:r>
              <a:rPr sz="2400" spc="-10" dirty="0">
                <a:latin typeface="Calibri"/>
                <a:cs typeface="Calibri"/>
              </a:rPr>
              <a:t> </a:t>
            </a:r>
            <a:r>
              <a:rPr sz="2400" dirty="0">
                <a:latin typeface="Calibri"/>
                <a:cs typeface="Calibri"/>
              </a:rPr>
              <a:t>be mapped</a:t>
            </a:r>
            <a:r>
              <a:rPr sz="2400" spc="-5" dirty="0">
                <a:latin typeface="Calibri"/>
                <a:cs typeface="Calibri"/>
              </a:rPr>
              <a:t> </a:t>
            </a:r>
            <a:r>
              <a:rPr sz="2400" spc="-15" dirty="0">
                <a:latin typeface="Calibri"/>
                <a:cs typeface="Calibri"/>
              </a:rPr>
              <a:t>to</a:t>
            </a:r>
            <a:r>
              <a:rPr sz="2400" spc="-10" dirty="0">
                <a:latin typeface="Calibri"/>
                <a:cs typeface="Calibri"/>
              </a:rPr>
              <a:t> </a:t>
            </a:r>
            <a:r>
              <a:rPr sz="2400" spc="-5" dirty="0">
                <a:latin typeface="Calibri"/>
                <a:cs typeface="Calibri"/>
              </a:rPr>
              <a:t>some </a:t>
            </a:r>
            <a:r>
              <a:rPr sz="2400" spc="-530" dirty="0">
                <a:latin typeface="Calibri"/>
                <a:cs typeface="Calibri"/>
              </a:rPr>
              <a:t> </a:t>
            </a:r>
            <a:r>
              <a:rPr sz="2400" spc="-10" dirty="0">
                <a:latin typeface="Calibri"/>
                <a:cs typeface="Calibri"/>
              </a:rPr>
              <a:t>higher-dimensional</a:t>
            </a:r>
            <a:r>
              <a:rPr sz="2400" spc="-5" dirty="0">
                <a:latin typeface="Calibri"/>
                <a:cs typeface="Calibri"/>
              </a:rPr>
              <a:t> </a:t>
            </a:r>
            <a:r>
              <a:rPr sz="2400" spc="-20" dirty="0">
                <a:latin typeface="Calibri"/>
                <a:cs typeface="Calibri"/>
              </a:rPr>
              <a:t>feature</a:t>
            </a:r>
            <a:r>
              <a:rPr sz="2400" spc="5" dirty="0">
                <a:latin typeface="Calibri"/>
                <a:cs typeface="Calibri"/>
              </a:rPr>
              <a:t> </a:t>
            </a:r>
            <a:r>
              <a:rPr sz="2400" spc="-5" dirty="0">
                <a:latin typeface="Calibri"/>
                <a:cs typeface="Calibri"/>
              </a:rPr>
              <a:t>space</a:t>
            </a:r>
            <a:r>
              <a:rPr sz="2400" spc="5" dirty="0">
                <a:latin typeface="Calibri"/>
                <a:cs typeface="Calibri"/>
              </a:rPr>
              <a:t> </a:t>
            </a:r>
            <a:r>
              <a:rPr sz="2400" spc="-10" dirty="0">
                <a:latin typeface="Calibri"/>
                <a:cs typeface="Calibri"/>
              </a:rPr>
              <a:t>where</a:t>
            </a:r>
            <a:r>
              <a:rPr sz="2400" spc="10" dirty="0">
                <a:latin typeface="Calibri"/>
                <a:cs typeface="Calibri"/>
              </a:rPr>
              <a:t> </a:t>
            </a:r>
            <a:r>
              <a:rPr sz="2400" spc="-5" dirty="0">
                <a:latin typeface="Calibri"/>
                <a:cs typeface="Calibri"/>
              </a:rPr>
              <a:t>the</a:t>
            </a:r>
            <a:r>
              <a:rPr sz="2400" dirty="0">
                <a:latin typeface="Calibri"/>
                <a:cs typeface="Calibri"/>
              </a:rPr>
              <a:t> </a:t>
            </a:r>
            <a:r>
              <a:rPr sz="2400" spc="-10" dirty="0">
                <a:latin typeface="Calibri"/>
                <a:cs typeface="Calibri"/>
              </a:rPr>
              <a:t>training </a:t>
            </a:r>
            <a:r>
              <a:rPr sz="2400" spc="-5" dirty="0">
                <a:latin typeface="Calibri"/>
                <a:cs typeface="Calibri"/>
              </a:rPr>
              <a:t>set is </a:t>
            </a:r>
            <a:r>
              <a:rPr sz="2400" spc="-10" dirty="0">
                <a:latin typeface="Calibri"/>
                <a:cs typeface="Calibri"/>
              </a:rPr>
              <a:t>separable.</a:t>
            </a:r>
            <a:endParaRPr sz="2400">
              <a:latin typeface="Calibri"/>
              <a:cs typeface="Calibri"/>
            </a:endParaRPr>
          </a:p>
        </p:txBody>
      </p:sp>
      <p:sp>
        <p:nvSpPr>
          <p:cNvPr id="11" name="object 11"/>
          <p:cNvSpPr txBox="1"/>
          <p:nvPr/>
        </p:nvSpPr>
        <p:spPr>
          <a:xfrm>
            <a:off x="2081742" y="6269228"/>
            <a:ext cx="239458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Slide</a:t>
            </a:r>
            <a:r>
              <a:rPr sz="1800" spc="-15" dirty="0">
                <a:latin typeface="Calibri"/>
                <a:cs typeface="Calibri"/>
              </a:rPr>
              <a:t> </a:t>
            </a:r>
            <a:r>
              <a:rPr sz="1800" spc="-10" dirty="0">
                <a:latin typeface="Calibri"/>
                <a:cs typeface="Calibri"/>
              </a:rPr>
              <a:t>from</a:t>
            </a:r>
            <a:r>
              <a:rPr sz="1800" spc="-15" dirty="0">
                <a:latin typeface="Calibri"/>
                <a:cs typeface="Calibri"/>
              </a:rPr>
              <a:t> </a:t>
            </a:r>
            <a:r>
              <a:rPr sz="1800" spc="-10" dirty="0">
                <a:latin typeface="Calibri"/>
                <a:cs typeface="Calibri"/>
              </a:rPr>
              <a:t>Pierre </a:t>
            </a:r>
            <a:r>
              <a:rPr sz="1800" dirty="0">
                <a:latin typeface="Calibri"/>
                <a:cs typeface="Calibri"/>
              </a:rPr>
              <a:t>Dönnes.</a:t>
            </a:r>
            <a:endParaRPr sz="1800">
              <a:latin typeface="Calibri"/>
              <a:cs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8251190" cy="695960"/>
          </a:xfrm>
          <a:prstGeom prst="rect">
            <a:avLst/>
          </a:prstGeom>
        </p:spPr>
        <p:txBody>
          <a:bodyPr vert="horz" wrap="square" lIns="0" tIns="12700" rIns="0" bIns="0" rtlCol="0">
            <a:spAutoFit/>
          </a:bodyPr>
          <a:lstStyle/>
          <a:p>
            <a:pPr marL="12700">
              <a:lnSpc>
                <a:spcPct val="100000"/>
              </a:lnSpc>
              <a:spcBef>
                <a:spcPts val="100"/>
              </a:spcBef>
            </a:pPr>
            <a:r>
              <a:rPr spc="-30" dirty="0">
                <a:solidFill>
                  <a:srgbClr val="0070C0"/>
                </a:solidFill>
              </a:rPr>
              <a:t>So,</a:t>
            </a:r>
            <a:r>
              <a:rPr dirty="0">
                <a:solidFill>
                  <a:srgbClr val="0070C0"/>
                </a:solidFill>
              </a:rPr>
              <a:t> </a:t>
            </a:r>
            <a:r>
              <a:rPr spc="-15" dirty="0">
                <a:solidFill>
                  <a:srgbClr val="0070C0"/>
                </a:solidFill>
              </a:rPr>
              <a:t>what</a:t>
            </a:r>
            <a:r>
              <a:rPr spc="10" dirty="0">
                <a:solidFill>
                  <a:srgbClr val="0070C0"/>
                </a:solidFill>
              </a:rPr>
              <a:t> </a:t>
            </a:r>
            <a:r>
              <a:rPr dirty="0">
                <a:solidFill>
                  <a:srgbClr val="0070C0"/>
                </a:solidFill>
              </a:rPr>
              <a:t>if</a:t>
            </a:r>
            <a:r>
              <a:rPr spc="5" dirty="0">
                <a:solidFill>
                  <a:srgbClr val="0070C0"/>
                </a:solidFill>
              </a:rPr>
              <a:t> </a:t>
            </a:r>
            <a:r>
              <a:rPr spc="-30" dirty="0">
                <a:solidFill>
                  <a:srgbClr val="0070C0"/>
                </a:solidFill>
              </a:rPr>
              <a:t>it’s</a:t>
            </a:r>
            <a:r>
              <a:rPr dirty="0">
                <a:solidFill>
                  <a:srgbClr val="0070C0"/>
                </a:solidFill>
              </a:rPr>
              <a:t> a</a:t>
            </a:r>
            <a:r>
              <a:rPr spc="10" dirty="0">
                <a:solidFill>
                  <a:srgbClr val="0070C0"/>
                </a:solidFill>
              </a:rPr>
              <a:t> </a:t>
            </a:r>
            <a:r>
              <a:rPr spc="-5" dirty="0">
                <a:solidFill>
                  <a:srgbClr val="0070C0"/>
                </a:solidFill>
              </a:rPr>
              <a:t>non-linear</a:t>
            </a:r>
            <a:r>
              <a:rPr dirty="0">
                <a:solidFill>
                  <a:srgbClr val="0070C0"/>
                </a:solidFill>
              </a:rPr>
              <a:t> </a:t>
            </a:r>
            <a:r>
              <a:rPr spc="-15" dirty="0">
                <a:solidFill>
                  <a:srgbClr val="0070C0"/>
                </a:solidFill>
              </a:rPr>
              <a:t>problem?</a:t>
            </a:r>
          </a:p>
        </p:txBody>
      </p:sp>
      <p:sp>
        <p:nvSpPr>
          <p:cNvPr id="3" name="object 3"/>
          <p:cNvSpPr txBox="1"/>
          <p:nvPr/>
        </p:nvSpPr>
        <p:spPr>
          <a:xfrm>
            <a:off x="916939" y="1716532"/>
            <a:ext cx="10040620" cy="4281805"/>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sz="2800" spc="-15" dirty="0">
                <a:latin typeface="Calibri"/>
                <a:cs typeface="Calibri"/>
              </a:rPr>
              <a:t>Kernel</a:t>
            </a:r>
            <a:r>
              <a:rPr sz="2800" spc="-5" dirty="0">
                <a:latin typeface="Calibri"/>
                <a:cs typeface="Calibri"/>
              </a:rPr>
              <a:t> methods:</a:t>
            </a:r>
            <a:r>
              <a:rPr sz="2800" spc="5" dirty="0">
                <a:latin typeface="Calibri"/>
                <a:cs typeface="Calibri"/>
              </a:rPr>
              <a:t> </a:t>
            </a:r>
            <a:r>
              <a:rPr sz="2800" dirty="0">
                <a:latin typeface="Calibri"/>
                <a:cs typeface="Calibri"/>
              </a:rPr>
              <a:t>A</a:t>
            </a:r>
            <a:r>
              <a:rPr sz="2800" spc="10" dirty="0">
                <a:latin typeface="Calibri"/>
                <a:cs typeface="Calibri"/>
              </a:rPr>
              <a:t> </a:t>
            </a:r>
            <a:r>
              <a:rPr sz="2800" spc="-15" dirty="0">
                <a:latin typeface="Calibri"/>
                <a:cs typeface="Calibri"/>
              </a:rPr>
              <a:t>family</a:t>
            </a:r>
            <a:r>
              <a:rPr sz="2800" spc="-5" dirty="0">
                <a:latin typeface="Calibri"/>
                <a:cs typeface="Calibri"/>
              </a:rPr>
              <a:t> of </a:t>
            </a:r>
            <a:r>
              <a:rPr sz="2800" spc="-5" dirty="0">
                <a:solidFill>
                  <a:srgbClr val="0563C1"/>
                </a:solidFill>
                <a:latin typeface="Calibri"/>
                <a:cs typeface="Calibri"/>
              </a:rPr>
              <a:t>non-linear</a:t>
            </a:r>
            <a:r>
              <a:rPr sz="2800" dirty="0">
                <a:solidFill>
                  <a:srgbClr val="0563C1"/>
                </a:solidFill>
                <a:latin typeface="Calibri"/>
                <a:cs typeface="Calibri"/>
              </a:rPr>
              <a:t> </a:t>
            </a:r>
            <a:r>
              <a:rPr sz="2800" spc="-10" dirty="0">
                <a:solidFill>
                  <a:srgbClr val="0563C1"/>
                </a:solidFill>
                <a:latin typeface="Calibri"/>
                <a:cs typeface="Calibri"/>
              </a:rPr>
              <a:t>algorithms</a:t>
            </a:r>
            <a:endParaRPr sz="2800">
              <a:latin typeface="Calibri"/>
              <a:cs typeface="Calibri"/>
            </a:endParaRPr>
          </a:p>
          <a:p>
            <a:pPr marL="241300" marR="758825" indent="-228600">
              <a:lnSpc>
                <a:spcPts val="3000"/>
              </a:lnSpc>
              <a:spcBef>
                <a:spcPts val="1025"/>
              </a:spcBef>
              <a:buFont typeface="Arial"/>
              <a:buChar char="•"/>
              <a:tabLst>
                <a:tab pos="241300" algn="l"/>
              </a:tabLst>
            </a:pPr>
            <a:r>
              <a:rPr sz="2800" spc="-40" dirty="0">
                <a:latin typeface="Calibri"/>
                <a:cs typeface="Calibri"/>
              </a:rPr>
              <a:t>Transform</a:t>
            </a:r>
            <a:r>
              <a:rPr sz="2800" spc="5" dirty="0">
                <a:latin typeface="Calibri"/>
                <a:cs typeface="Calibri"/>
              </a:rPr>
              <a:t> </a:t>
            </a:r>
            <a:r>
              <a:rPr sz="2800" spc="-5" dirty="0">
                <a:latin typeface="Calibri"/>
                <a:cs typeface="Calibri"/>
              </a:rPr>
              <a:t>the non</a:t>
            </a:r>
            <a:r>
              <a:rPr sz="2800" spc="5" dirty="0">
                <a:latin typeface="Calibri"/>
                <a:cs typeface="Calibri"/>
              </a:rPr>
              <a:t> </a:t>
            </a:r>
            <a:r>
              <a:rPr sz="2800" spc="-10" dirty="0">
                <a:latin typeface="Calibri"/>
                <a:cs typeface="Calibri"/>
              </a:rPr>
              <a:t>linear</a:t>
            </a:r>
            <a:r>
              <a:rPr sz="2800" spc="5" dirty="0">
                <a:latin typeface="Calibri"/>
                <a:cs typeface="Calibri"/>
              </a:rPr>
              <a:t> </a:t>
            </a:r>
            <a:r>
              <a:rPr sz="2800" spc="-10" dirty="0">
                <a:latin typeface="Calibri"/>
                <a:cs typeface="Calibri"/>
              </a:rPr>
              <a:t>problem</a:t>
            </a:r>
            <a:r>
              <a:rPr sz="2800" spc="5" dirty="0">
                <a:latin typeface="Calibri"/>
                <a:cs typeface="Calibri"/>
              </a:rPr>
              <a:t> </a:t>
            </a:r>
            <a:r>
              <a:rPr sz="2800" spc="-5" dirty="0">
                <a:latin typeface="Calibri"/>
                <a:cs typeface="Calibri"/>
              </a:rPr>
              <a:t>in</a:t>
            </a:r>
            <a:r>
              <a:rPr sz="2800" spc="5" dirty="0">
                <a:latin typeface="Calibri"/>
                <a:cs typeface="Calibri"/>
              </a:rPr>
              <a:t> </a:t>
            </a:r>
            <a:r>
              <a:rPr sz="2800" dirty="0">
                <a:latin typeface="Calibri"/>
                <a:cs typeface="Calibri"/>
              </a:rPr>
              <a:t>a </a:t>
            </a:r>
            <a:r>
              <a:rPr sz="2800" spc="-10" dirty="0">
                <a:latin typeface="Calibri"/>
                <a:cs typeface="Calibri"/>
              </a:rPr>
              <a:t>linear</a:t>
            </a:r>
            <a:r>
              <a:rPr sz="2800" spc="5" dirty="0">
                <a:latin typeface="Calibri"/>
                <a:cs typeface="Calibri"/>
              </a:rPr>
              <a:t> </a:t>
            </a:r>
            <a:r>
              <a:rPr sz="2800" spc="-5" dirty="0">
                <a:latin typeface="Calibri"/>
                <a:cs typeface="Calibri"/>
              </a:rPr>
              <a:t>one (in</a:t>
            </a:r>
            <a:r>
              <a:rPr sz="2800" spc="5" dirty="0">
                <a:latin typeface="Calibri"/>
                <a:cs typeface="Calibri"/>
              </a:rPr>
              <a:t> </a:t>
            </a:r>
            <a:r>
              <a:rPr sz="2800" dirty="0">
                <a:latin typeface="Calibri"/>
                <a:cs typeface="Calibri"/>
              </a:rPr>
              <a:t>a </a:t>
            </a:r>
            <a:r>
              <a:rPr sz="2800" spc="-25" dirty="0">
                <a:latin typeface="Calibri"/>
                <a:cs typeface="Calibri"/>
              </a:rPr>
              <a:t>different </a:t>
            </a:r>
            <a:r>
              <a:rPr sz="2800" spc="-615" dirty="0">
                <a:latin typeface="Calibri"/>
                <a:cs typeface="Calibri"/>
              </a:rPr>
              <a:t> </a:t>
            </a:r>
            <a:r>
              <a:rPr sz="2800" spc="-25" dirty="0">
                <a:latin typeface="Calibri"/>
                <a:cs typeface="Calibri"/>
              </a:rPr>
              <a:t>feature</a:t>
            </a:r>
            <a:r>
              <a:rPr sz="2800" spc="-10" dirty="0">
                <a:latin typeface="Calibri"/>
                <a:cs typeface="Calibri"/>
              </a:rPr>
              <a:t> </a:t>
            </a:r>
            <a:r>
              <a:rPr sz="2800" spc="-5" dirty="0">
                <a:latin typeface="Calibri"/>
                <a:cs typeface="Calibri"/>
              </a:rPr>
              <a:t>space)</a:t>
            </a:r>
            <a:endParaRPr sz="2800">
              <a:latin typeface="Calibri"/>
              <a:cs typeface="Calibri"/>
            </a:endParaRPr>
          </a:p>
          <a:p>
            <a:pPr marL="241300" indent="-228600">
              <a:lnSpc>
                <a:spcPct val="100000"/>
              </a:lnSpc>
              <a:spcBef>
                <a:spcPts val="705"/>
              </a:spcBef>
              <a:buFont typeface="Arial"/>
              <a:buChar char="•"/>
              <a:tabLst>
                <a:tab pos="241300" algn="l"/>
              </a:tabLst>
            </a:pPr>
            <a:r>
              <a:rPr sz="2800" dirty="0">
                <a:latin typeface="Calibri"/>
                <a:cs typeface="Calibri"/>
              </a:rPr>
              <a:t>Use </a:t>
            </a:r>
            <a:r>
              <a:rPr sz="2800" spc="-5" dirty="0">
                <a:latin typeface="Calibri"/>
                <a:cs typeface="Calibri"/>
              </a:rPr>
              <a:t>linear</a:t>
            </a:r>
            <a:r>
              <a:rPr sz="2800" dirty="0">
                <a:latin typeface="Calibri"/>
                <a:cs typeface="Calibri"/>
              </a:rPr>
              <a:t> </a:t>
            </a:r>
            <a:r>
              <a:rPr sz="2800" spc="-10" dirty="0">
                <a:latin typeface="Calibri"/>
                <a:cs typeface="Calibri"/>
              </a:rPr>
              <a:t>algorithms</a:t>
            </a:r>
            <a:r>
              <a:rPr sz="2800" spc="10" dirty="0">
                <a:latin typeface="Calibri"/>
                <a:cs typeface="Calibri"/>
              </a:rPr>
              <a:t> </a:t>
            </a:r>
            <a:r>
              <a:rPr sz="2800" spc="-15" dirty="0">
                <a:latin typeface="Calibri"/>
                <a:cs typeface="Calibri"/>
              </a:rPr>
              <a:t>to</a:t>
            </a:r>
            <a:r>
              <a:rPr sz="2800" spc="5" dirty="0">
                <a:latin typeface="Calibri"/>
                <a:cs typeface="Calibri"/>
              </a:rPr>
              <a:t> </a:t>
            </a:r>
            <a:r>
              <a:rPr sz="2800" spc="-10" dirty="0">
                <a:latin typeface="Calibri"/>
                <a:cs typeface="Calibri"/>
              </a:rPr>
              <a:t>solve</a:t>
            </a:r>
            <a:r>
              <a:rPr sz="2800" dirty="0">
                <a:latin typeface="Calibri"/>
                <a:cs typeface="Calibri"/>
              </a:rPr>
              <a:t> </a:t>
            </a:r>
            <a:r>
              <a:rPr sz="2800" spc="-5" dirty="0">
                <a:latin typeface="Calibri"/>
                <a:cs typeface="Calibri"/>
              </a:rPr>
              <a:t>the</a:t>
            </a:r>
            <a:r>
              <a:rPr sz="2800" dirty="0">
                <a:latin typeface="Calibri"/>
                <a:cs typeface="Calibri"/>
              </a:rPr>
              <a:t> </a:t>
            </a:r>
            <a:r>
              <a:rPr sz="2800" spc="-5" dirty="0">
                <a:latin typeface="Calibri"/>
                <a:cs typeface="Calibri"/>
              </a:rPr>
              <a:t>linear</a:t>
            </a:r>
            <a:r>
              <a:rPr sz="2800" spc="5" dirty="0">
                <a:latin typeface="Calibri"/>
                <a:cs typeface="Calibri"/>
              </a:rPr>
              <a:t> </a:t>
            </a:r>
            <a:r>
              <a:rPr sz="2800" spc="-10" dirty="0">
                <a:latin typeface="Calibri"/>
                <a:cs typeface="Calibri"/>
              </a:rPr>
              <a:t>problem</a:t>
            </a:r>
            <a:r>
              <a:rPr sz="2800" spc="5" dirty="0">
                <a:latin typeface="Calibri"/>
                <a:cs typeface="Calibri"/>
              </a:rPr>
              <a:t> </a:t>
            </a:r>
            <a:r>
              <a:rPr sz="2800" spc="-5" dirty="0">
                <a:latin typeface="Calibri"/>
                <a:cs typeface="Calibri"/>
              </a:rPr>
              <a:t>in</a:t>
            </a:r>
            <a:r>
              <a:rPr sz="2800" spc="5" dirty="0">
                <a:latin typeface="Calibri"/>
                <a:cs typeface="Calibri"/>
              </a:rPr>
              <a:t> </a:t>
            </a:r>
            <a:r>
              <a:rPr sz="2800" spc="-5" dirty="0">
                <a:latin typeface="Calibri"/>
                <a:cs typeface="Calibri"/>
              </a:rPr>
              <a:t>the</a:t>
            </a:r>
            <a:r>
              <a:rPr sz="2800" spc="5" dirty="0">
                <a:latin typeface="Calibri"/>
                <a:cs typeface="Calibri"/>
              </a:rPr>
              <a:t> </a:t>
            </a:r>
            <a:r>
              <a:rPr sz="2800" spc="-10" dirty="0">
                <a:latin typeface="Calibri"/>
                <a:cs typeface="Calibri"/>
              </a:rPr>
              <a:t>new</a:t>
            </a:r>
            <a:r>
              <a:rPr sz="2800" dirty="0">
                <a:latin typeface="Calibri"/>
                <a:cs typeface="Calibri"/>
              </a:rPr>
              <a:t> space</a:t>
            </a:r>
            <a:endParaRPr sz="2800">
              <a:latin typeface="Calibri"/>
              <a:cs typeface="Calibri"/>
            </a:endParaRPr>
          </a:p>
          <a:p>
            <a:pPr marL="698500" marR="5080" lvl="1" indent="-228600">
              <a:lnSpc>
                <a:spcPts val="2500"/>
              </a:lnSpc>
              <a:spcBef>
                <a:spcPts val="655"/>
              </a:spcBef>
              <a:buFont typeface="Arial"/>
              <a:buChar char="•"/>
              <a:tabLst>
                <a:tab pos="698500" algn="l"/>
              </a:tabLst>
            </a:pPr>
            <a:r>
              <a:rPr sz="2400" spc="-5" dirty="0">
                <a:latin typeface="Calibri"/>
                <a:cs typeface="Calibri"/>
              </a:rPr>
              <a:t>There</a:t>
            </a:r>
            <a:r>
              <a:rPr sz="2400" dirty="0">
                <a:latin typeface="Calibri"/>
                <a:cs typeface="Calibri"/>
              </a:rPr>
              <a:t> </a:t>
            </a:r>
            <a:r>
              <a:rPr sz="2400" spc="-15" dirty="0">
                <a:latin typeface="Calibri"/>
                <a:cs typeface="Calibri"/>
              </a:rPr>
              <a:t>are</a:t>
            </a:r>
            <a:r>
              <a:rPr sz="2400" dirty="0">
                <a:latin typeface="Calibri"/>
                <a:cs typeface="Calibri"/>
              </a:rPr>
              <a:t> </a:t>
            </a:r>
            <a:r>
              <a:rPr sz="2400" spc="-10" dirty="0">
                <a:latin typeface="Calibri"/>
                <a:cs typeface="Calibri"/>
              </a:rPr>
              <a:t>SVM </a:t>
            </a:r>
            <a:r>
              <a:rPr sz="2400" spc="-5" dirty="0">
                <a:latin typeface="Calibri"/>
                <a:cs typeface="Calibri"/>
              </a:rPr>
              <a:t>learners</a:t>
            </a:r>
            <a:r>
              <a:rPr sz="2400" spc="-10" dirty="0">
                <a:latin typeface="Calibri"/>
                <a:cs typeface="Calibri"/>
              </a:rPr>
              <a:t> </a:t>
            </a:r>
            <a:r>
              <a:rPr sz="2400" spc="-5" dirty="0">
                <a:latin typeface="Calibri"/>
                <a:cs typeface="Calibri"/>
              </a:rPr>
              <a:t>in </a:t>
            </a:r>
            <a:r>
              <a:rPr sz="2400" spc="-10" dirty="0">
                <a:latin typeface="Calibri"/>
                <a:cs typeface="Calibri"/>
              </a:rPr>
              <a:t>Scikit-Learn</a:t>
            </a:r>
            <a:r>
              <a:rPr sz="2400" spc="-5" dirty="0">
                <a:latin typeface="Calibri"/>
                <a:cs typeface="Calibri"/>
              </a:rPr>
              <a:t> </a:t>
            </a:r>
            <a:r>
              <a:rPr sz="2400" spc="-10" dirty="0">
                <a:latin typeface="Calibri"/>
                <a:cs typeface="Calibri"/>
              </a:rPr>
              <a:t>that </a:t>
            </a:r>
            <a:r>
              <a:rPr sz="2400" spc="-20" dirty="0">
                <a:latin typeface="Calibri"/>
                <a:cs typeface="Calibri"/>
              </a:rPr>
              <a:t>have</a:t>
            </a:r>
            <a:r>
              <a:rPr sz="2400" dirty="0">
                <a:latin typeface="Calibri"/>
                <a:cs typeface="Calibri"/>
              </a:rPr>
              <a:t> a </a:t>
            </a:r>
            <a:r>
              <a:rPr sz="2400" spc="-15" dirty="0">
                <a:latin typeface="Calibri"/>
                <a:cs typeface="Calibri"/>
              </a:rPr>
              <a:t>kernel</a:t>
            </a:r>
            <a:r>
              <a:rPr sz="2400" spc="-10" dirty="0">
                <a:latin typeface="Calibri"/>
                <a:cs typeface="Calibri"/>
              </a:rPr>
              <a:t> that </a:t>
            </a:r>
            <a:r>
              <a:rPr sz="2400" dirty="0">
                <a:latin typeface="Calibri"/>
                <a:cs typeface="Calibri"/>
              </a:rPr>
              <a:t>does</a:t>
            </a:r>
            <a:r>
              <a:rPr sz="2400" spc="-10" dirty="0">
                <a:latin typeface="Calibri"/>
                <a:cs typeface="Calibri"/>
              </a:rPr>
              <a:t> </a:t>
            </a:r>
            <a:r>
              <a:rPr sz="2400" spc="-5" dirty="0">
                <a:latin typeface="Calibri"/>
                <a:cs typeface="Calibri"/>
              </a:rPr>
              <a:t>this</a:t>
            </a:r>
            <a:r>
              <a:rPr sz="2400" spc="-10" dirty="0">
                <a:latin typeface="Calibri"/>
                <a:cs typeface="Calibri"/>
              </a:rPr>
              <a:t> </a:t>
            </a:r>
            <a:r>
              <a:rPr sz="2400" spc="-5" dirty="0">
                <a:latin typeface="Calibri"/>
                <a:cs typeface="Calibri"/>
              </a:rPr>
              <a:t>kind </a:t>
            </a:r>
            <a:r>
              <a:rPr sz="2400" spc="-525" dirty="0">
                <a:latin typeface="Calibri"/>
                <a:cs typeface="Calibri"/>
              </a:rPr>
              <a:t> </a:t>
            </a:r>
            <a:r>
              <a:rPr sz="2400" spc="-5" dirty="0">
                <a:latin typeface="Calibri"/>
                <a:cs typeface="Calibri"/>
              </a:rPr>
              <a:t>of </a:t>
            </a:r>
            <a:r>
              <a:rPr sz="2400" spc="-15" dirty="0">
                <a:latin typeface="Calibri"/>
                <a:cs typeface="Calibri"/>
              </a:rPr>
              <a:t>transform</a:t>
            </a:r>
            <a:endParaRPr sz="2400">
              <a:latin typeface="Calibri"/>
              <a:cs typeface="Calibri"/>
            </a:endParaRPr>
          </a:p>
          <a:p>
            <a:pPr marL="698500" lvl="1" indent="-228600">
              <a:lnSpc>
                <a:spcPct val="100000"/>
              </a:lnSpc>
              <a:spcBef>
                <a:spcPts val="195"/>
              </a:spcBef>
              <a:buClr>
                <a:srgbClr val="44546A"/>
              </a:buClr>
              <a:buFont typeface="Arial"/>
              <a:buChar char="•"/>
              <a:tabLst>
                <a:tab pos="698500" algn="l"/>
              </a:tabLst>
            </a:pPr>
            <a:r>
              <a:rPr sz="2400" u="heavy" spc="-15" dirty="0">
                <a:solidFill>
                  <a:srgbClr val="0563C1"/>
                </a:solidFill>
                <a:uFill>
                  <a:solidFill>
                    <a:srgbClr val="0563C1"/>
                  </a:solidFill>
                </a:uFill>
                <a:latin typeface="Calibri"/>
                <a:cs typeface="Calibri"/>
                <a:hlinkClick r:id="rId2"/>
              </a:rPr>
              <a:t>http://scikit-learn.org/stable/modules/svm.html</a:t>
            </a:r>
            <a:r>
              <a:rPr sz="2400" u="heavy" spc="35" dirty="0">
                <a:solidFill>
                  <a:srgbClr val="0563C1"/>
                </a:solidFill>
                <a:uFill>
                  <a:solidFill>
                    <a:srgbClr val="0563C1"/>
                  </a:solidFill>
                </a:uFill>
                <a:latin typeface="Calibri"/>
                <a:cs typeface="Calibri"/>
                <a:hlinkClick r:id="rId2"/>
              </a:rPr>
              <a:t> </a:t>
            </a:r>
            <a:r>
              <a:rPr sz="2400" u="heavy" dirty="0">
                <a:solidFill>
                  <a:srgbClr val="0563C1"/>
                </a:solidFill>
                <a:uFill>
                  <a:solidFill>
                    <a:srgbClr val="0563C1"/>
                  </a:solidFill>
                </a:uFill>
                <a:latin typeface="Calibri"/>
                <a:cs typeface="Calibri"/>
                <a:hlinkClick r:id="rId2"/>
              </a:rPr>
              <a:t>-</a:t>
            </a:r>
            <a:r>
              <a:rPr sz="2400" u="heavy" spc="45" dirty="0">
                <a:solidFill>
                  <a:srgbClr val="0563C1"/>
                </a:solidFill>
                <a:uFill>
                  <a:solidFill>
                    <a:srgbClr val="0563C1"/>
                  </a:solidFill>
                </a:uFill>
                <a:latin typeface="Calibri"/>
                <a:cs typeface="Calibri"/>
                <a:hlinkClick r:id="rId2"/>
              </a:rPr>
              <a:t> </a:t>
            </a:r>
            <a:r>
              <a:rPr sz="2400" u="heavy" spc="-15" dirty="0">
                <a:solidFill>
                  <a:srgbClr val="0563C1"/>
                </a:solidFill>
                <a:uFill>
                  <a:solidFill>
                    <a:srgbClr val="0563C1"/>
                  </a:solidFill>
                </a:uFill>
                <a:latin typeface="Calibri"/>
                <a:cs typeface="Calibri"/>
                <a:hlinkClick r:id="rId2"/>
              </a:rPr>
              <a:t>svm-kernels</a:t>
            </a:r>
            <a:endParaRPr sz="2400">
              <a:latin typeface="Calibri"/>
              <a:cs typeface="Calibri"/>
            </a:endParaRPr>
          </a:p>
          <a:p>
            <a:pPr marL="698500" lvl="1" indent="-228600">
              <a:lnSpc>
                <a:spcPct val="100000"/>
              </a:lnSpc>
              <a:spcBef>
                <a:spcPts val="325"/>
              </a:spcBef>
              <a:buFont typeface="Arial"/>
              <a:buChar char="•"/>
              <a:tabLst>
                <a:tab pos="697865" algn="l"/>
                <a:tab pos="698500" algn="l"/>
              </a:tabLst>
            </a:pPr>
            <a:r>
              <a:rPr sz="2000" dirty="0">
                <a:latin typeface="Calibri"/>
                <a:cs typeface="Calibri"/>
              </a:rPr>
              <a:t>classifier</a:t>
            </a:r>
            <a:r>
              <a:rPr sz="2000" spc="-15" dirty="0">
                <a:latin typeface="Calibri"/>
                <a:cs typeface="Calibri"/>
              </a:rPr>
              <a:t> </a:t>
            </a:r>
            <a:r>
              <a:rPr sz="2000" dirty="0">
                <a:latin typeface="Calibri"/>
                <a:cs typeface="Calibri"/>
              </a:rPr>
              <a:t>=</a:t>
            </a:r>
            <a:r>
              <a:rPr sz="2000" spc="-5" dirty="0">
                <a:latin typeface="Calibri"/>
                <a:cs typeface="Calibri"/>
              </a:rPr>
              <a:t> SklearnClassifier(svm.SVC()).train(train_sets)</a:t>
            </a:r>
            <a:endParaRPr sz="2000">
              <a:latin typeface="Calibri"/>
              <a:cs typeface="Calibri"/>
            </a:endParaRPr>
          </a:p>
          <a:p>
            <a:pPr marL="698500" marR="903605" lvl="1" indent="-228600">
              <a:lnSpc>
                <a:spcPct val="89500"/>
              </a:lnSpc>
              <a:spcBef>
                <a:spcPts val="540"/>
              </a:spcBef>
              <a:buFont typeface="Arial"/>
              <a:buChar char="•"/>
              <a:tabLst>
                <a:tab pos="697865" algn="l"/>
                <a:tab pos="698500" algn="l"/>
              </a:tabLst>
            </a:pPr>
            <a:r>
              <a:rPr sz="2000" dirty="0">
                <a:latin typeface="Calibri"/>
                <a:cs typeface="Calibri"/>
              </a:rPr>
              <a:t>class </a:t>
            </a:r>
            <a:r>
              <a:rPr sz="2000" spc="-5" dirty="0">
                <a:latin typeface="Calibri"/>
                <a:cs typeface="Calibri"/>
              </a:rPr>
              <a:t>sklearn.svm.SVC(C=1.0,</a:t>
            </a:r>
            <a:r>
              <a:rPr sz="2000" dirty="0">
                <a:latin typeface="Calibri"/>
                <a:cs typeface="Calibri"/>
              </a:rPr>
              <a:t> </a:t>
            </a:r>
            <a:r>
              <a:rPr sz="2000" spc="-20" dirty="0">
                <a:latin typeface="Calibri"/>
                <a:cs typeface="Calibri"/>
              </a:rPr>
              <a:t>kernel=’rbf’,</a:t>
            </a:r>
            <a:r>
              <a:rPr sz="2000" dirty="0">
                <a:latin typeface="Calibri"/>
                <a:cs typeface="Calibri"/>
              </a:rPr>
              <a:t> </a:t>
            </a:r>
            <a:r>
              <a:rPr sz="2000" spc="-5" dirty="0">
                <a:latin typeface="Calibri"/>
                <a:cs typeface="Calibri"/>
              </a:rPr>
              <a:t>degree=3,</a:t>
            </a:r>
            <a:r>
              <a:rPr sz="2000" dirty="0">
                <a:latin typeface="Calibri"/>
                <a:cs typeface="Calibri"/>
              </a:rPr>
              <a:t> </a:t>
            </a:r>
            <a:r>
              <a:rPr sz="2000" spc="-35" dirty="0">
                <a:latin typeface="Calibri"/>
                <a:cs typeface="Calibri"/>
              </a:rPr>
              <a:t>gamma=’auto’,</a:t>
            </a:r>
            <a:r>
              <a:rPr sz="2000" dirty="0">
                <a:latin typeface="Calibri"/>
                <a:cs typeface="Calibri"/>
              </a:rPr>
              <a:t> </a:t>
            </a:r>
            <a:r>
              <a:rPr sz="2000" spc="-10" dirty="0">
                <a:latin typeface="Calibri"/>
                <a:cs typeface="Calibri"/>
              </a:rPr>
              <a:t>coef0=0.0, </a:t>
            </a:r>
            <a:r>
              <a:rPr sz="2000" spc="-5" dirty="0">
                <a:latin typeface="Calibri"/>
                <a:cs typeface="Calibri"/>
              </a:rPr>
              <a:t> </a:t>
            </a:r>
            <a:r>
              <a:rPr sz="2000" spc="-10" dirty="0">
                <a:latin typeface="Calibri"/>
                <a:cs typeface="Calibri"/>
              </a:rPr>
              <a:t>shrinking=True,</a:t>
            </a:r>
            <a:r>
              <a:rPr sz="2000" spc="-5" dirty="0">
                <a:latin typeface="Calibri"/>
                <a:cs typeface="Calibri"/>
              </a:rPr>
              <a:t> </a:t>
            </a:r>
            <a:r>
              <a:rPr sz="2000" spc="-10" dirty="0">
                <a:latin typeface="Calibri"/>
                <a:cs typeface="Calibri"/>
              </a:rPr>
              <a:t>probability=False,</a:t>
            </a:r>
            <a:r>
              <a:rPr sz="2000" spc="10" dirty="0">
                <a:latin typeface="Calibri"/>
                <a:cs typeface="Calibri"/>
              </a:rPr>
              <a:t> </a:t>
            </a:r>
            <a:r>
              <a:rPr sz="2000" spc="-5" dirty="0">
                <a:latin typeface="Calibri"/>
                <a:cs typeface="Calibri"/>
              </a:rPr>
              <a:t>tol=0.001, cache_size=200,</a:t>
            </a:r>
            <a:r>
              <a:rPr sz="2000" dirty="0">
                <a:latin typeface="Calibri"/>
                <a:cs typeface="Calibri"/>
              </a:rPr>
              <a:t> </a:t>
            </a:r>
            <a:r>
              <a:rPr sz="2000" spc="-5" dirty="0">
                <a:latin typeface="Calibri"/>
                <a:cs typeface="Calibri"/>
              </a:rPr>
              <a:t>class_weight=None, </a:t>
            </a:r>
            <a:r>
              <a:rPr sz="2000" spc="-434" dirty="0">
                <a:latin typeface="Calibri"/>
                <a:cs typeface="Calibri"/>
              </a:rPr>
              <a:t> </a:t>
            </a:r>
            <a:r>
              <a:rPr sz="2000" spc="-10" dirty="0">
                <a:latin typeface="Calibri"/>
                <a:cs typeface="Calibri"/>
              </a:rPr>
              <a:t>verbose=False,</a:t>
            </a:r>
            <a:r>
              <a:rPr sz="2000" dirty="0">
                <a:latin typeface="Calibri"/>
                <a:cs typeface="Calibri"/>
              </a:rPr>
              <a:t> </a:t>
            </a:r>
            <a:r>
              <a:rPr sz="2000" spc="-5" dirty="0">
                <a:latin typeface="Calibri"/>
                <a:cs typeface="Calibri"/>
              </a:rPr>
              <a:t>max_iter=-1,</a:t>
            </a:r>
            <a:r>
              <a:rPr sz="2000" dirty="0">
                <a:latin typeface="Calibri"/>
                <a:cs typeface="Calibri"/>
              </a:rPr>
              <a:t> </a:t>
            </a:r>
            <a:r>
              <a:rPr sz="2000" spc="-10" dirty="0">
                <a:latin typeface="Calibri"/>
                <a:cs typeface="Calibri"/>
              </a:rPr>
              <a:t>decision_function_shape=’ovr’,</a:t>
            </a:r>
            <a:r>
              <a:rPr sz="2000" spc="5" dirty="0">
                <a:latin typeface="Calibri"/>
                <a:cs typeface="Calibri"/>
              </a:rPr>
              <a:t> </a:t>
            </a:r>
            <a:r>
              <a:rPr sz="2000" spc="-10" dirty="0">
                <a:latin typeface="Calibri"/>
                <a:cs typeface="Calibri"/>
              </a:rPr>
              <a:t>random_state=None)</a:t>
            </a:r>
            <a:endParaRPr sz="2000">
              <a:latin typeface="Calibri"/>
              <a:cs typeface="Calibri"/>
            </a:endParaRPr>
          </a:p>
        </p:txBody>
      </p:sp>
      <p:sp>
        <p:nvSpPr>
          <p:cNvPr id="4" name="object 4"/>
          <p:cNvSpPr txBox="1"/>
          <p:nvPr/>
        </p:nvSpPr>
        <p:spPr>
          <a:xfrm>
            <a:off x="5698648" y="6293611"/>
            <a:ext cx="3462020"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898989"/>
                </a:solidFill>
                <a:latin typeface="Calibri"/>
                <a:cs typeface="Calibri"/>
              </a:rPr>
              <a:t>From</a:t>
            </a:r>
            <a:r>
              <a:rPr sz="1200" dirty="0">
                <a:solidFill>
                  <a:srgbClr val="898989"/>
                </a:solidFill>
                <a:latin typeface="Calibri"/>
                <a:cs typeface="Calibri"/>
              </a:rPr>
              <a:t> </a:t>
            </a:r>
            <a:r>
              <a:rPr sz="1200" spc="-5" dirty="0">
                <a:solidFill>
                  <a:srgbClr val="898989"/>
                </a:solidFill>
                <a:latin typeface="Calibri"/>
                <a:cs typeface="Calibri"/>
              </a:rPr>
              <a:t>Gert</a:t>
            </a:r>
            <a:r>
              <a:rPr sz="1200" dirty="0">
                <a:solidFill>
                  <a:srgbClr val="898989"/>
                </a:solidFill>
                <a:latin typeface="Calibri"/>
                <a:cs typeface="Calibri"/>
              </a:rPr>
              <a:t> </a:t>
            </a:r>
            <a:r>
              <a:rPr sz="1200" spc="-5" dirty="0">
                <a:solidFill>
                  <a:srgbClr val="898989"/>
                </a:solidFill>
                <a:latin typeface="Calibri"/>
                <a:cs typeface="Calibri"/>
              </a:rPr>
              <a:t>Lanckriet,</a:t>
            </a:r>
            <a:r>
              <a:rPr sz="1200" dirty="0">
                <a:solidFill>
                  <a:srgbClr val="898989"/>
                </a:solidFill>
                <a:latin typeface="Calibri"/>
                <a:cs typeface="Calibri"/>
              </a:rPr>
              <a:t> </a:t>
            </a:r>
            <a:r>
              <a:rPr sz="1200" spc="-10" dirty="0">
                <a:solidFill>
                  <a:srgbClr val="898989"/>
                </a:solidFill>
                <a:latin typeface="Calibri"/>
                <a:cs typeface="Calibri"/>
              </a:rPr>
              <a:t>Statistical</a:t>
            </a:r>
            <a:r>
              <a:rPr sz="1200" dirty="0">
                <a:solidFill>
                  <a:srgbClr val="898989"/>
                </a:solidFill>
                <a:latin typeface="Calibri"/>
                <a:cs typeface="Calibri"/>
              </a:rPr>
              <a:t> </a:t>
            </a:r>
            <a:r>
              <a:rPr sz="1200" spc="-5" dirty="0">
                <a:solidFill>
                  <a:srgbClr val="898989"/>
                </a:solidFill>
                <a:latin typeface="Calibri"/>
                <a:cs typeface="Calibri"/>
              </a:rPr>
              <a:t>Learning</a:t>
            </a:r>
            <a:r>
              <a:rPr sz="1200" dirty="0">
                <a:solidFill>
                  <a:srgbClr val="898989"/>
                </a:solidFill>
                <a:latin typeface="Calibri"/>
                <a:cs typeface="Calibri"/>
              </a:rPr>
              <a:t> </a:t>
            </a:r>
            <a:r>
              <a:rPr sz="1200" spc="-5" dirty="0">
                <a:solidFill>
                  <a:srgbClr val="898989"/>
                </a:solidFill>
                <a:latin typeface="Calibri"/>
                <a:cs typeface="Calibri"/>
              </a:rPr>
              <a:t>Theory </a:t>
            </a:r>
            <a:r>
              <a:rPr sz="1200" spc="-15" dirty="0">
                <a:solidFill>
                  <a:srgbClr val="898989"/>
                </a:solidFill>
                <a:latin typeface="Calibri"/>
                <a:cs typeface="Calibri"/>
              </a:rPr>
              <a:t>Tutorial</a:t>
            </a:r>
            <a:endParaRPr sz="1200">
              <a:latin typeface="Calibri"/>
              <a:cs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541645" cy="695960"/>
          </a:xfrm>
          <a:prstGeom prst="rect">
            <a:avLst/>
          </a:prstGeom>
        </p:spPr>
        <p:txBody>
          <a:bodyPr vert="horz" wrap="square" lIns="0" tIns="12700" rIns="0" bIns="0" rtlCol="0">
            <a:spAutoFit/>
          </a:bodyPr>
          <a:lstStyle/>
          <a:p>
            <a:pPr marL="12700">
              <a:lnSpc>
                <a:spcPct val="100000"/>
              </a:lnSpc>
              <a:spcBef>
                <a:spcPts val="100"/>
              </a:spcBef>
            </a:pPr>
            <a:r>
              <a:rPr spc="-20" dirty="0">
                <a:solidFill>
                  <a:srgbClr val="0070C0"/>
                </a:solidFill>
              </a:rPr>
              <a:t>Evaluation</a:t>
            </a:r>
            <a:r>
              <a:rPr spc="-40" dirty="0">
                <a:solidFill>
                  <a:srgbClr val="0070C0"/>
                </a:solidFill>
              </a:rPr>
              <a:t> </a:t>
            </a:r>
            <a:r>
              <a:rPr dirty="0">
                <a:solidFill>
                  <a:srgbClr val="0070C0"/>
                </a:solidFill>
              </a:rPr>
              <a:t>–</a:t>
            </a:r>
            <a:r>
              <a:rPr spc="-40" dirty="0">
                <a:solidFill>
                  <a:srgbClr val="0070C0"/>
                </a:solidFill>
              </a:rPr>
              <a:t> </a:t>
            </a:r>
            <a:r>
              <a:rPr spc="-10" dirty="0">
                <a:solidFill>
                  <a:srgbClr val="0070C0"/>
                </a:solidFill>
              </a:rPr>
              <a:t>F1-measure</a:t>
            </a:r>
          </a:p>
        </p:txBody>
      </p:sp>
      <p:sp>
        <p:nvSpPr>
          <p:cNvPr id="3" name="object 3"/>
          <p:cNvSpPr txBox="1"/>
          <p:nvPr/>
        </p:nvSpPr>
        <p:spPr>
          <a:xfrm>
            <a:off x="916939" y="1716532"/>
            <a:ext cx="9230995" cy="2320925"/>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sz="2800" spc="-5" dirty="0">
                <a:latin typeface="Calibri"/>
                <a:cs typeface="Calibri"/>
              </a:rPr>
              <a:t>Harmonic</a:t>
            </a:r>
            <a:r>
              <a:rPr sz="2800" dirty="0">
                <a:latin typeface="Calibri"/>
                <a:cs typeface="Calibri"/>
              </a:rPr>
              <a:t> </a:t>
            </a:r>
            <a:r>
              <a:rPr sz="2800" spc="-5" dirty="0">
                <a:latin typeface="Calibri"/>
                <a:cs typeface="Calibri"/>
              </a:rPr>
              <a:t>mean</a:t>
            </a:r>
            <a:r>
              <a:rPr sz="2800" dirty="0">
                <a:latin typeface="Calibri"/>
                <a:cs typeface="Calibri"/>
              </a:rPr>
              <a:t> </a:t>
            </a:r>
            <a:r>
              <a:rPr sz="2800" spc="-5" dirty="0">
                <a:latin typeface="Calibri"/>
                <a:cs typeface="Calibri"/>
              </a:rPr>
              <a:t>of</a:t>
            </a:r>
            <a:r>
              <a:rPr sz="2800" dirty="0">
                <a:latin typeface="Calibri"/>
                <a:cs typeface="Calibri"/>
              </a:rPr>
              <a:t> </a:t>
            </a:r>
            <a:r>
              <a:rPr sz="2800" spc="-15" dirty="0">
                <a:latin typeface="Calibri"/>
                <a:cs typeface="Calibri"/>
              </a:rPr>
              <a:t>recall</a:t>
            </a:r>
            <a:r>
              <a:rPr sz="2800" spc="-5" dirty="0">
                <a:latin typeface="Calibri"/>
                <a:cs typeface="Calibri"/>
              </a:rPr>
              <a:t> and</a:t>
            </a:r>
            <a:r>
              <a:rPr sz="2800" dirty="0">
                <a:latin typeface="Calibri"/>
                <a:cs typeface="Calibri"/>
              </a:rPr>
              <a:t> </a:t>
            </a:r>
            <a:r>
              <a:rPr sz="2800" spc="-10" dirty="0">
                <a:latin typeface="Calibri"/>
                <a:cs typeface="Calibri"/>
              </a:rPr>
              <a:t>precision</a:t>
            </a:r>
            <a:endParaRPr sz="2800">
              <a:latin typeface="Calibri"/>
              <a:cs typeface="Calibri"/>
            </a:endParaRPr>
          </a:p>
          <a:p>
            <a:pPr marL="241300" indent="-228600">
              <a:lnSpc>
                <a:spcPct val="100000"/>
              </a:lnSpc>
              <a:spcBef>
                <a:spcPts val="625"/>
              </a:spcBef>
              <a:buFont typeface="Arial"/>
              <a:buChar char="•"/>
              <a:tabLst>
                <a:tab pos="241300" algn="l"/>
              </a:tabLst>
            </a:pPr>
            <a:r>
              <a:rPr sz="2800" spc="-15" dirty="0">
                <a:latin typeface="Calibri"/>
                <a:cs typeface="Calibri"/>
              </a:rPr>
              <a:t>For</a:t>
            </a:r>
            <a:r>
              <a:rPr sz="2800" dirty="0">
                <a:latin typeface="Calibri"/>
                <a:cs typeface="Calibri"/>
              </a:rPr>
              <a:t> </a:t>
            </a:r>
            <a:r>
              <a:rPr sz="2800" spc="-20" dirty="0">
                <a:latin typeface="Calibri"/>
                <a:cs typeface="Calibri"/>
              </a:rPr>
              <a:t>example,</a:t>
            </a:r>
            <a:r>
              <a:rPr sz="2800" spc="5" dirty="0">
                <a:latin typeface="Calibri"/>
                <a:cs typeface="Calibri"/>
              </a:rPr>
              <a:t> </a:t>
            </a:r>
            <a:r>
              <a:rPr sz="2800" spc="-25" dirty="0">
                <a:latin typeface="Calibri"/>
                <a:cs typeface="Calibri"/>
              </a:rPr>
              <a:t>for</a:t>
            </a:r>
            <a:r>
              <a:rPr sz="2800" spc="5" dirty="0">
                <a:latin typeface="Calibri"/>
                <a:cs typeface="Calibri"/>
              </a:rPr>
              <a:t> </a:t>
            </a:r>
            <a:r>
              <a:rPr sz="2800" spc="-5" dirty="0">
                <a:latin typeface="Calibri"/>
                <a:cs typeface="Calibri"/>
              </a:rPr>
              <a:t>the </a:t>
            </a:r>
            <a:r>
              <a:rPr sz="2800" spc="-20" dirty="0">
                <a:latin typeface="Calibri"/>
                <a:cs typeface="Calibri"/>
              </a:rPr>
              <a:t>example</a:t>
            </a:r>
            <a:r>
              <a:rPr sz="2800" dirty="0">
                <a:latin typeface="Calibri"/>
                <a:cs typeface="Calibri"/>
              </a:rPr>
              <a:t> </a:t>
            </a:r>
            <a:r>
              <a:rPr sz="2800" spc="-20" dirty="0">
                <a:latin typeface="Calibri"/>
                <a:cs typeface="Calibri"/>
              </a:rPr>
              <a:t>utterance:</a:t>
            </a:r>
            <a:endParaRPr sz="2800">
              <a:latin typeface="Calibri"/>
              <a:cs typeface="Calibri"/>
            </a:endParaRPr>
          </a:p>
          <a:p>
            <a:pPr marL="469900">
              <a:lnSpc>
                <a:spcPct val="100000"/>
              </a:lnSpc>
              <a:spcBef>
                <a:spcPts val="254"/>
              </a:spcBef>
            </a:pPr>
            <a:r>
              <a:rPr sz="2400" spc="-10" dirty="0">
                <a:latin typeface="Calibri"/>
                <a:cs typeface="Calibri"/>
              </a:rPr>
              <a:t>What</a:t>
            </a:r>
            <a:r>
              <a:rPr sz="2400" spc="-15" dirty="0">
                <a:latin typeface="Calibri"/>
                <a:cs typeface="Calibri"/>
              </a:rPr>
              <a:t> </a:t>
            </a:r>
            <a:r>
              <a:rPr sz="2400" spc="-5" dirty="0">
                <a:latin typeface="Calibri"/>
                <a:cs typeface="Calibri"/>
              </a:rPr>
              <a:t>movies</a:t>
            </a:r>
            <a:r>
              <a:rPr sz="2400" spc="-10" dirty="0">
                <a:latin typeface="Calibri"/>
                <a:cs typeface="Calibri"/>
              </a:rPr>
              <a:t> </a:t>
            </a:r>
            <a:r>
              <a:rPr sz="2400" dirty="0">
                <a:latin typeface="Calibri"/>
                <a:cs typeface="Calibri"/>
              </a:rPr>
              <a:t>has</a:t>
            </a:r>
            <a:r>
              <a:rPr sz="2400" spc="-15" dirty="0">
                <a:latin typeface="Calibri"/>
                <a:cs typeface="Calibri"/>
              </a:rPr>
              <a:t> </a:t>
            </a:r>
            <a:r>
              <a:rPr sz="2400" spc="-75" dirty="0">
                <a:latin typeface="Calibri"/>
                <a:cs typeface="Calibri"/>
              </a:rPr>
              <a:t>Tom</a:t>
            </a:r>
            <a:r>
              <a:rPr sz="2400" spc="-10" dirty="0">
                <a:latin typeface="Calibri"/>
                <a:cs typeface="Calibri"/>
              </a:rPr>
              <a:t> </a:t>
            </a:r>
            <a:r>
              <a:rPr sz="2400" spc="-5" dirty="0">
                <a:latin typeface="Calibri"/>
                <a:cs typeface="Calibri"/>
              </a:rPr>
              <a:t>Cruise </a:t>
            </a:r>
            <a:r>
              <a:rPr sz="2400" dirty="0">
                <a:latin typeface="Calibri"/>
                <a:cs typeface="Calibri"/>
              </a:rPr>
              <a:t>has</a:t>
            </a:r>
            <a:r>
              <a:rPr sz="2400" spc="-10" dirty="0">
                <a:latin typeface="Calibri"/>
                <a:cs typeface="Calibri"/>
              </a:rPr>
              <a:t> </a:t>
            </a:r>
            <a:r>
              <a:rPr sz="2400" dirty="0">
                <a:latin typeface="Calibri"/>
                <a:cs typeface="Calibri"/>
              </a:rPr>
              <a:t>been</a:t>
            </a:r>
            <a:r>
              <a:rPr sz="2400" spc="-5" dirty="0">
                <a:latin typeface="Calibri"/>
                <a:cs typeface="Calibri"/>
              </a:rPr>
              <a:t> in</a:t>
            </a:r>
            <a:r>
              <a:rPr sz="2400" spc="-10" dirty="0">
                <a:latin typeface="Calibri"/>
                <a:cs typeface="Calibri"/>
              </a:rPr>
              <a:t> recently</a:t>
            </a:r>
            <a:endParaRPr sz="2400">
              <a:latin typeface="Calibri"/>
              <a:cs typeface="Calibri"/>
            </a:endParaRPr>
          </a:p>
          <a:p>
            <a:pPr marL="241300" marR="5080" indent="-228600">
              <a:lnSpc>
                <a:spcPts val="3000"/>
              </a:lnSpc>
              <a:spcBef>
                <a:spcPts val="1010"/>
              </a:spcBef>
              <a:buFont typeface="Arial"/>
              <a:buChar char="•"/>
              <a:tabLst>
                <a:tab pos="241300" algn="l"/>
              </a:tabLst>
            </a:pPr>
            <a:r>
              <a:rPr sz="2800" spc="-5" dirty="0">
                <a:latin typeface="Calibri"/>
                <a:cs typeface="Calibri"/>
              </a:rPr>
              <a:t>If </a:t>
            </a:r>
            <a:r>
              <a:rPr sz="2800" dirty="0">
                <a:latin typeface="Calibri"/>
                <a:cs typeface="Calibri"/>
              </a:rPr>
              <a:t>the</a:t>
            </a:r>
            <a:r>
              <a:rPr sz="2800" spc="-5" dirty="0">
                <a:latin typeface="Calibri"/>
                <a:cs typeface="Calibri"/>
              </a:rPr>
              <a:t> classifier </a:t>
            </a:r>
            <a:r>
              <a:rPr sz="2800" spc="-10" dirty="0">
                <a:latin typeface="Calibri"/>
                <a:cs typeface="Calibri"/>
              </a:rPr>
              <a:t>returns:</a:t>
            </a:r>
            <a:r>
              <a:rPr sz="2800" spc="-5" dirty="0">
                <a:latin typeface="Calibri"/>
                <a:cs typeface="Calibri"/>
              </a:rPr>
              <a:t> </a:t>
            </a:r>
            <a:r>
              <a:rPr sz="2800" spc="-20" dirty="0">
                <a:latin typeface="Calibri"/>
                <a:cs typeface="Calibri"/>
              </a:rPr>
              <a:t>movie.starring.actor,</a:t>
            </a:r>
            <a:r>
              <a:rPr sz="2800" dirty="0">
                <a:latin typeface="Calibri"/>
                <a:cs typeface="Calibri"/>
              </a:rPr>
              <a:t> </a:t>
            </a:r>
            <a:r>
              <a:rPr sz="2800" spc="-10" dirty="0">
                <a:latin typeface="Calibri"/>
                <a:cs typeface="Calibri"/>
              </a:rPr>
              <a:t>movie.genre,</a:t>
            </a:r>
            <a:r>
              <a:rPr sz="2800" spc="5" dirty="0">
                <a:latin typeface="Calibri"/>
                <a:cs typeface="Calibri"/>
              </a:rPr>
              <a:t> </a:t>
            </a:r>
            <a:r>
              <a:rPr sz="2800" spc="-5" dirty="0">
                <a:latin typeface="Calibri"/>
                <a:cs typeface="Calibri"/>
              </a:rPr>
              <a:t>and </a:t>
            </a:r>
            <a:r>
              <a:rPr sz="2800" spc="-620" dirty="0">
                <a:latin typeface="Calibri"/>
                <a:cs typeface="Calibri"/>
              </a:rPr>
              <a:t> </a:t>
            </a:r>
            <a:r>
              <a:rPr sz="2800" spc="-10" dirty="0">
                <a:latin typeface="Calibri"/>
                <a:cs typeface="Calibri"/>
              </a:rPr>
              <a:t>movie.directed_by</a:t>
            </a:r>
            <a:endParaRPr sz="2800">
              <a:latin typeface="Calibri"/>
              <a:cs typeface="Calibri"/>
            </a:endParaRPr>
          </a:p>
        </p:txBody>
      </p:sp>
      <p:sp>
        <p:nvSpPr>
          <p:cNvPr id="4" name="object 4"/>
          <p:cNvSpPr/>
          <p:nvPr/>
        </p:nvSpPr>
        <p:spPr>
          <a:xfrm>
            <a:off x="1233499" y="4355274"/>
            <a:ext cx="3672204" cy="2209800"/>
          </a:xfrm>
          <a:custGeom>
            <a:avLst/>
            <a:gdLst/>
            <a:ahLst/>
            <a:cxnLst/>
            <a:rect l="l" t="t" r="r" b="b"/>
            <a:pathLst>
              <a:path w="3672204" h="2209800">
                <a:moveTo>
                  <a:pt x="0" y="1104900"/>
                </a:moveTo>
                <a:lnTo>
                  <a:pt x="3754" y="1033665"/>
                </a:lnTo>
                <a:lnTo>
                  <a:pt x="14865" y="963634"/>
                </a:lnTo>
                <a:lnTo>
                  <a:pt x="33104" y="894943"/>
                </a:lnTo>
                <a:lnTo>
                  <a:pt x="58245" y="827730"/>
                </a:lnTo>
                <a:lnTo>
                  <a:pt x="90058" y="762131"/>
                </a:lnTo>
                <a:lnTo>
                  <a:pt x="128316" y="698285"/>
                </a:lnTo>
                <a:lnTo>
                  <a:pt x="172791" y="636328"/>
                </a:lnTo>
                <a:lnTo>
                  <a:pt x="197288" y="606101"/>
                </a:lnTo>
                <a:lnTo>
                  <a:pt x="223254" y="576398"/>
                </a:lnTo>
                <a:lnTo>
                  <a:pt x="250661" y="547235"/>
                </a:lnTo>
                <a:lnTo>
                  <a:pt x="279479" y="518631"/>
                </a:lnTo>
                <a:lnTo>
                  <a:pt x="309680" y="490602"/>
                </a:lnTo>
                <a:lnTo>
                  <a:pt x="341236" y="463165"/>
                </a:lnTo>
                <a:lnTo>
                  <a:pt x="374119" y="436338"/>
                </a:lnTo>
                <a:lnTo>
                  <a:pt x="408299" y="410137"/>
                </a:lnTo>
                <a:lnTo>
                  <a:pt x="443748" y="384580"/>
                </a:lnTo>
                <a:lnTo>
                  <a:pt x="480438" y="359684"/>
                </a:lnTo>
                <a:lnTo>
                  <a:pt x="518341" y="335466"/>
                </a:lnTo>
                <a:lnTo>
                  <a:pt x="557427" y="311944"/>
                </a:lnTo>
                <a:lnTo>
                  <a:pt x="597668" y="289134"/>
                </a:lnTo>
                <a:lnTo>
                  <a:pt x="639036" y="267053"/>
                </a:lnTo>
                <a:lnTo>
                  <a:pt x="681503" y="245719"/>
                </a:lnTo>
                <a:lnTo>
                  <a:pt x="725039" y="225149"/>
                </a:lnTo>
                <a:lnTo>
                  <a:pt x="769616" y="205360"/>
                </a:lnTo>
                <a:lnTo>
                  <a:pt x="815206" y="186369"/>
                </a:lnTo>
                <a:lnTo>
                  <a:pt x="861781" y="168194"/>
                </a:lnTo>
                <a:lnTo>
                  <a:pt x="909311" y="150851"/>
                </a:lnTo>
                <a:lnTo>
                  <a:pt x="957769" y="134357"/>
                </a:lnTo>
                <a:lnTo>
                  <a:pt x="1007125" y="118730"/>
                </a:lnTo>
                <a:lnTo>
                  <a:pt x="1057352" y="103988"/>
                </a:lnTo>
                <a:lnTo>
                  <a:pt x="1108421" y="90146"/>
                </a:lnTo>
                <a:lnTo>
                  <a:pt x="1160303" y="77222"/>
                </a:lnTo>
                <a:lnTo>
                  <a:pt x="1212969" y="65234"/>
                </a:lnTo>
                <a:lnTo>
                  <a:pt x="1266392" y="54198"/>
                </a:lnTo>
                <a:lnTo>
                  <a:pt x="1320543" y="44132"/>
                </a:lnTo>
                <a:lnTo>
                  <a:pt x="1375393" y="35052"/>
                </a:lnTo>
                <a:lnTo>
                  <a:pt x="1430915" y="26977"/>
                </a:lnTo>
                <a:lnTo>
                  <a:pt x="1487078" y="19923"/>
                </a:lnTo>
                <a:lnTo>
                  <a:pt x="1543855" y="13906"/>
                </a:lnTo>
                <a:lnTo>
                  <a:pt x="1601218" y="8946"/>
                </a:lnTo>
                <a:lnTo>
                  <a:pt x="1659137" y="5057"/>
                </a:lnTo>
                <a:lnTo>
                  <a:pt x="1717585" y="2259"/>
                </a:lnTo>
                <a:lnTo>
                  <a:pt x="1776533" y="567"/>
                </a:lnTo>
                <a:lnTo>
                  <a:pt x="1835952" y="0"/>
                </a:lnTo>
                <a:lnTo>
                  <a:pt x="1895371" y="567"/>
                </a:lnTo>
                <a:lnTo>
                  <a:pt x="1954318" y="2259"/>
                </a:lnTo>
                <a:lnTo>
                  <a:pt x="2012766" y="5057"/>
                </a:lnTo>
                <a:lnTo>
                  <a:pt x="2070685" y="8946"/>
                </a:lnTo>
                <a:lnTo>
                  <a:pt x="2128048" y="13906"/>
                </a:lnTo>
                <a:lnTo>
                  <a:pt x="2184825" y="19923"/>
                </a:lnTo>
                <a:lnTo>
                  <a:pt x="2240988" y="26977"/>
                </a:lnTo>
                <a:lnTo>
                  <a:pt x="2296509" y="35052"/>
                </a:lnTo>
                <a:lnTo>
                  <a:pt x="2351360" y="44132"/>
                </a:lnTo>
                <a:lnTo>
                  <a:pt x="2405511" y="54198"/>
                </a:lnTo>
                <a:lnTo>
                  <a:pt x="2458934" y="65234"/>
                </a:lnTo>
                <a:lnTo>
                  <a:pt x="2511600" y="77222"/>
                </a:lnTo>
                <a:lnTo>
                  <a:pt x="2563482" y="90146"/>
                </a:lnTo>
                <a:lnTo>
                  <a:pt x="2614551" y="103988"/>
                </a:lnTo>
                <a:lnTo>
                  <a:pt x="2664777" y="118730"/>
                </a:lnTo>
                <a:lnTo>
                  <a:pt x="2714134" y="134357"/>
                </a:lnTo>
                <a:lnTo>
                  <a:pt x="2762592" y="150851"/>
                </a:lnTo>
                <a:lnTo>
                  <a:pt x="2810122" y="168194"/>
                </a:lnTo>
                <a:lnTo>
                  <a:pt x="2856696" y="186369"/>
                </a:lnTo>
                <a:lnTo>
                  <a:pt x="2902287" y="205360"/>
                </a:lnTo>
                <a:lnTo>
                  <a:pt x="2946864" y="225149"/>
                </a:lnTo>
                <a:lnTo>
                  <a:pt x="2990400" y="245719"/>
                </a:lnTo>
                <a:lnTo>
                  <a:pt x="3032867" y="267053"/>
                </a:lnTo>
                <a:lnTo>
                  <a:pt x="3074235" y="289134"/>
                </a:lnTo>
                <a:lnTo>
                  <a:pt x="3114476" y="311944"/>
                </a:lnTo>
                <a:lnTo>
                  <a:pt x="3153562" y="335466"/>
                </a:lnTo>
                <a:lnTo>
                  <a:pt x="3191465" y="359684"/>
                </a:lnTo>
                <a:lnTo>
                  <a:pt x="3228155" y="384580"/>
                </a:lnTo>
                <a:lnTo>
                  <a:pt x="3263604" y="410137"/>
                </a:lnTo>
                <a:lnTo>
                  <a:pt x="3297784" y="436338"/>
                </a:lnTo>
                <a:lnTo>
                  <a:pt x="3330667" y="463165"/>
                </a:lnTo>
                <a:lnTo>
                  <a:pt x="3362223" y="490602"/>
                </a:lnTo>
                <a:lnTo>
                  <a:pt x="3392424" y="518631"/>
                </a:lnTo>
                <a:lnTo>
                  <a:pt x="3421242" y="547235"/>
                </a:lnTo>
                <a:lnTo>
                  <a:pt x="3448649" y="576398"/>
                </a:lnTo>
                <a:lnTo>
                  <a:pt x="3474615" y="606101"/>
                </a:lnTo>
                <a:lnTo>
                  <a:pt x="3499112" y="636328"/>
                </a:lnTo>
                <a:lnTo>
                  <a:pt x="3522113" y="667062"/>
                </a:lnTo>
                <a:lnTo>
                  <a:pt x="3563507" y="729981"/>
                </a:lnTo>
                <a:lnTo>
                  <a:pt x="3598571" y="794720"/>
                </a:lnTo>
                <a:lnTo>
                  <a:pt x="3627077" y="861143"/>
                </a:lnTo>
                <a:lnTo>
                  <a:pt x="3648795" y="929112"/>
                </a:lnTo>
                <a:lnTo>
                  <a:pt x="3663499" y="998490"/>
                </a:lnTo>
                <a:lnTo>
                  <a:pt x="3670960" y="1069140"/>
                </a:lnTo>
                <a:lnTo>
                  <a:pt x="3671904" y="1104900"/>
                </a:lnTo>
                <a:lnTo>
                  <a:pt x="3670960" y="1140659"/>
                </a:lnTo>
                <a:lnTo>
                  <a:pt x="3663499" y="1211309"/>
                </a:lnTo>
                <a:lnTo>
                  <a:pt x="3648795" y="1280687"/>
                </a:lnTo>
                <a:lnTo>
                  <a:pt x="3627077" y="1348656"/>
                </a:lnTo>
                <a:lnTo>
                  <a:pt x="3598571" y="1415079"/>
                </a:lnTo>
                <a:lnTo>
                  <a:pt x="3563507" y="1479818"/>
                </a:lnTo>
                <a:lnTo>
                  <a:pt x="3522113" y="1542737"/>
                </a:lnTo>
                <a:lnTo>
                  <a:pt x="3499112" y="1573471"/>
                </a:lnTo>
                <a:lnTo>
                  <a:pt x="3474615" y="1603698"/>
                </a:lnTo>
                <a:lnTo>
                  <a:pt x="3448649" y="1633401"/>
                </a:lnTo>
                <a:lnTo>
                  <a:pt x="3421242" y="1662564"/>
                </a:lnTo>
                <a:lnTo>
                  <a:pt x="3392424" y="1691168"/>
                </a:lnTo>
                <a:lnTo>
                  <a:pt x="3362223" y="1719197"/>
                </a:lnTo>
                <a:lnTo>
                  <a:pt x="3330667" y="1746634"/>
                </a:lnTo>
                <a:lnTo>
                  <a:pt x="3297784" y="1773461"/>
                </a:lnTo>
                <a:lnTo>
                  <a:pt x="3263604" y="1799662"/>
                </a:lnTo>
                <a:lnTo>
                  <a:pt x="3228155" y="1825219"/>
                </a:lnTo>
                <a:lnTo>
                  <a:pt x="3191465" y="1850115"/>
                </a:lnTo>
                <a:lnTo>
                  <a:pt x="3153562" y="1874332"/>
                </a:lnTo>
                <a:lnTo>
                  <a:pt x="3114476" y="1897855"/>
                </a:lnTo>
                <a:lnTo>
                  <a:pt x="3074235" y="1920665"/>
                </a:lnTo>
                <a:lnTo>
                  <a:pt x="3032867" y="1942746"/>
                </a:lnTo>
                <a:lnTo>
                  <a:pt x="2990400" y="1964080"/>
                </a:lnTo>
                <a:lnTo>
                  <a:pt x="2946864" y="1984650"/>
                </a:lnTo>
                <a:lnTo>
                  <a:pt x="2902287" y="2004439"/>
                </a:lnTo>
                <a:lnTo>
                  <a:pt x="2856696" y="2023429"/>
                </a:lnTo>
                <a:lnTo>
                  <a:pt x="2810122" y="2041605"/>
                </a:lnTo>
                <a:lnTo>
                  <a:pt x="2762592" y="2058948"/>
                </a:lnTo>
                <a:lnTo>
                  <a:pt x="2714134" y="2075442"/>
                </a:lnTo>
                <a:lnTo>
                  <a:pt x="2664777" y="2091069"/>
                </a:lnTo>
                <a:lnTo>
                  <a:pt x="2614551" y="2105811"/>
                </a:lnTo>
                <a:lnTo>
                  <a:pt x="2563482" y="2119653"/>
                </a:lnTo>
                <a:lnTo>
                  <a:pt x="2511600" y="2132577"/>
                </a:lnTo>
                <a:lnTo>
                  <a:pt x="2458934" y="2144565"/>
                </a:lnTo>
                <a:lnTo>
                  <a:pt x="2405511" y="2155601"/>
                </a:lnTo>
                <a:lnTo>
                  <a:pt x="2351360" y="2165667"/>
                </a:lnTo>
                <a:lnTo>
                  <a:pt x="2296509" y="2174747"/>
                </a:lnTo>
                <a:lnTo>
                  <a:pt x="2240988" y="2182822"/>
                </a:lnTo>
                <a:lnTo>
                  <a:pt x="2184825" y="2189877"/>
                </a:lnTo>
                <a:lnTo>
                  <a:pt x="2128048" y="2195893"/>
                </a:lnTo>
                <a:lnTo>
                  <a:pt x="2070685" y="2200853"/>
                </a:lnTo>
                <a:lnTo>
                  <a:pt x="2012766" y="2204742"/>
                </a:lnTo>
                <a:lnTo>
                  <a:pt x="1954318" y="2207540"/>
                </a:lnTo>
                <a:lnTo>
                  <a:pt x="1895371" y="2209232"/>
                </a:lnTo>
                <a:lnTo>
                  <a:pt x="1835952" y="2209800"/>
                </a:lnTo>
                <a:lnTo>
                  <a:pt x="1776533" y="2209232"/>
                </a:lnTo>
                <a:lnTo>
                  <a:pt x="1717585" y="2207540"/>
                </a:lnTo>
                <a:lnTo>
                  <a:pt x="1659137" y="2204742"/>
                </a:lnTo>
                <a:lnTo>
                  <a:pt x="1601218" y="2200853"/>
                </a:lnTo>
                <a:lnTo>
                  <a:pt x="1543855" y="2195893"/>
                </a:lnTo>
                <a:lnTo>
                  <a:pt x="1487078" y="2189877"/>
                </a:lnTo>
                <a:lnTo>
                  <a:pt x="1430915" y="2182822"/>
                </a:lnTo>
                <a:lnTo>
                  <a:pt x="1375393" y="2174747"/>
                </a:lnTo>
                <a:lnTo>
                  <a:pt x="1320543" y="2165667"/>
                </a:lnTo>
                <a:lnTo>
                  <a:pt x="1266392" y="2155601"/>
                </a:lnTo>
                <a:lnTo>
                  <a:pt x="1212969" y="2144565"/>
                </a:lnTo>
                <a:lnTo>
                  <a:pt x="1160303" y="2132577"/>
                </a:lnTo>
                <a:lnTo>
                  <a:pt x="1108421" y="2119653"/>
                </a:lnTo>
                <a:lnTo>
                  <a:pt x="1057352" y="2105811"/>
                </a:lnTo>
                <a:lnTo>
                  <a:pt x="1007125" y="2091069"/>
                </a:lnTo>
                <a:lnTo>
                  <a:pt x="957769" y="2075442"/>
                </a:lnTo>
                <a:lnTo>
                  <a:pt x="909311" y="2058948"/>
                </a:lnTo>
                <a:lnTo>
                  <a:pt x="861781" y="2041605"/>
                </a:lnTo>
                <a:lnTo>
                  <a:pt x="815206" y="2023429"/>
                </a:lnTo>
                <a:lnTo>
                  <a:pt x="769616" y="2004439"/>
                </a:lnTo>
                <a:lnTo>
                  <a:pt x="725039" y="1984650"/>
                </a:lnTo>
                <a:lnTo>
                  <a:pt x="681503" y="1964080"/>
                </a:lnTo>
                <a:lnTo>
                  <a:pt x="639036" y="1942746"/>
                </a:lnTo>
                <a:lnTo>
                  <a:pt x="597668" y="1920665"/>
                </a:lnTo>
                <a:lnTo>
                  <a:pt x="557427" y="1897855"/>
                </a:lnTo>
                <a:lnTo>
                  <a:pt x="518341" y="1874332"/>
                </a:lnTo>
                <a:lnTo>
                  <a:pt x="480438" y="1850115"/>
                </a:lnTo>
                <a:lnTo>
                  <a:pt x="443748" y="1825219"/>
                </a:lnTo>
                <a:lnTo>
                  <a:pt x="408299" y="1799662"/>
                </a:lnTo>
                <a:lnTo>
                  <a:pt x="374119" y="1773461"/>
                </a:lnTo>
                <a:lnTo>
                  <a:pt x="341236" y="1746634"/>
                </a:lnTo>
                <a:lnTo>
                  <a:pt x="309680" y="1719197"/>
                </a:lnTo>
                <a:lnTo>
                  <a:pt x="279479" y="1691168"/>
                </a:lnTo>
                <a:lnTo>
                  <a:pt x="250661" y="1662564"/>
                </a:lnTo>
                <a:lnTo>
                  <a:pt x="223254" y="1633401"/>
                </a:lnTo>
                <a:lnTo>
                  <a:pt x="197288" y="1603698"/>
                </a:lnTo>
                <a:lnTo>
                  <a:pt x="172791" y="1573471"/>
                </a:lnTo>
                <a:lnTo>
                  <a:pt x="149790" y="1542737"/>
                </a:lnTo>
                <a:lnTo>
                  <a:pt x="108396" y="1479818"/>
                </a:lnTo>
                <a:lnTo>
                  <a:pt x="73332" y="1415079"/>
                </a:lnTo>
                <a:lnTo>
                  <a:pt x="44826" y="1348656"/>
                </a:lnTo>
                <a:lnTo>
                  <a:pt x="23108" y="1280687"/>
                </a:lnTo>
                <a:lnTo>
                  <a:pt x="8404" y="1211309"/>
                </a:lnTo>
                <a:lnTo>
                  <a:pt x="943" y="1140659"/>
                </a:lnTo>
                <a:lnTo>
                  <a:pt x="0" y="1104900"/>
                </a:lnTo>
                <a:close/>
              </a:path>
            </a:pathLst>
          </a:custGeom>
          <a:ln w="6350">
            <a:solidFill>
              <a:srgbClr val="4472C4"/>
            </a:solidFill>
          </a:ln>
        </p:spPr>
        <p:txBody>
          <a:bodyPr wrap="square" lIns="0" tIns="0" rIns="0" bIns="0" rtlCol="0"/>
          <a:lstStyle/>
          <a:p>
            <a:endParaRPr/>
          </a:p>
        </p:txBody>
      </p:sp>
      <p:sp>
        <p:nvSpPr>
          <p:cNvPr id="5" name="object 5"/>
          <p:cNvSpPr txBox="1"/>
          <p:nvPr/>
        </p:nvSpPr>
        <p:spPr>
          <a:xfrm>
            <a:off x="737158" y="4355083"/>
            <a:ext cx="739140" cy="568325"/>
          </a:xfrm>
          <a:prstGeom prst="rect">
            <a:avLst/>
          </a:prstGeom>
        </p:spPr>
        <p:txBody>
          <a:bodyPr vert="horz" wrap="square" lIns="0" tIns="26670" rIns="0" bIns="0" rtlCol="0">
            <a:spAutoFit/>
          </a:bodyPr>
          <a:lstStyle/>
          <a:p>
            <a:pPr marL="12700" marR="5080">
              <a:lnSpc>
                <a:spcPts val="2110"/>
              </a:lnSpc>
              <a:spcBef>
                <a:spcPts val="210"/>
              </a:spcBef>
            </a:pPr>
            <a:r>
              <a:rPr sz="1800" spc="-145" dirty="0">
                <a:latin typeface="Calibri"/>
                <a:cs typeface="Calibri"/>
              </a:rPr>
              <a:t>T</a:t>
            </a:r>
            <a:r>
              <a:rPr sz="1800" spc="-10" dirty="0">
                <a:latin typeface="Calibri"/>
                <a:cs typeface="Calibri"/>
              </a:rPr>
              <a:t>A</a:t>
            </a:r>
            <a:r>
              <a:rPr sz="1800" spc="-20" dirty="0">
                <a:latin typeface="Calibri"/>
                <a:cs typeface="Calibri"/>
              </a:rPr>
              <a:t>R</a:t>
            </a:r>
            <a:r>
              <a:rPr sz="1800" dirty="0">
                <a:latin typeface="Calibri"/>
                <a:cs typeface="Calibri"/>
              </a:rPr>
              <a:t>G</a:t>
            </a:r>
            <a:r>
              <a:rPr sz="1800" spc="-5" dirty="0">
                <a:latin typeface="Calibri"/>
                <a:cs typeface="Calibri"/>
              </a:rPr>
              <a:t>E</a:t>
            </a:r>
            <a:r>
              <a:rPr sz="1800" dirty="0">
                <a:latin typeface="Calibri"/>
                <a:cs typeface="Calibri"/>
              </a:rPr>
              <a:t>T  </a:t>
            </a:r>
            <a:r>
              <a:rPr sz="1800" spc="-5" dirty="0">
                <a:latin typeface="Calibri"/>
                <a:cs typeface="Calibri"/>
              </a:rPr>
              <a:t>SET</a:t>
            </a:r>
            <a:endParaRPr sz="1800">
              <a:latin typeface="Calibri"/>
              <a:cs typeface="Calibri"/>
            </a:endParaRPr>
          </a:p>
        </p:txBody>
      </p:sp>
      <p:sp>
        <p:nvSpPr>
          <p:cNvPr id="6" name="object 6"/>
          <p:cNvSpPr txBox="1"/>
          <p:nvPr/>
        </p:nvSpPr>
        <p:spPr>
          <a:xfrm>
            <a:off x="3896024" y="5022596"/>
            <a:ext cx="734060" cy="845819"/>
          </a:xfrm>
          <a:prstGeom prst="rect">
            <a:avLst/>
          </a:prstGeom>
        </p:spPr>
        <p:txBody>
          <a:bodyPr vert="horz" wrap="square" lIns="0" tIns="26670" rIns="0" bIns="0" rtlCol="0">
            <a:spAutoFit/>
          </a:bodyPr>
          <a:lstStyle/>
          <a:p>
            <a:pPr marL="12700" marR="5080">
              <a:lnSpc>
                <a:spcPts val="2110"/>
              </a:lnSpc>
              <a:spcBef>
                <a:spcPts val="210"/>
              </a:spcBef>
            </a:pPr>
            <a:r>
              <a:rPr sz="1800" spc="-5" dirty="0">
                <a:latin typeface="Calibri"/>
                <a:cs typeface="Calibri"/>
              </a:rPr>
              <a:t>Movie. </a:t>
            </a:r>
            <a:r>
              <a:rPr sz="1800" dirty="0">
                <a:latin typeface="Calibri"/>
                <a:cs typeface="Calibri"/>
              </a:rPr>
              <a:t> </a:t>
            </a:r>
            <a:r>
              <a:rPr sz="1800" spc="-25" dirty="0">
                <a:latin typeface="Calibri"/>
                <a:cs typeface="Calibri"/>
              </a:rPr>
              <a:t>s</a:t>
            </a:r>
            <a:r>
              <a:rPr sz="1800" spc="-30" dirty="0">
                <a:latin typeface="Calibri"/>
                <a:cs typeface="Calibri"/>
              </a:rPr>
              <a:t>t</a:t>
            </a:r>
            <a:r>
              <a:rPr sz="1800" spc="-5" dirty="0">
                <a:latin typeface="Calibri"/>
                <a:cs typeface="Calibri"/>
              </a:rPr>
              <a:t>arri</a:t>
            </a:r>
            <a:r>
              <a:rPr sz="1800" dirty="0">
                <a:latin typeface="Calibri"/>
                <a:cs typeface="Calibri"/>
              </a:rPr>
              <a:t>ng</a:t>
            </a:r>
            <a:endParaRPr sz="1800">
              <a:latin typeface="Calibri"/>
              <a:cs typeface="Calibri"/>
            </a:endParaRPr>
          </a:p>
          <a:p>
            <a:pPr marL="12700">
              <a:lnSpc>
                <a:spcPts val="2125"/>
              </a:lnSpc>
            </a:pPr>
            <a:r>
              <a:rPr sz="1800" spc="-5" dirty="0">
                <a:latin typeface="Calibri"/>
                <a:cs typeface="Calibri"/>
              </a:rPr>
              <a:t>.actor</a:t>
            </a:r>
            <a:endParaRPr sz="1800">
              <a:latin typeface="Calibri"/>
              <a:cs typeface="Calibri"/>
            </a:endParaRPr>
          </a:p>
        </p:txBody>
      </p:sp>
      <p:sp>
        <p:nvSpPr>
          <p:cNvPr id="7" name="object 7"/>
          <p:cNvSpPr txBox="1"/>
          <p:nvPr/>
        </p:nvSpPr>
        <p:spPr>
          <a:xfrm>
            <a:off x="1488774" y="5156708"/>
            <a:ext cx="1860550" cy="568325"/>
          </a:xfrm>
          <a:prstGeom prst="rect">
            <a:avLst/>
          </a:prstGeom>
        </p:spPr>
        <p:txBody>
          <a:bodyPr vert="horz" wrap="square" lIns="0" tIns="26670" rIns="0" bIns="0" rtlCol="0">
            <a:spAutoFit/>
          </a:bodyPr>
          <a:lstStyle/>
          <a:p>
            <a:pPr marL="12700" marR="5080">
              <a:lnSpc>
                <a:spcPts val="2110"/>
              </a:lnSpc>
              <a:spcBef>
                <a:spcPts val="210"/>
              </a:spcBef>
            </a:pPr>
            <a:r>
              <a:rPr sz="1800" spc="-5" dirty="0">
                <a:latin typeface="Calibri"/>
                <a:cs typeface="Calibri"/>
              </a:rPr>
              <a:t>Movie. </a:t>
            </a:r>
            <a:r>
              <a:rPr sz="1800" dirty="0">
                <a:latin typeface="Calibri"/>
                <a:cs typeface="Calibri"/>
              </a:rPr>
              <a:t> </a:t>
            </a:r>
            <a:r>
              <a:rPr sz="1800" spc="-5" dirty="0">
                <a:latin typeface="Calibri"/>
                <a:cs typeface="Calibri"/>
              </a:rPr>
              <a:t>I</a:t>
            </a:r>
            <a:r>
              <a:rPr sz="1800" spc="5" dirty="0">
                <a:latin typeface="Calibri"/>
                <a:cs typeface="Calibri"/>
              </a:rPr>
              <a:t>n</a:t>
            </a:r>
            <a:r>
              <a:rPr sz="1800" spc="-5" dirty="0">
                <a:latin typeface="Calibri"/>
                <a:cs typeface="Calibri"/>
              </a:rPr>
              <a:t>it</a:t>
            </a:r>
            <a:r>
              <a:rPr sz="1800" dirty="0">
                <a:latin typeface="Calibri"/>
                <a:cs typeface="Calibri"/>
              </a:rPr>
              <a:t>ia</a:t>
            </a:r>
            <a:r>
              <a:rPr sz="1800" spc="-5" dirty="0">
                <a:latin typeface="Calibri"/>
                <a:cs typeface="Calibri"/>
              </a:rPr>
              <a:t>l</a:t>
            </a:r>
            <a:r>
              <a:rPr sz="1800" dirty="0">
                <a:latin typeface="Calibri"/>
                <a:cs typeface="Calibri"/>
              </a:rPr>
              <a:t>_</a:t>
            </a:r>
            <a:r>
              <a:rPr sz="1800" spc="-30" dirty="0">
                <a:latin typeface="Calibri"/>
                <a:cs typeface="Calibri"/>
              </a:rPr>
              <a:t>r</a:t>
            </a:r>
            <a:r>
              <a:rPr sz="1800" dirty="0">
                <a:latin typeface="Calibri"/>
                <a:cs typeface="Calibri"/>
              </a:rPr>
              <a:t>e</a:t>
            </a:r>
            <a:r>
              <a:rPr sz="1800" spc="-5" dirty="0">
                <a:latin typeface="Calibri"/>
                <a:cs typeface="Calibri"/>
              </a:rPr>
              <a:t>l</a:t>
            </a:r>
            <a:r>
              <a:rPr sz="1800" dirty="0">
                <a:latin typeface="Calibri"/>
                <a:cs typeface="Calibri"/>
              </a:rPr>
              <a:t>ea</a:t>
            </a:r>
            <a:r>
              <a:rPr sz="1800" spc="-5" dirty="0">
                <a:latin typeface="Calibri"/>
                <a:cs typeface="Calibri"/>
              </a:rPr>
              <a:t>s</a:t>
            </a:r>
            <a:r>
              <a:rPr sz="1800" dirty="0">
                <a:latin typeface="Calibri"/>
                <a:cs typeface="Calibri"/>
              </a:rPr>
              <a:t>e_d</a:t>
            </a:r>
            <a:r>
              <a:rPr sz="1800" spc="-20" dirty="0">
                <a:latin typeface="Calibri"/>
                <a:cs typeface="Calibri"/>
              </a:rPr>
              <a:t>a</a:t>
            </a:r>
            <a:r>
              <a:rPr sz="1800" spc="-25" dirty="0">
                <a:latin typeface="Calibri"/>
                <a:cs typeface="Calibri"/>
              </a:rPr>
              <a:t>t</a:t>
            </a:r>
            <a:r>
              <a:rPr sz="1800" dirty="0">
                <a:latin typeface="Calibri"/>
                <a:cs typeface="Calibri"/>
              </a:rPr>
              <a:t>e</a:t>
            </a:r>
            <a:endParaRPr sz="1800">
              <a:latin typeface="Calibri"/>
              <a:cs typeface="Calibri"/>
            </a:endParaRPr>
          </a:p>
        </p:txBody>
      </p:sp>
      <p:sp>
        <p:nvSpPr>
          <p:cNvPr id="8" name="object 8"/>
          <p:cNvSpPr txBox="1"/>
          <p:nvPr/>
        </p:nvSpPr>
        <p:spPr>
          <a:xfrm>
            <a:off x="5492695" y="5754116"/>
            <a:ext cx="120205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M</a:t>
            </a:r>
            <a:r>
              <a:rPr sz="1800" spc="-10" dirty="0">
                <a:latin typeface="Calibri"/>
                <a:cs typeface="Calibri"/>
              </a:rPr>
              <a:t>o</a:t>
            </a:r>
            <a:r>
              <a:rPr sz="1800" spc="-5" dirty="0">
                <a:latin typeface="Calibri"/>
                <a:cs typeface="Calibri"/>
              </a:rPr>
              <a:t>v</a:t>
            </a:r>
            <a:r>
              <a:rPr sz="1800" dirty="0">
                <a:latin typeface="Calibri"/>
                <a:cs typeface="Calibri"/>
              </a:rPr>
              <a:t>ie</a:t>
            </a:r>
            <a:r>
              <a:rPr sz="1800" spc="15" dirty="0">
                <a:latin typeface="Calibri"/>
                <a:cs typeface="Calibri"/>
              </a:rPr>
              <a:t>.</a:t>
            </a:r>
            <a:r>
              <a:rPr sz="1800" spc="-15" dirty="0">
                <a:latin typeface="Calibri"/>
                <a:cs typeface="Calibri"/>
              </a:rPr>
              <a:t>g</a:t>
            </a:r>
            <a:r>
              <a:rPr sz="1800" dirty="0">
                <a:latin typeface="Calibri"/>
                <a:cs typeface="Calibri"/>
              </a:rPr>
              <a:t>e</a:t>
            </a:r>
            <a:r>
              <a:rPr sz="1800" spc="5" dirty="0">
                <a:latin typeface="Calibri"/>
                <a:cs typeface="Calibri"/>
              </a:rPr>
              <a:t>n</a:t>
            </a:r>
            <a:r>
              <a:rPr sz="1800" spc="-30" dirty="0">
                <a:latin typeface="Calibri"/>
                <a:cs typeface="Calibri"/>
              </a:rPr>
              <a:t>r</a:t>
            </a:r>
            <a:r>
              <a:rPr sz="1800" dirty="0">
                <a:latin typeface="Calibri"/>
                <a:cs typeface="Calibri"/>
              </a:rPr>
              <a:t>e</a:t>
            </a:r>
            <a:endParaRPr sz="1800">
              <a:latin typeface="Calibri"/>
              <a:cs typeface="Calibri"/>
            </a:endParaRPr>
          </a:p>
        </p:txBody>
      </p:sp>
      <p:sp>
        <p:nvSpPr>
          <p:cNvPr id="9" name="object 9"/>
          <p:cNvSpPr txBox="1"/>
          <p:nvPr/>
        </p:nvSpPr>
        <p:spPr>
          <a:xfrm>
            <a:off x="5517543" y="4973828"/>
            <a:ext cx="1152525" cy="565150"/>
          </a:xfrm>
          <a:prstGeom prst="rect">
            <a:avLst/>
          </a:prstGeom>
        </p:spPr>
        <p:txBody>
          <a:bodyPr vert="horz" wrap="square" lIns="0" tIns="28575" rIns="0" bIns="0" rtlCol="0">
            <a:spAutoFit/>
          </a:bodyPr>
          <a:lstStyle/>
          <a:p>
            <a:pPr marL="12700" marR="5080">
              <a:lnSpc>
                <a:spcPts val="2090"/>
              </a:lnSpc>
              <a:spcBef>
                <a:spcPts val="225"/>
              </a:spcBef>
            </a:pPr>
            <a:r>
              <a:rPr sz="1800" spc="-5" dirty="0">
                <a:latin typeface="Calibri"/>
                <a:cs typeface="Calibri"/>
              </a:rPr>
              <a:t>Movie. </a:t>
            </a:r>
            <a:r>
              <a:rPr sz="1800" dirty="0">
                <a:latin typeface="Calibri"/>
                <a:cs typeface="Calibri"/>
              </a:rPr>
              <a:t> </a:t>
            </a:r>
            <a:r>
              <a:rPr sz="1800" spc="5" dirty="0">
                <a:latin typeface="Calibri"/>
                <a:cs typeface="Calibri"/>
              </a:rPr>
              <a:t>D</a:t>
            </a:r>
            <a:r>
              <a:rPr sz="1800" spc="-5" dirty="0">
                <a:latin typeface="Calibri"/>
                <a:cs typeface="Calibri"/>
              </a:rPr>
              <a:t>i</a:t>
            </a:r>
            <a:r>
              <a:rPr sz="1800" spc="-30" dirty="0">
                <a:latin typeface="Calibri"/>
                <a:cs typeface="Calibri"/>
              </a:rPr>
              <a:t>r</a:t>
            </a:r>
            <a:r>
              <a:rPr sz="1800" dirty="0">
                <a:latin typeface="Calibri"/>
                <a:cs typeface="Calibri"/>
              </a:rPr>
              <a:t>ec</a:t>
            </a:r>
            <a:r>
              <a:rPr sz="1800" spc="-25" dirty="0">
                <a:latin typeface="Calibri"/>
                <a:cs typeface="Calibri"/>
              </a:rPr>
              <a:t>t</a:t>
            </a:r>
            <a:r>
              <a:rPr sz="1800" dirty="0">
                <a:latin typeface="Calibri"/>
                <a:cs typeface="Calibri"/>
              </a:rPr>
              <a:t>ed_</a:t>
            </a:r>
            <a:r>
              <a:rPr sz="1800" spc="-5" dirty="0">
                <a:latin typeface="Calibri"/>
                <a:cs typeface="Calibri"/>
              </a:rPr>
              <a:t>b</a:t>
            </a:r>
            <a:r>
              <a:rPr sz="1800" dirty="0">
                <a:latin typeface="Calibri"/>
                <a:cs typeface="Calibri"/>
              </a:rPr>
              <a:t>y</a:t>
            </a:r>
            <a:endParaRPr sz="1800">
              <a:latin typeface="Calibri"/>
              <a:cs typeface="Calibri"/>
            </a:endParaRPr>
          </a:p>
        </p:txBody>
      </p:sp>
      <p:sp>
        <p:nvSpPr>
          <p:cNvPr id="10" name="object 10"/>
          <p:cNvSpPr/>
          <p:nvPr/>
        </p:nvSpPr>
        <p:spPr>
          <a:xfrm>
            <a:off x="3483415" y="4360702"/>
            <a:ext cx="3672204" cy="2209800"/>
          </a:xfrm>
          <a:custGeom>
            <a:avLst/>
            <a:gdLst/>
            <a:ahLst/>
            <a:cxnLst/>
            <a:rect l="l" t="t" r="r" b="b"/>
            <a:pathLst>
              <a:path w="3672204" h="2209800">
                <a:moveTo>
                  <a:pt x="0" y="1104900"/>
                </a:moveTo>
                <a:lnTo>
                  <a:pt x="3754" y="1033665"/>
                </a:lnTo>
                <a:lnTo>
                  <a:pt x="14865" y="963634"/>
                </a:lnTo>
                <a:lnTo>
                  <a:pt x="33104" y="894943"/>
                </a:lnTo>
                <a:lnTo>
                  <a:pt x="58245" y="827730"/>
                </a:lnTo>
                <a:lnTo>
                  <a:pt x="90058" y="762131"/>
                </a:lnTo>
                <a:lnTo>
                  <a:pt x="128316" y="698285"/>
                </a:lnTo>
                <a:lnTo>
                  <a:pt x="172791" y="636328"/>
                </a:lnTo>
                <a:lnTo>
                  <a:pt x="197288" y="606101"/>
                </a:lnTo>
                <a:lnTo>
                  <a:pt x="223254" y="576398"/>
                </a:lnTo>
                <a:lnTo>
                  <a:pt x="250661" y="547235"/>
                </a:lnTo>
                <a:lnTo>
                  <a:pt x="279479" y="518631"/>
                </a:lnTo>
                <a:lnTo>
                  <a:pt x="309680" y="490602"/>
                </a:lnTo>
                <a:lnTo>
                  <a:pt x="341236" y="463165"/>
                </a:lnTo>
                <a:lnTo>
                  <a:pt x="374119" y="436338"/>
                </a:lnTo>
                <a:lnTo>
                  <a:pt x="408299" y="410137"/>
                </a:lnTo>
                <a:lnTo>
                  <a:pt x="443748" y="384580"/>
                </a:lnTo>
                <a:lnTo>
                  <a:pt x="480438" y="359684"/>
                </a:lnTo>
                <a:lnTo>
                  <a:pt x="518341" y="335466"/>
                </a:lnTo>
                <a:lnTo>
                  <a:pt x="557427" y="311944"/>
                </a:lnTo>
                <a:lnTo>
                  <a:pt x="597668" y="289134"/>
                </a:lnTo>
                <a:lnTo>
                  <a:pt x="639036" y="267053"/>
                </a:lnTo>
                <a:lnTo>
                  <a:pt x="681503" y="245719"/>
                </a:lnTo>
                <a:lnTo>
                  <a:pt x="725039" y="225149"/>
                </a:lnTo>
                <a:lnTo>
                  <a:pt x="769616" y="205360"/>
                </a:lnTo>
                <a:lnTo>
                  <a:pt x="815206" y="186369"/>
                </a:lnTo>
                <a:lnTo>
                  <a:pt x="861781" y="168194"/>
                </a:lnTo>
                <a:lnTo>
                  <a:pt x="909311" y="150851"/>
                </a:lnTo>
                <a:lnTo>
                  <a:pt x="957769" y="134357"/>
                </a:lnTo>
                <a:lnTo>
                  <a:pt x="1007125" y="118730"/>
                </a:lnTo>
                <a:lnTo>
                  <a:pt x="1057352" y="103988"/>
                </a:lnTo>
                <a:lnTo>
                  <a:pt x="1108421" y="90146"/>
                </a:lnTo>
                <a:lnTo>
                  <a:pt x="1160303" y="77222"/>
                </a:lnTo>
                <a:lnTo>
                  <a:pt x="1212969" y="65234"/>
                </a:lnTo>
                <a:lnTo>
                  <a:pt x="1266392" y="54198"/>
                </a:lnTo>
                <a:lnTo>
                  <a:pt x="1320543" y="44132"/>
                </a:lnTo>
                <a:lnTo>
                  <a:pt x="1375393" y="35052"/>
                </a:lnTo>
                <a:lnTo>
                  <a:pt x="1430915" y="26977"/>
                </a:lnTo>
                <a:lnTo>
                  <a:pt x="1487078" y="19923"/>
                </a:lnTo>
                <a:lnTo>
                  <a:pt x="1543855" y="13906"/>
                </a:lnTo>
                <a:lnTo>
                  <a:pt x="1601218" y="8946"/>
                </a:lnTo>
                <a:lnTo>
                  <a:pt x="1659137" y="5057"/>
                </a:lnTo>
                <a:lnTo>
                  <a:pt x="1717585" y="2259"/>
                </a:lnTo>
                <a:lnTo>
                  <a:pt x="1776533" y="567"/>
                </a:lnTo>
                <a:lnTo>
                  <a:pt x="1835952" y="0"/>
                </a:lnTo>
                <a:lnTo>
                  <a:pt x="1895371" y="567"/>
                </a:lnTo>
                <a:lnTo>
                  <a:pt x="1954318" y="2259"/>
                </a:lnTo>
                <a:lnTo>
                  <a:pt x="2012766" y="5057"/>
                </a:lnTo>
                <a:lnTo>
                  <a:pt x="2070685" y="8946"/>
                </a:lnTo>
                <a:lnTo>
                  <a:pt x="2128048" y="13906"/>
                </a:lnTo>
                <a:lnTo>
                  <a:pt x="2184825" y="19923"/>
                </a:lnTo>
                <a:lnTo>
                  <a:pt x="2240988" y="26977"/>
                </a:lnTo>
                <a:lnTo>
                  <a:pt x="2296509" y="35052"/>
                </a:lnTo>
                <a:lnTo>
                  <a:pt x="2351360" y="44132"/>
                </a:lnTo>
                <a:lnTo>
                  <a:pt x="2405511" y="54198"/>
                </a:lnTo>
                <a:lnTo>
                  <a:pt x="2458934" y="65234"/>
                </a:lnTo>
                <a:lnTo>
                  <a:pt x="2511600" y="77222"/>
                </a:lnTo>
                <a:lnTo>
                  <a:pt x="2563482" y="90146"/>
                </a:lnTo>
                <a:lnTo>
                  <a:pt x="2614551" y="103988"/>
                </a:lnTo>
                <a:lnTo>
                  <a:pt x="2664777" y="118730"/>
                </a:lnTo>
                <a:lnTo>
                  <a:pt x="2714134" y="134357"/>
                </a:lnTo>
                <a:lnTo>
                  <a:pt x="2762592" y="150851"/>
                </a:lnTo>
                <a:lnTo>
                  <a:pt x="2810122" y="168194"/>
                </a:lnTo>
                <a:lnTo>
                  <a:pt x="2856696" y="186369"/>
                </a:lnTo>
                <a:lnTo>
                  <a:pt x="2902287" y="205360"/>
                </a:lnTo>
                <a:lnTo>
                  <a:pt x="2946864" y="225149"/>
                </a:lnTo>
                <a:lnTo>
                  <a:pt x="2990400" y="245719"/>
                </a:lnTo>
                <a:lnTo>
                  <a:pt x="3032867" y="267053"/>
                </a:lnTo>
                <a:lnTo>
                  <a:pt x="3074235" y="289134"/>
                </a:lnTo>
                <a:lnTo>
                  <a:pt x="3114476" y="311944"/>
                </a:lnTo>
                <a:lnTo>
                  <a:pt x="3153562" y="335466"/>
                </a:lnTo>
                <a:lnTo>
                  <a:pt x="3191465" y="359684"/>
                </a:lnTo>
                <a:lnTo>
                  <a:pt x="3228155" y="384580"/>
                </a:lnTo>
                <a:lnTo>
                  <a:pt x="3263604" y="410137"/>
                </a:lnTo>
                <a:lnTo>
                  <a:pt x="3297784" y="436338"/>
                </a:lnTo>
                <a:lnTo>
                  <a:pt x="3330667" y="463165"/>
                </a:lnTo>
                <a:lnTo>
                  <a:pt x="3362223" y="490602"/>
                </a:lnTo>
                <a:lnTo>
                  <a:pt x="3392424" y="518631"/>
                </a:lnTo>
                <a:lnTo>
                  <a:pt x="3421242" y="547235"/>
                </a:lnTo>
                <a:lnTo>
                  <a:pt x="3448649" y="576398"/>
                </a:lnTo>
                <a:lnTo>
                  <a:pt x="3474615" y="606101"/>
                </a:lnTo>
                <a:lnTo>
                  <a:pt x="3499112" y="636328"/>
                </a:lnTo>
                <a:lnTo>
                  <a:pt x="3522113" y="667062"/>
                </a:lnTo>
                <a:lnTo>
                  <a:pt x="3563507" y="729981"/>
                </a:lnTo>
                <a:lnTo>
                  <a:pt x="3598571" y="794720"/>
                </a:lnTo>
                <a:lnTo>
                  <a:pt x="3627077" y="861143"/>
                </a:lnTo>
                <a:lnTo>
                  <a:pt x="3648795" y="929112"/>
                </a:lnTo>
                <a:lnTo>
                  <a:pt x="3663499" y="998490"/>
                </a:lnTo>
                <a:lnTo>
                  <a:pt x="3670960" y="1069140"/>
                </a:lnTo>
                <a:lnTo>
                  <a:pt x="3671904" y="1104900"/>
                </a:lnTo>
                <a:lnTo>
                  <a:pt x="3670960" y="1140659"/>
                </a:lnTo>
                <a:lnTo>
                  <a:pt x="3663499" y="1211309"/>
                </a:lnTo>
                <a:lnTo>
                  <a:pt x="3648795" y="1280687"/>
                </a:lnTo>
                <a:lnTo>
                  <a:pt x="3627077" y="1348656"/>
                </a:lnTo>
                <a:lnTo>
                  <a:pt x="3598571" y="1415079"/>
                </a:lnTo>
                <a:lnTo>
                  <a:pt x="3563507" y="1479818"/>
                </a:lnTo>
                <a:lnTo>
                  <a:pt x="3522113" y="1542737"/>
                </a:lnTo>
                <a:lnTo>
                  <a:pt x="3499112" y="1573471"/>
                </a:lnTo>
                <a:lnTo>
                  <a:pt x="3474615" y="1603698"/>
                </a:lnTo>
                <a:lnTo>
                  <a:pt x="3448649" y="1633401"/>
                </a:lnTo>
                <a:lnTo>
                  <a:pt x="3421242" y="1662564"/>
                </a:lnTo>
                <a:lnTo>
                  <a:pt x="3392424" y="1691168"/>
                </a:lnTo>
                <a:lnTo>
                  <a:pt x="3362223" y="1719197"/>
                </a:lnTo>
                <a:lnTo>
                  <a:pt x="3330667" y="1746634"/>
                </a:lnTo>
                <a:lnTo>
                  <a:pt x="3297784" y="1773461"/>
                </a:lnTo>
                <a:lnTo>
                  <a:pt x="3263604" y="1799662"/>
                </a:lnTo>
                <a:lnTo>
                  <a:pt x="3228155" y="1825219"/>
                </a:lnTo>
                <a:lnTo>
                  <a:pt x="3191465" y="1850115"/>
                </a:lnTo>
                <a:lnTo>
                  <a:pt x="3153562" y="1874332"/>
                </a:lnTo>
                <a:lnTo>
                  <a:pt x="3114476" y="1897855"/>
                </a:lnTo>
                <a:lnTo>
                  <a:pt x="3074235" y="1920665"/>
                </a:lnTo>
                <a:lnTo>
                  <a:pt x="3032867" y="1942746"/>
                </a:lnTo>
                <a:lnTo>
                  <a:pt x="2990400" y="1964080"/>
                </a:lnTo>
                <a:lnTo>
                  <a:pt x="2946864" y="1984650"/>
                </a:lnTo>
                <a:lnTo>
                  <a:pt x="2902287" y="2004439"/>
                </a:lnTo>
                <a:lnTo>
                  <a:pt x="2856696" y="2023429"/>
                </a:lnTo>
                <a:lnTo>
                  <a:pt x="2810122" y="2041605"/>
                </a:lnTo>
                <a:lnTo>
                  <a:pt x="2762592" y="2058948"/>
                </a:lnTo>
                <a:lnTo>
                  <a:pt x="2714134" y="2075442"/>
                </a:lnTo>
                <a:lnTo>
                  <a:pt x="2664777" y="2091069"/>
                </a:lnTo>
                <a:lnTo>
                  <a:pt x="2614551" y="2105811"/>
                </a:lnTo>
                <a:lnTo>
                  <a:pt x="2563482" y="2119653"/>
                </a:lnTo>
                <a:lnTo>
                  <a:pt x="2511600" y="2132577"/>
                </a:lnTo>
                <a:lnTo>
                  <a:pt x="2458934" y="2144565"/>
                </a:lnTo>
                <a:lnTo>
                  <a:pt x="2405511" y="2155601"/>
                </a:lnTo>
                <a:lnTo>
                  <a:pt x="2351360" y="2165667"/>
                </a:lnTo>
                <a:lnTo>
                  <a:pt x="2296509" y="2174747"/>
                </a:lnTo>
                <a:lnTo>
                  <a:pt x="2240988" y="2182822"/>
                </a:lnTo>
                <a:lnTo>
                  <a:pt x="2184825" y="2189877"/>
                </a:lnTo>
                <a:lnTo>
                  <a:pt x="2128048" y="2195893"/>
                </a:lnTo>
                <a:lnTo>
                  <a:pt x="2070685" y="2200853"/>
                </a:lnTo>
                <a:lnTo>
                  <a:pt x="2012766" y="2204742"/>
                </a:lnTo>
                <a:lnTo>
                  <a:pt x="1954318" y="2207540"/>
                </a:lnTo>
                <a:lnTo>
                  <a:pt x="1895371" y="2209232"/>
                </a:lnTo>
                <a:lnTo>
                  <a:pt x="1835952" y="2209800"/>
                </a:lnTo>
                <a:lnTo>
                  <a:pt x="1776533" y="2209232"/>
                </a:lnTo>
                <a:lnTo>
                  <a:pt x="1717585" y="2207540"/>
                </a:lnTo>
                <a:lnTo>
                  <a:pt x="1659137" y="2204742"/>
                </a:lnTo>
                <a:lnTo>
                  <a:pt x="1601218" y="2200853"/>
                </a:lnTo>
                <a:lnTo>
                  <a:pt x="1543855" y="2195893"/>
                </a:lnTo>
                <a:lnTo>
                  <a:pt x="1487078" y="2189877"/>
                </a:lnTo>
                <a:lnTo>
                  <a:pt x="1430915" y="2182822"/>
                </a:lnTo>
                <a:lnTo>
                  <a:pt x="1375393" y="2174747"/>
                </a:lnTo>
                <a:lnTo>
                  <a:pt x="1320543" y="2165667"/>
                </a:lnTo>
                <a:lnTo>
                  <a:pt x="1266392" y="2155601"/>
                </a:lnTo>
                <a:lnTo>
                  <a:pt x="1212969" y="2144565"/>
                </a:lnTo>
                <a:lnTo>
                  <a:pt x="1160303" y="2132577"/>
                </a:lnTo>
                <a:lnTo>
                  <a:pt x="1108421" y="2119653"/>
                </a:lnTo>
                <a:lnTo>
                  <a:pt x="1057352" y="2105811"/>
                </a:lnTo>
                <a:lnTo>
                  <a:pt x="1007125" y="2091069"/>
                </a:lnTo>
                <a:lnTo>
                  <a:pt x="957769" y="2075442"/>
                </a:lnTo>
                <a:lnTo>
                  <a:pt x="909311" y="2058948"/>
                </a:lnTo>
                <a:lnTo>
                  <a:pt x="861781" y="2041605"/>
                </a:lnTo>
                <a:lnTo>
                  <a:pt x="815206" y="2023429"/>
                </a:lnTo>
                <a:lnTo>
                  <a:pt x="769616" y="2004439"/>
                </a:lnTo>
                <a:lnTo>
                  <a:pt x="725039" y="1984650"/>
                </a:lnTo>
                <a:lnTo>
                  <a:pt x="681503" y="1964080"/>
                </a:lnTo>
                <a:lnTo>
                  <a:pt x="639036" y="1942746"/>
                </a:lnTo>
                <a:lnTo>
                  <a:pt x="597668" y="1920665"/>
                </a:lnTo>
                <a:lnTo>
                  <a:pt x="557427" y="1897855"/>
                </a:lnTo>
                <a:lnTo>
                  <a:pt x="518341" y="1874332"/>
                </a:lnTo>
                <a:lnTo>
                  <a:pt x="480438" y="1850115"/>
                </a:lnTo>
                <a:lnTo>
                  <a:pt x="443748" y="1825219"/>
                </a:lnTo>
                <a:lnTo>
                  <a:pt x="408299" y="1799662"/>
                </a:lnTo>
                <a:lnTo>
                  <a:pt x="374119" y="1773461"/>
                </a:lnTo>
                <a:lnTo>
                  <a:pt x="341236" y="1746634"/>
                </a:lnTo>
                <a:lnTo>
                  <a:pt x="309680" y="1719197"/>
                </a:lnTo>
                <a:lnTo>
                  <a:pt x="279479" y="1691168"/>
                </a:lnTo>
                <a:lnTo>
                  <a:pt x="250661" y="1662564"/>
                </a:lnTo>
                <a:lnTo>
                  <a:pt x="223254" y="1633401"/>
                </a:lnTo>
                <a:lnTo>
                  <a:pt x="197288" y="1603698"/>
                </a:lnTo>
                <a:lnTo>
                  <a:pt x="172791" y="1573471"/>
                </a:lnTo>
                <a:lnTo>
                  <a:pt x="149790" y="1542737"/>
                </a:lnTo>
                <a:lnTo>
                  <a:pt x="108396" y="1479818"/>
                </a:lnTo>
                <a:lnTo>
                  <a:pt x="73332" y="1415079"/>
                </a:lnTo>
                <a:lnTo>
                  <a:pt x="44826" y="1348656"/>
                </a:lnTo>
                <a:lnTo>
                  <a:pt x="23108" y="1280687"/>
                </a:lnTo>
                <a:lnTo>
                  <a:pt x="8404" y="1211309"/>
                </a:lnTo>
                <a:lnTo>
                  <a:pt x="943" y="1140659"/>
                </a:lnTo>
                <a:lnTo>
                  <a:pt x="0" y="1104900"/>
                </a:lnTo>
                <a:close/>
              </a:path>
            </a:pathLst>
          </a:custGeom>
          <a:ln w="6350">
            <a:solidFill>
              <a:srgbClr val="4472C4"/>
            </a:solidFill>
          </a:ln>
        </p:spPr>
        <p:txBody>
          <a:bodyPr wrap="square" lIns="0" tIns="0" rIns="0" bIns="0" rtlCol="0"/>
          <a:lstStyle/>
          <a:p>
            <a:endParaRPr/>
          </a:p>
        </p:txBody>
      </p:sp>
      <p:sp>
        <p:nvSpPr>
          <p:cNvPr id="11" name="object 11"/>
          <p:cNvSpPr txBox="1"/>
          <p:nvPr/>
        </p:nvSpPr>
        <p:spPr>
          <a:xfrm>
            <a:off x="7117214" y="4434332"/>
            <a:ext cx="5050155" cy="1848485"/>
          </a:xfrm>
          <a:prstGeom prst="rect">
            <a:avLst/>
          </a:prstGeom>
        </p:spPr>
        <p:txBody>
          <a:bodyPr vert="horz" wrap="square" lIns="0" tIns="26670" rIns="0" bIns="0" rtlCol="0">
            <a:spAutoFit/>
          </a:bodyPr>
          <a:lstStyle/>
          <a:p>
            <a:pPr marL="12700" marR="4014470">
              <a:lnSpc>
                <a:spcPts val="2110"/>
              </a:lnSpc>
              <a:spcBef>
                <a:spcPts val="210"/>
              </a:spcBef>
            </a:pPr>
            <a:r>
              <a:rPr sz="1800" spc="-5" dirty="0">
                <a:latin typeface="Calibri"/>
                <a:cs typeface="Calibri"/>
              </a:rPr>
              <a:t>RET</a:t>
            </a:r>
            <a:r>
              <a:rPr sz="1800" spc="-10" dirty="0">
                <a:latin typeface="Calibri"/>
                <a:cs typeface="Calibri"/>
              </a:rPr>
              <a:t>U</a:t>
            </a:r>
            <a:r>
              <a:rPr sz="1800" spc="-5" dirty="0">
                <a:latin typeface="Calibri"/>
                <a:cs typeface="Calibri"/>
              </a:rPr>
              <a:t>RNE</a:t>
            </a:r>
            <a:r>
              <a:rPr sz="1800" dirty="0">
                <a:latin typeface="Calibri"/>
                <a:cs typeface="Calibri"/>
              </a:rPr>
              <a:t>D  </a:t>
            </a:r>
            <a:r>
              <a:rPr sz="1800" spc="-5" dirty="0">
                <a:latin typeface="Calibri"/>
                <a:cs typeface="Calibri"/>
              </a:rPr>
              <a:t>SET</a:t>
            </a:r>
            <a:endParaRPr sz="1800">
              <a:latin typeface="Calibri"/>
              <a:cs typeface="Calibri"/>
            </a:endParaRPr>
          </a:p>
          <a:p>
            <a:pPr marR="139700" algn="ctr">
              <a:lnSpc>
                <a:spcPts val="2135"/>
              </a:lnSpc>
              <a:spcBef>
                <a:spcPts val="1355"/>
              </a:spcBef>
            </a:pPr>
            <a:r>
              <a:rPr sz="1800" spc="-30" dirty="0">
                <a:latin typeface="Calibri"/>
                <a:cs typeface="Calibri"/>
              </a:rPr>
              <a:t>True</a:t>
            </a:r>
            <a:r>
              <a:rPr sz="1800" spc="5" dirty="0">
                <a:latin typeface="Calibri"/>
                <a:cs typeface="Calibri"/>
              </a:rPr>
              <a:t> </a:t>
            </a:r>
            <a:r>
              <a:rPr sz="1800" spc="-10" dirty="0">
                <a:latin typeface="Calibri"/>
                <a:cs typeface="Calibri"/>
              </a:rPr>
              <a:t>Positives</a:t>
            </a:r>
            <a:r>
              <a:rPr sz="1800" spc="-5" dirty="0">
                <a:latin typeface="Calibri"/>
                <a:cs typeface="Calibri"/>
              </a:rPr>
              <a:t> </a:t>
            </a:r>
            <a:r>
              <a:rPr sz="1800" dirty="0">
                <a:latin typeface="Calibri"/>
                <a:cs typeface="Calibri"/>
              </a:rPr>
              <a:t>= </a:t>
            </a:r>
            <a:r>
              <a:rPr sz="1800" spc="-10" dirty="0">
                <a:latin typeface="Calibri"/>
                <a:cs typeface="Calibri"/>
              </a:rPr>
              <a:t>{movie.starring.actor}</a:t>
            </a:r>
            <a:endParaRPr sz="1800">
              <a:latin typeface="Calibri"/>
              <a:cs typeface="Calibri"/>
            </a:endParaRPr>
          </a:p>
          <a:p>
            <a:pPr marR="181610" algn="ctr">
              <a:lnSpc>
                <a:spcPts val="2135"/>
              </a:lnSpc>
            </a:pPr>
            <a:r>
              <a:rPr sz="1800" b="1" spc="-15" dirty="0">
                <a:latin typeface="Calibri"/>
                <a:cs typeface="Calibri"/>
              </a:rPr>
              <a:t>False</a:t>
            </a:r>
            <a:r>
              <a:rPr sz="1800" b="1" spc="-25" dirty="0">
                <a:latin typeface="Calibri"/>
                <a:cs typeface="Calibri"/>
              </a:rPr>
              <a:t> </a:t>
            </a:r>
            <a:r>
              <a:rPr sz="1800" b="1" spc="-10" dirty="0">
                <a:latin typeface="Calibri"/>
                <a:cs typeface="Calibri"/>
              </a:rPr>
              <a:t>Positives</a:t>
            </a:r>
            <a:r>
              <a:rPr sz="1800" b="1" spc="-15" dirty="0">
                <a:latin typeface="Calibri"/>
                <a:cs typeface="Calibri"/>
              </a:rPr>
              <a:t> </a:t>
            </a:r>
            <a:r>
              <a:rPr sz="1800" b="1" dirty="0">
                <a:latin typeface="Calibri"/>
                <a:cs typeface="Calibri"/>
              </a:rPr>
              <a:t>=</a:t>
            </a:r>
            <a:r>
              <a:rPr sz="1800" b="1" spc="-10" dirty="0">
                <a:latin typeface="Calibri"/>
                <a:cs typeface="Calibri"/>
              </a:rPr>
              <a:t> </a:t>
            </a:r>
            <a:r>
              <a:rPr sz="1800" b="1" spc="-15" dirty="0">
                <a:latin typeface="Calibri"/>
                <a:cs typeface="Calibri"/>
              </a:rPr>
              <a:t>{movie.directed_by,</a:t>
            </a:r>
            <a:endParaRPr sz="1800">
              <a:latin typeface="Calibri"/>
              <a:cs typeface="Calibri"/>
            </a:endParaRPr>
          </a:p>
          <a:p>
            <a:pPr marL="1312545" algn="ctr">
              <a:lnSpc>
                <a:spcPct val="100000"/>
              </a:lnSpc>
              <a:spcBef>
                <a:spcPts val="25"/>
              </a:spcBef>
            </a:pPr>
            <a:r>
              <a:rPr sz="1800" b="1" spc="-10" dirty="0">
                <a:latin typeface="Calibri"/>
                <a:cs typeface="Calibri"/>
              </a:rPr>
              <a:t>movie_genre}</a:t>
            </a:r>
            <a:endParaRPr sz="1800">
              <a:latin typeface="Calibri"/>
              <a:cs typeface="Calibri"/>
            </a:endParaRPr>
          </a:p>
          <a:p>
            <a:pPr marL="683260" algn="ctr">
              <a:lnSpc>
                <a:spcPct val="100000"/>
              </a:lnSpc>
              <a:spcBef>
                <a:spcPts val="50"/>
              </a:spcBef>
            </a:pPr>
            <a:r>
              <a:rPr sz="1800" b="1" spc="-15" dirty="0">
                <a:latin typeface="Calibri"/>
                <a:cs typeface="Calibri"/>
              </a:rPr>
              <a:t>False</a:t>
            </a:r>
            <a:r>
              <a:rPr sz="1800" b="1" spc="-5" dirty="0">
                <a:latin typeface="Calibri"/>
                <a:cs typeface="Calibri"/>
              </a:rPr>
              <a:t> </a:t>
            </a:r>
            <a:r>
              <a:rPr sz="1800" b="1" spc="-15" dirty="0">
                <a:latin typeface="Calibri"/>
                <a:cs typeface="Calibri"/>
              </a:rPr>
              <a:t>Negatives</a:t>
            </a:r>
            <a:r>
              <a:rPr sz="1800" b="1" dirty="0">
                <a:latin typeface="Calibri"/>
                <a:cs typeface="Calibri"/>
              </a:rPr>
              <a:t> =</a:t>
            </a:r>
            <a:r>
              <a:rPr sz="1800" b="1" spc="5" dirty="0">
                <a:latin typeface="Calibri"/>
                <a:cs typeface="Calibri"/>
              </a:rPr>
              <a:t> </a:t>
            </a:r>
            <a:r>
              <a:rPr sz="1800" b="1" spc="-10" dirty="0">
                <a:latin typeface="Calibri"/>
                <a:cs typeface="Calibri"/>
              </a:rPr>
              <a:t>{movie.initial_release_date}</a:t>
            </a:r>
            <a:endParaRPr sz="1800">
              <a:latin typeface="Calibri"/>
              <a:cs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7134859" cy="695960"/>
          </a:xfrm>
          <a:prstGeom prst="rect">
            <a:avLst/>
          </a:prstGeom>
        </p:spPr>
        <p:txBody>
          <a:bodyPr vert="horz" wrap="square" lIns="0" tIns="12700" rIns="0" bIns="0" rtlCol="0">
            <a:spAutoFit/>
          </a:bodyPr>
          <a:lstStyle/>
          <a:p>
            <a:pPr marL="12700">
              <a:lnSpc>
                <a:spcPct val="100000"/>
              </a:lnSpc>
              <a:spcBef>
                <a:spcPts val="100"/>
              </a:spcBef>
            </a:pPr>
            <a:r>
              <a:rPr spc="-20" dirty="0">
                <a:solidFill>
                  <a:srgbClr val="0070C0"/>
                </a:solidFill>
              </a:rPr>
              <a:t>Evaluation </a:t>
            </a:r>
            <a:r>
              <a:rPr dirty="0">
                <a:solidFill>
                  <a:srgbClr val="0070C0"/>
                </a:solidFill>
              </a:rPr>
              <a:t>–</a:t>
            </a:r>
            <a:r>
              <a:rPr spc="-20" dirty="0">
                <a:solidFill>
                  <a:srgbClr val="0070C0"/>
                </a:solidFill>
              </a:rPr>
              <a:t> </a:t>
            </a:r>
            <a:r>
              <a:rPr spc="-10" dirty="0">
                <a:solidFill>
                  <a:srgbClr val="0070C0"/>
                </a:solidFill>
              </a:rPr>
              <a:t>F1-measure </a:t>
            </a:r>
            <a:r>
              <a:rPr spc="-15" dirty="0">
                <a:solidFill>
                  <a:srgbClr val="0070C0"/>
                </a:solidFill>
              </a:rPr>
              <a:t>(cont.)</a:t>
            </a:r>
          </a:p>
        </p:txBody>
      </p:sp>
      <p:sp>
        <p:nvSpPr>
          <p:cNvPr id="3" name="object 3"/>
          <p:cNvSpPr txBox="1"/>
          <p:nvPr/>
        </p:nvSpPr>
        <p:spPr>
          <a:xfrm>
            <a:off x="916939" y="1716532"/>
            <a:ext cx="8953500" cy="4178935"/>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sz="2800" spc="-5" dirty="0">
                <a:latin typeface="Calibri"/>
                <a:cs typeface="Calibri"/>
              </a:rPr>
              <a:t>In</a:t>
            </a:r>
            <a:r>
              <a:rPr sz="2800" spc="10" dirty="0">
                <a:latin typeface="Calibri"/>
                <a:cs typeface="Calibri"/>
              </a:rPr>
              <a:t> </a:t>
            </a:r>
            <a:r>
              <a:rPr sz="2800" spc="-5" dirty="0">
                <a:latin typeface="Calibri"/>
                <a:cs typeface="Calibri"/>
              </a:rPr>
              <a:t>NLP</a:t>
            </a:r>
            <a:r>
              <a:rPr sz="2800" spc="5" dirty="0">
                <a:latin typeface="Calibri"/>
                <a:cs typeface="Calibri"/>
              </a:rPr>
              <a:t> </a:t>
            </a:r>
            <a:r>
              <a:rPr sz="2800" spc="-15" dirty="0">
                <a:latin typeface="Calibri"/>
                <a:cs typeface="Calibri"/>
              </a:rPr>
              <a:t>we</a:t>
            </a:r>
            <a:r>
              <a:rPr sz="2800" spc="-5" dirty="0">
                <a:latin typeface="Calibri"/>
                <a:cs typeface="Calibri"/>
              </a:rPr>
              <a:t> </a:t>
            </a:r>
            <a:r>
              <a:rPr sz="2800" spc="-15" dirty="0">
                <a:latin typeface="Calibri"/>
                <a:cs typeface="Calibri"/>
              </a:rPr>
              <a:t>are</a:t>
            </a:r>
            <a:r>
              <a:rPr sz="2800" dirty="0">
                <a:latin typeface="Calibri"/>
                <a:cs typeface="Calibri"/>
              </a:rPr>
              <a:t> </a:t>
            </a:r>
            <a:r>
              <a:rPr sz="2800" spc="-25" dirty="0">
                <a:latin typeface="Calibri"/>
                <a:cs typeface="Calibri"/>
              </a:rPr>
              <a:t>always</a:t>
            </a:r>
            <a:r>
              <a:rPr sz="2800" spc="10" dirty="0">
                <a:latin typeface="Calibri"/>
                <a:cs typeface="Calibri"/>
              </a:rPr>
              <a:t> </a:t>
            </a:r>
            <a:r>
              <a:rPr sz="2800" spc="-5" dirty="0">
                <a:latin typeface="Calibri"/>
                <a:cs typeface="Calibri"/>
              </a:rPr>
              <a:t>dealing</a:t>
            </a:r>
            <a:r>
              <a:rPr sz="2800" dirty="0">
                <a:latin typeface="Calibri"/>
                <a:cs typeface="Calibri"/>
              </a:rPr>
              <a:t> </a:t>
            </a:r>
            <a:r>
              <a:rPr sz="2800" spc="-5" dirty="0">
                <a:latin typeface="Calibri"/>
                <a:cs typeface="Calibri"/>
              </a:rPr>
              <a:t>with</a:t>
            </a:r>
            <a:r>
              <a:rPr sz="2800" spc="5" dirty="0">
                <a:latin typeface="Calibri"/>
                <a:cs typeface="Calibri"/>
              </a:rPr>
              <a:t> </a:t>
            </a:r>
            <a:r>
              <a:rPr sz="2800" spc="-5" dirty="0">
                <a:latin typeface="Calibri"/>
                <a:cs typeface="Calibri"/>
              </a:rPr>
              <a:t>these</a:t>
            </a:r>
            <a:r>
              <a:rPr sz="2800" dirty="0">
                <a:latin typeface="Calibri"/>
                <a:cs typeface="Calibri"/>
              </a:rPr>
              <a:t> </a:t>
            </a:r>
            <a:r>
              <a:rPr sz="2800" spc="-5" dirty="0">
                <a:latin typeface="Calibri"/>
                <a:cs typeface="Calibri"/>
              </a:rPr>
              <a:t>kinds</a:t>
            </a:r>
            <a:r>
              <a:rPr sz="2800" spc="10" dirty="0">
                <a:latin typeface="Calibri"/>
                <a:cs typeface="Calibri"/>
              </a:rPr>
              <a:t> </a:t>
            </a:r>
            <a:r>
              <a:rPr sz="2800" spc="-5" dirty="0">
                <a:latin typeface="Calibri"/>
                <a:cs typeface="Calibri"/>
              </a:rPr>
              <a:t>of</a:t>
            </a:r>
            <a:r>
              <a:rPr sz="2800" dirty="0">
                <a:latin typeface="Calibri"/>
                <a:cs typeface="Calibri"/>
              </a:rPr>
              <a:t> </a:t>
            </a:r>
            <a:r>
              <a:rPr sz="2800" spc="-20" dirty="0">
                <a:latin typeface="Calibri"/>
                <a:cs typeface="Calibri"/>
              </a:rPr>
              <a:t>errors.</a:t>
            </a:r>
            <a:endParaRPr sz="2800">
              <a:latin typeface="Calibri"/>
              <a:cs typeface="Calibri"/>
            </a:endParaRPr>
          </a:p>
          <a:p>
            <a:pPr marL="241300" marR="5080" indent="-228600">
              <a:lnSpc>
                <a:spcPts val="3000"/>
              </a:lnSpc>
              <a:spcBef>
                <a:spcPts val="1025"/>
              </a:spcBef>
              <a:buFont typeface="Arial"/>
              <a:buChar char="•"/>
              <a:tabLst>
                <a:tab pos="241300" algn="l"/>
              </a:tabLst>
            </a:pPr>
            <a:r>
              <a:rPr sz="2800" spc="-10" dirty="0">
                <a:latin typeface="Calibri"/>
                <a:cs typeface="Calibri"/>
              </a:rPr>
              <a:t>Reducing</a:t>
            </a:r>
            <a:r>
              <a:rPr sz="2800" dirty="0">
                <a:latin typeface="Calibri"/>
                <a:cs typeface="Calibri"/>
              </a:rPr>
              <a:t> the </a:t>
            </a:r>
            <a:r>
              <a:rPr sz="2800" spc="-15" dirty="0">
                <a:latin typeface="Calibri"/>
                <a:cs typeface="Calibri"/>
              </a:rPr>
              <a:t>error</a:t>
            </a:r>
            <a:r>
              <a:rPr sz="2800" dirty="0">
                <a:latin typeface="Calibri"/>
                <a:cs typeface="Calibri"/>
              </a:rPr>
              <a:t> </a:t>
            </a:r>
            <a:r>
              <a:rPr sz="2800" spc="-35" dirty="0">
                <a:latin typeface="Calibri"/>
                <a:cs typeface="Calibri"/>
              </a:rPr>
              <a:t>rate</a:t>
            </a:r>
            <a:r>
              <a:rPr sz="2800" dirty="0">
                <a:latin typeface="Calibri"/>
                <a:cs typeface="Calibri"/>
              </a:rPr>
              <a:t> </a:t>
            </a:r>
            <a:r>
              <a:rPr sz="2800" spc="-25" dirty="0">
                <a:latin typeface="Calibri"/>
                <a:cs typeface="Calibri"/>
              </a:rPr>
              <a:t>for</a:t>
            </a:r>
            <a:r>
              <a:rPr sz="2800" dirty="0">
                <a:latin typeface="Calibri"/>
                <a:cs typeface="Calibri"/>
              </a:rPr>
              <a:t> </a:t>
            </a:r>
            <a:r>
              <a:rPr sz="2800" spc="-5" dirty="0">
                <a:latin typeface="Calibri"/>
                <a:cs typeface="Calibri"/>
              </a:rPr>
              <a:t>an</a:t>
            </a:r>
            <a:r>
              <a:rPr sz="2800" spc="15" dirty="0">
                <a:latin typeface="Calibri"/>
                <a:cs typeface="Calibri"/>
              </a:rPr>
              <a:t> </a:t>
            </a:r>
            <a:r>
              <a:rPr sz="2800" spc="-10" dirty="0">
                <a:latin typeface="Calibri"/>
                <a:cs typeface="Calibri"/>
              </a:rPr>
              <a:t>application</a:t>
            </a:r>
            <a:r>
              <a:rPr sz="2800" spc="10" dirty="0">
                <a:latin typeface="Calibri"/>
                <a:cs typeface="Calibri"/>
              </a:rPr>
              <a:t> </a:t>
            </a:r>
            <a:r>
              <a:rPr sz="2800" spc="-15" dirty="0">
                <a:latin typeface="Calibri"/>
                <a:cs typeface="Calibri"/>
              </a:rPr>
              <a:t>often</a:t>
            </a:r>
            <a:r>
              <a:rPr sz="2800" spc="15" dirty="0">
                <a:latin typeface="Calibri"/>
                <a:cs typeface="Calibri"/>
              </a:rPr>
              <a:t> </a:t>
            </a:r>
            <a:r>
              <a:rPr sz="2800" spc="-20" dirty="0">
                <a:latin typeface="Calibri"/>
                <a:cs typeface="Calibri"/>
              </a:rPr>
              <a:t>involves</a:t>
            </a:r>
            <a:r>
              <a:rPr sz="2800" spc="10" dirty="0">
                <a:latin typeface="Calibri"/>
                <a:cs typeface="Calibri"/>
              </a:rPr>
              <a:t> </a:t>
            </a:r>
            <a:r>
              <a:rPr sz="2800" spc="-10" dirty="0">
                <a:latin typeface="Calibri"/>
                <a:cs typeface="Calibri"/>
              </a:rPr>
              <a:t>two </a:t>
            </a:r>
            <a:r>
              <a:rPr sz="2800" spc="-615" dirty="0">
                <a:latin typeface="Calibri"/>
                <a:cs typeface="Calibri"/>
              </a:rPr>
              <a:t> </a:t>
            </a:r>
            <a:r>
              <a:rPr sz="2800" spc="-15" dirty="0">
                <a:latin typeface="Calibri"/>
                <a:cs typeface="Calibri"/>
              </a:rPr>
              <a:t>antagonistic</a:t>
            </a:r>
            <a:r>
              <a:rPr sz="2800" dirty="0">
                <a:latin typeface="Calibri"/>
                <a:cs typeface="Calibri"/>
              </a:rPr>
              <a:t> </a:t>
            </a:r>
            <a:r>
              <a:rPr sz="2800" spc="-20" dirty="0">
                <a:latin typeface="Calibri"/>
                <a:cs typeface="Calibri"/>
              </a:rPr>
              <a:t>efforts:</a:t>
            </a:r>
            <a:endParaRPr sz="2800">
              <a:latin typeface="Calibri"/>
              <a:cs typeface="Calibri"/>
            </a:endParaRPr>
          </a:p>
          <a:p>
            <a:pPr marL="698500" lvl="1" indent="-228600">
              <a:lnSpc>
                <a:spcPct val="100000"/>
              </a:lnSpc>
              <a:spcBef>
                <a:spcPts val="215"/>
              </a:spcBef>
              <a:buFont typeface="Arial"/>
              <a:buChar char="•"/>
              <a:tabLst>
                <a:tab pos="698500" algn="l"/>
              </a:tabLst>
            </a:pPr>
            <a:r>
              <a:rPr sz="2400" spc="-5" dirty="0">
                <a:solidFill>
                  <a:srgbClr val="008000"/>
                </a:solidFill>
                <a:latin typeface="Calibri"/>
                <a:cs typeface="Calibri"/>
              </a:rPr>
              <a:t>Increasing</a:t>
            </a:r>
            <a:r>
              <a:rPr sz="2400" spc="-20" dirty="0">
                <a:solidFill>
                  <a:srgbClr val="008000"/>
                </a:solidFill>
                <a:latin typeface="Calibri"/>
                <a:cs typeface="Calibri"/>
              </a:rPr>
              <a:t> </a:t>
            </a:r>
            <a:r>
              <a:rPr sz="2400" spc="-10" dirty="0">
                <a:solidFill>
                  <a:srgbClr val="008000"/>
                </a:solidFill>
                <a:latin typeface="Calibri"/>
                <a:cs typeface="Calibri"/>
              </a:rPr>
              <a:t>precision</a:t>
            </a:r>
            <a:r>
              <a:rPr sz="2400" spc="-20" dirty="0">
                <a:solidFill>
                  <a:srgbClr val="008000"/>
                </a:solidFill>
                <a:latin typeface="Calibri"/>
                <a:cs typeface="Calibri"/>
              </a:rPr>
              <a:t> </a:t>
            </a:r>
            <a:r>
              <a:rPr sz="2400" spc="-5" dirty="0">
                <a:latin typeface="Calibri"/>
                <a:cs typeface="Calibri"/>
              </a:rPr>
              <a:t>(minimizing</a:t>
            </a:r>
            <a:r>
              <a:rPr sz="2400" spc="-15" dirty="0">
                <a:latin typeface="Calibri"/>
                <a:cs typeface="Calibri"/>
              </a:rPr>
              <a:t> </a:t>
            </a:r>
            <a:r>
              <a:rPr sz="2400" spc="-10" dirty="0">
                <a:latin typeface="Calibri"/>
                <a:cs typeface="Calibri"/>
              </a:rPr>
              <a:t>false </a:t>
            </a:r>
            <a:r>
              <a:rPr sz="2400" spc="-5" dirty="0">
                <a:latin typeface="Calibri"/>
                <a:cs typeface="Calibri"/>
              </a:rPr>
              <a:t>positives)</a:t>
            </a:r>
            <a:endParaRPr sz="2400">
              <a:latin typeface="Calibri"/>
              <a:cs typeface="Calibri"/>
            </a:endParaRPr>
          </a:p>
          <a:p>
            <a:pPr marL="698500" lvl="1" indent="-228600">
              <a:lnSpc>
                <a:spcPct val="100000"/>
              </a:lnSpc>
              <a:spcBef>
                <a:spcPts val="220"/>
              </a:spcBef>
              <a:buFont typeface="Arial"/>
              <a:buChar char="•"/>
              <a:tabLst>
                <a:tab pos="698500" algn="l"/>
              </a:tabLst>
            </a:pPr>
            <a:r>
              <a:rPr sz="2400" spc="-5" dirty="0">
                <a:solidFill>
                  <a:srgbClr val="008000"/>
                </a:solidFill>
                <a:latin typeface="Calibri"/>
                <a:cs typeface="Calibri"/>
              </a:rPr>
              <a:t>Increasing</a:t>
            </a:r>
            <a:r>
              <a:rPr sz="2400" spc="-30" dirty="0">
                <a:solidFill>
                  <a:srgbClr val="008000"/>
                </a:solidFill>
                <a:latin typeface="Calibri"/>
                <a:cs typeface="Calibri"/>
              </a:rPr>
              <a:t> </a:t>
            </a:r>
            <a:r>
              <a:rPr sz="2400" spc="-10" dirty="0">
                <a:solidFill>
                  <a:srgbClr val="008000"/>
                </a:solidFill>
                <a:latin typeface="Calibri"/>
                <a:cs typeface="Calibri"/>
              </a:rPr>
              <a:t>recall</a:t>
            </a:r>
            <a:r>
              <a:rPr sz="2400" spc="-25" dirty="0">
                <a:solidFill>
                  <a:srgbClr val="008000"/>
                </a:solidFill>
                <a:latin typeface="Calibri"/>
                <a:cs typeface="Calibri"/>
              </a:rPr>
              <a:t> </a:t>
            </a:r>
            <a:r>
              <a:rPr sz="2400" spc="-5" dirty="0">
                <a:latin typeface="Calibri"/>
                <a:cs typeface="Calibri"/>
              </a:rPr>
              <a:t>(minimizing</a:t>
            </a:r>
            <a:r>
              <a:rPr sz="2400" spc="-25" dirty="0">
                <a:latin typeface="Calibri"/>
                <a:cs typeface="Calibri"/>
              </a:rPr>
              <a:t> </a:t>
            </a:r>
            <a:r>
              <a:rPr sz="2400" spc="-10" dirty="0">
                <a:latin typeface="Calibri"/>
                <a:cs typeface="Calibri"/>
              </a:rPr>
              <a:t>false</a:t>
            </a:r>
            <a:r>
              <a:rPr sz="2400" spc="-15" dirty="0">
                <a:latin typeface="Calibri"/>
                <a:cs typeface="Calibri"/>
              </a:rPr>
              <a:t> </a:t>
            </a:r>
            <a:r>
              <a:rPr sz="2400" spc="-10" dirty="0">
                <a:latin typeface="Calibri"/>
                <a:cs typeface="Calibri"/>
              </a:rPr>
              <a:t>negatives)</a:t>
            </a:r>
            <a:endParaRPr sz="2400">
              <a:latin typeface="Calibri"/>
              <a:cs typeface="Calibri"/>
            </a:endParaRPr>
          </a:p>
          <a:p>
            <a:pPr lvl="1">
              <a:lnSpc>
                <a:spcPct val="100000"/>
              </a:lnSpc>
              <a:buFont typeface="Arial"/>
              <a:buChar char="•"/>
            </a:pPr>
            <a:endParaRPr sz="2900">
              <a:latin typeface="Calibri"/>
              <a:cs typeface="Calibri"/>
            </a:endParaRPr>
          </a:p>
          <a:p>
            <a:pPr lvl="1">
              <a:lnSpc>
                <a:spcPct val="100000"/>
              </a:lnSpc>
              <a:spcBef>
                <a:spcPts val="60"/>
              </a:spcBef>
              <a:buFont typeface="Arial"/>
              <a:buChar char="•"/>
            </a:pPr>
            <a:endParaRPr sz="2300">
              <a:latin typeface="Calibri"/>
              <a:cs typeface="Calibri"/>
            </a:endParaRPr>
          </a:p>
          <a:p>
            <a:pPr marL="698500" lvl="1" indent="-228600">
              <a:lnSpc>
                <a:spcPct val="100000"/>
              </a:lnSpc>
              <a:buFont typeface="Arial"/>
              <a:buChar char="•"/>
              <a:tabLst>
                <a:tab pos="698500" algn="l"/>
              </a:tabLst>
            </a:pPr>
            <a:r>
              <a:rPr sz="2400" spc="-10" dirty="0">
                <a:latin typeface="Calibri"/>
                <a:cs typeface="Calibri"/>
              </a:rPr>
              <a:t>Precision</a:t>
            </a:r>
            <a:r>
              <a:rPr sz="2400" spc="-20" dirty="0">
                <a:latin typeface="Calibri"/>
                <a:cs typeface="Calibri"/>
              </a:rPr>
              <a:t> </a:t>
            </a:r>
            <a:r>
              <a:rPr sz="2400" dirty="0">
                <a:latin typeface="Calibri"/>
                <a:cs typeface="Calibri"/>
              </a:rPr>
              <a:t>=</a:t>
            </a:r>
            <a:r>
              <a:rPr sz="2400" spc="-10" dirty="0">
                <a:latin typeface="Calibri"/>
                <a:cs typeface="Calibri"/>
              </a:rPr>
              <a:t> </a:t>
            </a:r>
            <a:r>
              <a:rPr sz="2400" dirty="0">
                <a:latin typeface="Calibri"/>
                <a:cs typeface="Calibri"/>
              </a:rPr>
              <a:t>TP</a:t>
            </a:r>
            <a:r>
              <a:rPr sz="2400" spc="-15" dirty="0">
                <a:latin typeface="Calibri"/>
                <a:cs typeface="Calibri"/>
              </a:rPr>
              <a:t> </a:t>
            </a:r>
            <a:r>
              <a:rPr sz="2400" dirty="0">
                <a:latin typeface="Calibri"/>
                <a:cs typeface="Calibri"/>
              </a:rPr>
              <a:t>/</a:t>
            </a:r>
            <a:r>
              <a:rPr sz="2400" spc="-20" dirty="0">
                <a:latin typeface="Calibri"/>
                <a:cs typeface="Calibri"/>
              </a:rPr>
              <a:t> </a:t>
            </a:r>
            <a:r>
              <a:rPr sz="2400" dirty="0">
                <a:latin typeface="Calibri"/>
                <a:cs typeface="Calibri"/>
              </a:rPr>
              <a:t>TP</a:t>
            </a:r>
            <a:r>
              <a:rPr sz="2400" spc="-15" dirty="0">
                <a:latin typeface="Calibri"/>
                <a:cs typeface="Calibri"/>
              </a:rPr>
              <a:t> </a:t>
            </a:r>
            <a:r>
              <a:rPr sz="2400" dirty="0">
                <a:latin typeface="Calibri"/>
                <a:cs typeface="Calibri"/>
              </a:rPr>
              <a:t>+</a:t>
            </a:r>
            <a:r>
              <a:rPr sz="2400" spc="-10" dirty="0">
                <a:latin typeface="Calibri"/>
                <a:cs typeface="Calibri"/>
              </a:rPr>
              <a:t> </a:t>
            </a:r>
            <a:r>
              <a:rPr sz="2400" spc="-5" dirty="0">
                <a:latin typeface="Calibri"/>
                <a:cs typeface="Calibri"/>
              </a:rPr>
              <a:t>FP</a:t>
            </a:r>
            <a:endParaRPr sz="2400">
              <a:latin typeface="Calibri"/>
              <a:cs typeface="Calibri"/>
            </a:endParaRPr>
          </a:p>
          <a:p>
            <a:pPr marL="698500" lvl="1" indent="-228600">
              <a:lnSpc>
                <a:spcPct val="100000"/>
              </a:lnSpc>
              <a:spcBef>
                <a:spcPts val="240"/>
              </a:spcBef>
              <a:buFont typeface="Arial"/>
              <a:buChar char="•"/>
              <a:tabLst>
                <a:tab pos="698500" algn="l"/>
              </a:tabLst>
            </a:pPr>
            <a:r>
              <a:rPr sz="2400" spc="-15" dirty="0">
                <a:latin typeface="Calibri"/>
                <a:cs typeface="Calibri"/>
              </a:rPr>
              <a:t>Recall</a:t>
            </a:r>
            <a:r>
              <a:rPr sz="2400" spc="-20" dirty="0">
                <a:latin typeface="Calibri"/>
                <a:cs typeface="Calibri"/>
              </a:rPr>
              <a:t> </a:t>
            </a:r>
            <a:r>
              <a:rPr sz="2400" dirty="0">
                <a:latin typeface="Calibri"/>
                <a:cs typeface="Calibri"/>
              </a:rPr>
              <a:t>=</a:t>
            </a:r>
            <a:r>
              <a:rPr sz="2400" spc="-15" dirty="0">
                <a:latin typeface="Calibri"/>
                <a:cs typeface="Calibri"/>
              </a:rPr>
              <a:t> </a:t>
            </a:r>
            <a:r>
              <a:rPr sz="2400" dirty="0">
                <a:latin typeface="Calibri"/>
                <a:cs typeface="Calibri"/>
              </a:rPr>
              <a:t>TP</a:t>
            </a:r>
            <a:r>
              <a:rPr sz="2400" spc="-15" dirty="0">
                <a:latin typeface="Calibri"/>
                <a:cs typeface="Calibri"/>
              </a:rPr>
              <a:t> </a:t>
            </a:r>
            <a:r>
              <a:rPr sz="2400" dirty="0">
                <a:latin typeface="Calibri"/>
                <a:cs typeface="Calibri"/>
              </a:rPr>
              <a:t>/</a:t>
            </a:r>
            <a:r>
              <a:rPr sz="2400" spc="-20" dirty="0">
                <a:latin typeface="Calibri"/>
                <a:cs typeface="Calibri"/>
              </a:rPr>
              <a:t> </a:t>
            </a:r>
            <a:r>
              <a:rPr sz="2400" dirty="0">
                <a:latin typeface="Calibri"/>
                <a:cs typeface="Calibri"/>
              </a:rPr>
              <a:t>TP</a:t>
            </a:r>
            <a:r>
              <a:rPr sz="2400" spc="-20" dirty="0">
                <a:latin typeface="Calibri"/>
                <a:cs typeface="Calibri"/>
              </a:rPr>
              <a:t> </a:t>
            </a:r>
            <a:r>
              <a:rPr sz="2400" dirty="0">
                <a:latin typeface="Calibri"/>
                <a:cs typeface="Calibri"/>
              </a:rPr>
              <a:t>+</a:t>
            </a:r>
            <a:r>
              <a:rPr sz="2400" spc="-15" dirty="0">
                <a:latin typeface="Calibri"/>
                <a:cs typeface="Calibri"/>
              </a:rPr>
              <a:t> </a:t>
            </a:r>
            <a:r>
              <a:rPr sz="2400" spc="-5" dirty="0">
                <a:latin typeface="Calibri"/>
                <a:cs typeface="Calibri"/>
              </a:rPr>
              <a:t>FN</a:t>
            </a:r>
            <a:endParaRPr sz="2400">
              <a:latin typeface="Calibri"/>
              <a:cs typeface="Calibri"/>
            </a:endParaRPr>
          </a:p>
          <a:p>
            <a:pPr marL="698500" lvl="1" indent="-228600">
              <a:lnSpc>
                <a:spcPct val="100000"/>
              </a:lnSpc>
              <a:spcBef>
                <a:spcPts val="215"/>
              </a:spcBef>
              <a:buFont typeface="Arial"/>
              <a:buChar char="•"/>
              <a:tabLst>
                <a:tab pos="698500" algn="l"/>
              </a:tabLst>
            </a:pPr>
            <a:r>
              <a:rPr sz="2400" spc="-5" dirty="0">
                <a:latin typeface="Calibri"/>
                <a:cs typeface="Calibri"/>
              </a:rPr>
              <a:t>F1</a:t>
            </a:r>
            <a:r>
              <a:rPr sz="2400" spc="-10" dirty="0">
                <a:latin typeface="Calibri"/>
                <a:cs typeface="Calibri"/>
              </a:rPr>
              <a:t> </a:t>
            </a:r>
            <a:r>
              <a:rPr sz="2400" dirty="0">
                <a:latin typeface="Calibri"/>
                <a:cs typeface="Calibri"/>
              </a:rPr>
              <a:t>= </a:t>
            </a:r>
            <a:r>
              <a:rPr sz="2400" spc="-5" dirty="0">
                <a:latin typeface="Calibri"/>
                <a:cs typeface="Calibri"/>
              </a:rPr>
              <a:t>(2</a:t>
            </a:r>
            <a:r>
              <a:rPr sz="2400" spc="-10" dirty="0">
                <a:latin typeface="Calibri"/>
                <a:cs typeface="Calibri"/>
              </a:rPr>
              <a:t> </a:t>
            </a:r>
            <a:r>
              <a:rPr sz="2400" dirty="0">
                <a:latin typeface="Calibri"/>
                <a:cs typeface="Calibri"/>
              </a:rPr>
              <a:t>X </a:t>
            </a:r>
            <a:r>
              <a:rPr sz="2400" spc="-5" dirty="0">
                <a:latin typeface="Calibri"/>
                <a:cs typeface="Calibri"/>
              </a:rPr>
              <a:t>Precision </a:t>
            </a:r>
            <a:r>
              <a:rPr sz="2400" dirty="0">
                <a:latin typeface="Calibri"/>
                <a:cs typeface="Calibri"/>
              </a:rPr>
              <a:t>X </a:t>
            </a:r>
            <a:r>
              <a:rPr sz="2400" spc="-15" dirty="0">
                <a:latin typeface="Calibri"/>
                <a:cs typeface="Calibri"/>
              </a:rPr>
              <a:t>Recall)</a:t>
            </a:r>
            <a:r>
              <a:rPr sz="2400" spc="-10" dirty="0">
                <a:latin typeface="Calibri"/>
                <a:cs typeface="Calibri"/>
              </a:rPr>
              <a:t> </a:t>
            </a:r>
            <a:r>
              <a:rPr sz="2400" dirty="0">
                <a:latin typeface="Calibri"/>
                <a:cs typeface="Calibri"/>
              </a:rPr>
              <a:t>/</a:t>
            </a:r>
            <a:r>
              <a:rPr sz="2400" spc="-10" dirty="0">
                <a:latin typeface="Calibri"/>
                <a:cs typeface="Calibri"/>
              </a:rPr>
              <a:t> (Precision</a:t>
            </a:r>
            <a:r>
              <a:rPr sz="2400" spc="-5" dirty="0">
                <a:latin typeface="Calibri"/>
                <a:cs typeface="Calibri"/>
              </a:rPr>
              <a:t> </a:t>
            </a:r>
            <a:r>
              <a:rPr sz="2400" dirty="0">
                <a:latin typeface="Calibri"/>
                <a:cs typeface="Calibri"/>
              </a:rPr>
              <a:t>+ </a:t>
            </a:r>
            <a:r>
              <a:rPr sz="2400" spc="-15" dirty="0">
                <a:latin typeface="Calibri"/>
                <a:cs typeface="Calibri"/>
              </a:rPr>
              <a:t>Recall)</a:t>
            </a:r>
            <a:endParaRPr sz="2400">
              <a:latin typeface="Calibri"/>
              <a:cs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7134859" cy="695960"/>
          </a:xfrm>
          <a:prstGeom prst="rect">
            <a:avLst/>
          </a:prstGeom>
        </p:spPr>
        <p:txBody>
          <a:bodyPr vert="horz" wrap="square" lIns="0" tIns="12700" rIns="0" bIns="0" rtlCol="0">
            <a:spAutoFit/>
          </a:bodyPr>
          <a:lstStyle/>
          <a:p>
            <a:pPr marL="12700">
              <a:lnSpc>
                <a:spcPct val="100000"/>
              </a:lnSpc>
              <a:spcBef>
                <a:spcPts val="100"/>
              </a:spcBef>
            </a:pPr>
            <a:r>
              <a:rPr spc="-20" dirty="0">
                <a:solidFill>
                  <a:srgbClr val="0070C0"/>
                </a:solidFill>
              </a:rPr>
              <a:t>Evaluation </a:t>
            </a:r>
            <a:r>
              <a:rPr dirty="0">
                <a:solidFill>
                  <a:srgbClr val="0070C0"/>
                </a:solidFill>
              </a:rPr>
              <a:t>–</a:t>
            </a:r>
            <a:r>
              <a:rPr spc="-20" dirty="0">
                <a:solidFill>
                  <a:srgbClr val="0070C0"/>
                </a:solidFill>
              </a:rPr>
              <a:t> </a:t>
            </a:r>
            <a:r>
              <a:rPr spc="-10" dirty="0">
                <a:solidFill>
                  <a:srgbClr val="0070C0"/>
                </a:solidFill>
              </a:rPr>
              <a:t>F1-measure </a:t>
            </a:r>
            <a:r>
              <a:rPr spc="-15" dirty="0">
                <a:solidFill>
                  <a:srgbClr val="0070C0"/>
                </a:solidFill>
              </a:rPr>
              <a:t>(cont.)</a:t>
            </a:r>
          </a:p>
        </p:txBody>
      </p:sp>
      <p:sp>
        <p:nvSpPr>
          <p:cNvPr id="3" name="object 3"/>
          <p:cNvSpPr txBox="1"/>
          <p:nvPr/>
        </p:nvSpPr>
        <p:spPr>
          <a:xfrm>
            <a:off x="916939" y="1716532"/>
            <a:ext cx="3195320" cy="1546860"/>
          </a:xfrm>
          <a:prstGeom prst="rect">
            <a:avLst/>
          </a:prstGeom>
        </p:spPr>
        <p:txBody>
          <a:bodyPr vert="horz" wrap="square" lIns="0" tIns="10795" rIns="0" bIns="0" rtlCol="0">
            <a:spAutoFit/>
          </a:bodyPr>
          <a:lstStyle/>
          <a:p>
            <a:pPr marL="12700" marR="5080">
              <a:lnSpc>
                <a:spcPct val="118900"/>
              </a:lnSpc>
              <a:spcBef>
                <a:spcPts val="85"/>
              </a:spcBef>
            </a:pPr>
            <a:r>
              <a:rPr sz="2800" b="1" spc="-10" dirty="0">
                <a:latin typeface="Calibri"/>
                <a:cs typeface="Calibri"/>
              </a:rPr>
              <a:t>Recall</a:t>
            </a:r>
            <a:r>
              <a:rPr sz="2800" b="1" spc="-5" dirty="0">
                <a:latin typeface="Calibri"/>
                <a:cs typeface="Calibri"/>
              </a:rPr>
              <a:t> </a:t>
            </a:r>
            <a:r>
              <a:rPr sz="2800" b="1" dirty="0">
                <a:latin typeface="Calibri"/>
                <a:cs typeface="Calibri"/>
              </a:rPr>
              <a:t>=</a:t>
            </a:r>
            <a:r>
              <a:rPr sz="2800" b="1" spc="5" dirty="0">
                <a:latin typeface="Calibri"/>
                <a:cs typeface="Calibri"/>
              </a:rPr>
              <a:t> </a:t>
            </a:r>
            <a:r>
              <a:rPr sz="2800" b="1" dirty="0">
                <a:latin typeface="Calibri"/>
                <a:cs typeface="Calibri"/>
              </a:rPr>
              <a:t>½ =</a:t>
            </a:r>
            <a:r>
              <a:rPr sz="2800" b="1" spc="5" dirty="0">
                <a:latin typeface="Calibri"/>
                <a:cs typeface="Calibri"/>
              </a:rPr>
              <a:t> </a:t>
            </a:r>
            <a:r>
              <a:rPr sz="2800" b="1" dirty="0">
                <a:latin typeface="Calibri"/>
                <a:cs typeface="Calibri"/>
              </a:rPr>
              <a:t>0.50 </a:t>
            </a:r>
            <a:r>
              <a:rPr sz="2800" b="1" spc="5" dirty="0">
                <a:latin typeface="Calibri"/>
                <a:cs typeface="Calibri"/>
              </a:rPr>
              <a:t> </a:t>
            </a:r>
            <a:r>
              <a:rPr sz="2800" b="1" spc="-10" dirty="0">
                <a:latin typeface="Calibri"/>
                <a:cs typeface="Calibri"/>
              </a:rPr>
              <a:t>Precision </a:t>
            </a:r>
            <a:r>
              <a:rPr sz="2800" b="1" dirty="0">
                <a:latin typeface="Calibri"/>
                <a:cs typeface="Calibri"/>
              </a:rPr>
              <a:t>= 1/3 = 0.33 </a:t>
            </a:r>
            <a:r>
              <a:rPr sz="2800" b="1" spc="-620" dirty="0">
                <a:latin typeface="Calibri"/>
                <a:cs typeface="Calibri"/>
              </a:rPr>
              <a:t> </a:t>
            </a:r>
            <a:r>
              <a:rPr sz="2800" b="1" dirty="0">
                <a:latin typeface="Calibri"/>
                <a:cs typeface="Calibri"/>
              </a:rPr>
              <a:t>F1 = 0.40</a:t>
            </a:r>
            <a:endParaRPr sz="2800">
              <a:latin typeface="Calibri"/>
              <a:cs typeface="Calibri"/>
            </a:endParaRPr>
          </a:p>
        </p:txBody>
      </p:sp>
      <p:sp>
        <p:nvSpPr>
          <p:cNvPr id="4" name="object 4"/>
          <p:cNvSpPr/>
          <p:nvPr/>
        </p:nvSpPr>
        <p:spPr>
          <a:xfrm>
            <a:off x="1233499" y="4355274"/>
            <a:ext cx="3672204" cy="2209800"/>
          </a:xfrm>
          <a:custGeom>
            <a:avLst/>
            <a:gdLst/>
            <a:ahLst/>
            <a:cxnLst/>
            <a:rect l="l" t="t" r="r" b="b"/>
            <a:pathLst>
              <a:path w="3672204" h="2209800">
                <a:moveTo>
                  <a:pt x="0" y="1104900"/>
                </a:moveTo>
                <a:lnTo>
                  <a:pt x="3754" y="1033665"/>
                </a:lnTo>
                <a:lnTo>
                  <a:pt x="14865" y="963634"/>
                </a:lnTo>
                <a:lnTo>
                  <a:pt x="33104" y="894943"/>
                </a:lnTo>
                <a:lnTo>
                  <a:pt x="58245" y="827730"/>
                </a:lnTo>
                <a:lnTo>
                  <a:pt x="90058" y="762131"/>
                </a:lnTo>
                <a:lnTo>
                  <a:pt x="128316" y="698285"/>
                </a:lnTo>
                <a:lnTo>
                  <a:pt x="172791" y="636328"/>
                </a:lnTo>
                <a:lnTo>
                  <a:pt x="197288" y="606101"/>
                </a:lnTo>
                <a:lnTo>
                  <a:pt x="223254" y="576398"/>
                </a:lnTo>
                <a:lnTo>
                  <a:pt x="250661" y="547235"/>
                </a:lnTo>
                <a:lnTo>
                  <a:pt x="279479" y="518631"/>
                </a:lnTo>
                <a:lnTo>
                  <a:pt x="309680" y="490602"/>
                </a:lnTo>
                <a:lnTo>
                  <a:pt x="341236" y="463165"/>
                </a:lnTo>
                <a:lnTo>
                  <a:pt x="374119" y="436338"/>
                </a:lnTo>
                <a:lnTo>
                  <a:pt x="408299" y="410137"/>
                </a:lnTo>
                <a:lnTo>
                  <a:pt x="443748" y="384580"/>
                </a:lnTo>
                <a:lnTo>
                  <a:pt x="480438" y="359684"/>
                </a:lnTo>
                <a:lnTo>
                  <a:pt x="518341" y="335466"/>
                </a:lnTo>
                <a:lnTo>
                  <a:pt x="557427" y="311944"/>
                </a:lnTo>
                <a:lnTo>
                  <a:pt x="597668" y="289134"/>
                </a:lnTo>
                <a:lnTo>
                  <a:pt x="639036" y="267053"/>
                </a:lnTo>
                <a:lnTo>
                  <a:pt x="681503" y="245719"/>
                </a:lnTo>
                <a:lnTo>
                  <a:pt x="725039" y="225149"/>
                </a:lnTo>
                <a:lnTo>
                  <a:pt x="769616" y="205360"/>
                </a:lnTo>
                <a:lnTo>
                  <a:pt x="815206" y="186369"/>
                </a:lnTo>
                <a:lnTo>
                  <a:pt x="861781" y="168194"/>
                </a:lnTo>
                <a:lnTo>
                  <a:pt x="909311" y="150851"/>
                </a:lnTo>
                <a:lnTo>
                  <a:pt x="957769" y="134357"/>
                </a:lnTo>
                <a:lnTo>
                  <a:pt x="1007125" y="118730"/>
                </a:lnTo>
                <a:lnTo>
                  <a:pt x="1057352" y="103988"/>
                </a:lnTo>
                <a:lnTo>
                  <a:pt x="1108421" y="90146"/>
                </a:lnTo>
                <a:lnTo>
                  <a:pt x="1160303" y="77222"/>
                </a:lnTo>
                <a:lnTo>
                  <a:pt x="1212969" y="65234"/>
                </a:lnTo>
                <a:lnTo>
                  <a:pt x="1266392" y="54198"/>
                </a:lnTo>
                <a:lnTo>
                  <a:pt x="1320543" y="44132"/>
                </a:lnTo>
                <a:lnTo>
                  <a:pt x="1375393" y="35052"/>
                </a:lnTo>
                <a:lnTo>
                  <a:pt x="1430915" y="26977"/>
                </a:lnTo>
                <a:lnTo>
                  <a:pt x="1487078" y="19923"/>
                </a:lnTo>
                <a:lnTo>
                  <a:pt x="1543855" y="13906"/>
                </a:lnTo>
                <a:lnTo>
                  <a:pt x="1601218" y="8946"/>
                </a:lnTo>
                <a:lnTo>
                  <a:pt x="1659137" y="5057"/>
                </a:lnTo>
                <a:lnTo>
                  <a:pt x="1717585" y="2259"/>
                </a:lnTo>
                <a:lnTo>
                  <a:pt x="1776533" y="567"/>
                </a:lnTo>
                <a:lnTo>
                  <a:pt x="1835952" y="0"/>
                </a:lnTo>
                <a:lnTo>
                  <a:pt x="1895371" y="567"/>
                </a:lnTo>
                <a:lnTo>
                  <a:pt x="1954318" y="2259"/>
                </a:lnTo>
                <a:lnTo>
                  <a:pt x="2012766" y="5057"/>
                </a:lnTo>
                <a:lnTo>
                  <a:pt x="2070685" y="8946"/>
                </a:lnTo>
                <a:lnTo>
                  <a:pt x="2128048" y="13906"/>
                </a:lnTo>
                <a:lnTo>
                  <a:pt x="2184825" y="19923"/>
                </a:lnTo>
                <a:lnTo>
                  <a:pt x="2240988" y="26977"/>
                </a:lnTo>
                <a:lnTo>
                  <a:pt x="2296509" y="35052"/>
                </a:lnTo>
                <a:lnTo>
                  <a:pt x="2351360" y="44132"/>
                </a:lnTo>
                <a:lnTo>
                  <a:pt x="2405511" y="54198"/>
                </a:lnTo>
                <a:lnTo>
                  <a:pt x="2458934" y="65234"/>
                </a:lnTo>
                <a:lnTo>
                  <a:pt x="2511600" y="77222"/>
                </a:lnTo>
                <a:lnTo>
                  <a:pt x="2563482" y="90146"/>
                </a:lnTo>
                <a:lnTo>
                  <a:pt x="2614551" y="103988"/>
                </a:lnTo>
                <a:lnTo>
                  <a:pt x="2664777" y="118730"/>
                </a:lnTo>
                <a:lnTo>
                  <a:pt x="2714134" y="134357"/>
                </a:lnTo>
                <a:lnTo>
                  <a:pt x="2762592" y="150851"/>
                </a:lnTo>
                <a:lnTo>
                  <a:pt x="2810122" y="168194"/>
                </a:lnTo>
                <a:lnTo>
                  <a:pt x="2856696" y="186369"/>
                </a:lnTo>
                <a:lnTo>
                  <a:pt x="2902287" y="205360"/>
                </a:lnTo>
                <a:lnTo>
                  <a:pt x="2946864" y="225149"/>
                </a:lnTo>
                <a:lnTo>
                  <a:pt x="2990400" y="245719"/>
                </a:lnTo>
                <a:lnTo>
                  <a:pt x="3032867" y="267053"/>
                </a:lnTo>
                <a:lnTo>
                  <a:pt x="3074235" y="289134"/>
                </a:lnTo>
                <a:lnTo>
                  <a:pt x="3114476" y="311944"/>
                </a:lnTo>
                <a:lnTo>
                  <a:pt x="3153562" y="335466"/>
                </a:lnTo>
                <a:lnTo>
                  <a:pt x="3191465" y="359684"/>
                </a:lnTo>
                <a:lnTo>
                  <a:pt x="3228155" y="384580"/>
                </a:lnTo>
                <a:lnTo>
                  <a:pt x="3263604" y="410137"/>
                </a:lnTo>
                <a:lnTo>
                  <a:pt x="3297784" y="436338"/>
                </a:lnTo>
                <a:lnTo>
                  <a:pt x="3330667" y="463165"/>
                </a:lnTo>
                <a:lnTo>
                  <a:pt x="3362223" y="490602"/>
                </a:lnTo>
                <a:lnTo>
                  <a:pt x="3392424" y="518631"/>
                </a:lnTo>
                <a:lnTo>
                  <a:pt x="3421242" y="547235"/>
                </a:lnTo>
                <a:lnTo>
                  <a:pt x="3448649" y="576398"/>
                </a:lnTo>
                <a:lnTo>
                  <a:pt x="3474615" y="606101"/>
                </a:lnTo>
                <a:lnTo>
                  <a:pt x="3499112" y="636328"/>
                </a:lnTo>
                <a:lnTo>
                  <a:pt x="3522113" y="667062"/>
                </a:lnTo>
                <a:lnTo>
                  <a:pt x="3563507" y="729981"/>
                </a:lnTo>
                <a:lnTo>
                  <a:pt x="3598571" y="794720"/>
                </a:lnTo>
                <a:lnTo>
                  <a:pt x="3627077" y="861143"/>
                </a:lnTo>
                <a:lnTo>
                  <a:pt x="3648795" y="929112"/>
                </a:lnTo>
                <a:lnTo>
                  <a:pt x="3663499" y="998490"/>
                </a:lnTo>
                <a:lnTo>
                  <a:pt x="3670960" y="1069140"/>
                </a:lnTo>
                <a:lnTo>
                  <a:pt x="3671904" y="1104900"/>
                </a:lnTo>
                <a:lnTo>
                  <a:pt x="3670960" y="1140659"/>
                </a:lnTo>
                <a:lnTo>
                  <a:pt x="3663499" y="1211309"/>
                </a:lnTo>
                <a:lnTo>
                  <a:pt x="3648795" y="1280687"/>
                </a:lnTo>
                <a:lnTo>
                  <a:pt x="3627077" y="1348656"/>
                </a:lnTo>
                <a:lnTo>
                  <a:pt x="3598571" y="1415079"/>
                </a:lnTo>
                <a:lnTo>
                  <a:pt x="3563507" y="1479818"/>
                </a:lnTo>
                <a:lnTo>
                  <a:pt x="3522113" y="1542737"/>
                </a:lnTo>
                <a:lnTo>
                  <a:pt x="3499112" y="1573471"/>
                </a:lnTo>
                <a:lnTo>
                  <a:pt x="3474615" y="1603698"/>
                </a:lnTo>
                <a:lnTo>
                  <a:pt x="3448649" y="1633401"/>
                </a:lnTo>
                <a:lnTo>
                  <a:pt x="3421242" y="1662564"/>
                </a:lnTo>
                <a:lnTo>
                  <a:pt x="3392424" y="1691168"/>
                </a:lnTo>
                <a:lnTo>
                  <a:pt x="3362223" y="1719197"/>
                </a:lnTo>
                <a:lnTo>
                  <a:pt x="3330667" y="1746634"/>
                </a:lnTo>
                <a:lnTo>
                  <a:pt x="3297784" y="1773461"/>
                </a:lnTo>
                <a:lnTo>
                  <a:pt x="3263604" y="1799662"/>
                </a:lnTo>
                <a:lnTo>
                  <a:pt x="3228155" y="1825219"/>
                </a:lnTo>
                <a:lnTo>
                  <a:pt x="3191465" y="1850115"/>
                </a:lnTo>
                <a:lnTo>
                  <a:pt x="3153562" y="1874332"/>
                </a:lnTo>
                <a:lnTo>
                  <a:pt x="3114476" y="1897855"/>
                </a:lnTo>
                <a:lnTo>
                  <a:pt x="3074235" y="1920665"/>
                </a:lnTo>
                <a:lnTo>
                  <a:pt x="3032867" y="1942746"/>
                </a:lnTo>
                <a:lnTo>
                  <a:pt x="2990400" y="1964080"/>
                </a:lnTo>
                <a:lnTo>
                  <a:pt x="2946864" y="1984650"/>
                </a:lnTo>
                <a:lnTo>
                  <a:pt x="2902287" y="2004439"/>
                </a:lnTo>
                <a:lnTo>
                  <a:pt x="2856696" y="2023429"/>
                </a:lnTo>
                <a:lnTo>
                  <a:pt x="2810122" y="2041605"/>
                </a:lnTo>
                <a:lnTo>
                  <a:pt x="2762592" y="2058948"/>
                </a:lnTo>
                <a:lnTo>
                  <a:pt x="2714134" y="2075442"/>
                </a:lnTo>
                <a:lnTo>
                  <a:pt x="2664777" y="2091069"/>
                </a:lnTo>
                <a:lnTo>
                  <a:pt x="2614551" y="2105811"/>
                </a:lnTo>
                <a:lnTo>
                  <a:pt x="2563482" y="2119653"/>
                </a:lnTo>
                <a:lnTo>
                  <a:pt x="2511600" y="2132577"/>
                </a:lnTo>
                <a:lnTo>
                  <a:pt x="2458934" y="2144565"/>
                </a:lnTo>
                <a:lnTo>
                  <a:pt x="2405511" y="2155601"/>
                </a:lnTo>
                <a:lnTo>
                  <a:pt x="2351360" y="2165667"/>
                </a:lnTo>
                <a:lnTo>
                  <a:pt x="2296509" y="2174747"/>
                </a:lnTo>
                <a:lnTo>
                  <a:pt x="2240988" y="2182822"/>
                </a:lnTo>
                <a:lnTo>
                  <a:pt x="2184825" y="2189877"/>
                </a:lnTo>
                <a:lnTo>
                  <a:pt x="2128048" y="2195893"/>
                </a:lnTo>
                <a:lnTo>
                  <a:pt x="2070685" y="2200853"/>
                </a:lnTo>
                <a:lnTo>
                  <a:pt x="2012766" y="2204742"/>
                </a:lnTo>
                <a:lnTo>
                  <a:pt x="1954318" y="2207540"/>
                </a:lnTo>
                <a:lnTo>
                  <a:pt x="1895371" y="2209232"/>
                </a:lnTo>
                <a:lnTo>
                  <a:pt x="1835952" y="2209800"/>
                </a:lnTo>
                <a:lnTo>
                  <a:pt x="1776533" y="2209232"/>
                </a:lnTo>
                <a:lnTo>
                  <a:pt x="1717585" y="2207540"/>
                </a:lnTo>
                <a:lnTo>
                  <a:pt x="1659137" y="2204742"/>
                </a:lnTo>
                <a:lnTo>
                  <a:pt x="1601218" y="2200853"/>
                </a:lnTo>
                <a:lnTo>
                  <a:pt x="1543855" y="2195893"/>
                </a:lnTo>
                <a:lnTo>
                  <a:pt x="1487078" y="2189877"/>
                </a:lnTo>
                <a:lnTo>
                  <a:pt x="1430915" y="2182822"/>
                </a:lnTo>
                <a:lnTo>
                  <a:pt x="1375393" y="2174747"/>
                </a:lnTo>
                <a:lnTo>
                  <a:pt x="1320543" y="2165667"/>
                </a:lnTo>
                <a:lnTo>
                  <a:pt x="1266392" y="2155601"/>
                </a:lnTo>
                <a:lnTo>
                  <a:pt x="1212969" y="2144565"/>
                </a:lnTo>
                <a:lnTo>
                  <a:pt x="1160303" y="2132577"/>
                </a:lnTo>
                <a:lnTo>
                  <a:pt x="1108421" y="2119653"/>
                </a:lnTo>
                <a:lnTo>
                  <a:pt x="1057352" y="2105811"/>
                </a:lnTo>
                <a:lnTo>
                  <a:pt x="1007125" y="2091069"/>
                </a:lnTo>
                <a:lnTo>
                  <a:pt x="957769" y="2075442"/>
                </a:lnTo>
                <a:lnTo>
                  <a:pt x="909311" y="2058948"/>
                </a:lnTo>
                <a:lnTo>
                  <a:pt x="861781" y="2041605"/>
                </a:lnTo>
                <a:lnTo>
                  <a:pt x="815206" y="2023429"/>
                </a:lnTo>
                <a:lnTo>
                  <a:pt x="769616" y="2004439"/>
                </a:lnTo>
                <a:lnTo>
                  <a:pt x="725039" y="1984650"/>
                </a:lnTo>
                <a:lnTo>
                  <a:pt x="681503" y="1964080"/>
                </a:lnTo>
                <a:lnTo>
                  <a:pt x="639036" y="1942746"/>
                </a:lnTo>
                <a:lnTo>
                  <a:pt x="597668" y="1920665"/>
                </a:lnTo>
                <a:lnTo>
                  <a:pt x="557427" y="1897855"/>
                </a:lnTo>
                <a:lnTo>
                  <a:pt x="518341" y="1874332"/>
                </a:lnTo>
                <a:lnTo>
                  <a:pt x="480438" y="1850115"/>
                </a:lnTo>
                <a:lnTo>
                  <a:pt x="443748" y="1825219"/>
                </a:lnTo>
                <a:lnTo>
                  <a:pt x="408299" y="1799662"/>
                </a:lnTo>
                <a:lnTo>
                  <a:pt x="374119" y="1773461"/>
                </a:lnTo>
                <a:lnTo>
                  <a:pt x="341236" y="1746634"/>
                </a:lnTo>
                <a:lnTo>
                  <a:pt x="309680" y="1719197"/>
                </a:lnTo>
                <a:lnTo>
                  <a:pt x="279479" y="1691168"/>
                </a:lnTo>
                <a:lnTo>
                  <a:pt x="250661" y="1662564"/>
                </a:lnTo>
                <a:lnTo>
                  <a:pt x="223254" y="1633401"/>
                </a:lnTo>
                <a:lnTo>
                  <a:pt x="197288" y="1603698"/>
                </a:lnTo>
                <a:lnTo>
                  <a:pt x="172791" y="1573471"/>
                </a:lnTo>
                <a:lnTo>
                  <a:pt x="149790" y="1542737"/>
                </a:lnTo>
                <a:lnTo>
                  <a:pt x="108396" y="1479818"/>
                </a:lnTo>
                <a:lnTo>
                  <a:pt x="73332" y="1415079"/>
                </a:lnTo>
                <a:lnTo>
                  <a:pt x="44826" y="1348656"/>
                </a:lnTo>
                <a:lnTo>
                  <a:pt x="23108" y="1280687"/>
                </a:lnTo>
                <a:lnTo>
                  <a:pt x="8404" y="1211309"/>
                </a:lnTo>
                <a:lnTo>
                  <a:pt x="943" y="1140659"/>
                </a:lnTo>
                <a:lnTo>
                  <a:pt x="0" y="1104900"/>
                </a:lnTo>
                <a:close/>
              </a:path>
            </a:pathLst>
          </a:custGeom>
          <a:ln w="6350">
            <a:solidFill>
              <a:srgbClr val="4472C4"/>
            </a:solidFill>
          </a:ln>
        </p:spPr>
        <p:txBody>
          <a:bodyPr wrap="square" lIns="0" tIns="0" rIns="0" bIns="0" rtlCol="0"/>
          <a:lstStyle/>
          <a:p>
            <a:endParaRPr/>
          </a:p>
        </p:txBody>
      </p:sp>
      <p:sp>
        <p:nvSpPr>
          <p:cNvPr id="5" name="object 5"/>
          <p:cNvSpPr txBox="1"/>
          <p:nvPr/>
        </p:nvSpPr>
        <p:spPr>
          <a:xfrm>
            <a:off x="737158" y="4355083"/>
            <a:ext cx="739140" cy="568325"/>
          </a:xfrm>
          <a:prstGeom prst="rect">
            <a:avLst/>
          </a:prstGeom>
        </p:spPr>
        <p:txBody>
          <a:bodyPr vert="horz" wrap="square" lIns="0" tIns="26670" rIns="0" bIns="0" rtlCol="0">
            <a:spAutoFit/>
          </a:bodyPr>
          <a:lstStyle/>
          <a:p>
            <a:pPr marL="12700" marR="5080">
              <a:lnSpc>
                <a:spcPts val="2110"/>
              </a:lnSpc>
              <a:spcBef>
                <a:spcPts val="210"/>
              </a:spcBef>
            </a:pPr>
            <a:r>
              <a:rPr sz="1800" spc="-145" dirty="0">
                <a:latin typeface="Calibri"/>
                <a:cs typeface="Calibri"/>
              </a:rPr>
              <a:t>T</a:t>
            </a:r>
            <a:r>
              <a:rPr sz="1800" spc="-10" dirty="0">
                <a:latin typeface="Calibri"/>
                <a:cs typeface="Calibri"/>
              </a:rPr>
              <a:t>A</a:t>
            </a:r>
            <a:r>
              <a:rPr sz="1800" spc="-20" dirty="0">
                <a:latin typeface="Calibri"/>
                <a:cs typeface="Calibri"/>
              </a:rPr>
              <a:t>R</a:t>
            </a:r>
            <a:r>
              <a:rPr sz="1800" dirty="0">
                <a:latin typeface="Calibri"/>
                <a:cs typeface="Calibri"/>
              </a:rPr>
              <a:t>G</a:t>
            </a:r>
            <a:r>
              <a:rPr sz="1800" spc="-5" dirty="0">
                <a:latin typeface="Calibri"/>
                <a:cs typeface="Calibri"/>
              </a:rPr>
              <a:t>E</a:t>
            </a:r>
            <a:r>
              <a:rPr sz="1800" dirty="0">
                <a:latin typeface="Calibri"/>
                <a:cs typeface="Calibri"/>
              </a:rPr>
              <a:t>T  </a:t>
            </a:r>
            <a:r>
              <a:rPr sz="1800" spc="-5" dirty="0">
                <a:latin typeface="Calibri"/>
                <a:cs typeface="Calibri"/>
              </a:rPr>
              <a:t>SET</a:t>
            </a:r>
            <a:endParaRPr sz="1800">
              <a:latin typeface="Calibri"/>
              <a:cs typeface="Calibri"/>
            </a:endParaRPr>
          </a:p>
        </p:txBody>
      </p:sp>
      <p:sp>
        <p:nvSpPr>
          <p:cNvPr id="6" name="object 6"/>
          <p:cNvSpPr txBox="1"/>
          <p:nvPr/>
        </p:nvSpPr>
        <p:spPr>
          <a:xfrm>
            <a:off x="3896024" y="5022596"/>
            <a:ext cx="734060" cy="845819"/>
          </a:xfrm>
          <a:prstGeom prst="rect">
            <a:avLst/>
          </a:prstGeom>
        </p:spPr>
        <p:txBody>
          <a:bodyPr vert="horz" wrap="square" lIns="0" tIns="26670" rIns="0" bIns="0" rtlCol="0">
            <a:spAutoFit/>
          </a:bodyPr>
          <a:lstStyle/>
          <a:p>
            <a:pPr marL="12700" marR="5080">
              <a:lnSpc>
                <a:spcPts val="2110"/>
              </a:lnSpc>
              <a:spcBef>
                <a:spcPts val="210"/>
              </a:spcBef>
            </a:pPr>
            <a:r>
              <a:rPr sz="1800" spc="-5" dirty="0">
                <a:latin typeface="Calibri"/>
                <a:cs typeface="Calibri"/>
              </a:rPr>
              <a:t>Movie. </a:t>
            </a:r>
            <a:r>
              <a:rPr sz="1800" dirty="0">
                <a:latin typeface="Calibri"/>
                <a:cs typeface="Calibri"/>
              </a:rPr>
              <a:t> </a:t>
            </a:r>
            <a:r>
              <a:rPr sz="1800" spc="-25" dirty="0">
                <a:latin typeface="Calibri"/>
                <a:cs typeface="Calibri"/>
              </a:rPr>
              <a:t>s</a:t>
            </a:r>
            <a:r>
              <a:rPr sz="1800" spc="-30" dirty="0">
                <a:latin typeface="Calibri"/>
                <a:cs typeface="Calibri"/>
              </a:rPr>
              <a:t>t</a:t>
            </a:r>
            <a:r>
              <a:rPr sz="1800" spc="-5" dirty="0">
                <a:latin typeface="Calibri"/>
                <a:cs typeface="Calibri"/>
              </a:rPr>
              <a:t>arri</a:t>
            </a:r>
            <a:r>
              <a:rPr sz="1800" dirty="0">
                <a:latin typeface="Calibri"/>
                <a:cs typeface="Calibri"/>
              </a:rPr>
              <a:t>ng</a:t>
            </a:r>
            <a:endParaRPr sz="1800">
              <a:latin typeface="Calibri"/>
              <a:cs typeface="Calibri"/>
            </a:endParaRPr>
          </a:p>
          <a:p>
            <a:pPr marL="12700">
              <a:lnSpc>
                <a:spcPts val="2125"/>
              </a:lnSpc>
            </a:pPr>
            <a:r>
              <a:rPr sz="1800" spc="-5" dirty="0">
                <a:latin typeface="Calibri"/>
                <a:cs typeface="Calibri"/>
              </a:rPr>
              <a:t>.actor</a:t>
            </a:r>
            <a:endParaRPr sz="1800">
              <a:latin typeface="Calibri"/>
              <a:cs typeface="Calibri"/>
            </a:endParaRPr>
          </a:p>
        </p:txBody>
      </p:sp>
      <p:sp>
        <p:nvSpPr>
          <p:cNvPr id="7" name="object 7"/>
          <p:cNvSpPr txBox="1"/>
          <p:nvPr/>
        </p:nvSpPr>
        <p:spPr>
          <a:xfrm>
            <a:off x="1488774" y="5156708"/>
            <a:ext cx="1860550" cy="568325"/>
          </a:xfrm>
          <a:prstGeom prst="rect">
            <a:avLst/>
          </a:prstGeom>
        </p:spPr>
        <p:txBody>
          <a:bodyPr vert="horz" wrap="square" lIns="0" tIns="26670" rIns="0" bIns="0" rtlCol="0">
            <a:spAutoFit/>
          </a:bodyPr>
          <a:lstStyle/>
          <a:p>
            <a:pPr marL="12700" marR="5080">
              <a:lnSpc>
                <a:spcPts val="2110"/>
              </a:lnSpc>
              <a:spcBef>
                <a:spcPts val="210"/>
              </a:spcBef>
            </a:pPr>
            <a:r>
              <a:rPr sz="1800" spc="-5" dirty="0">
                <a:latin typeface="Calibri"/>
                <a:cs typeface="Calibri"/>
              </a:rPr>
              <a:t>Movie. </a:t>
            </a:r>
            <a:r>
              <a:rPr sz="1800" dirty="0">
                <a:latin typeface="Calibri"/>
                <a:cs typeface="Calibri"/>
              </a:rPr>
              <a:t> </a:t>
            </a:r>
            <a:r>
              <a:rPr sz="1800" spc="-5" dirty="0">
                <a:latin typeface="Calibri"/>
                <a:cs typeface="Calibri"/>
              </a:rPr>
              <a:t>I</a:t>
            </a:r>
            <a:r>
              <a:rPr sz="1800" spc="5" dirty="0">
                <a:latin typeface="Calibri"/>
                <a:cs typeface="Calibri"/>
              </a:rPr>
              <a:t>n</a:t>
            </a:r>
            <a:r>
              <a:rPr sz="1800" spc="-5" dirty="0">
                <a:latin typeface="Calibri"/>
                <a:cs typeface="Calibri"/>
              </a:rPr>
              <a:t>it</a:t>
            </a:r>
            <a:r>
              <a:rPr sz="1800" dirty="0">
                <a:latin typeface="Calibri"/>
                <a:cs typeface="Calibri"/>
              </a:rPr>
              <a:t>ia</a:t>
            </a:r>
            <a:r>
              <a:rPr sz="1800" spc="-5" dirty="0">
                <a:latin typeface="Calibri"/>
                <a:cs typeface="Calibri"/>
              </a:rPr>
              <a:t>l</a:t>
            </a:r>
            <a:r>
              <a:rPr sz="1800" dirty="0">
                <a:latin typeface="Calibri"/>
                <a:cs typeface="Calibri"/>
              </a:rPr>
              <a:t>_</a:t>
            </a:r>
            <a:r>
              <a:rPr sz="1800" spc="-30" dirty="0">
                <a:latin typeface="Calibri"/>
                <a:cs typeface="Calibri"/>
              </a:rPr>
              <a:t>r</a:t>
            </a:r>
            <a:r>
              <a:rPr sz="1800" dirty="0">
                <a:latin typeface="Calibri"/>
                <a:cs typeface="Calibri"/>
              </a:rPr>
              <a:t>e</a:t>
            </a:r>
            <a:r>
              <a:rPr sz="1800" spc="-5" dirty="0">
                <a:latin typeface="Calibri"/>
                <a:cs typeface="Calibri"/>
              </a:rPr>
              <a:t>l</a:t>
            </a:r>
            <a:r>
              <a:rPr sz="1800" dirty="0">
                <a:latin typeface="Calibri"/>
                <a:cs typeface="Calibri"/>
              </a:rPr>
              <a:t>ea</a:t>
            </a:r>
            <a:r>
              <a:rPr sz="1800" spc="-5" dirty="0">
                <a:latin typeface="Calibri"/>
                <a:cs typeface="Calibri"/>
              </a:rPr>
              <a:t>s</a:t>
            </a:r>
            <a:r>
              <a:rPr sz="1800" dirty="0">
                <a:latin typeface="Calibri"/>
                <a:cs typeface="Calibri"/>
              </a:rPr>
              <a:t>e_d</a:t>
            </a:r>
            <a:r>
              <a:rPr sz="1800" spc="-20" dirty="0">
                <a:latin typeface="Calibri"/>
                <a:cs typeface="Calibri"/>
              </a:rPr>
              <a:t>a</a:t>
            </a:r>
            <a:r>
              <a:rPr sz="1800" spc="-25" dirty="0">
                <a:latin typeface="Calibri"/>
                <a:cs typeface="Calibri"/>
              </a:rPr>
              <a:t>t</a:t>
            </a:r>
            <a:r>
              <a:rPr sz="1800" dirty="0">
                <a:latin typeface="Calibri"/>
                <a:cs typeface="Calibri"/>
              </a:rPr>
              <a:t>e</a:t>
            </a:r>
            <a:endParaRPr sz="1800">
              <a:latin typeface="Calibri"/>
              <a:cs typeface="Calibri"/>
            </a:endParaRPr>
          </a:p>
        </p:txBody>
      </p:sp>
      <p:sp>
        <p:nvSpPr>
          <p:cNvPr id="8" name="object 8"/>
          <p:cNvSpPr txBox="1"/>
          <p:nvPr/>
        </p:nvSpPr>
        <p:spPr>
          <a:xfrm>
            <a:off x="5492695" y="5754116"/>
            <a:ext cx="120205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M</a:t>
            </a:r>
            <a:r>
              <a:rPr sz="1800" spc="-10" dirty="0">
                <a:latin typeface="Calibri"/>
                <a:cs typeface="Calibri"/>
              </a:rPr>
              <a:t>o</a:t>
            </a:r>
            <a:r>
              <a:rPr sz="1800" spc="-5" dirty="0">
                <a:latin typeface="Calibri"/>
                <a:cs typeface="Calibri"/>
              </a:rPr>
              <a:t>v</a:t>
            </a:r>
            <a:r>
              <a:rPr sz="1800" dirty="0">
                <a:latin typeface="Calibri"/>
                <a:cs typeface="Calibri"/>
              </a:rPr>
              <a:t>ie</a:t>
            </a:r>
            <a:r>
              <a:rPr sz="1800" spc="15" dirty="0">
                <a:latin typeface="Calibri"/>
                <a:cs typeface="Calibri"/>
              </a:rPr>
              <a:t>.</a:t>
            </a:r>
            <a:r>
              <a:rPr sz="1800" spc="-15" dirty="0">
                <a:latin typeface="Calibri"/>
                <a:cs typeface="Calibri"/>
              </a:rPr>
              <a:t>g</a:t>
            </a:r>
            <a:r>
              <a:rPr sz="1800" dirty="0">
                <a:latin typeface="Calibri"/>
                <a:cs typeface="Calibri"/>
              </a:rPr>
              <a:t>e</a:t>
            </a:r>
            <a:r>
              <a:rPr sz="1800" spc="5" dirty="0">
                <a:latin typeface="Calibri"/>
                <a:cs typeface="Calibri"/>
              </a:rPr>
              <a:t>n</a:t>
            </a:r>
            <a:r>
              <a:rPr sz="1800" spc="-30" dirty="0">
                <a:latin typeface="Calibri"/>
                <a:cs typeface="Calibri"/>
              </a:rPr>
              <a:t>r</a:t>
            </a:r>
            <a:r>
              <a:rPr sz="1800" dirty="0">
                <a:latin typeface="Calibri"/>
                <a:cs typeface="Calibri"/>
              </a:rPr>
              <a:t>e</a:t>
            </a:r>
            <a:endParaRPr sz="1800">
              <a:latin typeface="Calibri"/>
              <a:cs typeface="Calibri"/>
            </a:endParaRPr>
          </a:p>
        </p:txBody>
      </p:sp>
      <p:sp>
        <p:nvSpPr>
          <p:cNvPr id="9" name="object 9"/>
          <p:cNvSpPr txBox="1"/>
          <p:nvPr/>
        </p:nvSpPr>
        <p:spPr>
          <a:xfrm>
            <a:off x="5517543" y="4973828"/>
            <a:ext cx="1152525" cy="565150"/>
          </a:xfrm>
          <a:prstGeom prst="rect">
            <a:avLst/>
          </a:prstGeom>
        </p:spPr>
        <p:txBody>
          <a:bodyPr vert="horz" wrap="square" lIns="0" tIns="28575" rIns="0" bIns="0" rtlCol="0">
            <a:spAutoFit/>
          </a:bodyPr>
          <a:lstStyle/>
          <a:p>
            <a:pPr marL="12700" marR="5080">
              <a:lnSpc>
                <a:spcPts val="2090"/>
              </a:lnSpc>
              <a:spcBef>
                <a:spcPts val="225"/>
              </a:spcBef>
            </a:pPr>
            <a:r>
              <a:rPr sz="1800" spc="-5" dirty="0">
                <a:latin typeface="Calibri"/>
                <a:cs typeface="Calibri"/>
              </a:rPr>
              <a:t>Movie. </a:t>
            </a:r>
            <a:r>
              <a:rPr sz="1800" dirty="0">
                <a:latin typeface="Calibri"/>
                <a:cs typeface="Calibri"/>
              </a:rPr>
              <a:t> </a:t>
            </a:r>
            <a:r>
              <a:rPr sz="1800" spc="5" dirty="0">
                <a:latin typeface="Calibri"/>
                <a:cs typeface="Calibri"/>
              </a:rPr>
              <a:t>D</a:t>
            </a:r>
            <a:r>
              <a:rPr sz="1800" spc="-5" dirty="0">
                <a:latin typeface="Calibri"/>
                <a:cs typeface="Calibri"/>
              </a:rPr>
              <a:t>i</a:t>
            </a:r>
            <a:r>
              <a:rPr sz="1800" spc="-30" dirty="0">
                <a:latin typeface="Calibri"/>
                <a:cs typeface="Calibri"/>
              </a:rPr>
              <a:t>r</a:t>
            </a:r>
            <a:r>
              <a:rPr sz="1800" dirty="0">
                <a:latin typeface="Calibri"/>
                <a:cs typeface="Calibri"/>
              </a:rPr>
              <a:t>ec</a:t>
            </a:r>
            <a:r>
              <a:rPr sz="1800" spc="-25" dirty="0">
                <a:latin typeface="Calibri"/>
                <a:cs typeface="Calibri"/>
              </a:rPr>
              <a:t>t</a:t>
            </a:r>
            <a:r>
              <a:rPr sz="1800" dirty="0">
                <a:latin typeface="Calibri"/>
                <a:cs typeface="Calibri"/>
              </a:rPr>
              <a:t>ed_</a:t>
            </a:r>
            <a:r>
              <a:rPr sz="1800" spc="-5" dirty="0">
                <a:latin typeface="Calibri"/>
                <a:cs typeface="Calibri"/>
              </a:rPr>
              <a:t>b</a:t>
            </a:r>
            <a:r>
              <a:rPr sz="1800" dirty="0">
                <a:latin typeface="Calibri"/>
                <a:cs typeface="Calibri"/>
              </a:rPr>
              <a:t>y</a:t>
            </a:r>
            <a:endParaRPr sz="1800">
              <a:latin typeface="Calibri"/>
              <a:cs typeface="Calibri"/>
            </a:endParaRPr>
          </a:p>
        </p:txBody>
      </p:sp>
      <p:sp>
        <p:nvSpPr>
          <p:cNvPr id="10" name="object 10"/>
          <p:cNvSpPr/>
          <p:nvPr/>
        </p:nvSpPr>
        <p:spPr>
          <a:xfrm>
            <a:off x="3483415" y="4360702"/>
            <a:ext cx="3672204" cy="2209800"/>
          </a:xfrm>
          <a:custGeom>
            <a:avLst/>
            <a:gdLst/>
            <a:ahLst/>
            <a:cxnLst/>
            <a:rect l="l" t="t" r="r" b="b"/>
            <a:pathLst>
              <a:path w="3672204" h="2209800">
                <a:moveTo>
                  <a:pt x="0" y="1104900"/>
                </a:moveTo>
                <a:lnTo>
                  <a:pt x="3754" y="1033665"/>
                </a:lnTo>
                <a:lnTo>
                  <a:pt x="14865" y="963634"/>
                </a:lnTo>
                <a:lnTo>
                  <a:pt x="33104" y="894943"/>
                </a:lnTo>
                <a:lnTo>
                  <a:pt x="58245" y="827730"/>
                </a:lnTo>
                <a:lnTo>
                  <a:pt x="90058" y="762131"/>
                </a:lnTo>
                <a:lnTo>
                  <a:pt x="128316" y="698285"/>
                </a:lnTo>
                <a:lnTo>
                  <a:pt x="172791" y="636328"/>
                </a:lnTo>
                <a:lnTo>
                  <a:pt x="197288" y="606101"/>
                </a:lnTo>
                <a:lnTo>
                  <a:pt x="223254" y="576398"/>
                </a:lnTo>
                <a:lnTo>
                  <a:pt x="250661" y="547235"/>
                </a:lnTo>
                <a:lnTo>
                  <a:pt x="279479" y="518631"/>
                </a:lnTo>
                <a:lnTo>
                  <a:pt x="309680" y="490602"/>
                </a:lnTo>
                <a:lnTo>
                  <a:pt x="341236" y="463165"/>
                </a:lnTo>
                <a:lnTo>
                  <a:pt x="374119" y="436338"/>
                </a:lnTo>
                <a:lnTo>
                  <a:pt x="408299" y="410137"/>
                </a:lnTo>
                <a:lnTo>
                  <a:pt x="443748" y="384580"/>
                </a:lnTo>
                <a:lnTo>
                  <a:pt x="480438" y="359684"/>
                </a:lnTo>
                <a:lnTo>
                  <a:pt x="518341" y="335466"/>
                </a:lnTo>
                <a:lnTo>
                  <a:pt x="557427" y="311944"/>
                </a:lnTo>
                <a:lnTo>
                  <a:pt x="597668" y="289134"/>
                </a:lnTo>
                <a:lnTo>
                  <a:pt x="639036" y="267053"/>
                </a:lnTo>
                <a:lnTo>
                  <a:pt x="681503" y="245719"/>
                </a:lnTo>
                <a:lnTo>
                  <a:pt x="725039" y="225149"/>
                </a:lnTo>
                <a:lnTo>
                  <a:pt x="769616" y="205360"/>
                </a:lnTo>
                <a:lnTo>
                  <a:pt x="815206" y="186369"/>
                </a:lnTo>
                <a:lnTo>
                  <a:pt x="861781" y="168194"/>
                </a:lnTo>
                <a:lnTo>
                  <a:pt x="909311" y="150851"/>
                </a:lnTo>
                <a:lnTo>
                  <a:pt x="957769" y="134357"/>
                </a:lnTo>
                <a:lnTo>
                  <a:pt x="1007125" y="118730"/>
                </a:lnTo>
                <a:lnTo>
                  <a:pt x="1057352" y="103988"/>
                </a:lnTo>
                <a:lnTo>
                  <a:pt x="1108421" y="90146"/>
                </a:lnTo>
                <a:lnTo>
                  <a:pt x="1160303" y="77222"/>
                </a:lnTo>
                <a:lnTo>
                  <a:pt x="1212969" y="65234"/>
                </a:lnTo>
                <a:lnTo>
                  <a:pt x="1266392" y="54198"/>
                </a:lnTo>
                <a:lnTo>
                  <a:pt x="1320543" y="44132"/>
                </a:lnTo>
                <a:lnTo>
                  <a:pt x="1375393" y="35052"/>
                </a:lnTo>
                <a:lnTo>
                  <a:pt x="1430915" y="26977"/>
                </a:lnTo>
                <a:lnTo>
                  <a:pt x="1487078" y="19923"/>
                </a:lnTo>
                <a:lnTo>
                  <a:pt x="1543855" y="13906"/>
                </a:lnTo>
                <a:lnTo>
                  <a:pt x="1601218" y="8946"/>
                </a:lnTo>
                <a:lnTo>
                  <a:pt x="1659137" y="5057"/>
                </a:lnTo>
                <a:lnTo>
                  <a:pt x="1717585" y="2259"/>
                </a:lnTo>
                <a:lnTo>
                  <a:pt x="1776533" y="567"/>
                </a:lnTo>
                <a:lnTo>
                  <a:pt x="1835952" y="0"/>
                </a:lnTo>
                <a:lnTo>
                  <a:pt x="1895371" y="567"/>
                </a:lnTo>
                <a:lnTo>
                  <a:pt x="1954318" y="2259"/>
                </a:lnTo>
                <a:lnTo>
                  <a:pt x="2012766" y="5057"/>
                </a:lnTo>
                <a:lnTo>
                  <a:pt x="2070685" y="8946"/>
                </a:lnTo>
                <a:lnTo>
                  <a:pt x="2128048" y="13906"/>
                </a:lnTo>
                <a:lnTo>
                  <a:pt x="2184825" y="19923"/>
                </a:lnTo>
                <a:lnTo>
                  <a:pt x="2240988" y="26977"/>
                </a:lnTo>
                <a:lnTo>
                  <a:pt x="2296509" y="35052"/>
                </a:lnTo>
                <a:lnTo>
                  <a:pt x="2351360" y="44132"/>
                </a:lnTo>
                <a:lnTo>
                  <a:pt x="2405511" y="54198"/>
                </a:lnTo>
                <a:lnTo>
                  <a:pt x="2458934" y="65234"/>
                </a:lnTo>
                <a:lnTo>
                  <a:pt x="2511600" y="77222"/>
                </a:lnTo>
                <a:lnTo>
                  <a:pt x="2563482" y="90146"/>
                </a:lnTo>
                <a:lnTo>
                  <a:pt x="2614551" y="103988"/>
                </a:lnTo>
                <a:lnTo>
                  <a:pt x="2664777" y="118730"/>
                </a:lnTo>
                <a:lnTo>
                  <a:pt x="2714134" y="134357"/>
                </a:lnTo>
                <a:lnTo>
                  <a:pt x="2762592" y="150851"/>
                </a:lnTo>
                <a:lnTo>
                  <a:pt x="2810122" y="168194"/>
                </a:lnTo>
                <a:lnTo>
                  <a:pt x="2856696" y="186369"/>
                </a:lnTo>
                <a:lnTo>
                  <a:pt x="2902287" y="205360"/>
                </a:lnTo>
                <a:lnTo>
                  <a:pt x="2946864" y="225149"/>
                </a:lnTo>
                <a:lnTo>
                  <a:pt x="2990400" y="245719"/>
                </a:lnTo>
                <a:lnTo>
                  <a:pt x="3032867" y="267053"/>
                </a:lnTo>
                <a:lnTo>
                  <a:pt x="3074235" y="289134"/>
                </a:lnTo>
                <a:lnTo>
                  <a:pt x="3114476" y="311944"/>
                </a:lnTo>
                <a:lnTo>
                  <a:pt x="3153562" y="335466"/>
                </a:lnTo>
                <a:lnTo>
                  <a:pt x="3191465" y="359684"/>
                </a:lnTo>
                <a:lnTo>
                  <a:pt x="3228155" y="384580"/>
                </a:lnTo>
                <a:lnTo>
                  <a:pt x="3263604" y="410137"/>
                </a:lnTo>
                <a:lnTo>
                  <a:pt x="3297784" y="436338"/>
                </a:lnTo>
                <a:lnTo>
                  <a:pt x="3330667" y="463165"/>
                </a:lnTo>
                <a:lnTo>
                  <a:pt x="3362223" y="490602"/>
                </a:lnTo>
                <a:lnTo>
                  <a:pt x="3392424" y="518631"/>
                </a:lnTo>
                <a:lnTo>
                  <a:pt x="3421242" y="547235"/>
                </a:lnTo>
                <a:lnTo>
                  <a:pt x="3448649" y="576398"/>
                </a:lnTo>
                <a:lnTo>
                  <a:pt x="3474615" y="606101"/>
                </a:lnTo>
                <a:lnTo>
                  <a:pt x="3499112" y="636328"/>
                </a:lnTo>
                <a:lnTo>
                  <a:pt x="3522113" y="667062"/>
                </a:lnTo>
                <a:lnTo>
                  <a:pt x="3563507" y="729981"/>
                </a:lnTo>
                <a:lnTo>
                  <a:pt x="3598571" y="794720"/>
                </a:lnTo>
                <a:lnTo>
                  <a:pt x="3627077" y="861143"/>
                </a:lnTo>
                <a:lnTo>
                  <a:pt x="3648795" y="929112"/>
                </a:lnTo>
                <a:lnTo>
                  <a:pt x="3663499" y="998490"/>
                </a:lnTo>
                <a:lnTo>
                  <a:pt x="3670960" y="1069140"/>
                </a:lnTo>
                <a:lnTo>
                  <a:pt x="3671904" y="1104900"/>
                </a:lnTo>
                <a:lnTo>
                  <a:pt x="3670960" y="1140659"/>
                </a:lnTo>
                <a:lnTo>
                  <a:pt x="3663499" y="1211309"/>
                </a:lnTo>
                <a:lnTo>
                  <a:pt x="3648795" y="1280687"/>
                </a:lnTo>
                <a:lnTo>
                  <a:pt x="3627077" y="1348656"/>
                </a:lnTo>
                <a:lnTo>
                  <a:pt x="3598571" y="1415079"/>
                </a:lnTo>
                <a:lnTo>
                  <a:pt x="3563507" y="1479818"/>
                </a:lnTo>
                <a:lnTo>
                  <a:pt x="3522113" y="1542737"/>
                </a:lnTo>
                <a:lnTo>
                  <a:pt x="3499112" y="1573471"/>
                </a:lnTo>
                <a:lnTo>
                  <a:pt x="3474615" y="1603698"/>
                </a:lnTo>
                <a:lnTo>
                  <a:pt x="3448649" y="1633401"/>
                </a:lnTo>
                <a:lnTo>
                  <a:pt x="3421242" y="1662564"/>
                </a:lnTo>
                <a:lnTo>
                  <a:pt x="3392424" y="1691168"/>
                </a:lnTo>
                <a:lnTo>
                  <a:pt x="3362223" y="1719197"/>
                </a:lnTo>
                <a:lnTo>
                  <a:pt x="3330667" y="1746634"/>
                </a:lnTo>
                <a:lnTo>
                  <a:pt x="3297784" y="1773461"/>
                </a:lnTo>
                <a:lnTo>
                  <a:pt x="3263604" y="1799662"/>
                </a:lnTo>
                <a:lnTo>
                  <a:pt x="3228155" y="1825219"/>
                </a:lnTo>
                <a:lnTo>
                  <a:pt x="3191465" y="1850115"/>
                </a:lnTo>
                <a:lnTo>
                  <a:pt x="3153562" y="1874332"/>
                </a:lnTo>
                <a:lnTo>
                  <a:pt x="3114476" y="1897855"/>
                </a:lnTo>
                <a:lnTo>
                  <a:pt x="3074235" y="1920665"/>
                </a:lnTo>
                <a:lnTo>
                  <a:pt x="3032867" y="1942746"/>
                </a:lnTo>
                <a:lnTo>
                  <a:pt x="2990400" y="1964080"/>
                </a:lnTo>
                <a:lnTo>
                  <a:pt x="2946864" y="1984650"/>
                </a:lnTo>
                <a:lnTo>
                  <a:pt x="2902287" y="2004439"/>
                </a:lnTo>
                <a:lnTo>
                  <a:pt x="2856696" y="2023429"/>
                </a:lnTo>
                <a:lnTo>
                  <a:pt x="2810122" y="2041605"/>
                </a:lnTo>
                <a:lnTo>
                  <a:pt x="2762592" y="2058948"/>
                </a:lnTo>
                <a:lnTo>
                  <a:pt x="2714134" y="2075442"/>
                </a:lnTo>
                <a:lnTo>
                  <a:pt x="2664777" y="2091069"/>
                </a:lnTo>
                <a:lnTo>
                  <a:pt x="2614551" y="2105811"/>
                </a:lnTo>
                <a:lnTo>
                  <a:pt x="2563482" y="2119653"/>
                </a:lnTo>
                <a:lnTo>
                  <a:pt x="2511600" y="2132577"/>
                </a:lnTo>
                <a:lnTo>
                  <a:pt x="2458934" y="2144565"/>
                </a:lnTo>
                <a:lnTo>
                  <a:pt x="2405511" y="2155601"/>
                </a:lnTo>
                <a:lnTo>
                  <a:pt x="2351360" y="2165667"/>
                </a:lnTo>
                <a:lnTo>
                  <a:pt x="2296509" y="2174747"/>
                </a:lnTo>
                <a:lnTo>
                  <a:pt x="2240988" y="2182822"/>
                </a:lnTo>
                <a:lnTo>
                  <a:pt x="2184825" y="2189877"/>
                </a:lnTo>
                <a:lnTo>
                  <a:pt x="2128048" y="2195893"/>
                </a:lnTo>
                <a:lnTo>
                  <a:pt x="2070685" y="2200853"/>
                </a:lnTo>
                <a:lnTo>
                  <a:pt x="2012766" y="2204742"/>
                </a:lnTo>
                <a:lnTo>
                  <a:pt x="1954318" y="2207540"/>
                </a:lnTo>
                <a:lnTo>
                  <a:pt x="1895371" y="2209232"/>
                </a:lnTo>
                <a:lnTo>
                  <a:pt x="1835952" y="2209800"/>
                </a:lnTo>
                <a:lnTo>
                  <a:pt x="1776533" y="2209232"/>
                </a:lnTo>
                <a:lnTo>
                  <a:pt x="1717585" y="2207540"/>
                </a:lnTo>
                <a:lnTo>
                  <a:pt x="1659137" y="2204742"/>
                </a:lnTo>
                <a:lnTo>
                  <a:pt x="1601218" y="2200853"/>
                </a:lnTo>
                <a:lnTo>
                  <a:pt x="1543855" y="2195893"/>
                </a:lnTo>
                <a:lnTo>
                  <a:pt x="1487078" y="2189877"/>
                </a:lnTo>
                <a:lnTo>
                  <a:pt x="1430915" y="2182822"/>
                </a:lnTo>
                <a:lnTo>
                  <a:pt x="1375393" y="2174747"/>
                </a:lnTo>
                <a:lnTo>
                  <a:pt x="1320543" y="2165667"/>
                </a:lnTo>
                <a:lnTo>
                  <a:pt x="1266392" y="2155601"/>
                </a:lnTo>
                <a:lnTo>
                  <a:pt x="1212969" y="2144565"/>
                </a:lnTo>
                <a:lnTo>
                  <a:pt x="1160303" y="2132577"/>
                </a:lnTo>
                <a:lnTo>
                  <a:pt x="1108421" y="2119653"/>
                </a:lnTo>
                <a:lnTo>
                  <a:pt x="1057352" y="2105811"/>
                </a:lnTo>
                <a:lnTo>
                  <a:pt x="1007125" y="2091069"/>
                </a:lnTo>
                <a:lnTo>
                  <a:pt x="957769" y="2075442"/>
                </a:lnTo>
                <a:lnTo>
                  <a:pt x="909311" y="2058948"/>
                </a:lnTo>
                <a:lnTo>
                  <a:pt x="861781" y="2041605"/>
                </a:lnTo>
                <a:lnTo>
                  <a:pt x="815206" y="2023429"/>
                </a:lnTo>
                <a:lnTo>
                  <a:pt x="769616" y="2004439"/>
                </a:lnTo>
                <a:lnTo>
                  <a:pt x="725039" y="1984650"/>
                </a:lnTo>
                <a:lnTo>
                  <a:pt x="681503" y="1964080"/>
                </a:lnTo>
                <a:lnTo>
                  <a:pt x="639036" y="1942746"/>
                </a:lnTo>
                <a:lnTo>
                  <a:pt x="597668" y="1920665"/>
                </a:lnTo>
                <a:lnTo>
                  <a:pt x="557427" y="1897855"/>
                </a:lnTo>
                <a:lnTo>
                  <a:pt x="518341" y="1874332"/>
                </a:lnTo>
                <a:lnTo>
                  <a:pt x="480438" y="1850115"/>
                </a:lnTo>
                <a:lnTo>
                  <a:pt x="443748" y="1825219"/>
                </a:lnTo>
                <a:lnTo>
                  <a:pt x="408299" y="1799662"/>
                </a:lnTo>
                <a:lnTo>
                  <a:pt x="374119" y="1773461"/>
                </a:lnTo>
                <a:lnTo>
                  <a:pt x="341236" y="1746634"/>
                </a:lnTo>
                <a:lnTo>
                  <a:pt x="309680" y="1719197"/>
                </a:lnTo>
                <a:lnTo>
                  <a:pt x="279479" y="1691168"/>
                </a:lnTo>
                <a:lnTo>
                  <a:pt x="250661" y="1662564"/>
                </a:lnTo>
                <a:lnTo>
                  <a:pt x="223254" y="1633401"/>
                </a:lnTo>
                <a:lnTo>
                  <a:pt x="197288" y="1603698"/>
                </a:lnTo>
                <a:lnTo>
                  <a:pt x="172791" y="1573471"/>
                </a:lnTo>
                <a:lnTo>
                  <a:pt x="149790" y="1542737"/>
                </a:lnTo>
                <a:lnTo>
                  <a:pt x="108396" y="1479818"/>
                </a:lnTo>
                <a:lnTo>
                  <a:pt x="73332" y="1415079"/>
                </a:lnTo>
                <a:lnTo>
                  <a:pt x="44826" y="1348656"/>
                </a:lnTo>
                <a:lnTo>
                  <a:pt x="23108" y="1280687"/>
                </a:lnTo>
                <a:lnTo>
                  <a:pt x="8404" y="1211309"/>
                </a:lnTo>
                <a:lnTo>
                  <a:pt x="943" y="1140659"/>
                </a:lnTo>
                <a:lnTo>
                  <a:pt x="0" y="1104900"/>
                </a:lnTo>
                <a:close/>
              </a:path>
            </a:pathLst>
          </a:custGeom>
          <a:ln w="6350">
            <a:solidFill>
              <a:srgbClr val="4472C4"/>
            </a:solidFill>
          </a:ln>
        </p:spPr>
        <p:txBody>
          <a:bodyPr wrap="square" lIns="0" tIns="0" rIns="0" bIns="0" rtlCol="0"/>
          <a:lstStyle/>
          <a:p>
            <a:endParaRPr/>
          </a:p>
        </p:txBody>
      </p:sp>
      <p:sp>
        <p:nvSpPr>
          <p:cNvPr id="11" name="object 11"/>
          <p:cNvSpPr txBox="1"/>
          <p:nvPr/>
        </p:nvSpPr>
        <p:spPr>
          <a:xfrm>
            <a:off x="7117214" y="4434332"/>
            <a:ext cx="5050155" cy="1848485"/>
          </a:xfrm>
          <a:prstGeom prst="rect">
            <a:avLst/>
          </a:prstGeom>
        </p:spPr>
        <p:txBody>
          <a:bodyPr vert="horz" wrap="square" lIns="0" tIns="26670" rIns="0" bIns="0" rtlCol="0">
            <a:spAutoFit/>
          </a:bodyPr>
          <a:lstStyle/>
          <a:p>
            <a:pPr marL="12700" marR="4014470">
              <a:lnSpc>
                <a:spcPts val="2110"/>
              </a:lnSpc>
              <a:spcBef>
                <a:spcPts val="210"/>
              </a:spcBef>
            </a:pPr>
            <a:r>
              <a:rPr sz="1800" spc="-5" dirty="0">
                <a:latin typeface="Calibri"/>
                <a:cs typeface="Calibri"/>
              </a:rPr>
              <a:t>RET</a:t>
            </a:r>
            <a:r>
              <a:rPr sz="1800" spc="-10" dirty="0">
                <a:latin typeface="Calibri"/>
                <a:cs typeface="Calibri"/>
              </a:rPr>
              <a:t>U</a:t>
            </a:r>
            <a:r>
              <a:rPr sz="1800" spc="-5" dirty="0">
                <a:latin typeface="Calibri"/>
                <a:cs typeface="Calibri"/>
              </a:rPr>
              <a:t>RNE</a:t>
            </a:r>
            <a:r>
              <a:rPr sz="1800" dirty="0">
                <a:latin typeface="Calibri"/>
                <a:cs typeface="Calibri"/>
              </a:rPr>
              <a:t>D  </a:t>
            </a:r>
            <a:r>
              <a:rPr sz="1800" spc="-5" dirty="0">
                <a:latin typeface="Calibri"/>
                <a:cs typeface="Calibri"/>
              </a:rPr>
              <a:t>SET</a:t>
            </a:r>
            <a:endParaRPr sz="1800">
              <a:latin typeface="Calibri"/>
              <a:cs typeface="Calibri"/>
            </a:endParaRPr>
          </a:p>
          <a:p>
            <a:pPr marR="139700" algn="ctr">
              <a:lnSpc>
                <a:spcPts val="2135"/>
              </a:lnSpc>
              <a:spcBef>
                <a:spcPts val="1355"/>
              </a:spcBef>
            </a:pPr>
            <a:r>
              <a:rPr sz="1800" spc="-30" dirty="0">
                <a:latin typeface="Calibri"/>
                <a:cs typeface="Calibri"/>
              </a:rPr>
              <a:t>True</a:t>
            </a:r>
            <a:r>
              <a:rPr sz="1800" spc="5" dirty="0">
                <a:latin typeface="Calibri"/>
                <a:cs typeface="Calibri"/>
              </a:rPr>
              <a:t> </a:t>
            </a:r>
            <a:r>
              <a:rPr sz="1800" spc="-10" dirty="0">
                <a:latin typeface="Calibri"/>
                <a:cs typeface="Calibri"/>
              </a:rPr>
              <a:t>Positives</a:t>
            </a:r>
            <a:r>
              <a:rPr sz="1800" spc="-5" dirty="0">
                <a:latin typeface="Calibri"/>
                <a:cs typeface="Calibri"/>
              </a:rPr>
              <a:t> </a:t>
            </a:r>
            <a:r>
              <a:rPr sz="1800" dirty="0">
                <a:latin typeface="Calibri"/>
                <a:cs typeface="Calibri"/>
              </a:rPr>
              <a:t>= </a:t>
            </a:r>
            <a:r>
              <a:rPr sz="1800" spc="-10" dirty="0">
                <a:latin typeface="Calibri"/>
                <a:cs typeface="Calibri"/>
              </a:rPr>
              <a:t>{movie.starring.actor}</a:t>
            </a:r>
            <a:endParaRPr sz="1800">
              <a:latin typeface="Calibri"/>
              <a:cs typeface="Calibri"/>
            </a:endParaRPr>
          </a:p>
          <a:p>
            <a:pPr marR="181610" algn="ctr">
              <a:lnSpc>
                <a:spcPts val="2135"/>
              </a:lnSpc>
            </a:pPr>
            <a:r>
              <a:rPr sz="1800" b="1" spc="-15" dirty="0">
                <a:latin typeface="Calibri"/>
                <a:cs typeface="Calibri"/>
              </a:rPr>
              <a:t>False</a:t>
            </a:r>
            <a:r>
              <a:rPr sz="1800" b="1" spc="-25" dirty="0">
                <a:latin typeface="Calibri"/>
                <a:cs typeface="Calibri"/>
              </a:rPr>
              <a:t> </a:t>
            </a:r>
            <a:r>
              <a:rPr sz="1800" b="1" spc="-10" dirty="0">
                <a:latin typeface="Calibri"/>
                <a:cs typeface="Calibri"/>
              </a:rPr>
              <a:t>Positives</a:t>
            </a:r>
            <a:r>
              <a:rPr sz="1800" b="1" spc="-15" dirty="0">
                <a:latin typeface="Calibri"/>
                <a:cs typeface="Calibri"/>
              </a:rPr>
              <a:t> </a:t>
            </a:r>
            <a:r>
              <a:rPr sz="1800" b="1" dirty="0">
                <a:latin typeface="Calibri"/>
                <a:cs typeface="Calibri"/>
              </a:rPr>
              <a:t>=</a:t>
            </a:r>
            <a:r>
              <a:rPr sz="1800" b="1" spc="-10" dirty="0">
                <a:latin typeface="Calibri"/>
                <a:cs typeface="Calibri"/>
              </a:rPr>
              <a:t> </a:t>
            </a:r>
            <a:r>
              <a:rPr sz="1800" b="1" spc="-15" dirty="0">
                <a:latin typeface="Calibri"/>
                <a:cs typeface="Calibri"/>
              </a:rPr>
              <a:t>{movie.directed_by,</a:t>
            </a:r>
            <a:endParaRPr sz="1800">
              <a:latin typeface="Calibri"/>
              <a:cs typeface="Calibri"/>
            </a:endParaRPr>
          </a:p>
          <a:p>
            <a:pPr marL="1312545" algn="ctr">
              <a:lnSpc>
                <a:spcPct val="100000"/>
              </a:lnSpc>
              <a:spcBef>
                <a:spcPts val="25"/>
              </a:spcBef>
            </a:pPr>
            <a:r>
              <a:rPr sz="1800" b="1" spc="-10" dirty="0">
                <a:latin typeface="Calibri"/>
                <a:cs typeface="Calibri"/>
              </a:rPr>
              <a:t>movie_genre}</a:t>
            </a:r>
            <a:endParaRPr sz="1800">
              <a:latin typeface="Calibri"/>
              <a:cs typeface="Calibri"/>
            </a:endParaRPr>
          </a:p>
          <a:p>
            <a:pPr marL="683260" algn="ctr">
              <a:lnSpc>
                <a:spcPct val="100000"/>
              </a:lnSpc>
              <a:spcBef>
                <a:spcPts val="50"/>
              </a:spcBef>
            </a:pPr>
            <a:r>
              <a:rPr sz="1800" b="1" spc="-15" dirty="0">
                <a:latin typeface="Calibri"/>
                <a:cs typeface="Calibri"/>
              </a:rPr>
              <a:t>False</a:t>
            </a:r>
            <a:r>
              <a:rPr sz="1800" b="1" spc="-5" dirty="0">
                <a:latin typeface="Calibri"/>
                <a:cs typeface="Calibri"/>
              </a:rPr>
              <a:t> </a:t>
            </a:r>
            <a:r>
              <a:rPr sz="1800" b="1" spc="-15" dirty="0">
                <a:latin typeface="Calibri"/>
                <a:cs typeface="Calibri"/>
              </a:rPr>
              <a:t>Negatives</a:t>
            </a:r>
            <a:r>
              <a:rPr sz="1800" b="1" dirty="0">
                <a:latin typeface="Calibri"/>
                <a:cs typeface="Calibri"/>
              </a:rPr>
              <a:t> =</a:t>
            </a:r>
            <a:r>
              <a:rPr sz="1800" b="1" spc="5" dirty="0">
                <a:latin typeface="Calibri"/>
                <a:cs typeface="Calibri"/>
              </a:rPr>
              <a:t> </a:t>
            </a:r>
            <a:r>
              <a:rPr sz="1800" b="1" spc="-10" dirty="0">
                <a:latin typeface="Calibri"/>
                <a:cs typeface="Calibri"/>
              </a:rPr>
              <a:t>{movie.initial_release_date}</a:t>
            </a:r>
            <a:endParaRPr sz="18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555615" cy="695960"/>
          </a:xfrm>
          <a:prstGeom prst="rect">
            <a:avLst/>
          </a:prstGeom>
        </p:spPr>
        <p:txBody>
          <a:bodyPr vert="horz" wrap="square" lIns="0" tIns="12700" rIns="0" bIns="0" rtlCol="0">
            <a:spAutoFit/>
          </a:bodyPr>
          <a:lstStyle/>
          <a:p>
            <a:pPr marL="12700">
              <a:lnSpc>
                <a:spcPct val="100000"/>
              </a:lnSpc>
              <a:spcBef>
                <a:spcPts val="100"/>
              </a:spcBef>
            </a:pPr>
            <a:r>
              <a:rPr spc="-204" dirty="0"/>
              <a:t>Naïve </a:t>
            </a:r>
            <a:r>
              <a:rPr spc="-215" dirty="0"/>
              <a:t>Bayes </a:t>
            </a:r>
            <a:r>
              <a:rPr spc="-225" dirty="0"/>
              <a:t>Classiﬁer</a:t>
            </a:r>
            <a:r>
              <a:rPr spc="-610" dirty="0"/>
              <a:t> </a:t>
            </a:r>
            <a:r>
              <a:rPr spc="-229" dirty="0"/>
              <a:t>(II)</a:t>
            </a:r>
          </a:p>
        </p:txBody>
      </p:sp>
      <p:sp>
        <p:nvSpPr>
          <p:cNvPr id="3" name="object 3"/>
          <p:cNvSpPr txBox="1"/>
          <p:nvPr/>
        </p:nvSpPr>
        <p:spPr>
          <a:xfrm>
            <a:off x="1106266" y="1988972"/>
            <a:ext cx="4827270" cy="883285"/>
          </a:xfrm>
          <a:prstGeom prst="rect">
            <a:avLst/>
          </a:prstGeom>
        </p:spPr>
        <p:txBody>
          <a:bodyPr vert="horz" wrap="square" lIns="0" tIns="11430" rIns="0" bIns="0" rtlCol="0">
            <a:spAutoFit/>
          </a:bodyPr>
          <a:lstStyle/>
          <a:p>
            <a:pPr marL="38100">
              <a:lnSpc>
                <a:spcPct val="100000"/>
              </a:lnSpc>
              <a:spcBef>
                <a:spcPts val="90"/>
              </a:spcBef>
              <a:tabLst>
                <a:tab pos="911860" algn="l"/>
              </a:tabLst>
            </a:pPr>
            <a:r>
              <a:rPr sz="3550" i="1" dirty="0">
                <a:latin typeface="Times New Roman"/>
                <a:cs typeface="Times New Roman"/>
              </a:rPr>
              <a:t>c</a:t>
            </a:r>
            <a:r>
              <a:rPr sz="3075" i="1" baseline="-24390" dirty="0">
                <a:latin typeface="Times New Roman"/>
                <a:cs typeface="Times New Roman"/>
              </a:rPr>
              <a:t>MAP	</a:t>
            </a:r>
            <a:r>
              <a:rPr sz="3550" spc="5" dirty="0">
                <a:latin typeface="Symbol"/>
                <a:cs typeface="Symbol"/>
              </a:rPr>
              <a:t></a:t>
            </a:r>
            <a:r>
              <a:rPr sz="3550" spc="-204" dirty="0">
                <a:latin typeface="Times New Roman"/>
                <a:cs typeface="Times New Roman"/>
              </a:rPr>
              <a:t> </a:t>
            </a:r>
            <a:r>
              <a:rPr sz="3550" spc="-10" dirty="0">
                <a:latin typeface="Times New Roman"/>
                <a:cs typeface="Times New Roman"/>
              </a:rPr>
              <a:t>argmax</a:t>
            </a:r>
            <a:r>
              <a:rPr sz="3550" spc="-415" dirty="0">
                <a:latin typeface="Times New Roman"/>
                <a:cs typeface="Times New Roman"/>
              </a:rPr>
              <a:t> </a:t>
            </a:r>
            <a:r>
              <a:rPr sz="3550" i="1" spc="65" dirty="0">
                <a:latin typeface="Times New Roman"/>
                <a:cs typeface="Times New Roman"/>
              </a:rPr>
              <a:t>P</a:t>
            </a:r>
            <a:r>
              <a:rPr sz="3550" spc="65" dirty="0">
                <a:latin typeface="Times New Roman"/>
                <a:cs typeface="Times New Roman"/>
              </a:rPr>
              <a:t>(</a:t>
            </a:r>
            <a:r>
              <a:rPr sz="3550" i="1" spc="65" dirty="0">
                <a:latin typeface="Times New Roman"/>
                <a:cs typeface="Times New Roman"/>
              </a:rPr>
              <a:t>d</a:t>
            </a:r>
            <a:r>
              <a:rPr sz="3550" i="1" spc="-85" dirty="0">
                <a:latin typeface="Times New Roman"/>
                <a:cs typeface="Times New Roman"/>
              </a:rPr>
              <a:t> </a:t>
            </a:r>
            <a:r>
              <a:rPr sz="3550" dirty="0">
                <a:latin typeface="Times New Roman"/>
                <a:cs typeface="Times New Roman"/>
              </a:rPr>
              <a:t>|</a:t>
            </a:r>
            <a:r>
              <a:rPr sz="3550" spc="-340" dirty="0">
                <a:latin typeface="Times New Roman"/>
                <a:cs typeface="Times New Roman"/>
              </a:rPr>
              <a:t> </a:t>
            </a:r>
            <a:r>
              <a:rPr sz="3550" i="1" spc="75" dirty="0">
                <a:latin typeface="Times New Roman"/>
                <a:cs typeface="Times New Roman"/>
              </a:rPr>
              <a:t>c</a:t>
            </a:r>
            <a:r>
              <a:rPr sz="3550" spc="75" dirty="0">
                <a:latin typeface="Times New Roman"/>
                <a:cs typeface="Times New Roman"/>
              </a:rPr>
              <a:t>)</a:t>
            </a:r>
            <a:r>
              <a:rPr sz="3550" i="1" spc="75" dirty="0">
                <a:latin typeface="Times New Roman"/>
                <a:cs typeface="Times New Roman"/>
              </a:rPr>
              <a:t>P</a:t>
            </a:r>
            <a:r>
              <a:rPr sz="3550" spc="75" dirty="0">
                <a:latin typeface="Times New Roman"/>
                <a:cs typeface="Times New Roman"/>
              </a:rPr>
              <a:t>(</a:t>
            </a:r>
            <a:r>
              <a:rPr sz="3550" i="1" spc="75" dirty="0">
                <a:latin typeface="Times New Roman"/>
                <a:cs typeface="Times New Roman"/>
              </a:rPr>
              <a:t>c</a:t>
            </a:r>
            <a:r>
              <a:rPr sz="3550" spc="75" dirty="0">
                <a:latin typeface="Times New Roman"/>
                <a:cs typeface="Times New Roman"/>
              </a:rPr>
              <a:t>)</a:t>
            </a:r>
            <a:endParaRPr sz="3550">
              <a:latin typeface="Times New Roman"/>
              <a:cs typeface="Times New Roman"/>
            </a:endParaRPr>
          </a:p>
          <a:p>
            <a:pPr marR="977900" algn="ctr">
              <a:lnSpc>
                <a:spcPct val="100000"/>
              </a:lnSpc>
              <a:spcBef>
                <a:spcPts val="45"/>
              </a:spcBef>
            </a:pPr>
            <a:r>
              <a:rPr sz="2050" i="1" spc="25" dirty="0">
                <a:latin typeface="Times New Roman"/>
                <a:cs typeface="Times New Roman"/>
              </a:rPr>
              <a:t>c</a:t>
            </a:r>
            <a:r>
              <a:rPr sz="2050" spc="25" dirty="0">
                <a:latin typeface="Symbol"/>
                <a:cs typeface="Symbol"/>
              </a:rPr>
              <a:t></a:t>
            </a:r>
            <a:r>
              <a:rPr sz="2050" i="1" spc="25" dirty="0">
                <a:latin typeface="Times New Roman"/>
                <a:cs typeface="Times New Roman"/>
              </a:rPr>
              <a:t>C</a:t>
            </a:r>
            <a:endParaRPr sz="2050">
              <a:latin typeface="Times New Roman"/>
              <a:cs typeface="Times New Roman"/>
            </a:endParaRPr>
          </a:p>
        </p:txBody>
      </p:sp>
      <p:grpSp>
        <p:nvGrpSpPr>
          <p:cNvPr id="4" name="object 4"/>
          <p:cNvGrpSpPr/>
          <p:nvPr/>
        </p:nvGrpSpPr>
        <p:grpSpPr>
          <a:xfrm>
            <a:off x="7882128" y="3252215"/>
            <a:ext cx="4011295" cy="558165"/>
            <a:chOff x="7882128" y="3252215"/>
            <a:chExt cx="4011295" cy="558165"/>
          </a:xfrm>
        </p:grpSpPr>
        <p:sp>
          <p:nvSpPr>
            <p:cNvPr id="5" name="object 5"/>
            <p:cNvSpPr/>
            <p:nvPr/>
          </p:nvSpPr>
          <p:spPr>
            <a:xfrm>
              <a:off x="7891272" y="3252215"/>
              <a:ext cx="4002024" cy="50596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882128" y="3255263"/>
              <a:ext cx="3916679" cy="554736"/>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7900111" y="3259721"/>
            <a:ext cx="3832860" cy="339090"/>
          </a:xfrm>
          <a:prstGeom prst="rect">
            <a:avLst/>
          </a:prstGeom>
          <a:ln w="38100">
            <a:solidFill>
              <a:srgbClr val="FF0000"/>
            </a:solidFill>
          </a:ln>
        </p:spPr>
        <p:txBody>
          <a:bodyPr vert="horz" wrap="square" lIns="0" tIns="33020" rIns="0" bIns="0" rtlCol="0">
            <a:spAutoFit/>
          </a:bodyPr>
          <a:lstStyle/>
          <a:p>
            <a:pPr marL="90805">
              <a:lnSpc>
                <a:spcPct val="100000"/>
              </a:lnSpc>
              <a:spcBef>
                <a:spcPts val="260"/>
              </a:spcBef>
            </a:pPr>
            <a:r>
              <a:rPr sz="1600" spc="-5" dirty="0">
                <a:latin typeface="Carlito"/>
                <a:cs typeface="Carlito"/>
              </a:rPr>
              <a:t>Document </a:t>
            </a:r>
            <a:r>
              <a:rPr sz="1600" dirty="0">
                <a:latin typeface="Carlito"/>
                <a:cs typeface="Carlito"/>
              </a:rPr>
              <a:t>d </a:t>
            </a:r>
            <a:r>
              <a:rPr sz="1600" spc="-10" dirty="0">
                <a:latin typeface="Carlito"/>
                <a:cs typeface="Carlito"/>
              </a:rPr>
              <a:t>represented </a:t>
            </a:r>
            <a:r>
              <a:rPr sz="1600" spc="-5" dirty="0">
                <a:latin typeface="Carlito"/>
                <a:cs typeface="Carlito"/>
              </a:rPr>
              <a:t>as </a:t>
            </a:r>
            <a:r>
              <a:rPr sz="1600" spc="-15" dirty="0">
                <a:latin typeface="Carlito"/>
                <a:cs typeface="Carlito"/>
              </a:rPr>
              <a:t>features</a:t>
            </a:r>
            <a:r>
              <a:rPr sz="1600" spc="-20" dirty="0">
                <a:latin typeface="Carlito"/>
                <a:cs typeface="Carlito"/>
              </a:rPr>
              <a:t> </a:t>
            </a:r>
            <a:r>
              <a:rPr sz="1600" spc="-5" dirty="0">
                <a:latin typeface="Carlito"/>
                <a:cs typeface="Carlito"/>
              </a:rPr>
              <a:t>x1..xn</a:t>
            </a:r>
            <a:endParaRPr sz="1600">
              <a:latin typeface="Carlito"/>
              <a:cs typeface="Carlito"/>
            </a:endParaRPr>
          </a:p>
        </p:txBody>
      </p:sp>
      <p:sp>
        <p:nvSpPr>
          <p:cNvPr id="8" name="object 8"/>
          <p:cNvSpPr txBox="1"/>
          <p:nvPr/>
        </p:nvSpPr>
        <p:spPr>
          <a:xfrm>
            <a:off x="2013617" y="3131971"/>
            <a:ext cx="5709920" cy="883285"/>
          </a:xfrm>
          <a:prstGeom prst="rect">
            <a:avLst/>
          </a:prstGeom>
        </p:spPr>
        <p:txBody>
          <a:bodyPr vert="horz" wrap="square" lIns="0" tIns="11430" rIns="0" bIns="0" rtlCol="0">
            <a:spAutoFit/>
          </a:bodyPr>
          <a:lstStyle/>
          <a:p>
            <a:pPr marL="38100">
              <a:lnSpc>
                <a:spcPct val="100000"/>
              </a:lnSpc>
              <a:spcBef>
                <a:spcPts val="90"/>
              </a:spcBef>
            </a:pPr>
            <a:r>
              <a:rPr sz="3550" spc="5" dirty="0">
                <a:latin typeface="Symbol"/>
                <a:cs typeface="Symbol"/>
              </a:rPr>
              <a:t></a:t>
            </a:r>
            <a:r>
              <a:rPr sz="3550" spc="-195" dirty="0">
                <a:latin typeface="Times New Roman"/>
                <a:cs typeface="Times New Roman"/>
              </a:rPr>
              <a:t> </a:t>
            </a:r>
            <a:r>
              <a:rPr sz="3550" spc="-10" dirty="0">
                <a:latin typeface="Times New Roman"/>
                <a:cs typeface="Times New Roman"/>
              </a:rPr>
              <a:t>argmax</a:t>
            </a:r>
            <a:r>
              <a:rPr sz="3550" spc="-405" dirty="0">
                <a:latin typeface="Times New Roman"/>
                <a:cs typeface="Times New Roman"/>
              </a:rPr>
              <a:t> </a:t>
            </a:r>
            <a:r>
              <a:rPr sz="3550" i="1" spc="30" dirty="0">
                <a:latin typeface="Times New Roman"/>
                <a:cs typeface="Times New Roman"/>
              </a:rPr>
              <a:t>P</a:t>
            </a:r>
            <a:r>
              <a:rPr sz="3550" spc="30" dirty="0">
                <a:latin typeface="Times New Roman"/>
                <a:cs typeface="Times New Roman"/>
              </a:rPr>
              <a:t>(</a:t>
            </a:r>
            <a:r>
              <a:rPr sz="3550" i="1" spc="30" dirty="0">
                <a:latin typeface="Times New Roman"/>
                <a:cs typeface="Times New Roman"/>
              </a:rPr>
              <a:t>x</a:t>
            </a:r>
            <a:r>
              <a:rPr sz="3075" spc="44" baseline="-24390" dirty="0">
                <a:latin typeface="Times New Roman"/>
                <a:cs typeface="Times New Roman"/>
              </a:rPr>
              <a:t>1</a:t>
            </a:r>
            <a:r>
              <a:rPr sz="3550" spc="30" dirty="0">
                <a:latin typeface="Times New Roman"/>
                <a:cs typeface="Times New Roman"/>
              </a:rPr>
              <a:t>,</a:t>
            </a:r>
            <a:r>
              <a:rPr sz="3550" spc="-270" dirty="0">
                <a:latin typeface="Times New Roman"/>
                <a:cs typeface="Times New Roman"/>
              </a:rPr>
              <a:t> </a:t>
            </a:r>
            <a:r>
              <a:rPr sz="3550" i="1" spc="25" dirty="0">
                <a:latin typeface="Times New Roman"/>
                <a:cs typeface="Times New Roman"/>
              </a:rPr>
              <a:t>x</a:t>
            </a:r>
            <a:r>
              <a:rPr sz="3075" spc="37" baseline="-24390" dirty="0">
                <a:latin typeface="Times New Roman"/>
                <a:cs typeface="Times New Roman"/>
              </a:rPr>
              <a:t>2</a:t>
            </a:r>
            <a:r>
              <a:rPr sz="3550" spc="25" dirty="0">
                <a:latin typeface="Times New Roman"/>
                <a:cs typeface="Times New Roman"/>
              </a:rPr>
              <a:t>,</a:t>
            </a:r>
            <a:r>
              <a:rPr sz="3550" spc="25" dirty="0">
                <a:latin typeface="Arial"/>
                <a:cs typeface="Arial"/>
              </a:rPr>
              <a:t>…</a:t>
            </a:r>
            <a:r>
              <a:rPr sz="3550" spc="25" dirty="0">
                <a:latin typeface="Times New Roman"/>
                <a:cs typeface="Times New Roman"/>
              </a:rPr>
              <a:t>,</a:t>
            </a:r>
            <a:r>
              <a:rPr sz="3550" spc="-270" dirty="0">
                <a:latin typeface="Times New Roman"/>
                <a:cs typeface="Times New Roman"/>
              </a:rPr>
              <a:t> </a:t>
            </a:r>
            <a:r>
              <a:rPr sz="3550" i="1" spc="35" dirty="0">
                <a:latin typeface="Times New Roman"/>
                <a:cs typeface="Times New Roman"/>
              </a:rPr>
              <a:t>x</a:t>
            </a:r>
            <a:r>
              <a:rPr sz="3075" i="1" spc="52" baseline="-24390" dirty="0">
                <a:latin typeface="Times New Roman"/>
                <a:cs typeface="Times New Roman"/>
              </a:rPr>
              <a:t>n</a:t>
            </a:r>
            <a:r>
              <a:rPr sz="3075" i="1" spc="652" baseline="-24390" dirty="0">
                <a:latin typeface="Times New Roman"/>
                <a:cs typeface="Times New Roman"/>
              </a:rPr>
              <a:t> </a:t>
            </a:r>
            <a:r>
              <a:rPr sz="3550" dirty="0">
                <a:latin typeface="Times New Roman"/>
                <a:cs typeface="Times New Roman"/>
              </a:rPr>
              <a:t>|</a:t>
            </a:r>
            <a:r>
              <a:rPr sz="3550" spc="-330" dirty="0">
                <a:latin typeface="Times New Roman"/>
                <a:cs typeface="Times New Roman"/>
              </a:rPr>
              <a:t> </a:t>
            </a:r>
            <a:r>
              <a:rPr sz="3550" i="1" spc="75" dirty="0">
                <a:latin typeface="Times New Roman"/>
                <a:cs typeface="Times New Roman"/>
              </a:rPr>
              <a:t>c</a:t>
            </a:r>
            <a:r>
              <a:rPr sz="3550" spc="75" dirty="0">
                <a:latin typeface="Times New Roman"/>
                <a:cs typeface="Times New Roman"/>
              </a:rPr>
              <a:t>)</a:t>
            </a:r>
            <a:r>
              <a:rPr sz="3550" i="1" spc="75" dirty="0">
                <a:latin typeface="Times New Roman"/>
                <a:cs typeface="Times New Roman"/>
              </a:rPr>
              <a:t>P</a:t>
            </a:r>
            <a:r>
              <a:rPr sz="3550" spc="75" dirty="0">
                <a:latin typeface="Times New Roman"/>
                <a:cs typeface="Times New Roman"/>
              </a:rPr>
              <a:t>(</a:t>
            </a:r>
            <a:r>
              <a:rPr sz="3550" i="1" spc="75" dirty="0">
                <a:latin typeface="Times New Roman"/>
                <a:cs typeface="Times New Roman"/>
              </a:rPr>
              <a:t>c</a:t>
            </a:r>
            <a:r>
              <a:rPr sz="3550" spc="75" dirty="0">
                <a:latin typeface="Times New Roman"/>
                <a:cs typeface="Times New Roman"/>
              </a:rPr>
              <a:t>)</a:t>
            </a:r>
            <a:endParaRPr sz="3550">
              <a:latin typeface="Times New Roman"/>
              <a:cs typeface="Times New Roman"/>
            </a:endParaRPr>
          </a:p>
          <a:p>
            <a:pPr marL="803910">
              <a:lnSpc>
                <a:spcPct val="100000"/>
              </a:lnSpc>
              <a:spcBef>
                <a:spcPts val="45"/>
              </a:spcBef>
            </a:pPr>
            <a:r>
              <a:rPr sz="2050" i="1" spc="25" dirty="0">
                <a:latin typeface="Times New Roman"/>
                <a:cs typeface="Times New Roman"/>
              </a:rPr>
              <a:t>c</a:t>
            </a:r>
            <a:r>
              <a:rPr sz="2050" spc="25" dirty="0">
                <a:latin typeface="Symbol"/>
                <a:cs typeface="Symbol"/>
              </a:rPr>
              <a:t></a:t>
            </a:r>
            <a:r>
              <a:rPr sz="2050" i="1" spc="25" dirty="0">
                <a:latin typeface="Times New Roman"/>
                <a:cs typeface="Times New Roman"/>
              </a:rPr>
              <a:t>C</a:t>
            </a:r>
            <a:endParaRPr sz="205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694045" cy="695960"/>
          </a:xfrm>
          <a:prstGeom prst="rect">
            <a:avLst/>
          </a:prstGeom>
        </p:spPr>
        <p:txBody>
          <a:bodyPr vert="horz" wrap="square" lIns="0" tIns="12700" rIns="0" bIns="0" rtlCol="0">
            <a:spAutoFit/>
          </a:bodyPr>
          <a:lstStyle/>
          <a:p>
            <a:pPr marL="12700">
              <a:lnSpc>
                <a:spcPct val="100000"/>
              </a:lnSpc>
              <a:spcBef>
                <a:spcPts val="100"/>
              </a:spcBef>
            </a:pPr>
            <a:r>
              <a:rPr spc="-204" dirty="0"/>
              <a:t>Naïve </a:t>
            </a:r>
            <a:r>
              <a:rPr spc="-215" dirty="0"/>
              <a:t>Bayes </a:t>
            </a:r>
            <a:r>
              <a:rPr spc="-235" dirty="0"/>
              <a:t>Classifier</a:t>
            </a:r>
            <a:r>
              <a:rPr spc="-600" dirty="0"/>
              <a:t> </a:t>
            </a:r>
            <a:r>
              <a:rPr spc="-215" dirty="0"/>
              <a:t>(III)</a:t>
            </a:r>
          </a:p>
        </p:txBody>
      </p:sp>
      <p:sp>
        <p:nvSpPr>
          <p:cNvPr id="3" name="object 3"/>
          <p:cNvSpPr/>
          <p:nvPr/>
        </p:nvSpPr>
        <p:spPr>
          <a:xfrm>
            <a:off x="8906256" y="2667000"/>
            <a:ext cx="3048000" cy="551688"/>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9002077" y="2688843"/>
            <a:ext cx="2705100"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Carlito"/>
                <a:cs typeface="Carlito"/>
              </a:rPr>
              <a:t>How </a:t>
            </a:r>
            <a:r>
              <a:rPr sz="1600" spc="20" dirty="0">
                <a:latin typeface="Carlito"/>
                <a:cs typeface="Carlito"/>
              </a:rPr>
              <a:t>o</a:t>
            </a:r>
            <a:r>
              <a:rPr lang="en-US" sz="1600" spc="20" dirty="0">
                <a:latin typeface="Carlito"/>
                <a:cs typeface="Carlito"/>
              </a:rPr>
              <a:t>ft</a:t>
            </a:r>
            <a:r>
              <a:rPr sz="1600" spc="20" dirty="0">
                <a:latin typeface="Carlito"/>
                <a:cs typeface="Carlito"/>
              </a:rPr>
              <a:t>en </a:t>
            </a:r>
            <a:r>
              <a:rPr sz="1600" dirty="0">
                <a:latin typeface="Carlito"/>
                <a:cs typeface="Carlito"/>
              </a:rPr>
              <a:t>does </a:t>
            </a:r>
            <a:r>
              <a:rPr sz="1600" spc="-5" dirty="0">
                <a:latin typeface="Carlito"/>
                <a:cs typeface="Carlito"/>
              </a:rPr>
              <a:t>this class</a:t>
            </a:r>
            <a:r>
              <a:rPr sz="1600" spc="-55" dirty="0">
                <a:latin typeface="Carlito"/>
                <a:cs typeface="Carlito"/>
              </a:rPr>
              <a:t> </a:t>
            </a:r>
            <a:r>
              <a:rPr sz="1600" spc="-5" dirty="0">
                <a:latin typeface="Carlito"/>
                <a:cs typeface="Carlito"/>
              </a:rPr>
              <a:t>occur?</a:t>
            </a:r>
            <a:endParaRPr sz="1600" dirty="0">
              <a:latin typeface="Carlito"/>
              <a:cs typeface="Carlito"/>
            </a:endParaRPr>
          </a:p>
        </p:txBody>
      </p:sp>
      <p:sp>
        <p:nvSpPr>
          <p:cNvPr id="5" name="object 5"/>
          <p:cNvSpPr txBox="1"/>
          <p:nvPr/>
        </p:nvSpPr>
        <p:spPr>
          <a:xfrm>
            <a:off x="980300" y="2388792"/>
            <a:ext cx="6584950" cy="883285"/>
          </a:xfrm>
          <a:prstGeom prst="rect">
            <a:avLst/>
          </a:prstGeom>
        </p:spPr>
        <p:txBody>
          <a:bodyPr vert="horz" wrap="square" lIns="0" tIns="11430" rIns="0" bIns="0" rtlCol="0">
            <a:spAutoFit/>
          </a:bodyPr>
          <a:lstStyle/>
          <a:p>
            <a:pPr marL="38100">
              <a:lnSpc>
                <a:spcPct val="100000"/>
              </a:lnSpc>
              <a:spcBef>
                <a:spcPts val="90"/>
              </a:spcBef>
              <a:tabLst>
                <a:tab pos="911860" algn="l"/>
              </a:tabLst>
            </a:pPr>
            <a:r>
              <a:rPr sz="3550" i="1" spc="5" dirty="0">
                <a:latin typeface="Times New Roman"/>
                <a:cs typeface="Times New Roman"/>
              </a:rPr>
              <a:t>c</a:t>
            </a:r>
            <a:r>
              <a:rPr sz="3075" i="1" spc="7" baseline="-24390" dirty="0">
                <a:latin typeface="Times New Roman"/>
                <a:cs typeface="Times New Roman"/>
              </a:rPr>
              <a:t>MAP	</a:t>
            </a:r>
            <a:r>
              <a:rPr sz="3550" spc="5" dirty="0">
                <a:latin typeface="Symbol"/>
                <a:cs typeface="Symbol"/>
              </a:rPr>
              <a:t></a:t>
            </a:r>
            <a:r>
              <a:rPr sz="3550" spc="-190" dirty="0">
                <a:latin typeface="Times New Roman"/>
                <a:cs typeface="Times New Roman"/>
              </a:rPr>
              <a:t> </a:t>
            </a:r>
            <a:r>
              <a:rPr sz="3550" spc="-10" dirty="0">
                <a:latin typeface="Times New Roman"/>
                <a:cs typeface="Times New Roman"/>
              </a:rPr>
              <a:t>argmax</a:t>
            </a:r>
            <a:r>
              <a:rPr sz="3550" spc="-405" dirty="0">
                <a:latin typeface="Times New Roman"/>
                <a:cs typeface="Times New Roman"/>
              </a:rPr>
              <a:t> </a:t>
            </a:r>
            <a:r>
              <a:rPr sz="3550" i="1" spc="30" dirty="0">
                <a:latin typeface="Times New Roman"/>
                <a:cs typeface="Times New Roman"/>
              </a:rPr>
              <a:t>P</a:t>
            </a:r>
            <a:r>
              <a:rPr sz="3550" spc="30" dirty="0">
                <a:latin typeface="Times New Roman"/>
                <a:cs typeface="Times New Roman"/>
              </a:rPr>
              <a:t>(</a:t>
            </a:r>
            <a:r>
              <a:rPr sz="3550" i="1" spc="30" dirty="0">
                <a:latin typeface="Times New Roman"/>
                <a:cs typeface="Times New Roman"/>
              </a:rPr>
              <a:t>x</a:t>
            </a:r>
            <a:r>
              <a:rPr sz="3075" spc="44" baseline="-24390" dirty="0">
                <a:latin typeface="Times New Roman"/>
                <a:cs typeface="Times New Roman"/>
              </a:rPr>
              <a:t>1</a:t>
            </a:r>
            <a:r>
              <a:rPr sz="3550" spc="30" dirty="0">
                <a:latin typeface="Times New Roman"/>
                <a:cs typeface="Times New Roman"/>
              </a:rPr>
              <a:t>,</a:t>
            </a:r>
            <a:r>
              <a:rPr sz="3550" spc="-270" dirty="0">
                <a:latin typeface="Times New Roman"/>
                <a:cs typeface="Times New Roman"/>
              </a:rPr>
              <a:t> </a:t>
            </a:r>
            <a:r>
              <a:rPr sz="3550" i="1" spc="25" dirty="0">
                <a:latin typeface="Times New Roman"/>
                <a:cs typeface="Times New Roman"/>
              </a:rPr>
              <a:t>x</a:t>
            </a:r>
            <a:r>
              <a:rPr sz="3075" spc="37" baseline="-24390" dirty="0">
                <a:latin typeface="Times New Roman"/>
                <a:cs typeface="Times New Roman"/>
              </a:rPr>
              <a:t>2</a:t>
            </a:r>
            <a:r>
              <a:rPr sz="3550" spc="25" dirty="0">
                <a:latin typeface="Times New Roman"/>
                <a:cs typeface="Times New Roman"/>
              </a:rPr>
              <a:t>,</a:t>
            </a:r>
            <a:r>
              <a:rPr sz="3550" spc="25" dirty="0">
                <a:latin typeface="Arial"/>
                <a:cs typeface="Arial"/>
              </a:rPr>
              <a:t>…</a:t>
            </a:r>
            <a:r>
              <a:rPr sz="3550" spc="25" dirty="0">
                <a:latin typeface="Times New Roman"/>
                <a:cs typeface="Times New Roman"/>
              </a:rPr>
              <a:t>,</a:t>
            </a:r>
            <a:r>
              <a:rPr sz="3550" spc="-265" dirty="0">
                <a:latin typeface="Times New Roman"/>
                <a:cs typeface="Times New Roman"/>
              </a:rPr>
              <a:t> </a:t>
            </a:r>
            <a:r>
              <a:rPr sz="3550" i="1" spc="35" dirty="0">
                <a:latin typeface="Times New Roman"/>
                <a:cs typeface="Times New Roman"/>
              </a:rPr>
              <a:t>x</a:t>
            </a:r>
            <a:r>
              <a:rPr sz="3075" i="1" spc="52" baseline="-24390" dirty="0">
                <a:latin typeface="Times New Roman"/>
                <a:cs typeface="Times New Roman"/>
              </a:rPr>
              <a:t>n</a:t>
            </a:r>
            <a:r>
              <a:rPr sz="3075" i="1" spc="660" baseline="-24390" dirty="0">
                <a:latin typeface="Times New Roman"/>
                <a:cs typeface="Times New Roman"/>
              </a:rPr>
              <a:t> </a:t>
            </a:r>
            <a:r>
              <a:rPr sz="3550" dirty="0">
                <a:latin typeface="Times New Roman"/>
                <a:cs typeface="Times New Roman"/>
              </a:rPr>
              <a:t>|</a:t>
            </a:r>
            <a:r>
              <a:rPr sz="3550" spc="-330" dirty="0">
                <a:latin typeface="Times New Roman"/>
                <a:cs typeface="Times New Roman"/>
              </a:rPr>
              <a:t> </a:t>
            </a:r>
            <a:r>
              <a:rPr sz="3550" i="1" spc="75" dirty="0">
                <a:latin typeface="Times New Roman"/>
                <a:cs typeface="Times New Roman"/>
              </a:rPr>
              <a:t>c</a:t>
            </a:r>
            <a:r>
              <a:rPr sz="3550" spc="75" dirty="0">
                <a:latin typeface="Times New Roman"/>
                <a:cs typeface="Times New Roman"/>
              </a:rPr>
              <a:t>)</a:t>
            </a:r>
            <a:r>
              <a:rPr sz="3550" i="1" spc="75" dirty="0">
                <a:latin typeface="Times New Roman"/>
                <a:cs typeface="Times New Roman"/>
              </a:rPr>
              <a:t>P</a:t>
            </a:r>
            <a:r>
              <a:rPr sz="3550" spc="75" dirty="0">
                <a:latin typeface="Times New Roman"/>
                <a:cs typeface="Times New Roman"/>
              </a:rPr>
              <a:t>(</a:t>
            </a:r>
            <a:r>
              <a:rPr sz="3550" i="1" spc="75" dirty="0">
                <a:latin typeface="Times New Roman"/>
                <a:cs typeface="Times New Roman"/>
              </a:rPr>
              <a:t>c</a:t>
            </a:r>
            <a:r>
              <a:rPr sz="3550" spc="75" dirty="0">
                <a:latin typeface="Times New Roman"/>
                <a:cs typeface="Times New Roman"/>
              </a:rPr>
              <a:t>)</a:t>
            </a:r>
            <a:endParaRPr sz="3550">
              <a:latin typeface="Times New Roman"/>
              <a:cs typeface="Times New Roman"/>
            </a:endParaRPr>
          </a:p>
          <a:p>
            <a:pPr marL="1678305">
              <a:lnSpc>
                <a:spcPct val="100000"/>
              </a:lnSpc>
              <a:spcBef>
                <a:spcPts val="45"/>
              </a:spcBef>
            </a:pPr>
            <a:r>
              <a:rPr sz="2050" i="1" spc="25" dirty="0">
                <a:latin typeface="Times New Roman"/>
                <a:cs typeface="Times New Roman"/>
              </a:rPr>
              <a:t>c</a:t>
            </a:r>
            <a:r>
              <a:rPr sz="2050" spc="25" dirty="0">
                <a:latin typeface="Symbol"/>
                <a:cs typeface="Symbol"/>
              </a:rPr>
              <a:t></a:t>
            </a:r>
            <a:r>
              <a:rPr sz="2050" i="1" spc="25" dirty="0">
                <a:latin typeface="Times New Roman"/>
                <a:cs typeface="Times New Roman"/>
              </a:rPr>
              <a:t>C</a:t>
            </a:r>
            <a:endParaRPr sz="2050">
              <a:latin typeface="Times New Roman"/>
              <a:cs typeface="Times New Roman"/>
            </a:endParaRPr>
          </a:p>
        </p:txBody>
      </p:sp>
      <p:sp>
        <p:nvSpPr>
          <p:cNvPr id="6" name="object 6"/>
          <p:cNvSpPr/>
          <p:nvPr/>
        </p:nvSpPr>
        <p:spPr>
          <a:xfrm>
            <a:off x="3669791" y="4779264"/>
            <a:ext cx="2663952" cy="618744"/>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3759237" y="4812283"/>
            <a:ext cx="2331720" cy="299720"/>
          </a:xfrm>
          <a:prstGeom prst="rect">
            <a:avLst/>
          </a:prstGeom>
        </p:spPr>
        <p:txBody>
          <a:bodyPr vert="horz" wrap="square" lIns="0" tIns="12700" rIns="0" bIns="0" rtlCol="0">
            <a:spAutoFit/>
          </a:bodyPr>
          <a:lstStyle/>
          <a:p>
            <a:pPr marL="38100">
              <a:lnSpc>
                <a:spcPct val="100000"/>
              </a:lnSpc>
              <a:spcBef>
                <a:spcPts val="100"/>
              </a:spcBef>
            </a:pPr>
            <a:r>
              <a:rPr sz="1800" spc="-30" dirty="0">
                <a:latin typeface="Carlito"/>
                <a:cs typeface="Carlito"/>
              </a:rPr>
              <a:t>O(|</a:t>
            </a:r>
            <a:r>
              <a:rPr sz="1800" i="1" spc="-30" dirty="0">
                <a:latin typeface="Trebuchet MS"/>
                <a:cs typeface="Trebuchet MS"/>
              </a:rPr>
              <a:t>X</a:t>
            </a:r>
            <a:r>
              <a:rPr sz="1800" spc="-30" dirty="0">
                <a:latin typeface="Carlito"/>
                <a:cs typeface="Carlito"/>
              </a:rPr>
              <a:t>|</a:t>
            </a:r>
            <a:r>
              <a:rPr sz="1800" i="1" spc="-44" baseline="23148" dirty="0">
                <a:latin typeface="Trebuchet MS"/>
                <a:cs typeface="Trebuchet MS"/>
              </a:rPr>
              <a:t>n</a:t>
            </a:r>
            <a:r>
              <a:rPr sz="1800" spc="-30" dirty="0">
                <a:latin typeface="Carlito"/>
                <a:cs typeface="Carlito"/>
              </a:rPr>
              <a:t>•|</a:t>
            </a:r>
            <a:r>
              <a:rPr sz="1800" i="1" spc="-30" dirty="0">
                <a:latin typeface="Trebuchet MS"/>
                <a:cs typeface="Trebuchet MS"/>
              </a:rPr>
              <a:t>C</a:t>
            </a:r>
            <a:r>
              <a:rPr sz="1800" spc="-30" dirty="0">
                <a:latin typeface="Carlito"/>
                <a:cs typeface="Carlito"/>
              </a:rPr>
              <a:t>|)</a:t>
            </a:r>
            <a:r>
              <a:rPr sz="1800" spc="-5" dirty="0">
                <a:latin typeface="Carlito"/>
                <a:cs typeface="Carlito"/>
              </a:rPr>
              <a:t> </a:t>
            </a:r>
            <a:r>
              <a:rPr sz="1800" spc="-15" dirty="0">
                <a:latin typeface="Carlito"/>
                <a:cs typeface="Carlito"/>
              </a:rPr>
              <a:t>parameters</a:t>
            </a:r>
            <a:endParaRPr sz="1800">
              <a:latin typeface="Carlito"/>
              <a:cs typeface="Carlito"/>
            </a:endParaRPr>
          </a:p>
        </p:txBody>
      </p:sp>
      <p:grpSp>
        <p:nvGrpSpPr>
          <p:cNvPr id="8" name="object 8"/>
          <p:cNvGrpSpPr/>
          <p:nvPr/>
        </p:nvGrpSpPr>
        <p:grpSpPr>
          <a:xfrm>
            <a:off x="8994647" y="2999232"/>
            <a:ext cx="3194685" cy="798830"/>
            <a:chOff x="8994647" y="2999232"/>
            <a:chExt cx="3194685" cy="798830"/>
          </a:xfrm>
        </p:grpSpPr>
        <p:sp>
          <p:nvSpPr>
            <p:cNvPr id="9" name="object 9"/>
            <p:cNvSpPr/>
            <p:nvPr/>
          </p:nvSpPr>
          <p:spPr>
            <a:xfrm>
              <a:off x="9006839" y="2999232"/>
              <a:ext cx="3182111" cy="755903"/>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8994647" y="3005328"/>
              <a:ext cx="2877311" cy="792480"/>
            </a:xfrm>
            <a:prstGeom prst="rect">
              <a:avLst/>
            </a:prstGeom>
            <a:blipFill>
              <a:blip r:embed="rId5" cstate="print"/>
              <a:stretch>
                <a:fillRect/>
              </a:stretch>
            </a:blipFill>
          </p:spPr>
          <p:txBody>
            <a:bodyPr wrap="square" lIns="0" tIns="0" rIns="0" bIns="0" rtlCol="0"/>
            <a:lstStyle/>
            <a:p>
              <a:endParaRPr/>
            </a:p>
          </p:txBody>
        </p:sp>
      </p:grpSp>
      <p:sp>
        <p:nvSpPr>
          <p:cNvPr id="11" name="object 11"/>
          <p:cNvSpPr txBox="1"/>
          <p:nvPr/>
        </p:nvSpPr>
        <p:spPr>
          <a:xfrm>
            <a:off x="9013825" y="3008591"/>
            <a:ext cx="3100070" cy="584835"/>
          </a:xfrm>
          <a:prstGeom prst="rect">
            <a:avLst/>
          </a:prstGeom>
          <a:ln w="38100">
            <a:solidFill>
              <a:srgbClr val="FF0000"/>
            </a:solidFill>
          </a:ln>
        </p:spPr>
        <p:txBody>
          <a:bodyPr vert="horz" wrap="square" lIns="0" tIns="44450" rIns="0" bIns="0" rtlCol="0">
            <a:spAutoFit/>
          </a:bodyPr>
          <a:lstStyle/>
          <a:p>
            <a:pPr marL="91440" marR="542290">
              <a:lnSpc>
                <a:spcPts val="1900"/>
              </a:lnSpc>
              <a:spcBef>
                <a:spcPts val="350"/>
              </a:spcBef>
            </a:pPr>
            <a:r>
              <a:rPr sz="1600" spc="-30" dirty="0">
                <a:latin typeface="Carlito"/>
                <a:cs typeface="Carlito"/>
              </a:rPr>
              <a:t>We </a:t>
            </a:r>
            <a:r>
              <a:rPr sz="1600" spc="-10" dirty="0">
                <a:latin typeface="Carlito"/>
                <a:cs typeface="Carlito"/>
              </a:rPr>
              <a:t>can just count </a:t>
            </a:r>
            <a:r>
              <a:rPr sz="1600" spc="-5" dirty="0">
                <a:latin typeface="Carlito"/>
                <a:cs typeface="Carlito"/>
              </a:rPr>
              <a:t>the </a:t>
            </a:r>
            <a:r>
              <a:rPr sz="1600" spc="-10" dirty="0">
                <a:latin typeface="Carlito"/>
                <a:cs typeface="Carlito"/>
              </a:rPr>
              <a:t>relative  </a:t>
            </a:r>
            <a:r>
              <a:rPr sz="1600" spc="-5" dirty="0">
                <a:latin typeface="Carlito"/>
                <a:cs typeface="Carlito"/>
              </a:rPr>
              <a:t>frequencies in </a:t>
            </a:r>
            <a:r>
              <a:rPr sz="1600" dirty="0">
                <a:latin typeface="Carlito"/>
                <a:cs typeface="Carlito"/>
              </a:rPr>
              <a:t>a</a:t>
            </a:r>
            <a:r>
              <a:rPr sz="1600" spc="-20" dirty="0">
                <a:latin typeface="Carlito"/>
                <a:cs typeface="Carlito"/>
              </a:rPr>
              <a:t> </a:t>
            </a:r>
            <a:r>
              <a:rPr sz="1600" spc="-5" dirty="0">
                <a:latin typeface="Carlito"/>
                <a:cs typeface="Carlito"/>
              </a:rPr>
              <a:t>corpus</a:t>
            </a:r>
            <a:endParaRPr sz="1600">
              <a:latin typeface="Carlito"/>
              <a:cs typeface="Carlito"/>
            </a:endParaRPr>
          </a:p>
        </p:txBody>
      </p:sp>
      <p:grpSp>
        <p:nvGrpSpPr>
          <p:cNvPr id="12" name="object 12"/>
          <p:cNvGrpSpPr/>
          <p:nvPr/>
        </p:nvGrpSpPr>
        <p:grpSpPr>
          <a:xfrm>
            <a:off x="3770376" y="5254752"/>
            <a:ext cx="4803775" cy="887094"/>
            <a:chOff x="3770376" y="5254752"/>
            <a:chExt cx="4803775" cy="887094"/>
          </a:xfrm>
        </p:grpSpPr>
        <p:sp>
          <p:nvSpPr>
            <p:cNvPr id="13" name="object 13"/>
            <p:cNvSpPr/>
            <p:nvPr/>
          </p:nvSpPr>
          <p:spPr>
            <a:xfrm>
              <a:off x="3770376" y="5260848"/>
              <a:ext cx="4803648" cy="813815"/>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3834384" y="5254752"/>
              <a:ext cx="4504944" cy="886968"/>
            </a:xfrm>
            <a:prstGeom prst="rect">
              <a:avLst/>
            </a:prstGeom>
            <a:blipFill>
              <a:blip r:embed="rId7" cstate="print"/>
              <a:stretch>
                <a:fillRect/>
              </a:stretch>
            </a:blipFill>
          </p:spPr>
          <p:txBody>
            <a:bodyPr wrap="square" lIns="0" tIns="0" rIns="0" bIns="0" rtlCol="0"/>
            <a:lstStyle/>
            <a:p>
              <a:endParaRPr/>
            </a:p>
          </p:txBody>
        </p:sp>
      </p:grpSp>
      <p:sp>
        <p:nvSpPr>
          <p:cNvPr id="15" name="object 15"/>
          <p:cNvSpPr txBox="1"/>
          <p:nvPr/>
        </p:nvSpPr>
        <p:spPr>
          <a:xfrm>
            <a:off x="3778872" y="5267807"/>
            <a:ext cx="4634865" cy="646430"/>
          </a:xfrm>
          <a:prstGeom prst="rect">
            <a:avLst/>
          </a:prstGeom>
          <a:ln w="38100">
            <a:solidFill>
              <a:srgbClr val="FF0000"/>
            </a:solidFill>
          </a:ln>
        </p:spPr>
        <p:txBody>
          <a:bodyPr vert="horz" wrap="square" lIns="0" tIns="46990" rIns="0" bIns="0" rtlCol="0">
            <a:spAutoFit/>
          </a:bodyPr>
          <a:lstStyle/>
          <a:p>
            <a:pPr marL="182880" marR="399415">
              <a:lnSpc>
                <a:spcPts val="2110"/>
              </a:lnSpc>
              <a:spcBef>
                <a:spcPts val="370"/>
              </a:spcBef>
            </a:pPr>
            <a:r>
              <a:rPr sz="1800" spc="-5" dirty="0">
                <a:latin typeface="Carlito"/>
                <a:cs typeface="Carlito"/>
              </a:rPr>
              <a:t>Could only </a:t>
            </a:r>
            <a:r>
              <a:rPr sz="1800" dirty="0">
                <a:latin typeface="Carlito"/>
                <a:cs typeface="Carlito"/>
              </a:rPr>
              <a:t>be </a:t>
            </a:r>
            <a:r>
              <a:rPr sz="1800" spc="-10" dirty="0">
                <a:latin typeface="Carlito"/>
                <a:cs typeface="Carlito"/>
              </a:rPr>
              <a:t>estimated </a:t>
            </a:r>
            <a:r>
              <a:rPr sz="1800" spc="-5" dirty="0">
                <a:latin typeface="Carlito"/>
                <a:cs typeface="Carlito"/>
              </a:rPr>
              <a:t>if </a:t>
            </a:r>
            <a:r>
              <a:rPr sz="1800" dirty="0">
                <a:latin typeface="Carlito"/>
                <a:cs typeface="Carlito"/>
              </a:rPr>
              <a:t>a </a:t>
            </a:r>
            <a:r>
              <a:rPr sz="1800" spc="-30" dirty="0">
                <a:latin typeface="Carlito"/>
                <a:cs typeface="Carlito"/>
              </a:rPr>
              <a:t>very, </a:t>
            </a:r>
            <a:r>
              <a:rPr sz="1800" spc="-5" dirty="0">
                <a:latin typeface="Carlito"/>
                <a:cs typeface="Carlito"/>
              </a:rPr>
              <a:t>very </a:t>
            </a:r>
            <a:r>
              <a:rPr sz="1800" spc="-10" dirty="0">
                <a:latin typeface="Carlito"/>
                <a:cs typeface="Carlito"/>
              </a:rPr>
              <a:t>large  </a:t>
            </a:r>
            <a:r>
              <a:rPr sz="1800" spc="-5" dirty="0">
                <a:latin typeface="Carlito"/>
                <a:cs typeface="Carlito"/>
              </a:rPr>
              <a:t>number </a:t>
            </a:r>
            <a:r>
              <a:rPr sz="1800" dirty="0">
                <a:latin typeface="Carlito"/>
                <a:cs typeface="Carlito"/>
              </a:rPr>
              <a:t>of </a:t>
            </a:r>
            <a:r>
              <a:rPr sz="1800" spc="-10" dirty="0">
                <a:latin typeface="Carlito"/>
                <a:cs typeface="Carlito"/>
              </a:rPr>
              <a:t>training examples was</a:t>
            </a:r>
            <a:r>
              <a:rPr sz="1800" spc="5" dirty="0">
                <a:latin typeface="Carlito"/>
                <a:cs typeface="Carlito"/>
              </a:rPr>
              <a:t> </a:t>
            </a:r>
            <a:r>
              <a:rPr sz="1800" spc="-10" dirty="0">
                <a:latin typeface="Carlito"/>
                <a:cs typeface="Carlito"/>
              </a:rPr>
              <a:t>available.</a:t>
            </a:r>
            <a:endParaRPr sz="1800">
              <a:latin typeface="Carlito"/>
              <a:cs typeface="Carlito"/>
            </a:endParaRPr>
          </a:p>
        </p:txBody>
      </p:sp>
      <p:grpSp>
        <p:nvGrpSpPr>
          <p:cNvPr id="16" name="object 16"/>
          <p:cNvGrpSpPr/>
          <p:nvPr/>
        </p:nvGrpSpPr>
        <p:grpSpPr>
          <a:xfrm>
            <a:off x="3216719" y="1904245"/>
            <a:ext cx="5740400" cy="2905760"/>
            <a:chOff x="3216719" y="1904245"/>
            <a:chExt cx="5740400" cy="2905760"/>
          </a:xfrm>
        </p:grpSpPr>
        <p:sp>
          <p:nvSpPr>
            <p:cNvPr id="17" name="object 17"/>
            <p:cNvSpPr/>
            <p:nvPr/>
          </p:nvSpPr>
          <p:spPr>
            <a:xfrm>
              <a:off x="6726364" y="1923295"/>
              <a:ext cx="2211705" cy="1854835"/>
            </a:xfrm>
            <a:custGeom>
              <a:avLst/>
              <a:gdLst/>
              <a:ahLst/>
              <a:cxnLst/>
              <a:rect l="l" t="t" r="r" b="b"/>
              <a:pathLst>
                <a:path w="2211704" h="1854835">
                  <a:moveTo>
                    <a:pt x="1608580" y="1854561"/>
                  </a:moveTo>
                  <a:lnTo>
                    <a:pt x="1608580" y="1390921"/>
                  </a:lnTo>
                  <a:lnTo>
                    <a:pt x="0" y="1390921"/>
                  </a:lnTo>
                  <a:lnTo>
                    <a:pt x="0" y="463640"/>
                  </a:lnTo>
                  <a:lnTo>
                    <a:pt x="1608580" y="463640"/>
                  </a:lnTo>
                  <a:lnTo>
                    <a:pt x="1608580" y="0"/>
                  </a:lnTo>
                  <a:lnTo>
                    <a:pt x="2211571" y="927280"/>
                  </a:lnTo>
                  <a:lnTo>
                    <a:pt x="1608580" y="1854561"/>
                  </a:lnTo>
                  <a:close/>
                </a:path>
              </a:pathLst>
            </a:custGeom>
            <a:ln w="38100">
              <a:solidFill>
                <a:srgbClr val="FF0000"/>
              </a:solidFill>
            </a:ln>
          </p:spPr>
          <p:txBody>
            <a:bodyPr wrap="square" lIns="0" tIns="0" rIns="0" bIns="0" rtlCol="0"/>
            <a:lstStyle/>
            <a:p>
              <a:endParaRPr/>
            </a:p>
          </p:txBody>
        </p:sp>
        <p:sp>
          <p:nvSpPr>
            <p:cNvPr id="18" name="object 18"/>
            <p:cNvSpPr/>
            <p:nvPr/>
          </p:nvSpPr>
          <p:spPr>
            <a:xfrm>
              <a:off x="3235769" y="2259977"/>
              <a:ext cx="3787140" cy="2531110"/>
            </a:xfrm>
            <a:custGeom>
              <a:avLst/>
              <a:gdLst/>
              <a:ahLst/>
              <a:cxnLst/>
              <a:rect l="l" t="t" r="r" b="b"/>
              <a:pathLst>
                <a:path w="3787140" h="2531110">
                  <a:moveTo>
                    <a:pt x="0" y="1265480"/>
                  </a:moveTo>
                  <a:lnTo>
                    <a:pt x="357001" y="1265480"/>
                  </a:lnTo>
                  <a:lnTo>
                    <a:pt x="357001" y="0"/>
                  </a:lnTo>
                  <a:lnTo>
                    <a:pt x="3429811" y="0"/>
                  </a:lnTo>
                  <a:lnTo>
                    <a:pt x="3429811" y="1265480"/>
                  </a:lnTo>
                  <a:lnTo>
                    <a:pt x="3786812" y="1265480"/>
                  </a:lnTo>
                  <a:lnTo>
                    <a:pt x="1893411" y="2530961"/>
                  </a:lnTo>
                  <a:lnTo>
                    <a:pt x="0" y="1265480"/>
                  </a:lnTo>
                  <a:close/>
                </a:path>
              </a:pathLst>
            </a:custGeom>
            <a:ln w="38100">
              <a:solidFill>
                <a:srgbClr val="FF0000"/>
              </a:solidFill>
            </a:ln>
          </p:spPr>
          <p:txBody>
            <a:bodyPr wrap="square" lIns="0" tIns="0" rIns="0" bIns="0" rtlCol="0"/>
            <a:lstStyle/>
            <a:p>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3980" rIns="0" bIns="0" rtlCol="0">
            <a:spAutoFit/>
          </a:bodyPr>
          <a:lstStyle/>
          <a:p>
            <a:pPr marL="12700" marR="5080">
              <a:lnSpc>
                <a:spcPts val="4700"/>
              </a:lnSpc>
              <a:spcBef>
                <a:spcPts val="740"/>
              </a:spcBef>
            </a:pPr>
            <a:r>
              <a:rPr spc="-150" dirty="0"/>
              <a:t>Multinomial </a:t>
            </a:r>
            <a:r>
              <a:rPr spc="-204" dirty="0"/>
              <a:t>Naïve </a:t>
            </a:r>
            <a:r>
              <a:rPr spc="-215" dirty="0"/>
              <a:t>Bayes</a:t>
            </a:r>
            <a:r>
              <a:rPr spc="-645" dirty="0"/>
              <a:t> </a:t>
            </a:r>
            <a:r>
              <a:rPr spc="-190" dirty="0"/>
              <a:t>Independence  </a:t>
            </a:r>
            <a:r>
              <a:rPr spc="-150" dirty="0"/>
              <a:t>Assumptions</a:t>
            </a:r>
          </a:p>
        </p:txBody>
      </p:sp>
      <p:sp>
        <p:nvSpPr>
          <p:cNvPr id="3" name="object 3"/>
          <p:cNvSpPr txBox="1"/>
          <p:nvPr/>
        </p:nvSpPr>
        <p:spPr>
          <a:xfrm>
            <a:off x="642509" y="1864939"/>
            <a:ext cx="10773410" cy="4048125"/>
          </a:xfrm>
          <a:prstGeom prst="rect">
            <a:avLst/>
          </a:prstGeom>
        </p:spPr>
        <p:txBody>
          <a:bodyPr vert="horz" wrap="square" lIns="0" tIns="17145" rIns="0" bIns="0" rtlCol="0">
            <a:spAutoFit/>
          </a:bodyPr>
          <a:lstStyle/>
          <a:p>
            <a:pPr marL="3258820">
              <a:lnSpc>
                <a:spcPct val="100000"/>
              </a:lnSpc>
              <a:spcBef>
                <a:spcPts val="135"/>
              </a:spcBef>
            </a:pPr>
            <a:r>
              <a:rPr sz="3500" i="1" spc="45" dirty="0">
                <a:latin typeface="Times New Roman"/>
                <a:cs typeface="Times New Roman"/>
              </a:rPr>
              <a:t>P</a:t>
            </a:r>
            <a:r>
              <a:rPr sz="3500" spc="45" dirty="0">
                <a:latin typeface="Times New Roman"/>
                <a:cs typeface="Times New Roman"/>
              </a:rPr>
              <a:t>(</a:t>
            </a:r>
            <a:r>
              <a:rPr sz="3500" i="1" spc="45" dirty="0">
                <a:latin typeface="Times New Roman"/>
                <a:cs typeface="Times New Roman"/>
              </a:rPr>
              <a:t>x</a:t>
            </a:r>
            <a:r>
              <a:rPr sz="3075" spc="67" baseline="-24390" dirty="0">
                <a:latin typeface="Times New Roman"/>
                <a:cs typeface="Times New Roman"/>
              </a:rPr>
              <a:t>1</a:t>
            </a:r>
            <a:r>
              <a:rPr sz="3500" spc="45" dirty="0">
                <a:latin typeface="Times New Roman"/>
                <a:cs typeface="Times New Roman"/>
              </a:rPr>
              <a:t>, </a:t>
            </a:r>
            <a:r>
              <a:rPr sz="3500" i="1" spc="45" dirty="0">
                <a:latin typeface="Times New Roman"/>
                <a:cs typeface="Times New Roman"/>
              </a:rPr>
              <a:t>x</a:t>
            </a:r>
            <a:r>
              <a:rPr sz="3075" spc="67" baseline="-24390" dirty="0">
                <a:latin typeface="Times New Roman"/>
                <a:cs typeface="Times New Roman"/>
              </a:rPr>
              <a:t>2</a:t>
            </a:r>
            <a:r>
              <a:rPr sz="3500" spc="45" dirty="0">
                <a:latin typeface="Times New Roman"/>
                <a:cs typeface="Times New Roman"/>
              </a:rPr>
              <a:t>,</a:t>
            </a:r>
            <a:r>
              <a:rPr sz="3500" spc="45" dirty="0">
                <a:latin typeface="Arial"/>
                <a:cs typeface="Arial"/>
              </a:rPr>
              <a:t>…</a:t>
            </a:r>
            <a:r>
              <a:rPr sz="3500" spc="45" dirty="0">
                <a:latin typeface="Times New Roman"/>
                <a:cs typeface="Times New Roman"/>
              </a:rPr>
              <a:t>, </a:t>
            </a:r>
            <a:r>
              <a:rPr sz="3500" i="1" spc="45" dirty="0">
                <a:latin typeface="Times New Roman"/>
                <a:cs typeface="Times New Roman"/>
              </a:rPr>
              <a:t>x</a:t>
            </a:r>
            <a:r>
              <a:rPr sz="3075" i="1" spc="67" baseline="-24390" dirty="0">
                <a:latin typeface="Times New Roman"/>
                <a:cs typeface="Times New Roman"/>
              </a:rPr>
              <a:t>n </a:t>
            </a:r>
            <a:r>
              <a:rPr sz="3500" spc="10" dirty="0">
                <a:latin typeface="Times New Roman"/>
                <a:cs typeface="Times New Roman"/>
              </a:rPr>
              <a:t>|</a:t>
            </a:r>
            <a:r>
              <a:rPr sz="3500" spc="-490" dirty="0">
                <a:latin typeface="Times New Roman"/>
                <a:cs typeface="Times New Roman"/>
              </a:rPr>
              <a:t> </a:t>
            </a:r>
            <a:r>
              <a:rPr sz="3500" i="1" spc="75" dirty="0">
                <a:latin typeface="Times New Roman"/>
                <a:cs typeface="Times New Roman"/>
              </a:rPr>
              <a:t>c</a:t>
            </a:r>
            <a:r>
              <a:rPr sz="3500" spc="75" dirty="0">
                <a:latin typeface="Times New Roman"/>
                <a:cs typeface="Times New Roman"/>
              </a:rPr>
              <a:t>)</a:t>
            </a:r>
            <a:endParaRPr sz="3500">
              <a:latin typeface="Times New Roman"/>
              <a:cs typeface="Times New Roman"/>
            </a:endParaRPr>
          </a:p>
          <a:p>
            <a:pPr algn="ctr">
              <a:lnSpc>
                <a:spcPct val="100000"/>
              </a:lnSpc>
              <a:spcBef>
                <a:spcPts val="2305"/>
              </a:spcBef>
            </a:pPr>
            <a:r>
              <a:rPr sz="3200" i="1" dirty="0">
                <a:latin typeface="Times New Roman"/>
                <a:cs typeface="Times New Roman"/>
              </a:rPr>
              <a:t>P</a:t>
            </a:r>
            <a:r>
              <a:rPr sz="3200" dirty="0">
                <a:latin typeface="Times New Roman"/>
                <a:cs typeface="Times New Roman"/>
              </a:rPr>
              <a:t>(</a:t>
            </a:r>
            <a:r>
              <a:rPr sz="3200" i="1" dirty="0">
                <a:latin typeface="Times New Roman"/>
                <a:cs typeface="Times New Roman"/>
              </a:rPr>
              <a:t>x</a:t>
            </a:r>
            <a:r>
              <a:rPr sz="3150" i="1" baseline="-18518" dirty="0">
                <a:latin typeface="Times New Roman"/>
                <a:cs typeface="Times New Roman"/>
              </a:rPr>
              <a:t>1</a:t>
            </a:r>
            <a:r>
              <a:rPr sz="3200" i="1" dirty="0">
                <a:latin typeface="Times New Roman"/>
                <a:cs typeface="Times New Roman"/>
              </a:rPr>
              <a:t>,x</a:t>
            </a:r>
            <a:r>
              <a:rPr sz="3150" i="1" baseline="-18518" dirty="0">
                <a:latin typeface="Times New Roman"/>
                <a:cs typeface="Times New Roman"/>
              </a:rPr>
              <a:t>2</a:t>
            </a:r>
            <a:r>
              <a:rPr sz="3200" i="1" dirty="0">
                <a:latin typeface="Times New Roman"/>
                <a:cs typeface="Times New Roman"/>
              </a:rPr>
              <a:t>,…,x</a:t>
            </a:r>
            <a:r>
              <a:rPr sz="3150" i="1" baseline="-18518" dirty="0">
                <a:latin typeface="Times New Roman"/>
                <a:cs typeface="Times New Roman"/>
              </a:rPr>
              <a:t>n </a:t>
            </a:r>
            <a:r>
              <a:rPr sz="3200" dirty="0">
                <a:latin typeface="Times New Roman"/>
                <a:cs typeface="Times New Roman"/>
              </a:rPr>
              <a:t>| </a:t>
            </a:r>
            <a:r>
              <a:rPr sz="3200" i="1" dirty="0">
                <a:latin typeface="Times New Roman"/>
                <a:cs typeface="Times New Roman"/>
              </a:rPr>
              <a:t>c</a:t>
            </a:r>
            <a:r>
              <a:rPr sz="3200" dirty="0">
                <a:latin typeface="Times New Roman"/>
                <a:cs typeface="Times New Roman"/>
              </a:rPr>
              <a:t>) = </a:t>
            </a:r>
            <a:r>
              <a:rPr sz="3200" i="1" spc="-5" dirty="0">
                <a:latin typeface="Times New Roman"/>
                <a:cs typeface="Times New Roman"/>
              </a:rPr>
              <a:t>P</a:t>
            </a:r>
            <a:r>
              <a:rPr sz="3200" spc="-5" dirty="0">
                <a:latin typeface="Times New Roman"/>
                <a:cs typeface="Times New Roman"/>
              </a:rPr>
              <a:t>(</a:t>
            </a:r>
            <a:r>
              <a:rPr sz="3200" i="1" spc="-5" dirty="0">
                <a:latin typeface="Times New Roman"/>
                <a:cs typeface="Times New Roman"/>
              </a:rPr>
              <a:t>x</a:t>
            </a:r>
            <a:r>
              <a:rPr sz="3150" i="1" spc="-7" baseline="-18518" dirty="0">
                <a:latin typeface="Times New Roman"/>
                <a:cs typeface="Times New Roman"/>
              </a:rPr>
              <a:t>1 </a:t>
            </a:r>
            <a:r>
              <a:rPr sz="3200" dirty="0">
                <a:latin typeface="Times New Roman"/>
                <a:cs typeface="Times New Roman"/>
              </a:rPr>
              <a:t>| </a:t>
            </a:r>
            <a:r>
              <a:rPr sz="3200" i="1" dirty="0">
                <a:latin typeface="Times New Roman"/>
                <a:cs typeface="Times New Roman"/>
              </a:rPr>
              <a:t>c</a:t>
            </a:r>
            <a:r>
              <a:rPr sz="3200" dirty="0">
                <a:latin typeface="Times New Roman"/>
                <a:cs typeface="Times New Roman"/>
              </a:rPr>
              <a:t>) • </a:t>
            </a:r>
            <a:r>
              <a:rPr sz="3200" i="1" spc="-5" dirty="0">
                <a:latin typeface="Times New Roman"/>
                <a:cs typeface="Times New Roman"/>
              </a:rPr>
              <a:t>P</a:t>
            </a:r>
            <a:r>
              <a:rPr sz="3200" spc="-5" dirty="0">
                <a:latin typeface="Times New Roman"/>
                <a:cs typeface="Times New Roman"/>
              </a:rPr>
              <a:t>(</a:t>
            </a:r>
            <a:r>
              <a:rPr sz="3200" i="1" spc="-5" dirty="0">
                <a:latin typeface="Times New Roman"/>
                <a:cs typeface="Times New Roman"/>
              </a:rPr>
              <a:t>x</a:t>
            </a:r>
            <a:r>
              <a:rPr sz="3150" i="1" spc="-7" baseline="-18518" dirty="0">
                <a:latin typeface="Times New Roman"/>
                <a:cs typeface="Times New Roman"/>
              </a:rPr>
              <a:t>2 </a:t>
            </a:r>
            <a:r>
              <a:rPr sz="3200" dirty="0">
                <a:latin typeface="Times New Roman"/>
                <a:cs typeface="Times New Roman"/>
              </a:rPr>
              <a:t>| </a:t>
            </a:r>
            <a:r>
              <a:rPr sz="3200" i="1" dirty="0">
                <a:latin typeface="Times New Roman"/>
                <a:cs typeface="Times New Roman"/>
              </a:rPr>
              <a:t>x</a:t>
            </a:r>
            <a:r>
              <a:rPr sz="3150" i="1" baseline="-18518" dirty="0">
                <a:latin typeface="Times New Roman"/>
                <a:cs typeface="Times New Roman"/>
              </a:rPr>
              <a:t>1</a:t>
            </a:r>
            <a:r>
              <a:rPr sz="3200" dirty="0">
                <a:latin typeface="Times New Roman"/>
                <a:cs typeface="Times New Roman"/>
              </a:rPr>
              <a:t>,</a:t>
            </a:r>
            <a:r>
              <a:rPr sz="3200" i="1" dirty="0">
                <a:latin typeface="Times New Roman"/>
                <a:cs typeface="Times New Roman"/>
              </a:rPr>
              <a:t>c</a:t>
            </a:r>
            <a:r>
              <a:rPr sz="3200" dirty="0">
                <a:latin typeface="Times New Roman"/>
                <a:cs typeface="Times New Roman"/>
              </a:rPr>
              <a:t>)• … • </a:t>
            </a:r>
            <a:r>
              <a:rPr sz="3200" i="1" spc="-5" dirty="0">
                <a:latin typeface="Times New Roman"/>
                <a:cs typeface="Times New Roman"/>
              </a:rPr>
              <a:t>P</a:t>
            </a:r>
            <a:r>
              <a:rPr sz="3200" spc="-5" dirty="0">
                <a:latin typeface="Times New Roman"/>
                <a:cs typeface="Times New Roman"/>
              </a:rPr>
              <a:t>(</a:t>
            </a:r>
            <a:r>
              <a:rPr sz="3200" i="1" spc="-5" dirty="0">
                <a:latin typeface="Times New Roman"/>
                <a:cs typeface="Times New Roman"/>
              </a:rPr>
              <a:t>x</a:t>
            </a:r>
            <a:r>
              <a:rPr sz="3150" i="1" spc="-7" baseline="-18518" dirty="0">
                <a:latin typeface="Times New Roman"/>
                <a:cs typeface="Times New Roman"/>
              </a:rPr>
              <a:t>n </a:t>
            </a:r>
            <a:r>
              <a:rPr sz="3200" dirty="0">
                <a:latin typeface="Times New Roman"/>
                <a:cs typeface="Times New Roman"/>
              </a:rPr>
              <a:t>| </a:t>
            </a:r>
            <a:r>
              <a:rPr sz="3200" i="1" dirty="0">
                <a:latin typeface="Times New Roman"/>
                <a:cs typeface="Times New Roman"/>
              </a:rPr>
              <a:t>x</a:t>
            </a:r>
            <a:r>
              <a:rPr sz="3150" i="1" baseline="-18518" dirty="0">
                <a:latin typeface="Times New Roman"/>
                <a:cs typeface="Times New Roman"/>
              </a:rPr>
              <a:t>1</a:t>
            </a:r>
            <a:r>
              <a:rPr sz="3200" i="1" dirty="0">
                <a:latin typeface="Times New Roman"/>
                <a:cs typeface="Times New Roman"/>
              </a:rPr>
              <a:t>, x</a:t>
            </a:r>
            <a:r>
              <a:rPr sz="3150" i="1" baseline="-18518" dirty="0">
                <a:latin typeface="Times New Roman"/>
                <a:cs typeface="Times New Roman"/>
              </a:rPr>
              <a:t>2</a:t>
            </a:r>
            <a:r>
              <a:rPr sz="3200" i="1" dirty="0">
                <a:latin typeface="Times New Roman"/>
                <a:cs typeface="Times New Roman"/>
              </a:rPr>
              <a:t>,</a:t>
            </a:r>
            <a:r>
              <a:rPr sz="3200" i="1" spc="75" dirty="0">
                <a:latin typeface="Times New Roman"/>
                <a:cs typeface="Times New Roman"/>
              </a:rPr>
              <a:t> </a:t>
            </a:r>
            <a:r>
              <a:rPr sz="3200" i="1" dirty="0">
                <a:latin typeface="Times New Roman"/>
                <a:cs typeface="Times New Roman"/>
              </a:rPr>
              <a:t>…,x</a:t>
            </a:r>
            <a:r>
              <a:rPr sz="3150" i="1" baseline="-18518" dirty="0">
                <a:latin typeface="Times New Roman"/>
                <a:cs typeface="Times New Roman"/>
              </a:rPr>
              <a:t>n-1</a:t>
            </a:r>
            <a:r>
              <a:rPr sz="3200" dirty="0">
                <a:latin typeface="Times New Roman"/>
                <a:cs typeface="Times New Roman"/>
              </a:rPr>
              <a:t>,</a:t>
            </a:r>
            <a:r>
              <a:rPr sz="3200" i="1" dirty="0">
                <a:latin typeface="Times New Roman"/>
                <a:cs typeface="Times New Roman"/>
              </a:rPr>
              <a:t>c</a:t>
            </a:r>
            <a:r>
              <a:rPr sz="3200" dirty="0">
                <a:latin typeface="Times New Roman"/>
                <a:cs typeface="Times New Roman"/>
              </a:rPr>
              <a:t>)</a:t>
            </a:r>
            <a:endParaRPr sz="3200">
              <a:latin typeface="Times New Roman"/>
              <a:cs typeface="Times New Roman"/>
            </a:endParaRPr>
          </a:p>
          <a:p>
            <a:pPr marL="1733550" indent="-229235">
              <a:lnSpc>
                <a:spcPct val="100000"/>
              </a:lnSpc>
              <a:spcBef>
                <a:spcPts val="2300"/>
              </a:spcBef>
              <a:buFont typeface="Arial"/>
              <a:buChar char="•"/>
              <a:tabLst>
                <a:tab pos="1734185" algn="l"/>
              </a:tabLst>
            </a:pPr>
            <a:r>
              <a:rPr sz="2800" b="1" spc="-95" dirty="0">
                <a:latin typeface="Trebuchet MS"/>
                <a:cs typeface="Trebuchet MS"/>
              </a:rPr>
              <a:t>Bag </a:t>
            </a:r>
            <a:r>
              <a:rPr sz="2800" b="1" spc="-120" dirty="0">
                <a:latin typeface="Trebuchet MS"/>
                <a:cs typeface="Trebuchet MS"/>
              </a:rPr>
              <a:t>of Words assumption</a:t>
            </a:r>
            <a:r>
              <a:rPr sz="2800" spc="-120" dirty="0">
                <a:latin typeface="Carlito"/>
                <a:cs typeface="Carlito"/>
              </a:rPr>
              <a:t>: </a:t>
            </a:r>
            <a:r>
              <a:rPr sz="2800" spc="-15" dirty="0">
                <a:latin typeface="Carlito"/>
                <a:cs typeface="Carlito"/>
              </a:rPr>
              <a:t>Position </a:t>
            </a:r>
            <a:r>
              <a:rPr sz="2800" spc="-5" dirty="0">
                <a:latin typeface="Carlito"/>
                <a:cs typeface="Carlito"/>
              </a:rPr>
              <a:t>doesn’t</a:t>
            </a:r>
            <a:r>
              <a:rPr sz="2800" spc="-150" dirty="0">
                <a:latin typeface="Carlito"/>
                <a:cs typeface="Carlito"/>
              </a:rPr>
              <a:t> </a:t>
            </a:r>
            <a:r>
              <a:rPr sz="2800" spc="-30" dirty="0">
                <a:latin typeface="Carlito"/>
                <a:cs typeface="Carlito"/>
              </a:rPr>
              <a:t>matter</a:t>
            </a:r>
            <a:endParaRPr sz="2800">
              <a:latin typeface="Carlito"/>
              <a:cs typeface="Carlito"/>
            </a:endParaRPr>
          </a:p>
          <a:p>
            <a:pPr marL="1733550" indent="-229235">
              <a:lnSpc>
                <a:spcPts val="3229"/>
              </a:lnSpc>
              <a:spcBef>
                <a:spcPts val="645"/>
              </a:spcBef>
              <a:buFont typeface="Arial"/>
              <a:buChar char="•"/>
              <a:tabLst>
                <a:tab pos="1734185" algn="l"/>
              </a:tabLst>
            </a:pPr>
            <a:r>
              <a:rPr sz="2800" b="1" spc="-145" dirty="0">
                <a:latin typeface="Trebuchet MS"/>
                <a:cs typeface="Trebuchet MS"/>
              </a:rPr>
              <a:t>Conditional </a:t>
            </a:r>
            <a:r>
              <a:rPr sz="2800" b="1" spc="-150" dirty="0">
                <a:latin typeface="Trebuchet MS"/>
                <a:cs typeface="Trebuchet MS"/>
              </a:rPr>
              <a:t>Independence</a:t>
            </a:r>
            <a:r>
              <a:rPr sz="2800" spc="-150" dirty="0">
                <a:latin typeface="Carlito"/>
                <a:cs typeface="Carlito"/>
              </a:rPr>
              <a:t>: </a:t>
            </a:r>
            <a:r>
              <a:rPr sz="2800" dirty="0">
                <a:latin typeface="Carlito"/>
                <a:cs typeface="Carlito"/>
              </a:rPr>
              <a:t>Assume the </a:t>
            </a:r>
            <a:r>
              <a:rPr sz="2800" spc="-25" dirty="0">
                <a:latin typeface="Carlito"/>
                <a:cs typeface="Carlito"/>
              </a:rPr>
              <a:t>feature</a:t>
            </a:r>
            <a:r>
              <a:rPr sz="2800" spc="105" dirty="0">
                <a:latin typeface="Carlito"/>
                <a:cs typeface="Carlito"/>
              </a:rPr>
              <a:t> </a:t>
            </a:r>
            <a:r>
              <a:rPr sz="2800" spc="-10" dirty="0">
                <a:latin typeface="Carlito"/>
                <a:cs typeface="Carlito"/>
              </a:rPr>
              <a:t>probabilities</a:t>
            </a:r>
            <a:endParaRPr sz="2800">
              <a:latin typeface="Carlito"/>
              <a:cs typeface="Carlito"/>
            </a:endParaRPr>
          </a:p>
          <a:p>
            <a:pPr marL="1733550">
              <a:lnSpc>
                <a:spcPts val="3229"/>
              </a:lnSpc>
            </a:pPr>
            <a:r>
              <a:rPr sz="2800" i="1" spc="-105" dirty="0">
                <a:latin typeface="Trebuchet MS"/>
                <a:cs typeface="Trebuchet MS"/>
              </a:rPr>
              <a:t>P</a:t>
            </a:r>
            <a:r>
              <a:rPr sz="2800" spc="-105" dirty="0">
                <a:latin typeface="Carlito"/>
                <a:cs typeface="Carlito"/>
              </a:rPr>
              <a:t>(</a:t>
            </a:r>
            <a:r>
              <a:rPr sz="2800" i="1" spc="-105" dirty="0">
                <a:latin typeface="Trebuchet MS"/>
                <a:cs typeface="Trebuchet MS"/>
              </a:rPr>
              <a:t>x</a:t>
            </a:r>
            <a:r>
              <a:rPr sz="2850" i="1" spc="-157" baseline="-17543" dirty="0">
                <a:latin typeface="Trebuchet MS"/>
                <a:cs typeface="Trebuchet MS"/>
              </a:rPr>
              <a:t>i</a:t>
            </a:r>
            <a:r>
              <a:rPr sz="2800" spc="-105" dirty="0">
                <a:latin typeface="Carlito"/>
                <a:cs typeface="Carlito"/>
              </a:rPr>
              <a:t>|</a:t>
            </a:r>
            <a:r>
              <a:rPr sz="2800" i="1" spc="-105" dirty="0">
                <a:latin typeface="Trebuchet MS"/>
                <a:cs typeface="Trebuchet MS"/>
              </a:rPr>
              <a:t>c</a:t>
            </a:r>
            <a:r>
              <a:rPr sz="2850" i="1" spc="-157" baseline="-17543" dirty="0">
                <a:latin typeface="Trebuchet MS"/>
                <a:cs typeface="Trebuchet MS"/>
              </a:rPr>
              <a:t>j</a:t>
            </a:r>
            <a:r>
              <a:rPr sz="2800" spc="-105" dirty="0">
                <a:latin typeface="Carlito"/>
                <a:cs typeface="Carlito"/>
              </a:rPr>
              <a:t>) </a:t>
            </a:r>
            <a:r>
              <a:rPr sz="2800" spc="-15" dirty="0">
                <a:latin typeface="Carlito"/>
                <a:cs typeface="Carlito"/>
              </a:rPr>
              <a:t>are </a:t>
            </a:r>
            <a:r>
              <a:rPr sz="2800" spc="-10" dirty="0">
                <a:latin typeface="Carlito"/>
                <a:cs typeface="Carlito"/>
              </a:rPr>
              <a:t>independent </a:t>
            </a:r>
            <a:r>
              <a:rPr sz="2800" spc="-15" dirty="0">
                <a:latin typeface="Carlito"/>
                <a:cs typeface="Carlito"/>
              </a:rPr>
              <a:t>given </a:t>
            </a:r>
            <a:r>
              <a:rPr sz="2800" spc="-5" dirty="0">
                <a:latin typeface="Carlito"/>
                <a:cs typeface="Carlito"/>
              </a:rPr>
              <a:t>the class</a:t>
            </a:r>
            <a:r>
              <a:rPr sz="2800" spc="160" dirty="0">
                <a:latin typeface="Carlito"/>
                <a:cs typeface="Carlito"/>
              </a:rPr>
              <a:t> </a:t>
            </a:r>
            <a:r>
              <a:rPr sz="2800" i="1" spc="-229" dirty="0">
                <a:latin typeface="Trebuchet MS"/>
                <a:cs typeface="Trebuchet MS"/>
              </a:rPr>
              <a:t>c.</a:t>
            </a:r>
            <a:endParaRPr sz="2800">
              <a:latin typeface="Trebuchet MS"/>
              <a:cs typeface="Trebuchet MS"/>
            </a:endParaRPr>
          </a:p>
          <a:p>
            <a:pPr>
              <a:lnSpc>
                <a:spcPct val="100000"/>
              </a:lnSpc>
              <a:spcBef>
                <a:spcPts val="5"/>
              </a:spcBef>
            </a:pPr>
            <a:endParaRPr sz="4600">
              <a:latin typeface="Trebuchet MS"/>
              <a:cs typeface="Trebuchet MS"/>
            </a:endParaRPr>
          </a:p>
          <a:p>
            <a:pPr algn="ctr">
              <a:lnSpc>
                <a:spcPct val="100000"/>
              </a:lnSpc>
            </a:pPr>
            <a:r>
              <a:rPr sz="2650" i="1" spc="20" dirty="0">
                <a:latin typeface="Times New Roman"/>
                <a:cs typeface="Times New Roman"/>
              </a:rPr>
              <a:t>P</a:t>
            </a:r>
            <a:r>
              <a:rPr sz="2650" spc="20" dirty="0">
                <a:latin typeface="Times New Roman"/>
                <a:cs typeface="Times New Roman"/>
              </a:rPr>
              <a:t>(</a:t>
            </a:r>
            <a:r>
              <a:rPr sz="2650" i="1" spc="20" dirty="0">
                <a:latin typeface="Times New Roman"/>
                <a:cs typeface="Times New Roman"/>
              </a:rPr>
              <a:t>x</a:t>
            </a:r>
            <a:r>
              <a:rPr sz="2325" spc="30" baseline="-23297" dirty="0">
                <a:latin typeface="Times New Roman"/>
                <a:cs typeface="Times New Roman"/>
              </a:rPr>
              <a:t>1</a:t>
            </a:r>
            <a:r>
              <a:rPr sz="2650" spc="20" dirty="0">
                <a:latin typeface="Times New Roman"/>
                <a:cs typeface="Times New Roman"/>
              </a:rPr>
              <a:t>,</a:t>
            </a:r>
            <a:r>
              <a:rPr sz="2650" spc="20" dirty="0">
                <a:latin typeface="Arial"/>
                <a:cs typeface="Arial"/>
              </a:rPr>
              <a:t>…</a:t>
            </a:r>
            <a:r>
              <a:rPr sz="2650" spc="20" dirty="0">
                <a:latin typeface="Times New Roman"/>
                <a:cs typeface="Times New Roman"/>
              </a:rPr>
              <a:t>,</a:t>
            </a:r>
            <a:r>
              <a:rPr sz="2650" spc="-195" dirty="0">
                <a:latin typeface="Times New Roman"/>
                <a:cs typeface="Times New Roman"/>
              </a:rPr>
              <a:t> </a:t>
            </a:r>
            <a:r>
              <a:rPr sz="2650" i="1" spc="30" dirty="0">
                <a:latin typeface="Times New Roman"/>
                <a:cs typeface="Times New Roman"/>
              </a:rPr>
              <a:t>x</a:t>
            </a:r>
            <a:r>
              <a:rPr sz="2325" i="1" spc="44" baseline="-23297" dirty="0">
                <a:latin typeface="Times New Roman"/>
                <a:cs typeface="Times New Roman"/>
              </a:rPr>
              <a:t>n</a:t>
            </a:r>
            <a:r>
              <a:rPr sz="2325" i="1" spc="509" baseline="-23297" dirty="0">
                <a:latin typeface="Times New Roman"/>
                <a:cs typeface="Times New Roman"/>
              </a:rPr>
              <a:t> </a:t>
            </a:r>
            <a:r>
              <a:rPr sz="2650" spc="5" dirty="0">
                <a:latin typeface="Times New Roman"/>
                <a:cs typeface="Times New Roman"/>
              </a:rPr>
              <a:t>|</a:t>
            </a:r>
            <a:r>
              <a:rPr sz="2650" spc="-235" dirty="0">
                <a:latin typeface="Times New Roman"/>
                <a:cs typeface="Times New Roman"/>
              </a:rPr>
              <a:t> </a:t>
            </a:r>
            <a:r>
              <a:rPr sz="2650" i="1" spc="55" dirty="0">
                <a:latin typeface="Times New Roman"/>
                <a:cs typeface="Times New Roman"/>
              </a:rPr>
              <a:t>c</a:t>
            </a:r>
            <a:r>
              <a:rPr sz="2650" spc="55" dirty="0">
                <a:latin typeface="Times New Roman"/>
                <a:cs typeface="Times New Roman"/>
              </a:rPr>
              <a:t>)</a:t>
            </a:r>
            <a:r>
              <a:rPr sz="2650" spc="-210" dirty="0">
                <a:latin typeface="Times New Roman"/>
                <a:cs typeface="Times New Roman"/>
              </a:rPr>
              <a:t> </a:t>
            </a:r>
            <a:r>
              <a:rPr sz="2650" spc="20" dirty="0">
                <a:latin typeface="Symbol"/>
                <a:cs typeface="Symbol"/>
              </a:rPr>
              <a:t></a:t>
            </a:r>
            <a:r>
              <a:rPr sz="2650" spc="-60" dirty="0">
                <a:latin typeface="Times New Roman"/>
                <a:cs typeface="Times New Roman"/>
              </a:rPr>
              <a:t> </a:t>
            </a:r>
            <a:r>
              <a:rPr sz="2650" i="1" spc="45" dirty="0">
                <a:latin typeface="Times New Roman"/>
                <a:cs typeface="Times New Roman"/>
              </a:rPr>
              <a:t>P</a:t>
            </a:r>
            <a:r>
              <a:rPr sz="2650" spc="45" dirty="0">
                <a:latin typeface="Times New Roman"/>
                <a:cs typeface="Times New Roman"/>
              </a:rPr>
              <a:t>(</a:t>
            </a:r>
            <a:r>
              <a:rPr sz="2650" i="1" spc="45" dirty="0">
                <a:latin typeface="Times New Roman"/>
                <a:cs typeface="Times New Roman"/>
              </a:rPr>
              <a:t>x</a:t>
            </a:r>
            <a:r>
              <a:rPr sz="2325" spc="67" baseline="-23297" dirty="0">
                <a:latin typeface="Times New Roman"/>
                <a:cs typeface="Times New Roman"/>
              </a:rPr>
              <a:t>1</a:t>
            </a:r>
            <a:r>
              <a:rPr sz="2325" spc="307" baseline="-23297" dirty="0">
                <a:latin typeface="Times New Roman"/>
                <a:cs typeface="Times New Roman"/>
              </a:rPr>
              <a:t> </a:t>
            </a:r>
            <a:r>
              <a:rPr sz="2650" spc="5" dirty="0">
                <a:latin typeface="Times New Roman"/>
                <a:cs typeface="Times New Roman"/>
              </a:rPr>
              <a:t>|</a:t>
            </a:r>
            <a:r>
              <a:rPr sz="2650" spc="-235" dirty="0">
                <a:latin typeface="Times New Roman"/>
                <a:cs typeface="Times New Roman"/>
              </a:rPr>
              <a:t> </a:t>
            </a:r>
            <a:r>
              <a:rPr sz="2650" i="1" spc="110" dirty="0">
                <a:latin typeface="Times New Roman"/>
                <a:cs typeface="Times New Roman"/>
              </a:rPr>
              <a:t>c</a:t>
            </a:r>
            <a:r>
              <a:rPr sz="2650" spc="110" dirty="0">
                <a:latin typeface="Times New Roman"/>
                <a:cs typeface="Times New Roman"/>
              </a:rPr>
              <a:t>)</a:t>
            </a:r>
            <a:r>
              <a:rPr sz="2650" spc="110" dirty="0">
                <a:latin typeface="Symbol"/>
                <a:cs typeface="Symbol"/>
              </a:rPr>
              <a:t></a:t>
            </a:r>
            <a:r>
              <a:rPr sz="2650" spc="-325" dirty="0">
                <a:latin typeface="Times New Roman"/>
                <a:cs typeface="Times New Roman"/>
              </a:rPr>
              <a:t> </a:t>
            </a:r>
            <a:r>
              <a:rPr sz="2650" i="1" spc="85" dirty="0">
                <a:latin typeface="Times New Roman"/>
                <a:cs typeface="Times New Roman"/>
              </a:rPr>
              <a:t>P</a:t>
            </a:r>
            <a:r>
              <a:rPr sz="2650" spc="85" dirty="0">
                <a:latin typeface="Times New Roman"/>
                <a:cs typeface="Times New Roman"/>
              </a:rPr>
              <a:t>(</a:t>
            </a:r>
            <a:r>
              <a:rPr sz="2650" i="1" spc="85" dirty="0">
                <a:latin typeface="Times New Roman"/>
                <a:cs typeface="Times New Roman"/>
              </a:rPr>
              <a:t>x</a:t>
            </a:r>
            <a:r>
              <a:rPr sz="2325" spc="127" baseline="-23297" dirty="0">
                <a:latin typeface="Times New Roman"/>
                <a:cs typeface="Times New Roman"/>
              </a:rPr>
              <a:t>2</a:t>
            </a:r>
            <a:r>
              <a:rPr sz="2325" spc="509" baseline="-23297" dirty="0">
                <a:latin typeface="Times New Roman"/>
                <a:cs typeface="Times New Roman"/>
              </a:rPr>
              <a:t> </a:t>
            </a:r>
            <a:r>
              <a:rPr sz="2650" spc="5" dirty="0">
                <a:latin typeface="Times New Roman"/>
                <a:cs typeface="Times New Roman"/>
              </a:rPr>
              <a:t>|</a:t>
            </a:r>
            <a:r>
              <a:rPr sz="2650" spc="-235" dirty="0">
                <a:latin typeface="Times New Roman"/>
                <a:cs typeface="Times New Roman"/>
              </a:rPr>
              <a:t> </a:t>
            </a:r>
            <a:r>
              <a:rPr sz="2650" i="1" spc="110" dirty="0">
                <a:latin typeface="Times New Roman"/>
                <a:cs typeface="Times New Roman"/>
              </a:rPr>
              <a:t>c</a:t>
            </a:r>
            <a:r>
              <a:rPr sz="2650" spc="110" dirty="0">
                <a:latin typeface="Times New Roman"/>
                <a:cs typeface="Times New Roman"/>
              </a:rPr>
              <a:t>)</a:t>
            </a:r>
            <a:r>
              <a:rPr sz="2650" spc="110" dirty="0">
                <a:latin typeface="Symbol"/>
                <a:cs typeface="Symbol"/>
              </a:rPr>
              <a:t></a:t>
            </a:r>
            <a:r>
              <a:rPr sz="2650" spc="-325" dirty="0">
                <a:latin typeface="Times New Roman"/>
                <a:cs typeface="Times New Roman"/>
              </a:rPr>
              <a:t> </a:t>
            </a:r>
            <a:r>
              <a:rPr sz="2650" i="1" spc="75" dirty="0">
                <a:latin typeface="Times New Roman"/>
                <a:cs typeface="Times New Roman"/>
              </a:rPr>
              <a:t>P</a:t>
            </a:r>
            <a:r>
              <a:rPr sz="2650" spc="75" dirty="0">
                <a:latin typeface="Times New Roman"/>
                <a:cs typeface="Times New Roman"/>
              </a:rPr>
              <a:t>(</a:t>
            </a:r>
            <a:r>
              <a:rPr sz="2650" i="1" spc="75" dirty="0">
                <a:latin typeface="Times New Roman"/>
                <a:cs typeface="Times New Roman"/>
              </a:rPr>
              <a:t>x</a:t>
            </a:r>
            <a:r>
              <a:rPr sz="2325" spc="112" baseline="-23297" dirty="0">
                <a:latin typeface="Times New Roman"/>
                <a:cs typeface="Times New Roman"/>
              </a:rPr>
              <a:t>3</a:t>
            </a:r>
            <a:r>
              <a:rPr sz="2325" spc="375" baseline="-23297" dirty="0">
                <a:latin typeface="Times New Roman"/>
                <a:cs typeface="Times New Roman"/>
              </a:rPr>
              <a:t> </a:t>
            </a:r>
            <a:r>
              <a:rPr sz="2650" spc="5" dirty="0">
                <a:latin typeface="Times New Roman"/>
                <a:cs typeface="Times New Roman"/>
              </a:rPr>
              <a:t>|</a:t>
            </a:r>
            <a:r>
              <a:rPr sz="2650" spc="-235" dirty="0">
                <a:latin typeface="Times New Roman"/>
                <a:cs typeface="Times New Roman"/>
              </a:rPr>
              <a:t> </a:t>
            </a:r>
            <a:r>
              <a:rPr sz="2650" i="1" spc="70" dirty="0">
                <a:latin typeface="Times New Roman"/>
                <a:cs typeface="Times New Roman"/>
              </a:rPr>
              <a:t>c</a:t>
            </a:r>
            <a:r>
              <a:rPr sz="2650" spc="70" dirty="0">
                <a:latin typeface="Times New Roman"/>
                <a:cs typeface="Times New Roman"/>
              </a:rPr>
              <a:t>)</a:t>
            </a:r>
            <a:r>
              <a:rPr sz="2650" spc="70" dirty="0">
                <a:latin typeface="Symbol"/>
                <a:cs typeface="Symbol"/>
              </a:rPr>
              <a:t></a:t>
            </a:r>
            <a:r>
              <a:rPr sz="2650" spc="70" dirty="0">
                <a:latin typeface="Times New Roman"/>
                <a:cs typeface="Times New Roman"/>
              </a:rPr>
              <a:t>...</a:t>
            </a:r>
            <a:r>
              <a:rPr sz="2650" spc="-400" dirty="0">
                <a:latin typeface="Times New Roman"/>
                <a:cs typeface="Times New Roman"/>
              </a:rPr>
              <a:t> </a:t>
            </a:r>
            <a:r>
              <a:rPr sz="2650" spc="15" dirty="0">
                <a:latin typeface="Symbol"/>
                <a:cs typeface="Symbol"/>
              </a:rPr>
              <a:t></a:t>
            </a:r>
            <a:r>
              <a:rPr sz="2650" spc="-325" dirty="0">
                <a:latin typeface="Times New Roman"/>
                <a:cs typeface="Times New Roman"/>
              </a:rPr>
              <a:t> </a:t>
            </a:r>
            <a:r>
              <a:rPr sz="2650" i="1" spc="85" dirty="0">
                <a:latin typeface="Times New Roman"/>
                <a:cs typeface="Times New Roman"/>
              </a:rPr>
              <a:t>P</a:t>
            </a:r>
            <a:r>
              <a:rPr sz="2650" spc="85" dirty="0">
                <a:latin typeface="Times New Roman"/>
                <a:cs typeface="Times New Roman"/>
              </a:rPr>
              <a:t>(</a:t>
            </a:r>
            <a:r>
              <a:rPr sz="2650" i="1" spc="85" dirty="0">
                <a:latin typeface="Times New Roman"/>
                <a:cs typeface="Times New Roman"/>
              </a:rPr>
              <a:t>x</a:t>
            </a:r>
            <a:r>
              <a:rPr sz="2325" i="1" spc="127" baseline="-23297" dirty="0">
                <a:latin typeface="Times New Roman"/>
                <a:cs typeface="Times New Roman"/>
              </a:rPr>
              <a:t>n</a:t>
            </a:r>
            <a:r>
              <a:rPr sz="2325" i="1" spc="502" baseline="-23297" dirty="0">
                <a:latin typeface="Times New Roman"/>
                <a:cs typeface="Times New Roman"/>
              </a:rPr>
              <a:t> </a:t>
            </a:r>
            <a:r>
              <a:rPr sz="2650" spc="5" dirty="0">
                <a:latin typeface="Times New Roman"/>
                <a:cs typeface="Times New Roman"/>
              </a:rPr>
              <a:t>|</a:t>
            </a:r>
            <a:r>
              <a:rPr sz="2650" spc="-235" dirty="0">
                <a:latin typeface="Times New Roman"/>
                <a:cs typeface="Times New Roman"/>
              </a:rPr>
              <a:t> </a:t>
            </a:r>
            <a:r>
              <a:rPr sz="2650" i="1" spc="55" dirty="0">
                <a:latin typeface="Times New Roman"/>
                <a:cs typeface="Times New Roman"/>
              </a:rPr>
              <a:t>c</a:t>
            </a:r>
            <a:r>
              <a:rPr sz="2650" spc="55" dirty="0">
                <a:latin typeface="Times New Roman"/>
                <a:cs typeface="Times New Roman"/>
              </a:rPr>
              <a:t>)</a:t>
            </a:r>
            <a:endParaRPr sz="265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341</TotalTime>
  <Words>3691</Words>
  <Application>Microsoft Macintosh PowerPoint</Application>
  <PresentationFormat>Widescreen</PresentationFormat>
  <Paragraphs>496</Paragraphs>
  <Slides>67</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67</vt:i4>
      </vt:variant>
    </vt:vector>
  </HeadingPairs>
  <TitlesOfParts>
    <vt:vector size="83" baseType="lpstr">
      <vt:lpstr>Yu Gothic</vt:lpstr>
      <vt:lpstr>Arial</vt:lpstr>
      <vt:lpstr>Calibri</vt:lpstr>
      <vt:lpstr>Calibri Light</vt:lpstr>
      <vt:lpstr>Carlito</vt:lpstr>
      <vt:lpstr>Courier New</vt:lpstr>
      <vt:lpstr>DejaVu Sans</vt:lpstr>
      <vt:lpstr>Helvetica Neue</vt:lpstr>
      <vt:lpstr>Symbol</vt:lpstr>
      <vt:lpstr>Tahoma</vt:lpstr>
      <vt:lpstr>Times New Roman</vt:lpstr>
      <vt:lpstr>Trebuchet MS</vt:lpstr>
      <vt:lpstr>UKIJ Esliye Qara</vt:lpstr>
      <vt:lpstr>Verdana</vt:lpstr>
      <vt:lpstr>Wingdings</vt:lpstr>
      <vt:lpstr>Office Theme</vt:lpstr>
      <vt:lpstr>NLP 220 Data Science and Machine Learning Fundamentals Fall 2022  Lecture 4  Jalal Mahmud</vt:lpstr>
      <vt:lpstr>Outline for Today</vt:lpstr>
      <vt:lpstr>Naïve Bayes Intuition</vt:lpstr>
      <vt:lpstr>Naïve Bayes Intuition (cont.)</vt:lpstr>
      <vt:lpstr>Bayes’ Rule Applied to Documents and  Classes</vt:lpstr>
      <vt:lpstr>Naïve Bayes Classifier (I)</vt:lpstr>
      <vt:lpstr>Naïve Bayes Classiﬁer (II)</vt:lpstr>
      <vt:lpstr>Naïve Bayes Classifier (III)</vt:lpstr>
      <vt:lpstr>Multinomial Naïve Bayes Independence  Assumptions</vt:lpstr>
      <vt:lpstr>Multinomial Naïve Bayes Classifier</vt:lpstr>
      <vt:lpstr>Applying Multinomial Naive Bayes Classiﬁers  to Text Classiﬁcation</vt:lpstr>
      <vt:lpstr>Learning the Multinomial Naïve Bayes Model</vt:lpstr>
      <vt:lpstr>Parameter estimation</vt:lpstr>
      <vt:lpstr>Problem with Maximum Likelihood</vt:lpstr>
      <vt:lpstr>Laplace (add-1) smoothing for Naïve Bayes</vt:lpstr>
      <vt:lpstr>Laplace (add-1) smoothing for Naïve Bayes  (Depiction)</vt:lpstr>
      <vt:lpstr>Multinomial Naïve Bayes: Learning</vt:lpstr>
      <vt:lpstr>Decision Trees</vt:lpstr>
      <vt:lpstr>Decision Trees</vt:lpstr>
      <vt:lpstr>Decision Trees (Examples)</vt:lpstr>
      <vt:lpstr>Decision Trees</vt:lpstr>
      <vt:lpstr>Decision Trees</vt:lpstr>
      <vt:lpstr>What are these classifiers doing?</vt:lpstr>
      <vt:lpstr>What classifier to use?</vt:lpstr>
      <vt:lpstr>Many different classification methods</vt:lpstr>
      <vt:lpstr>Linear versus non-linear algorithms</vt:lpstr>
      <vt:lpstr>Non-linearly separable data</vt:lpstr>
      <vt:lpstr>Non-linearly separable data</vt:lpstr>
      <vt:lpstr>Example: College Admission</vt:lpstr>
      <vt:lpstr>Linear versus Non-linear algorithms</vt:lpstr>
      <vt:lpstr>Linear versus Non-linear algorithms</vt:lpstr>
      <vt:lpstr>Decision Trees</vt:lpstr>
      <vt:lpstr>Decision tree can fit a nonlinear function</vt:lpstr>
      <vt:lpstr>Building Decision Trees - Decision Stump</vt:lpstr>
      <vt:lpstr>Building Decision Trees</vt:lpstr>
      <vt:lpstr>Building Decision Trees</vt:lpstr>
      <vt:lpstr>Information Gain Imagine you need to determine who a bank can safely give credit to?</vt:lpstr>
      <vt:lpstr>Impurity</vt:lpstr>
      <vt:lpstr>Entropy: A way to measure impurity</vt:lpstr>
      <vt:lpstr>Entropy: A way to measure impurity</vt:lpstr>
      <vt:lpstr>Entropy: A way to measure impurity</vt:lpstr>
      <vt:lpstr>From entropy to information gain</vt:lpstr>
      <vt:lpstr>Calculating Information Gain</vt:lpstr>
      <vt:lpstr>Calculating Information Gain</vt:lpstr>
      <vt:lpstr>Impurity and Entropy</vt:lpstr>
      <vt:lpstr>Decision Trees: Strengths</vt:lpstr>
      <vt:lpstr>Decision Trees: Weaknesses</vt:lpstr>
      <vt:lpstr>Decision Trees: Weaknesses</vt:lpstr>
      <vt:lpstr>Decision trees can easily overfit</vt:lpstr>
      <vt:lpstr>Shallow Decision Tree</vt:lpstr>
      <vt:lpstr>Can we average the output of multiple decision trees?</vt:lpstr>
      <vt:lpstr>Pruning a Decision Tree</vt:lpstr>
      <vt:lpstr>High Variance</vt:lpstr>
      <vt:lpstr>Support Vector Machines </vt:lpstr>
      <vt:lpstr>Support Vector Machines</vt:lpstr>
      <vt:lpstr>Support Vector Machines (SVM)</vt:lpstr>
      <vt:lpstr>SVM: Large margin classifier</vt:lpstr>
      <vt:lpstr>SVM: Large margin classifier</vt:lpstr>
      <vt:lpstr>SVM: Large Margin Classifiers</vt:lpstr>
      <vt:lpstr>So, what if it’s a non-linear problem?</vt:lpstr>
      <vt:lpstr>So, what if it’s a non-linear problem?</vt:lpstr>
      <vt:lpstr>So, what if it’s a non-linear problem?</vt:lpstr>
      <vt:lpstr>Kernel Trick</vt:lpstr>
      <vt:lpstr>So, what if it’s a non-linear problem?</vt:lpstr>
      <vt:lpstr>Evaluation – F1-measure</vt:lpstr>
      <vt:lpstr>Evaluation – F1-measure (cont.)</vt:lpstr>
      <vt:lpstr>Evaluation – F1-measure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243 Machine Learning for  Natural Language Processing Fall 2021</dc:title>
  <cp:lastModifiedBy>Jalal Mahmud</cp:lastModifiedBy>
  <cp:revision>12</cp:revision>
  <cp:lastPrinted>2022-09-24T18:43:31Z</cp:lastPrinted>
  <dcterms:created xsi:type="dcterms:W3CDTF">2022-04-20T06:46:48Z</dcterms:created>
  <dcterms:modified xsi:type="dcterms:W3CDTF">2022-10-18T07:47:52Z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2021-10-06T00:00:00Z</vt:filetime>
  </property>
  <property fmtid="{D5CDD505-2E9C-101B-9397-08002B2CF9AE}" pid="3" name="LastSaved">
    <vt:filetime>2022-04-20T00:00:00Z</vt:filetime>
  </property>
</Properties>
</file>