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15" r:id="rId4"/>
    <p:sldId id="316" r:id="rId5"/>
    <p:sldId id="317" r:id="rId6"/>
    <p:sldId id="318" r:id="rId7"/>
    <p:sldId id="302" r:id="rId8"/>
    <p:sldId id="303" r:id="rId9"/>
    <p:sldId id="304" r:id="rId10"/>
    <p:sldId id="305" r:id="rId11"/>
    <p:sldId id="306" r:id="rId12"/>
    <p:sldId id="307" r:id="rId13"/>
    <p:sldId id="308" r:id="rId14"/>
    <p:sldId id="309" r:id="rId15"/>
    <p:sldId id="310" r:id="rId16"/>
    <p:sldId id="319" r:id="rId17"/>
    <p:sldId id="320"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326" r:id="rId46"/>
    <p:sldId id="286" r:id="rId47"/>
    <p:sldId id="287" r:id="rId48"/>
    <p:sldId id="288" r:id="rId49"/>
    <p:sldId id="289" r:id="rId50"/>
    <p:sldId id="321" r:id="rId51"/>
    <p:sldId id="322" r:id="rId52"/>
    <p:sldId id="323" r:id="rId53"/>
    <p:sldId id="324" r:id="rId54"/>
    <p:sldId id="325" r:id="rId55"/>
    <p:sldId id="291" r:id="rId56"/>
    <p:sldId id="292" r:id="rId57"/>
    <p:sldId id="293" r:id="rId58"/>
    <p:sldId id="294" r:id="rId59"/>
    <p:sldId id="295" r:id="rId60"/>
    <p:sldId id="296" r:id="rId61"/>
    <p:sldId id="297" r:id="rId62"/>
    <p:sldId id="298" r:id="rId63"/>
    <p:sldId id="299" r:id="rId64"/>
    <p:sldId id="300" r:id="rId65"/>
    <p:sldId id="311" r:id="rId66"/>
    <p:sldId id="312" r:id="rId67"/>
    <p:sldId id="313" r:id="rId68"/>
    <p:sldId id="347" r:id="rId69"/>
    <p:sldId id="327" r:id="rId70"/>
    <p:sldId id="328" r:id="rId71"/>
    <p:sldId id="329" r:id="rId72"/>
    <p:sldId id="330" r:id="rId73"/>
    <p:sldId id="331" r:id="rId74"/>
    <p:sldId id="348" r:id="rId75"/>
    <p:sldId id="332" r:id="rId76"/>
    <p:sldId id="333" r:id="rId77"/>
    <p:sldId id="290" r:id="rId78"/>
    <p:sldId id="334" r:id="rId79"/>
    <p:sldId id="335" r:id="rId80"/>
    <p:sldId id="336" r:id="rId81"/>
    <p:sldId id="337" r:id="rId82"/>
    <p:sldId id="338" r:id="rId83"/>
    <p:sldId id="339" r:id="rId84"/>
    <p:sldId id="340" r:id="rId85"/>
    <p:sldId id="349" r:id="rId86"/>
    <p:sldId id="350" r:id="rId87"/>
    <p:sldId id="351" r:id="rId88"/>
    <p:sldId id="346" r:id="rId89"/>
    <p:sldId id="341" r:id="rId90"/>
    <p:sldId id="342" r:id="rId91"/>
    <p:sldId id="343" r:id="rId92"/>
    <p:sldId id="344" r:id="rId93"/>
    <p:sldId id="345" r:id="rId9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p:cViewPr varScale="1">
        <p:scale>
          <a:sx n="121" d="100"/>
          <a:sy n="121" d="100"/>
        </p:scale>
        <p:origin x="744" y="168"/>
      </p:cViewPr>
      <p:guideLst>
        <p:guide orient="horz" pos="2880"/>
        <p:guide pos="216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41702" y="1843532"/>
            <a:ext cx="8308594" cy="2045335"/>
          </a:xfrm>
          <a:prstGeom prst="rect">
            <a:avLst/>
          </a:prstGeom>
        </p:spPr>
        <p:txBody>
          <a:bodyPr wrap="square" lIns="0" tIns="0" rIns="0" bIns="0">
            <a:spAutoFit/>
          </a:bodyPr>
          <a:lstStyle>
            <a:lvl1pPr>
              <a:defRPr sz="5400" b="0" i="0">
                <a:solidFill>
                  <a:srgbClr val="0070C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a:xfrm>
            <a:off x="916939" y="1640813"/>
            <a:ext cx="9791700" cy="332803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10/14/24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di.ens.fr/~mallat/papiers/svmtutorial.pdf" TargetMode="External"/><Relationship Id="rId2" Type="http://schemas.openxmlformats.org/officeDocument/2006/relationships/hyperlink" Target="http://web.mit.edu/zoya/www/SVM.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8.png"/><Relationship Id="rId17" Type="http://schemas.openxmlformats.org/officeDocument/2006/relationships/image" Target="../media/image75.png"/><Relationship Id="rId2" Type="http://schemas.openxmlformats.org/officeDocument/2006/relationships/image" Target="../media/image56.png"/><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59.png"/><Relationship Id="rId15" Type="http://schemas.openxmlformats.org/officeDocument/2006/relationships/image" Target="../media/image73.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0.png"/><Relationship Id="rId14"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5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6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6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ikit-learn.org/stable/modules/svm.html-svm-kernel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41702" y="1843532"/>
            <a:ext cx="8308594" cy="4020331"/>
          </a:xfrm>
          <a:prstGeom prst="rect">
            <a:avLst/>
          </a:prstGeom>
        </p:spPr>
        <p:txBody>
          <a:bodyPr vert="horz" wrap="square" lIns="0" tIns="107950" rIns="0" bIns="0" rtlCol="0">
            <a:spAutoFit/>
          </a:bodyPr>
          <a:lstStyle/>
          <a:p>
            <a:pPr marL="12065" marR="5080" algn="ctr">
              <a:lnSpc>
                <a:spcPts val="5810"/>
              </a:lnSpc>
              <a:spcBef>
                <a:spcPts val="850"/>
              </a:spcBef>
            </a:pPr>
            <a:r>
              <a:rPr dirty="0"/>
              <a:t>NLP</a:t>
            </a:r>
            <a:r>
              <a:rPr spc="-25" dirty="0"/>
              <a:t> </a:t>
            </a:r>
            <a:r>
              <a:rPr dirty="0"/>
              <a:t>2</a:t>
            </a:r>
            <a:r>
              <a:rPr lang="en-US" dirty="0"/>
              <a:t>20</a:t>
            </a:r>
            <a:r>
              <a:rPr spc="-20" dirty="0"/>
              <a:t> </a:t>
            </a:r>
            <a:r>
              <a:rPr lang="en-US" spc="-20" dirty="0"/>
              <a:t>Data Science and </a:t>
            </a:r>
            <a:r>
              <a:rPr spc="-5" dirty="0"/>
              <a:t>Machine</a:t>
            </a:r>
            <a:r>
              <a:rPr spc="-25" dirty="0"/>
              <a:t> </a:t>
            </a:r>
            <a:r>
              <a:rPr spc="-5" dirty="0"/>
              <a:t>Learning</a:t>
            </a:r>
            <a:r>
              <a:rPr spc="-10" dirty="0"/>
              <a:t> </a:t>
            </a:r>
            <a:r>
              <a:rPr lang="en-US" spc="-50" dirty="0"/>
              <a:t>Fundamentals</a:t>
            </a:r>
            <a:endParaRPr spc="-25" dirty="0"/>
          </a:p>
          <a:p>
            <a:pPr algn="ctr">
              <a:lnSpc>
                <a:spcPct val="100000"/>
              </a:lnSpc>
              <a:spcBef>
                <a:spcPts val="1130"/>
              </a:spcBef>
            </a:pPr>
            <a:r>
              <a:rPr sz="2000" b="0" spc="-15" dirty="0">
                <a:solidFill>
                  <a:srgbClr val="000000"/>
                </a:solidFill>
                <a:latin typeface="Calibri"/>
                <a:cs typeface="Calibri"/>
              </a:rPr>
              <a:t>Fall</a:t>
            </a:r>
            <a:r>
              <a:rPr sz="2000" b="0" spc="-40" dirty="0">
                <a:solidFill>
                  <a:srgbClr val="000000"/>
                </a:solidFill>
                <a:latin typeface="Calibri"/>
                <a:cs typeface="Calibri"/>
              </a:rPr>
              <a:t> </a:t>
            </a:r>
            <a:r>
              <a:rPr sz="2000" b="0" spc="-5" dirty="0">
                <a:solidFill>
                  <a:srgbClr val="000000"/>
                </a:solidFill>
                <a:latin typeface="Calibri"/>
                <a:cs typeface="Calibri"/>
              </a:rPr>
              <a:t>202</a:t>
            </a:r>
            <a:r>
              <a:rPr lang="en-US" sz="2000" b="0" spc="-5" dirty="0">
                <a:solidFill>
                  <a:srgbClr val="000000"/>
                </a:solidFill>
                <a:latin typeface="Calibri"/>
                <a:cs typeface="Calibri"/>
              </a:rPr>
              <a:t>2</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Lecture 4</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Jalal Mahmud</a:t>
            </a:r>
            <a:endParaRPr sz="2000" dirty="0">
              <a:latin typeface="Calibri"/>
              <a:cs typeface="Calibri"/>
            </a:endParaRPr>
          </a:p>
        </p:txBody>
      </p:sp>
      <p:sp>
        <p:nvSpPr>
          <p:cNvPr id="3" name="object 3"/>
          <p:cNvSpPr txBox="1"/>
          <p:nvPr/>
        </p:nvSpPr>
        <p:spPr>
          <a:xfrm>
            <a:off x="1896776" y="6146800"/>
            <a:ext cx="839787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Including</a:t>
            </a:r>
            <a:r>
              <a:rPr sz="2000" spc="-10" dirty="0">
                <a:latin typeface="Calibri"/>
                <a:cs typeface="Calibri"/>
              </a:rPr>
              <a:t> </a:t>
            </a:r>
            <a:r>
              <a:rPr sz="2000" dirty="0">
                <a:latin typeface="Calibri"/>
                <a:cs typeface="Calibri"/>
              </a:rPr>
              <a:t>slides</a:t>
            </a:r>
            <a:r>
              <a:rPr sz="2000" spc="5" dirty="0">
                <a:latin typeface="Calibri"/>
                <a:cs typeface="Calibri"/>
              </a:rPr>
              <a:t> </a:t>
            </a:r>
            <a:r>
              <a:rPr sz="2000" spc="-5" dirty="0">
                <a:latin typeface="Calibri"/>
                <a:cs typeface="Calibri"/>
              </a:rPr>
              <a:t>adapted</a:t>
            </a:r>
            <a:r>
              <a:rPr sz="2000" dirty="0">
                <a:latin typeface="Calibri"/>
                <a:cs typeface="Calibri"/>
              </a:rPr>
              <a:t> </a:t>
            </a:r>
            <a:r>
              <a:rPr sz="2000" spc="-10" dirty="0">
                <a:latin typeface="Calibri"/>
                <a:cs typeface="Calibri"/>
              </a:rPr>
              <a:t>from</a:t>
            </a:r>
            <a:r>
              <a:rPr sz="2000" spc="5" dirty="0">
                <a:latin typeface="Calibri"/>
                <a:cs typeface="Calibri"/>
              </a:rPr>
              <a:t> </a:t>
            </a:r>
            <a:r>
              <a:rPr sz="2000" spc="-5" dirty="0">
                <a:latin typeface="Calibri"/>
                <a:cs typeface="Calibri"/>
              </a:rPr>
              <a:t>Marilyn </a:t>
            </a:r>
            <a:r>
              <a:rPr sz="2000" spc="-45" dirty="0">
                <a:latin typeface="Calibri"/>
                <a:cs typeface="Calibri"/>
              </a:rPr>
              <a:t>Walker,</a:t>
            </a:r>
            <a:r>
              <a:rPr sz="2000" dirty="0">
                <a:latin typeface="Calibri"/>
                <a:cs typeface="Calibri"/>
              </a:rPr>
              <a:t> </a:t>
            </a:r>
            <a:r>
              <a:rPr sz="2000" spc="-5" dirty="0">
                <a:latin typeface="Calibri"/>
                <a:cs typeface="Calibri"/>
              </a:rPr>
              <a:t>Dan</a:t>
            </a:r>
            <a:r>
              <a:rPr sz="2000" spc="5" dirty="0">
                <a:latin typeface="Calibri"/>
                <a:cs typeface="Calibri"/>
              </a:rPr>
              <a:t> </a:t>
            </a:r>
            <a:r>
              <a:rPr sz="2000" spc="-30" dirty="0">
                <a:latin typeface="Calibri"/>
                <a:cs typeface="Calibri"/>
              </a:rPr>
              <a:t>Jurafsky,</a:t>
            </a:r>
            <a:r>
              <a:rPr sz="2000" dirty="0">
                <a:latin typeface="Calibri"/>
                <a:cs typeface="Calibri"/>
              </a:rPr>
              <a:t> Mu </a:t>
            </a:r>
            <a:r>
              <a:rPr sz="2000" spc="-5" dirty="0">
                <a:latin typeface="Calibri"/>
                <a:cs typeface="Calibri"/>
              </a:rPr>
              <a:t>Li</a:t>
            </a:r>
            <a:r>
              <a:rPr sz="2000" dirty="0">
                <a:latin typeface="Calibri"/>
                <a:cs typeface="Calibri"/>
              </a:rPr>
              <a:t> </a:t>
            </a:r>
            <a:r>
              <a:rPr sz="2000" spc="-5" dirty="0">
                <a:latin typeface="Calibri"/>
                <a:cs typeface="Calibri"/>
              </a:rPr>
              <a:t>and</a:t>
            </a:r>
            <a:r>
              <a:rPr sz="2000" dirty="0">
                <a:latin typeface="Calibri"/>
                <a:cs typeface="Calibri"/>
              </a:rPr>
              <a:t> </a:t>
            </a:r>
            <a:r>
              <a:rPr sz="2000" spc="-10" dirty="0">
                <a:latin typeface="Calibri"/>
                <a:cs typeface="Calibri"/>
              </a:rPr>
              <a:t>Alex</a:t>
            </a:r>
            <a:r>
              <a:rPr sz="2000" dirty="0">
                <a:latin typeface="Calibri"/>
                <a:cs typeface="Calibri"/>
              </a:rPr>
              <a:t> </a:t>
            </a:r>
            <a:r>
              <a:rPr sz="2000" spc="-5" dirty="0">
                <a:latin typeface="Calibri"/>
                <a:cs typeface="Calibri"/>
              </a:rPr>
              <a:t>Smola</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680325"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15" dirty="0"/>
              <a:t>Bayes</a:t>
            </a:r>
            <a:r>
              <a:rPr spc="-655" dirty="0"/>
              <a:t> </a:t>
            </a:r>
            <a:r>
              <a:rPr spc="-235" dirty="0"/>
              <a:t>Classifier</a:t>
            </a:r>
          </a:p>
        </p:txBody>
      </p:sp>
      <p:sp>
        <p:nvSpPr>
          <p:cNvPr id="3" name="object 3"/>
          <p:cNvSpPr txBox="1"/>
          <p:nvPr/>
        </p:nvSpPr>
        <p:spPr>
          <a:xfrm>
            <a:off x="2311540" y="2312021"/>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4" name="object 4"/>
          <p:cNvSpPr/>
          <p:nvPr/>
        </p:nvSpPr>
        <p:spPr>
          <a:xfrm>
            <a:off x="2478450" y="3662687"/>
            <a:ext cx="5028621" cy="953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00" dirty="0"/>
              <a:t>Applying </a:t>
            </a:r>
            <a:r>
              <a:rPr spc="-155" dirty="0"/>
              <a:t>Multinomial </a:t>
            </a:r>
            <a:r>
              <a:rPr spc="-204" dirty="0"/>
              <a:t>Naive </a:t>
            </a:r>
            <a:r>
              <a:rPr spc="-215" dirty="0"/>
              <a:t>Bayes</a:t>
            </a:r>
            <a:r>
              <a:rPr spc="-755" dirty="0"/>
              <a:t> </a:t>
            </a:r>
            <a:r>
              <a:rPr spc="-220" dirty="0"/>
              <a:t>Classiﬁers  </a:t>
            </a:r>
            <a:r>
              <a:rPr spc="-210" dirty="0"/>
              <a:t>to </a:t>
            </a:r>
            <a:r>
              <a:rPr spc="-445" dirty="0"/>
              <a:t>Text</a:t>
            </a:r>
            <a:r>
              <a:rPr spc="-434" dirty="0"/>
              <a:t> </a:t>
            </a:r>
            <a:r>
              <a:rPr spc="-235" dirty="0"/>
              <a:t>Classiﬁcation</a:t>
            </a:r>
          </a:p>
        </p:txBody>
      </p:sp>
      <p:sp>
        <p:nvSpPr>
          <p:cNvPr id="3" name="object 3"/>
          <p:cNvSpPr txBox="1"/>
          <p:nvPr/>
        </p:nvSpPr>
        <p:spPr>
          <a:xfrm>
            <a:off x="4402708" y="4462972"/>
            <a:ext cx="609600" cy="321945"/>
          </a:xfrm>
          <a:prstGeom prst="rect">
            <a:avLst/>
          </a:prstGeom>
        </p:spPr>
        <p:txBody>
          <a:bodyPr vert="horz" wrap="square" lIns="0" tIns="12065" rIns="0" bIns="0" rtlCol="0">
            <a:spAutoFit/>
          </a:bodyPr>
          <a:lstStyle/>
          <a:p>
            <a:pPr marL="38100">
              <a:lnSpc>
                <a:spcPct val="100000"/>
              </a:lnSpc>
              <a:spcBef>
                <a:spcPts val="95"/>
              </a:spcBef>
            </a:pPr>
            <a:r>
              <a:rPr sz="1950" i="1" spc="60" dirty="0">
                <a:latin typeface="Times New Roman"/>
                <a:cs typeface="Times New Roman"/>
              </a:rPr>
              <a:t>c</a:t>
            </a:r>
            <a:r>
              <a:rPr sz="2100" spc="89" baseline="-19841" dirty="0">
                <a:latin typeface="Times New Roman"/>
                <a:cs typeface="Times New Roman"/>
              </a:rPr>
              <a:t>j</a:t>
            </a:r>
            <a:r>
              <a:rPr sz="1950" spc="60" dirty="0">
                <a:latin typeface="Symbol"/>
                <a:cs typeface="Symbol"/>
              </a:rPr>
              <a:t></a:t>
            </a:r>
            <a:r>
              <a:rPr sz="1950" i="1" spc="60" dirty="0">
                <a:latin typeface="Times New Roman"/>
                <a:cs typeface="Times New Roman"/>
              </a:rPr>
              <a:t>C</a:t>
            </a:r>
            <a:endParaRPr sz="1950">
              <a:latin typeface="Times New Roman"/>
              <a:cs typeface="Times New Roman"/>
            </a:endParaRPr>
          </a:p>
        </p:txBody>
      </p:sp>
      <p:sp>
        <p:nvSpPr>
          <p:cNvPr id="4" name="object 4"/>
          <p:cNvSpPr txBox="1"/>
          <p:nvPr/>
        </p:nvSpPr>
        <p:spPr>
          <a:xfrm>
            <a:off x="3070260" y="3944682"/>
            <a:ext cx="3291204" cy="538480"/>
          </a:xfrm>
          <a:prstGeom prst="rect">
            <a:avLst/>
          </a:prstGeom>
        </p:spPr>
        <p:txBody>
          <a:bodyPr vert="horz" wrap="square" lIns="0" tIns="13970" rIns="0" bIns="0" rtlCol="0">
            <a:spAutoFit/>
          </a:bodyPr>
          <a:lstStyle/>
          <a:p>
            <a:pPr marL="38100">
              <a:lnSpc>
                <a:spcPct val="100000"/>
              </a:lnSpc>
              <a:spcBef>
                <a:spcPts val="110"/>
              </a:spcBef>
            </a:pPr>
            <a:r>
              <a:rPr sz="3350" i="1" spc="25" dirty="0">
                <a:latin typeface="Times New Roman"/>
                <a:cs typeface="Times New Roman"/>
              </a:rPr>
              <a:t>c</a:t>
            </a:r>
            <a:r>
              <a:rPr sz="2925" i="1" spc="37" baseline="-24216" dirty="0">
                <a:latin typeface="Times New Roman"/>
                <a:cs typeface="Times New Roman"/>
              </a:rPr>
              <a:t>NB </a:t>
            </a:r>
            <a:r>
              <a:rPr sz="3350" spc="15" dirty="0">
                <a:latin typeface="Symbol"/>
                <a:cs typeface="Symbol"/>
              </a:rPr>
              <a:t></a:t>
            </a:r>
            <a:r>
              <a:rPr sz="3350" spc="15" dirty="0">
                <a:latin typeface="Times New Roman"/>
                <a:cs typeface="Times New Roman"/>
              </a:rPr>
              <a:t> </a:t>
            </a:r>
            <a:r>
              <a:rPr sz="3350" spc="-5" dirty="0">
                <a:latin typeface="Times New Roman"/>
                <a:cs typeface="Times New Roman"/>
              </a:rPr>
              <a:t>argmax </a:t>
            </a:r>
            <a:r>
              <a:rPr sz="3350" i="1" spc="105" dirty="0">
                <a:latin typeface="Times New Roman"/>
                <a:cs typeface="Times New Roman"/>
              </a:rPr>
              <a:t>P</a:t>
            </a:r>
            <a:r>
              <a:rPr sz="3350" spc="105" dirty="0">
                <a:latin typeface="Times New Roman"/>
                <a:cs typeface="Times New Roman"/>
              </a:rPr>
              <a:t>(</a:t>
            </a:r>
            <a:r>
              <a:rPr sz="3350" i="1" spc="105" dirty="0">
                <a:latin typeface="Times New Roman"/>
                <a:cs typeface="Times New Roman"/>
              </a:rPr>
              <a:t>c</a:t>
            </a:r>
            <a:r>
              <a:rPr sz="2925" i="1" spc="157" baseline="-24216" dirty="0">
                <a:latin typeface="Times New Roman"/>
                <a:cs typeface="Times New Roman"/>
              </a:rPr>
              <a:t>j</a:t>
            </a:r>
            <a:r>
              <a:rPr sz="2925" i="1" spc="-247"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5" name="object 5"/>
          <p:cNvSpPr txBox="1"/>
          <p:nvPr/>
        </p:nvSpPr>
        <p:spPr>
          <a:xfrm>
            <a:off x="7520321" y="3944682"/>
            <a:ext cx="1544320" cy="538480"/>
          </a:xfrm>
          <a:prstGeom prst="rect">
            <a:avLst/>
          </a:prstGeom>
        </p:spPr>
        <p:txBody>
          <a:bodyPr vert="horz" wrap="square" lIns="0" tIns="13970" rIns="0" bIns="0" rtlCol="0">
            <a:spAutoFit/>
          </a:bodyPr>
          <a:lstStyle/>
          <a:p>
            <a:pPr marL="38100">
              <a:lnSpc>
                <a:spcPct val="100000"/>
              </a:lnSpc>
              <a:spcBef>
                <a:spcPts val="110"/>
              </a:spcBef>
            </a:pPr>
            <a:r>
              <a:rPr sz="3350" i="1" spc="85" dirty="0">
                <a:latin typeface="Times New Roman"/>
                <a:cs typeface="Times New Roman"/>
              </a:rPr>
              <a:t>P</a:t>
            </a:r>
            <a:r>
              <a:rPr sz="3350" spc="85" dirty="0">
                <a:latin typeface="Times New Roman"/>
                <a:cs typeface="Times New Roman"/>
              </a:rPr>
              <a:t>(</a:t>
            </a:r>
            <a:r>
              <a:rPr sz="3350" i="1" spc="85" dirty="0">
                <a:latin typeface="Times New Roman"/>
                <a:cs typeface="Times New Roman"/>
              </a:rPr>
              <a:t>x</a:t>
            </a:r>
            <a:r>
              <a:rPr sz="2925" i="1" spc="127" baseline="-24216" dirty="0">
                <a:latin typeface="Times New Roman"/>
                <a:cs typeface="Times New Roman"/>
              </a:rPr>
              <a:t>i </a:t>
            </a:r>
            <a:r>
              <a:rPr sz="3350" spc="5" dirty="0">
                <a:latin typeface="Times New Roman"/>
                <a:cs typeface="Times New Roman"/>
              </a:rPr>
              <a:t>| </a:t>
            </a:r>
            <a:r>
              <a:rPr sz="3350" i="1" spc="130" dirty="0">
                <a:latin typeface="Times New Roman"/>
                <a:cs typeface="Times New Roman"/>
              </a:rPr>
              <a:t>c</a:t>
            </a:r>
            <a:r>
              <a:rPr sz="2925" i="1" spc="195" baseline="-24216" dirty="0">
                <a:latin typeface="Times New Roman"/>
                <a:cs typeface="Times New Roman"/>
              </a:rPr>
              <a:t>j</a:t>
            </a:r>
            <a:r>
              <a:rPr sz="2925" i="1" spc="-104"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6" name="object 6"/>
          <p:cNvSpPr txBox="1"/>
          <p:nvPr/>
        </p:nvSpPr>
        <p:spPr>
          <a:xfrm>
            <a:off x="6308289" y="4580866"/>
            <a:ext cx="1200785" cy="321945"/>
          </a:xfrm>
          <a:prstGeom prst="rect">
            <a:avLst/>
          </a:prstGeom>
        </p:spPr>
        <p:txBody>
          <a:bodyPr vert="horz" wrap="square" lIns="0" tIns="12065" rIns="0" bIns="0" rtlCol="0">
            <a:spAutoFit/>
          </a:bodyPr>
          <a:lstStyle/>
          <a:p>
            <a:pPr marL="12700">
              <a:lnSpc>
                <a:spcPct val="100000"/>
              </a:lnSpc>
              <a:spcBef>
                <a:spcPts val="95"/>
              </a:spcBef>
            </a:pPr>
            <a:r>
              <a:rPr sz="1950" i="1" spc="25" dirty="0">
                <a:latin typeface="Times New Roman"/>
                <a:cs typeface="Times New Roman"/>
              </a:rPr>
              <a:t>i</a:t>
            </a:r>
            <a:r>
              <a:rPr sz="1950" spc="25" dirty="0">
                <a:latin typeface="Symbol"/>
                <a:cs typeface="Symbol"/>
              </a:rPr>
              <a:t></a:t>
            </a:r>
            <a:r>
              <a:rPr sz="1950" spc="-310" dirty="0">
                <a:latin typeface="Times New Roman"/>
                <a:cs typeface="Times New Roman"/>
              </a:rPr>
              <a:t> </a:t>
            </a:r>
            <a:r>
              <a:rPr sz="1950" i="1" spc="-5" dirty="0">
                <a:latin typeface="Times New Roman"/>
                <a:cs typeface="Times New Roman"/>
              </a:rPr>
              <a:t>positions</a:t>
            </a:r>
            <a:endParaRPr sz="1950">
              <a:latin typeface="Times New Roman"/>
              <a:cs typeface="Times New Roman"/>
            </a:endParaRPr>
          </a:p>
        </p:txBody>
      </p:sp>
      <p:sp>
        <p:nvSpPr>
          <p:cNvPr id="7" name="object 7"/>
          <p:cNvSpPr txBox="1"/>
          <p:nvPr/>
        </p:nvSpPr>
        <p:spPr>
          <a:xfrm>
            <a:off x="6632458" y="3802321"/>
            <a:ext cx="555625" cy="794385"/>
          </a:xfrm>
          <a:prstGeom prst="rect">
            <a:avLst/>
          </a:prstGeom>
        </p:spPr>
        <p:txBody>
          <a:bodyPr vert="horz" wrap="square" lIns="0" tIns="12065" rIns="0" bIns="0" rtlCol="0">
            <a:spAutoFit/>
          </a:bodyPr>
          <a:lstStyle/>
          <a:p>
            <a:pPr marL="12700">
              <a:lnSpc>
                <a:spcPct val="100000"/>
              </a:lnSpc>
              <a:spcBef>
                <a:spcPts val="95"/>
              </a:spcBef>
            </a:pPr>
            <a:r>
              <a:rPr sz="5050" spc="15" dirty="0">
                <a:latin typeface="Symbol"/>
                <a:cs typeface="Symbol"/>
              </a:rPr>
              <a:t></a:t>
            </a:r>
            <a:endParaRPr sz="5050">
              <a:latin typeface="Symbol"/>
              <a:cs typeface="Symbol"/>
            </a:endParaRPr>
          </a:p>
        </p:txBody>
      </p:sp>
      <p:sp>
        <p:nvSpPr>
          <p:cNvPr id="8" name="object 8"/>
          <p:cNvSpPr txBox="1"/>
          <p:nvPr/>
        </p:nvSpPr>
        <p:spPr>
          <a:xfrm>
            <a:off x="2288539" y="2460243"/>
            <a:ext cx="691007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positions </a:t>
            </a:r>
            <a:r>
              <a:rPr sz="2800" spc="765" dirty="0">
                <a:latin typeface="Symbol"/>
                <a:cs typeface="Symbol"/>
              </a:rPr>
              <a:t></a:t>
            </a:r>
            <a:r>
              <a:rPr sz="2800" spc="5" dirty="0">
                <a:latin typeface="Times New Roman"/>
                <a:cs typeface="Times New Roman"/>
              </a:rPr>
              <a:t> </a:t>
            </a:r>
            <a:r>
              <a:rPr sz="2800" spc="-5" dirty="0">
                <a:latin typeface="Carlito"/>
                <a:cs typeface="Carlito"/>
              </a:rPr>
              <a:t>all </a:t>
            </a:r>
            <a:r>
              <a:rPr sz="2800" spc="-20" dirty="0">
                <a:latin typeface="Carlito"/>
                <a:cs typeface="Carlito"/>
              </a:rPr>
              <a:t>word </a:t>
            </a:r>
            <a:r>
              <a:rPr sz="2800" spc="-5" dirty="0">
                <a:latin typeface="Carlito"/>
                <a:cs typeface="Carlito"/>
              </a:rPr>
              <a:t>positions in </a:t>
            </a:r>
            <a:r>
              <a:rPr sz="2800" spc="-20" dirty="0">
                <a:latin typeface="Carlito"/>
                <a:cs typeface="Carlito"/>
              </a:rPr>
              <a:t>test </a:t>
            </a:r>
            <a:r>
              <a:rPr sz="2800" spc="-10" dirty="0">
                <a:latin typeface="Carlito"/>
                <a:cs typeface="Carlito"/>
              </a:rPr>
              <a:t>document</a:t>
            </a:r>
            <a:endParaRPr sz="28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0211435" cy="695960"/>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Learning the Multinomial </a:t>
            </a:r>
            <a:r>
              <a:rPr spc="-15" dirty="0">
                <a:latin typeface="Carlito"/>
                <a:cs typeface="Carlito"/>
              </a:rPr>
              <a:t>Naïve </a:t>
            </a:r>
            <a:r>
              <a:rPr spc="-30" dirty="0">
                <a:latin typeface="Carlito"/>
                <a:cs typeface="Carlito"/>
              </a:rPr>
              <a:t>Bayes</a:t>
            </a:r>
            <a:r>
              <a:rPr spc="-45" dirty="0">
                <a:latin typeface="Carlito"/>
                <a:cs typeface="Carlito"/>
              </a:rPr>
              <a:t> </a:t>
            </a:r>
            <a:r>
              <a:rPr dirty="0">
                <a:latin typeface="Carlito"/>
                <a:cs typeface="Carlito"/>
              </a:rPr>
              <a:t>Model</a:t>
            </a:r>
          </a:p>
        </p:txBody>
      </p:sp>
      <p:sp>
        <p:nvSpPr>
          <p:cNvPr id="3" name="object 3"/>
          <p:cNvSpPr txBox="1"/>
          <p:nvPr/>
        </p:nvSpPr>
        <p:spPr>
          <a:xfrm>
            <a:off x="916939" y="1781556"/>
            <a:ext cx="7618730" cy="14173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3200" spc="-20" dirty="0">
                <a:latin typeface="Carlito"/>
                <a:cs typeface="Carlito"/>
              </a:rPr>
              <a:t>First attempt: </a:t>
            </a:r>
            <a:r>
              <a:rPr sz="3200" spc="-5" dirty="0">
                <a:latin typeface="Carlito"/>
                <a:cs typeface="Carlito"/>
              </a:rPr>
              <a:t>maximum </a:t>
            </a:r>
            <a:r>
              <a:rPr sz="3200" spc="-15" dirty="0">
                <a:latin typeface="Carlito"/>
                <a:cs typeface="Carlito"/>
              </a:rPr>
              <a:t>likelihood</a:t>
            </a:r>
            <a:r>
              <a:rPr sz="3200" spc="40" dirty="0">
                <a:latin typeface="Carlito"/>
                <a:cs typeface="Carlito"/>
              </a:rPr>
              <a:t> </a:t>
            </a:r>
            <a:r>
              <a:rPr sz="3200" spc="-15" dirty="0">
                <a:latin typeface="Carlito"/>
                <a:cs typeface="Carlito"/>
              </a:rPr>
              <a:t>estimates</a:t>
            </a:r>
            <a:endParaRPr sz="3200">
              <a:latin typeface="Carlito"/>
              <a:cs typeface="Carlito"/>
            </a:endParaRPr>
          </a:p>
          <a:p>
            <a:pPr marL="698500" lvl="1" indent="-228600">
              <a:lnSpc>
                <a:spcPct val="100000"/>
              </a:lnSpc>
              <a:spcBef>
                <a:spcPts val="160"/>
              </a:spcBef>
              <a:buFont typeface="Arial"/>
              <a:buChar char="•"/>
              <a:tabLst>
                <a:tab pos="698500" algn="l"/>
              </a:tabLst>
            </a:pPr>
            <a:r>
              <a:rPr sz="2800" spc="-5" dirty="0">
                <a:latin typeface="Carlito"/>
                <a:cs typeface="Carlito"/>
              </a:rPr>
              <a:t>simply </a:t>
            </a:r>
            <a:r>
              <a:rPr sz="2800" dirty="0">
                <a:latin typeface="Carlito"/>
                <a:cs typeface="Carlito"/>
              </a:rPr>
              <a:t>use </a:t>
            </a:r>
            <a:r>
              <a:rPr sz="2800" spc="-5" dirty="0">
                <a:latin typeface="Carlito"/>
                <a:cs typeface="Carlito"/>
              </a:rPr>
              <a:t>the </a:t>
            </a:r>
            <a:r>
              <a:rPr sz="2800" spc="-10" dirty="0">
                <a:latin typeface="Carlito"/>
                <a:cs typeface="Carlito"/>
              </a:rPr>
              <a:t>frequencies </a:t>
            </a:r>
            <a:r>
              <a:rPr sz="2800" spc="-5" dirty="0">
                <a:latin typeface="Carlito"/>
                <a:cs typeface="Carlito"/>
              </a:rPr>
              <a:t>in the</a:t>
            </a:r>
            <a:r>
              <a:rPr sz="2800" spc="20" dirty="0">
                <a:latin typeface="Carlito"/>
                <a:cs typeface="Carlito"/>
              </a:rPr>
              <a:t> </a:t>
            </a:r>
            <a:r>
              <a:rPr sz="2800" spc="-20" dirty="0">
                <a:latin typeface="Carlito"/>
                <a:cs typeface="Carlito"/>
              </a:rPr>
              <a:t>data</a:t>
            </a:r>
            <a:endParaRPr sz="2800">
              <a:latin typeface="Carlito"/>
              <a:cs typeface="Carlito"/>
            </a:endParaRPr>
          </a:p>
          <a:p>
            <a:pPr marL="698500" lvl="1" indent="-228600">
              <a:lnSpc>
                <a:spcPct val="100000"/>
              </a:lnSpc>
              <a:spcBef>
                <a:spcPts val="240"/>
              </a:spcBef>
              <a:buFont typeface="Arial"/>
              <a:buChar char="•"/>
              <a:tabLst>
                <a:tab pos="698500" algn="l"/>
              </a:tabLst>
            </a:pPr>
            <a:r>
              <a:rPr sz="2800" spc="-5" dirty="0">
                <a:latin typeface="Carlito"/>
                <a:cs typeface="Carlito"/>
              </a:rPr>
              <a:t>Counting!</a:t>
            </a:r>
            <a:endParaRPr sz="2800">
              <a:latin typeface="Carlito"/>
              <a:cs typeface="Carlito"/>
            </a:endParaRPr>
          </a:p>
        </p:txBody>
      </p:sp>
      <p:sp>
        <p:nvSpPr>
          <p:cNvPr id="4" name="object 4"/>
          <p:cNvSpPr txBox="1"/>
          <p:nvPr/>
        </p:nvSpPr>
        <p:spPr>
          <a:xfrm>
            <a:off x="3886479" y="5030987"/>
            <a:ext cx="1580515" cy="430530"/>
          </a:xfrm>
          <a:prstGeom prst="rect">
            <a:avLst/>
          </a:prstGeom>
        </p:spPr>
        <p:txBody>
          <a:bodyPr vert="horz" wrap="square" lIns="0" tIns="13335" rIns="0" bIns="0" rtlCol="0">
            <a:spAutoFit/>
          </a:bodyPr>
          <a:lstStyle/>
          <a:p>
            <a:pPr marL="50800">
              <a:lnSpc>
                <a:spcPct val="100000"/>
              </a:lnSpc>
              <a:spcBef>
                <a:spcPts val="105"/>
              </a:spcBef>
            </a:pPr>
            <a:r>
              <a:rPr sz="2650" i="1" spc="-160" dirty="0">
                <a:latin typeface="Times New Roman"/>
                <a:cs typeface="Times New Roman"/>
              </a:rPr>
              <a:t>P</a:t>
            </a:r>
            <a:r>
              <a:rPr sz="3975" spc="-240" baseline="14675" dirty="0">
                <a:latin typeface="Times New Roman"/>
                <a:cs typeface="Times New Roman"/>
              </a:rPr>
              <a:t>ˆ</a:t>
            </a:r>
            <a:r>
              <a:rPr sz="2650" spc="-160" dirty="0">
                <a:latin typeface="Times New Roman"/>
                <a:cs typeface="Times New Roman"/>
              </a:rPr>
              <a:t>(</a:t>
            </a:r>
            <a:r>
              <a:rPr sz="2650" i="1" spc="-160" dirty="0">
                <a:latin typeface="Times New Roman"/>
                <a:cs typeface="Times New Roman"/>
              </a:rPr>
              <a:t>w</a:t>
            </a:r>
            <a:r>
              <a:rPr sz="2700" i="1" spc="-240" baseline="-20061" dirty="0">
                <a:latin typeface="Times New Roman"/>
                <a:cs typeface="Times New Roman"/>
              </a:rPr>
              <a:t>i</a:t>
            </a:r>
            <a:r>
              <a:rPr sz="2700" i="1" spc="-67" baseline="-20061" dirty="0">
                <a:latin typeface="Times New Roman"/>
                <a:cs typeface="Times New Roman"/>
              </a:rPr>
              <a:t> </a:t>
            </a:r>
            <a:r>
              <a:rPr sz="2650" dirty="0">
                <a:latin typeface="Times New Roman"/>
                <a:cs typeface="Times New Roman"/>
              </a:rPr>
              <a:t>|</a:t>
            </a:r>
            <a:r>
              <a:rPr sz="2650" spc="-254"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57" baseline="-20061" dirty="0">
                <a:latin typeface="Times New Roman"/>
                <a:cs typeface="Times New Roman"/>
              </a:rPr>
              <a:t> </a:t>
            </a:r>
            <a:r>
              <a:rPr sz="2650" spc="5" dirty="0">
                <a:latin typeface="Times New Roman"/>
                <a:cs typeface="Times New Roman"/>
              </a:rPr>
              <a:t>)</a:t>
            </a:r>
            <a:r>
              <a:rPr sz="2650" spc="-220" dirty="0">
                <a:latin typeface="Times New Roman"/>
                <a:cs typeface="Times New Roman"/>
              </a:rPr>
              <a:t> </a:t>
            </a:r>
            <a:r>
              <a:rPr sz="2650" spc="10" dirty="0">
                <a:latin typeface="Symbol"/>
                <a:cs typeface="Symbol"/>
              </a:rPr>
              <a:t></a:t>
            </a:r>
            <a:endParaRPr sz="2650">
              <a:latin typeface="Symbol"/>
              <a:cs typeface="Symbol"/>
            </a:endParaRPr>
          </a:p>
        </p:txBody>
      </p:sp>
      <p:sp>
        <p:nvSpPr>
          <p:cNvPr id="5" name="object 5"/>
          <p:cNvSpPr txBox="1"/>
          <p:nvPr/>
        </p:nvSpPr>
        <p:spPr>
          <a:xfrm>
            <a:off x="5693294" y="4787706"/>
            <a:ext cx="1789430" cy="430530"/>
          </a:xfrm>
          <a:prstGeom prst="rect">
            <a:avLst/>
          </a:prstGeom>
        </p:spPr>
        <p:txBody>
          <a:bodyPr vert="horz" wrap="square" lIns="0" tIns="13335" rIns="0" bIns="0" rtlCol="0">
            <a:spAutoFit/>
          </a:bodyPr>
          <a:lstStyle/>
          <a:p>
            <a:pPr marL="38100">
              <a:lnSpc>
                <a:spcPct val="100000"/>
              </a:lnSpc>
              <a:spcBef>
                <a:spcPts val="105"/>
              </a:spcBef>
            </a:pPr>
            <a:r>
              <a:rPr sz="2650" i="1" spc="30" dirty="0">
                <a:latin typeface="Times New Roman"/>
                <a:cs typeface="Times New Roman"/>
              </a:rPr>
              <a:t>count</a:t>
            </a:r>
            <a:r>
              <a:rPr sz="2650" spc="30" dirty="0">
                <a:latin typeface="Times New Roman"/>
                <a:cs typeface="Times New Roman"/>
              </a:rPr>
              <a:t>(</a:t>
            </a:r>
            <a:r>
              <a:rPr sz="2650" i="1" spc="30" dirty="0">
                <a:latin typeface="Times New Roman"/>
                <a:cs typeface="Times New Roman"/>
              </a:rPr>
              <a:t>w</a:t>
            </a:r>
            <a:r>
              <a:rPr sz="2700" i="1" spc="44" baseline="-20061" dirty="0">
                <a:latin typeface="Times New Roman"/>
                <a:cs typeface="Times New Roman"/>
              </a:rPr>
              <a:t>i</a:t>
            </a:r>
            <a:r>
              <a:rPr sz="2650" spc="30" dirty="0">
                <a:latin typeface="Times New Roman"/>
                <a:cs typeface="Times New Roman"/>
              </a:rPr>
              <a:t>,</a:t>
            </a:r>
            <a:r>
              <a:rPr sz="2650" spc="-360"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87" baseline="-20061" dirty="0">
                <a:latin typeface="Times New Roman"/>
                <a:cs typeface="Times New Roman"/>
              </a:rPr>
              <a:t> </a:t>
            </a:r>
            <a:r>
              <a:rPr sz="2650" spc="5" dirty="0">
                <a:latin typeface="Times New Roman"/>
                <a:cs typeface="Times New Roman"/>
              </a:rPr>
              <a:t>)</a:t>
            </a:r>
            <a:endParaRPr sz="2650">
              <a:latin typeface="Times New Roman"/>
              <a:cs typeface="Times New Roman"/>
            </a:endParaRPr>
          </a:p>
        </p:txBody>
      </p:sp>
      <p:sp>
        <p:nvSpPr>
          <p:cNvPr id="6" name="object 6"/>
          <p:cNvSpPr txBox="1"/>
          <p:nvPr/>
        </p:nvSpPr>
        <p:spPr>
          <a:xfrm>
            <a:off x="7430696" y="5500874"/>
            <a:ext cx="89535" cy="300990"/>
          </a:xfrm>
          <a:prstGeom prst="rect">
            <a:avLst/>
          </a:prstGeom>
        </p:spPr>
        <p:txBody>
          <a:bodyPr vert="horz" wrap="square" lIns="0" tIns="13335" rIns="0" bIns="0" rtlCol="0">
            <a:spAutoFit/>
          </a:bodyPr>
          <a:lstStyle/>
          <a:p>
            <a:pPr marL="12700">
              <a:lnSpc>
                <a:spcPct val="100000"/>
              </a:lnSpc>
              <a:spcBef>
                <a:spcPts val="105"/>
              </a:spcBef>
            </a:pPr>
            <a:r>
              <a:rPr sz="1800" i="1" dirty="0">
                <a:latin typeface="Times New Roman"/>
                <a:cs typeface="Times New Roman"/>
              </a:rPr>
              <a:t>j</a:t>
            </a:r>
            <a:endParaRPr sz="1800">
              <a:latin typeface="Times New Roman"/>
              <a:cs typeface="Times New Roman"/>
            </a:endParaRPr>
          </a:p>
        </p:txBody>
      </p:sp>
      <p:sp>
        <p:nvSpPr>
          <p:cNvPr id="7" name="object 7"/>
          <p:cNvSpPr txBox="1"/>
          <p:nvPr/>
        </p:nvSpPr>
        <p:spPr>
          <a:xfrm>
            <a:off x="5540547" y="5139895"/>
            <a:ext cx="2163445" cy="633095"/>
          </a:xfrm>
          <a:prstGeom prst="rect">
            <a:avLst/>
          </a:prstGeom>
        </p:spPr>
        <p:txBody>
          <a:bodyPr vert="horz" wrap="square" lIns="0" tIns="16510" rIns="0" bIns="0" rtlCol="0">
            <a:spAutoFit/>
          </a:bodyPr>
          <a:lstStyle/>
          <a:p>
            <a:pPr marL="38100">
              <a:lnSpc>
                <a:spcPct val="100000"/>
              </a:lnSpc>
              <a:spcBef>
                <a:spcPts val="130"/>
              </a:spcBef>
              <a:tabLst>
                <a:tab pos="2011680" algn="l"/>
              </a:tabLst>
            </a:pPr>
            <a:r>
              <a:rPr sz="5925" spc="52" baseline="-6329" dirty="0">
                <a:latin typeface="Symbol"/>
                <a:cs typeface="Symbol"/>
              </a:rPr>
              <a:t></a:t>
            </a:r>
            <a:r>
              <a:rPr sz="5925" spc="-330" baseline="-6329" dirty="0">
                <a:latin typeface="Times New Roman"/>
                <a:cs typeface="Times New Roman"/>
              </a:rPr>
              <a:t> </a:t>
            </a:r>
            <a:r>
              <a:rPr sz="2650" i="1" spc="10" dirty="0">
                <a:latin typeface="Times New Roman"/>
                <a:cs typeface="Times New Roman"/>
              </a:rPr>
              <a:t>count</a:t>
            </a:r>
            <a:r>
              <a:rPr sz="2650" spc="10" dirty="0">
                <a:latin typeface="Times New Roman"/>
                <a:cs typeface="Times New Roman"/>
              </a:rPr>
              <a:t>(</a:t>
            </a:r>
            <a:r>
              <a:rPr sz="2650" i="1" spc="10" dirty="0">
                <a:latin typeface="Times New Roman"/>
                <a:cs typeface="Times New Roman"/>
              </a:rPr>
              <a:t>w</a:t>
            </a:r>
            <a:r>
              <a:rPr sz="2650" spc="10" dirty="0">
                <a:latin typeface="Times New Roman"/>
                <a:cs typeface="Times New Roman"/>
              </a:rPr>
              <a:t>,</a:t>
            </a:r>
            <a:r>
              <a:rPr sz="2650" spc="-325" dirty="0">
                <a:latin typeface="Times New Roman"/>
                <a:cs typeface="Times New Roman"/>
              </a:rPr>
              <a:t> </a:t>
            </a:r>
            <a:r>
              <a:rPr sz="2650" i="1" spc="5" dirty="0">
                <a:latin typeface="Times New Roman"/>
                <a:cs typeface="Times New Roman"/>
              </a:rPr>
              <a:t>c	</a:t>
            </a:r>
            <a:r>
              <a:rPr sz="2650" spc="5" dirty="0">
                <a:latin typeface="Times New Roman"/>
                <a:cs typeface="Times New Roman"/>
              </a:rPr>
              <a:t>)</a:t>
            </a:r>
            <a:endParaRPr sz="2650">
              <a:latin typeface="Times New Roman"/>
              <a:cs typeface="Times New Roman"/>
            </a:endParaRPr>
          </a:p>
        </p:txBody>
      </p:sp>
      <p:sp>
        <p:nvSpPr>
          <p:cNvPr id="8" name="object 8"/>
          <p:cNvSpPr txBox="1"/>
          <p:nvPr/>
        </p:nvSpPr>
        <p:spPr>
          <a:xfrm>
            <a:off x="5503259" y="5810912"/>
            <a:ext cx="485140" cy="300990"/>
          </a:xfrm>
          <a:prstGeom prst="rect">
            <a:avLst/>
          </a:prstGeom>
        </p:spPr>
        <p:txBody>
          <a:bodyPr vert="horz" wrap="square" lIns="0" tIns="13335" rIns="0" bIns="0" rtlCol="0">
            <a:spAutoFit/>
          </a:bodyPr>
          <a:lstStyle/>
          <a:p>
            <a:pPr marL="12700">
              <a:lnSpc>
                <a:spcPct val="100000"/>
              </a:lnSpc>
              <a:spcBef>
                <a:spcPts val="105"/>
              </a:spcBef>
            </a:pPr>
            <a:r>
              <a:rPr sz="1800" i="1" spc="50" dirty="0">
                <a:latin typeface="Times New Roman"/>
                <a:cs typeface="Times New Roman"/>
              </a:rPr>
              <a:t>w</a:t>
            </a:r>
            <a:r>
              <a:rPr sz="1800" spc="-35" dirty="0">
                <a:latin typeface="Symbol"/>
                <a:cs typeface="Symbol"/>
              </a:rPr>
              <a:t></a:t>
            </a:r>
            <a:r>
              <a:rPr sz="1800" i="1" spc="5" dirty="0">
                <a:latin typeface="Times New Roman"/>
                <a:cs typeface="Times New Roman"/>
              </a:rPr>
              <a:t>V</a:t>
            </a:r>
            <a:endParaRPr sz="1800">
              <a:latin typeface="Times New Roman"/>
              <a:cs typeface="Times New Roman"/>
            </a:endParaRPr>
          </a:p>
        </p:txBody>
      </p:sp>
      <p:sp>
        <p:nvSpPr>
          <p:cNvPr id="9" name="object 9"/>
          <p:cNvSpPr/>
          <p:nvPr/>
        </p:nvSpPr>
        <p:spPr>
          <a:xfrm>
            <a:off x="5492120" y="5308488"/>
            <a:ext cx="2181225" cy="0"/>
          </a:xfrm>
          <a:custGeom>
            <a:avLst/>
            <a:gdLst/>
            <a:ahLst/>
            <a:cxnLst/>
            <a:rect l="l" t="t" r="r" b="b"/>
            <a:pathLst>
              <a:path w="2181225">
                <a:moveTo>
                  <a:pt x="0" y="0"/>
                </a:moveTo>
                <a:lnTo>
                  <a:pt x="2180838" y="0"/>
                </a:lnTo>
              </a:path>
            </a:pathLst>
          </a:custGeom>
          <a:ln w="16687">
            <a:solidFill>
              <a:srgbClr val="000000"/>
            </a:solidFill>
          </a:ln>
        </p:spPr>
        <p:txBody>
          <a:bodyPr wrap="square" lIns="0" tIns="0" rIns="0" bIns="0" rtlCol="0"/>
          <a:lstStyle/>
          <a:p>
            <a:endParaRPr/>
          </a:p>
        </p:txBody>
      </p:sp>
      <p:sp>
        <p:nvSpPr>
          <p:cNvPr id="10" name="object 10"/>
          <p:cNvSpPr txBox="1"/>
          <p:nvPr/>
        </p:nvSpPr>
        <p:spPr>
          <a:xfrm>
            <a:off x="4004641" y="3569456"/>
            <a:ext cx="138430" cy="429259"/>
          </a:xfrm>
          <a:prstGeom prst="rect">
            <a:avLst/>
          </a:prstGeom>
        </p:spPr>
        <p:txBody>
          <a:bodyPr vert="horz" wrap="square" lIns="0" tIns="12065" rIns="0" bIns="0" rtlCol="0">
            <a:spAutoFit/>
          </a:bodyPr>
          <a:lstStyle/>
          <a:p>
            <a:pPr marL="12700">
              <a:lnSpc>
                <a:spcPct val="100000"/>
              </a:lnSpc>
              <a:spcBef>
                <a:spcPts val="95"/>
              </a:spcBef>
            </a:pPr>
            <a:r>
              <a:rPr sz="2650" dirty="0">
                <a:latin typeface="Times New Roman"/>
                <a:cs typeface="Times New Roman"/>
              </a:rPr>
              <a:t>ˆ</a:t>
            </a:r>
            <a:endParaRPr sz="2650">
              <a:latin typeface="Times New Roman"/>
              <a:cs typeface="Times New Roman"/>
            </a:endParaRPr>
          </a:p>
        </p:txBody>
      </p:sp>
      <p:sp>
        <p:nvSpPr>
          <p:cNvPr id="11" name="object 11"/>
          <p:cNvSpPr txBox="1"/>
          <p:nvPr/>
        </p:nvSpPr>
        <p:spPr>
          <a:xfrm>
            <a:off x="4436362" y="3852290"/>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2" name="object 12"/>
          <p:cNvSpPr txBox="1"/>
          <p:nvPr/>
        </p:nvSpPr>
        <p:spPr>
          <a:xfrm>
            <a:off x="3924465" y="3660527"/>
            <a:ext cx="1002665" cy="429259"/>
          </a:xfrm>
          <a:prstGeom prst="rect">
            <a:avLst/>
          </a:prstGeom>
        </p:spPr>
        <p:txBody>
          <a:bodyPr vert="horz" wrap="square" lIns="0" tIns="12065" rIns="0" bIns="0" rtlCol="0">
            <a:spAutoFit/>
          </a:bodyPr>
          <a:lstStyle/>
          <a:p>
            <a:pPr marL="12700">
              <a:lnSpc>
                <a:spcPct val="100000"/>
              </a:lnSpc>
              <a:spcBef>
                <a:spcPts val="95"/>
              </a:spcBef>
              <a:tabLst>
                <a:tab pos="633730" algn="l"/>
              </a:tabLst>
            </a:pPr>
            <a:r>
              <a:rPr sz="2650" i="1" spc="35" dirty="0">
                <a:latin typeface="Times New Roman"/>
                <a:cs typeface="Times New Roman"/>
              </a:rPr>
              <a:t>P</a:t>
            </a:r>
            <a:r>
              <a:rPr sz="2650" spc="35" dirty="0">
                <a:latin typeface="Times New Roman"/>
                <a:cs typeface="Times New Roman"/>
              </a:rPr>
              <a:t>(</a:t>
            </a:r>
            <a:r>
              <a:rPr sz="2650" i="1" spc="35" dirty="0">
                <a:latin typeface="Times New Roman"/>
                <a:cs typeface="Times New Roman"/>
              </a:rPr>
              <a:t>c	</a:t>
            </a:r>
            <a:r>
              <a:rPr sz="2650" dirty="0">
                <a:latin typeface="Times New Roman"/>
                <a:cs typeface="Times New Roman"/>
              </a:rPr>
              <a:t>)</a:t>
            </a:r>
            <a:r>
              <a:rPr sz="2650" spc="-290" dirty="0">
                <a:latin typeface="Times New Roman"/>
                <a:cs typeface="Times New Roman"/>
              </a:rPr>
              <a:t> </a:t>
            </a:r>
            <a:r>
              <a:rPr sz="2650" spc="5" dirty="0">
                <a:latin typeface="Symbol"/>
                <a:cs typeface="Symbol"/>
              </a:rPr>
              <a:t></a:t>
            </a:r>
            <a:endParaRPr sz="2650">
              <a:latin typeface="Symbol"/>
              <a:cs typeface="Symbol"/>
            </a:endParaRPr>
          </a:p>
        </p:txBody>
      </p:sp>
      <p:sp>
        <p:nvSpPr>
          <p:cNvPr id="13" name="object 13"/>
          <p:cNvSpPr txBox="1"/>
          <p:nvPr/>
        </p:nvSpPr>
        <p:spPr>
          <a:xfrm>
            <a:off x="7097171" y="3609733"/>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4" name="object 14"/>
          <p:cNvSpPr txBox="1"/>
          <p:nvPr/>
        </p:nvSpPr>
        <p:spPr>
          <a:xfrm>
            <a:off x="4999361" y="3417983"/>
            <a:ext cx="2345690" cy="429259"/>
          </a:xfrm>
          <a:prstGeom prst="rect">
            <a:avLst/>
          </a:prstGeom>
        </p:spPr>
        <p:txBody>
          <a:bodyPr vert="horz" wrap="square" lIns="0" tIns="12065" rIns="0" bIns="0" rtlCol="0">
            <a:spAutoFit/>
          </a:bodyPr>
          <a:lstStyle/>
          <a:p>
            <a:pPr marL="12700">
              <a:lnSpc>
                <a:spcPct val="100000"/>
              </a:lnSpc>
              <a:spcBef>
                <a:spcPts val="95"/>
              </a:spcBef>
              <a:tabLst>
                <a:tab pos="2219325" algn="l"/>
              </a:tabLst>
            </a:pPr>
            <a:r>
              <a:rPr sz="2650" i="1" spc="5" dirty="0">
                <a:latin typeface="Times New Roman"/>
                <a:cs typeface="Times New Roman"/>
              </a:rPr>
              <a:t>do</a:t>
            </a:r>
            <a:r>
              <a:rPr sz="2650" i="1" spc="-15" dirty="0">
                <a:latin typeface="Times New Roman"/>
                <a:cs typeface="Times New Roman"/>
              </a:rPr>
              <a:t>cc</a:t>
            </a:r>
            <a:r>
              <a:rPr sz="2650" i="1" spc="5" dirty="0">
                <a:latin typeface="Times New Roman"/>
                <a:cs typeface="Times New Roman"/>
              </a:rPr>
              <a:t>oun</a:t>
            </a:r>
            <a:r>
              <a:rPr sz="2650" i="1" spc="130" dirty="0">
                <a:latin typeface="Times New Roman"/>
                <a:cs typeface="Times New Roman"/>
              </a:rPr>
              <a:t>t</a:t>
            </a:r>
            <a:r>
              <a:rPr sz="2650" spc="-30" dirty="0">
                <a:latin typeface="Times New Roman"/>
                <a:cs typeface="Times New Roman"/>
              </a:rPr>
              <a:t>(</a:t>
            </a:r>
            <a:r>
              <a:rPr sz="2650" i="1" spc="5" dirty="0">
                <a:latin typeface="Times New Roman"/>
                <a:cs typeface="Times New Roman"/>
              </a:rPr>
              <a:t>C</a:t>
            </a:r>
            <a:r>
              <a:rPr sz="2650" i="1" spc="-50" dirty="0">
                <a:latin typeface="Times New Roman"/>
                <a:cs typeface="Times New Roman"/>
              </a:rPr>
              <a:t> </a:t>
            </a:r>
            <a:r>
              <a:rPr sz="2650" spc="5" dirty="0">
                <a:latin typeface="Symbol"/>
                <a:cs typeface="Symbol"/>
              </a:rPr>
              <a:t></a:t>
            </a:r>
            <a:r>
              <a:rPr sz="2650" spc="-135" dirty="0">
                <a:latin typeface="Times New Roman"/>
                <a:cs typeface="Times New Roman"/>
              </a:rPr>
              <a:t> </a:t>
            </a:r>
            <a:r>
              <a:rPr sz="2650" i="1" spc="5" dirty="0">
                <a:latin typeface="Times New Roman"/>
                <a:cs typeface="Times New Roman"/>
              </a:rPr>
              <a:t>c</a:t>
            </a:r>
            <a:r>
              <a:rPr sz="2650" i="1" dirty="0">
                <a:latin typeface="Times New Roman"/>
                <a:cs typeface="Times New Roman"/>
              </a:rPr>
              <a:t>	</a:t>
            </a:r>
            <a:r>
              <a:rPr sz="2650" dirty="0">
                <a:latin typeface="Times New Roman"/>
                <a:cs typeface="Times New Roman"/>
              </a:rPr>
              <a:t>)</a:t>
            </a:r>
            <a:endParaRPr sz="2650">
              <a:latin typeface="Times New Roman"/>
              <a:cs typeface="Times New Roman"/>
            </a:endParaRPr>
          </a:p>
        </p:txBody>
      </p:sp>
      <p:sp>
        <p:nvSpPr>
          <p:cNvPr id="15" name="object 15"/>
          <p:cNvSpPr txBox="1"/>
          <p:nvPr/>
        </p:nvSpPr>
        <p:spPr>
          <a:xfrm>
            <a:off x="5857516" y="3928459"/>
            <a:ext cx="251460" cy="429259"/>
          </a:xfrm>
          <a:prstGeom prst="rect">
            <a:avLst/>
          </a:prstGeom>
        </p:spPr>
        <p:txBody>
          <a:bodyPr vert="horz" wrap="square" lIns="0" tIns="12065" rIns="0" bIns="0" rtlCol="0">
            <a:spAutoFit/>
          </a:bodyPr>
          <a:lstStyle/>
          <a:p>
            <a:pPr marL="12700">
              <a:lnSpc>
                <a:spcPct val="100000"/>
              </a:lnSpc>
              <a:spcBef>
                <a:spcPts val="95"/>
              </a:spcBef>
            </a:pPr>
            <a:r>
              <a:rPr sz="2650" i="1" spc="5" dirty="0">
                <a:latin typeface="Times New Roman"/>
                <a:cs typeface="Times New Roman"/>
              </a:rPr>
              <a:t>N</a:t>
            </a:r>
            <a:endParaRPr sz="2650">
              <a:latin typeface="Times New Roman"/>
              <a:cs typeface="Times New Roman"/>
            </a:endParaRPr>
          </a:p>
        </p:txBody>
      </p:sp>
      <p:sp>
        <p:nvSpPr>
          <p:cNvPr id="16" name="object 16"/>
          <p:cNvSpPr txBox="1"/>
          <p:nvPr/>
        </p:nvSpPr>
        <p:spPr>
          <a:xfrm>
            <a:off x="6102451" y="4120222"/>
            <a:ext cx="3568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do</a:t>
            </a:r>
            <a:r>
              <a:rPr sz="1800" i="1" spc="5" dirty="0">
                <a:latin typeface="Times New Roman"/>
                <a:cs typeface="Times New Roman"/>
              </a:rPr>
              <a:t>c</a:t>
            </a:r>
            <a:endParaRPr sz="1800">
              <a:latin typeface="Times New Roman"/>
              <a:cs typeface="Times New Roman"/>
            </a:endParaRPr>
          </a:p>
        </p:txBody>
      </p:sp>
      <p:sp>
        <p:nvSpPr>
          <p:cNvPr id="17" name="object 17"/>
          <p:cNvSpPr/>
          <p:nvPr/>
        </p:nvSpPr>
        <p:spPr>
          <a:xfrm>
            <a:off x="4990034" y="3937224"/>
            <a:ext cx="2349500" cy="0"/>
          </a:xfrm>
          <a:custGeom>
            <a:avLst/>
            <a:gdLst/>
            <a:ahLst/>
            <a:cxnLst/>
            <a:rect l="l" t="t" r="r" b="b"/>
            <a:pathLst>
              <a:path w="2349500">
                <a:moveTo>
                  <a:pt x="0" y="0"/>
                </a:moveTo>
                <a:lnTo>
                  <a:pt x="2348912" y="0"/>
                </a:lnTo>
              </a:path>
            </a:pathLst>
          </a:custGeom>
          <a:ln w="16636">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948555" cy="695960"/>
          </a:xfrm>
          <a:prstGeom prst="rect">
            <a:avLst/>
          </a:prstGeom>
        </p:spPr>
        <p:txBody>
          <a:bodyPr vert="horz" wrap="square" lIns="0" tIns="12700" rIns="0" bIns="0" rtlCol="0">
            <a:spAutoFit/>
          </a:bodyPr>
          <a:lstStyle/>
          <a:p>
            <a:pPr marL="12700">
              <a:lnSpc>
                <a:spcPct val="100000"/>
              </a:lnSpc>
              <a:spcBef>
                <a:spcPts val="100"/>
              </a:spcBef>
            </a:pPr>
            <a:r>
              <a:rPr spc="-30" dirty="0">
                <a:latin typeface="Carlito"/>
                <a:cs typeface="Carlito"/>
              </a:rPr>
              <a:t>Parameter</a:t>
            </a:r>
            <a:r>
              <a:rPr spc="-60" dirty="0">
                <a:latin typeface="Carlito"/>
                <a:cs typeface="Carlito"/>
              </a:rPr>
              <a:t> </a:t>
            </a:r>
            <a:r>
              <a:rPr spc="-10" dirty="0">
                <a:latin typeface="Carlito"/>
                <a:cs typeface="Carlito"/>
              </a:rPr>
              <a:t>estimation</a:t>
            </a:r>
          </a:p>
        </p:txBody>
      </p:sp>
      <p:sp>
        <p:nvSpPr>
          <p:cNvPr id="3" name="object 3"/>
          <p:cNvSpPr txBox="1"/>
          <p:nvPr/>
        </p:nvSpPr>
        <p:spPr>
          <a:xfrm>
            <a:off x="1660690" y="3261866"/>
            <a:ext cx="8075930" cy="123190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0" dirty="0">
                <a:latin typeface="Carlito"/>
                <a:cs typeface="Carlito"/>
              </a:rPr>
              <a:t>Create </a:t>
            </a:r>
            <a:r>
              <a:rPr sz="2800" spc="-10" dirty="0">
                <a:latin typeface="Carlito"/>
                <a:cs typeface="Carlito"/>
              </a:rPr>
              <a:t>mega-document </a:t>
            </a:r>
            <a:r>
              <a:rPr sz="2800" spc="-20" dirty="0">
                <a:latin typeface="Carlito"/>
                <a:cs typeface="Carlito"/>
              </a:rPr>
              <a:t>for </a:t>
            </a:r>
            <a:r>
              <a:rPr sz="2800" spc="-10" dirty="0">
                <a:latin typeface="Carlito"/>
                <a:cs typeface="Carlito"/>
              </a:rPr>
              <a:t>topic </a:t>
            </a:r>
            <a:r>
              <a:rPr sz="2800" i="1" spc="-360" dirty="0">
                <a:latin typeface="Trebuchet MS"/>
                <a:cs typeface="Trebuchet MS"/>
              </a:rPr>
              <a:t>j </a:t>
            </a:r>
            <a:r>
              <a:rPr sz="2800" spc="-5" dirty="0">
                <a:latin typeface="Carlito"/>
                <a:cs typeface="Carlito"/>
              </a:rPr>
              <a:t>by </a:t>
            </a:r>
            <a:r>
              <a:rPr sz="2800" spc="-15" dirty="0">
                <a:latin typeface="Carlito"/>
                <a:cs typeface="Carlito"/>
              </a:rPr>
              <a:t>concatenating </a:t>
            </a:r>
            <a:r>
              <a:rPr sz="2800" spc="-5" dirty="0">
                <a:latin typeface="Carlito"/>
                <a:cs typeface="Carlito"/>
              </a:rPr>
              <a:t>all  docs in this</a:t>
            </a:r>
            <a:r>
              <a:rPr sz="2800" spc="20" dirty="0">
                <a:latin typeface="Carlito"/>
                <a:cs typeface="Carlito"/>
              </a:rPr>
              <a:t> </a:t>
            </a:r>
            <a:r>
              <a:rPr sz="2800" spc="-10" dirty="0">
                <a:latin typeface="Carlito"/>
                <a:cs typeface="Carlito"/>
              </a:rPr>
              <a:t>topic</a:t>
            </a:r>
            <a:endParaRPr sz="2800">
              <a:latin typeface="Carlito"/>
              <a:cs typeface="Carlito"/>
            </a:endParaRPr>
          </a:p>
          <a:p>
            <a:pPr marL="698500" lvl="1" indent="-228600">
              <a:lnSpc>
                <a:spcPct val="100000"/>
              </a:lnSpc>
              <a:spcBef>
                <a:spcPts val="215"/>
              </a:spcBef>
              <a:buFont typeface="Arial"/>
              <a:buChar char="•"/>
              <a:tabLst>
                <a:tab pos="698500" algn="l"/>
              </a:tabLst>
            </a:pPr>
            <a:r>
              <a:rPr sz="2400" spc="-5" dirty="0">
                <a:latin typeface="Carlito"/>
                <a:cs typeface="Carlito"/>
              </a:rPr>
              <a:t>Use frequency of </a:t>
            </a:r>
            <a:r>
              <a:rPr sz="2400" i="1" spc="-75" dirty="0">
                <a:latin typeface="Trebuchet MS"/>
                <a:cs typeface="Trebuchet MS"/>
              </a:rPr>
              <a:t>w </a:t>
            </a:r>
            <a:r>
              <a:rPr sz="2400" spc="-5" dirty="0">
                <a:latin typeface="Carlito"/>
                <a:cs typeface="Carlito"/>
              </a:rPr>
              <a:t>in</a:t>
            </a:r>
            <a:r>
              <a:rPr sz="2400" spc="-114" dirty="0">
                <a:latin typeface="Carlito"/>
                <a:cs typeface="Carlito"/>
              </a:rPr>
              <a:t> </a:t>
            </a:r>
            <a:r>
              <a:rPr sz="2400" spc="-10" dirty="0">
                <a:latin typeface="Carlito"/>
                <a:cs typeface="Carlito"/>
              </a:rPr>
              <a:t>mega-document</a:t>
            </a:r>
            <a:endParaRPr sz="2400">
              <a:latin typeface="Carlito"/>
              <a:cs typeface="Carlito"/>
            </a:endParaRPr>
          </a:p>
        </p:txBody>
      </p:sp>
      <p:sp>
        <p:nvSpPr>
          <p:cNvPr id="4" name="object 4"/>
          <p:cNvSpPr txBox="1"/>
          <p:nvPr/>
        </p:nvSpPr>
        <p:spPr>
          <a:xfrm>
            <a:off x="4856264" y="2005076"/>
            <a:ext cx="5109845" cy="760095"/>
          </a:xfrm>
          <a:prstGeom prst="rect">
            <a:avLst/>
          </a:prstGeom>
        </p:spPr>
        <p:txBody>
          <a:bodyPr vert="horz" wrap="square" lIns="0" tIns="9525" rIns="0" bIns="0" rtlCol="0">
            <a:spAutoFit/>
          </a:bodyPr>
          <a:lstStyle/>
          <a:p>
            <a:pPr marL="38100" marR="30480" indent="452755">
              <a:lnSpc>
                <a:spcPct val="100800"/>
              </a:lnSpc>
              <a:spcBef>
                <a:spcPts val="75"/>
              </a:spcBef>
            </a:pPr>
            <a:r>
              <a:rPr sz="2400" spc="-10" dirty="0">
                <a:latin typeface="Carlito"/>
                <a:cs typeface="Carlito"/>
              </a:rPr>
              <a:t>fraction </a:t>
            </a:r>
            <a:r>
              <a:rPr sz="2400" spc="-5" dirty="0">
                <a:latin typeface="Carlito"/>
                <a:cs typeface="Carlito"/>
              </a:rPr>
              <a:t>of times </a:t>
            </a:r>
            <a:r>
              <a:rPr sz="2400" spc="-20" dirty="0">
                <a:latin typeface="Carlito"/>
                <a:cs typeface="Carlito"/>
              </a:rPr>
              <a:t>word </a:t>
            </a:r>
            <a:r>
              <a:rPr sz="2400" i="1" spc="-100" dirty="0">
                <a:latin typeface="Trebuchet MS"/>
                <a:cs typeface="Trebuchet MS"/>
              </a:rPr>
              <a:t>w</a:t>
            </a:r>
            <a:r>
              <a:rPr sz="2400" i="1" spc="-150" baseline="-17361" dirty="0">
                <a:latin typeface="Trebuchet MS"/>
                <a:cs typeface="Trebuchet MS"/>
              </a:rPr>
              <a:t>i </a:t>
            </a:r>
            <a:r>
              <a:rPr sz="2400" spc="-10" dirty="0">
                <a:latin typeface="Carlito"/>
                <a:cs typeface="Carlito"/>
              </a:rPr>
              <a:t>appears  </a:t>
            </a:r>
            <a:r>
              <a:rPr sz="2400" spc="-5" dirty="0">
                <a:latin typeface="Carlito"/>
                <a:cs typeface="Carlito"/>
              </a:rPr>
              <a:t>among </a:t>
            </a:r>
            <a:r>
              <a:rPr sz="2400" dirty="0">
                <a:latin typeface="Carlito"/>
                <a:cs typeface="Carlito"/>
              </a:rPr>
              <a:t>all </a:t>
            </a:r>
            <a:r>
              <a:rPr sz="2400" spc="-15" dirty="0">
                <a:latin typeface="Carlito"/>
                <a:cs typeface="Carlito"/>
              </a:rPr>
              <a:t>words </a:t>
            </a:r>
            <a:r>
              <a:rPr sz="2400" spc="-5" dirty="0">
                <a:latin typeface="Carlito"/>
                <a:cs typeface="Carlito"/>
              </a:rPr>
              <a:t>in documents of </a:t>
            </a:r>
            <a:r>
              <a:rPr sz="2400" spc="-10" dirty="0">
                <a:latin typeface="Carlito"/>
                <a:cs typeface="Carlito"/>
              </a:rPr>
              <a:t>topic</a:t>
            </a:r>
            <a:r>
              <a:rPr sz="2400" spc="-80" dirty="0">
                <a:latin typeface="Carlito"/>
                <a:cs typeface="Carlito"/>
              </a:rPr>
              <a:t> </a:t>
            </a:r>
            <a:r>
              <a:rPr sz="2400" i="1" spc="-155" dirty="0">
                <a:latin typeface="Trebuchet MS"/>
                <a:cs typeface="Trebuchet MS"/>
              </a:rPr>
              <a:t>c</a:t>
            </a:r>
            <a:r>
              <a:rPr sz="2400" i="1" spc="-232" baseline="-17361" dirty="0">
                <a:latin typeface="Trebuchet MS"/>
                <a:cs typeface="Trebuchet MS"/>
              </a:rPr>
              <a:t>j</a:t>
            </a:r>
            <a:endParaRPr sz="2400" baseline="-17361">
              <a:latin typeface="Trebuchet MS"/>
              <a:cs typeface="Trebuchet MS"/>
            </a:endParaRPr>
          </a:p>
        </p:txBody>
      </p:sp>
      <p:sp>
        <p:nvSpPr>
          <p:cNvPr id="5" name="object 5"/>
          <p:cNvSpPr txBox="1"/>
          <p:nvPr/>
        </p:nvSpPr>
        <p:spPr>
          <a:xfrm>
            <a:off x="1425359" y="2171108"/>
            <a:ext cx="1321435" cy="359410"/>
          </a:xfrm>
          <a:prstGeom prst="rect">
            <a:avLst/>
          </a:prstGeom>
        </p:spPr>
        <p:txBody>
          <a:bodyPr vert="horz" wrap="square" lIns="0" tIns="11430" rIns="0" bIns="0" rtlCol="0">
            <a:spAutoFit/>
          </a:bodyPr>
          <a:lstStyle/>
          <a:p>
            <a:pPr marL="50800">
              <a:lnSpc>
                <a:spcPct val="100000"/>
              </a:lnSpc>
              <a:spcBef>
                <a:spcPts val="90"/>
              </a:spcBef>
            </a:pPr>
            <a:r>
              <a:rPr sz="2200" i="1" spc="-135" dirty="0">
                <a:latin typeface="Times New Roman"/>
                <a:cs typeface="Times New Roman"/>
              </a:rPr>
              <a:t>P</a:t>
            </a:r>
            <a:r>
              <a:rPr sz="3300" spc="-202" baseline="15151" dirty="0">
                <a:latin typeface="Times New Roman"/>
                <a:cs typeface="Times New Roman"/>
              </a:rPr>
              <a:t>ˆ</a:t>
            </a:r>
            <a:r>
              <a:rPr sz="2200" spc="-135" dirty="0">
                <a:latin typeface="Times New Roman"/>
                <a:cs typeface="Times New Roman"/>
              </a:rPr>
              <a:t>(</a:t>
            </a:r>
            <a:r>
              <a:rPr sz="2200" i="1" spc="-135" dirty="0">
                <a:latin typeface="Times New Roman"/>
                <a:cs typeface="Times New Roman"/>
              </a:rPr>
              <a:t>w</a:t>
            </a:r>
            <a:r>
              <a:rPr sz="2175" i="1" spc="-202" baseline="-21072" dirty="0">
                <a:latin typeface="Times New Roman"/>
                <a:cs typeface="Times New Roman"/>
              </a:rPr>
              <a:t>i</a:t>
            </a:r>
            <a:r>
              <a:rPr sz="2175" i="1" spc="-37" baseline="-21072" dirty="0">
                <a:latin typeface="Times New Roman"/>
                <a:cs typeface="Times New Roman"/>
              </a:rPr>
              <a:t> </a:t>
            </a:r>
            <a:r>
              <a:rPr sz="2200" dirty="0">
                <a:latin typeface="Times New Roman"/>
                <a:cs typeface="Times New Roman"/>
              </a:rPr>
              <a:t>|</a:t>
            </a:r>
            <a:r>
              <a:rPr sz="2200" spc="-210"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20" baseline="-21072" dirty="0">
                <a:latin typeface="Times New Roman"/>
                <a:cs typeface="Times New Roman"/>
              </a:rPr>
              <a:t> </a:t>
            </a:r>
            <a:r>
              <a:rPr sz="2200" dirty="0">
                <a:latin typeface="Times New Roman"/>
                <a:cs typeface="Times New Roman"/>
              </a:rPr>
              <a:t>)</a:t>
            </a:r>
            <a:r>
              <a:rPr sz="2200" spc="-195" dirty="0">
                <a:latin typeface="Times New Roman"/>
                <a:cs typeface="Times New Roman"/>
              </a:rPr>
              <a:t> </a:t>
            </a:r>
            <a:r>
              <a:rPr sz="2200" dirty="0">
                <a:latin typeface="Symbol"/>
                <a:cs typeface="Symbol"/>
              </a:rPr>
              <a:t></a:t>
            </a:r>
            <a:endParaRPr sz="2200">
              <a:latin typeface="Symbol"/>
              <a:cs typeface="Symbol"/>
            </a:endParaRPr>
          </a:p>
        </p:txBody>
      </p:sp>
      <p:sp>
        <p:nvSpPr>
          <p:cNvPr id="6" name="object 6"/>
          <p:cNvSpPr txBox="1"/>
          <p:nvPr/>
        </p:nvSpPr>
        <p:spPr>
          <a:xfrm>
            <a:off x="2917777" y="1970461"/>
            <a:ext cx="1489075" cy="359410"/>
          </a:xfrm>
          <a:prstGeom prst="rect">
            <a:avLst/>
          </a:prstGeom>
        </p:spPr>
        <p:txBody>
          <a:bodyPr vert="horz" wrap="square" lIns="0" tIns="11430" rIns="0" bIns="0" rtlCol="0">
            <a:spAutoFit/>
          </a:bodyPr>
          <a:lstStyle/>
          <a:p>
            <a:pPr marL="38100">
              <a:lnSpc>
                <a:spcPct val="100000"/>
              </a:lnSpc>
              <a:spcBef>
                <a:spcPts val="90"/>
              </a:spcBef>
            </a:pPr>
            <a:r>
              <a:rPr sz="2200" i="1" spc="20" dirty="0">
                <a:latin typeface="Times New Roman"/>
                <a:cs typeface="Times New Roman"/>
              </a:rPr>
              <a:t>count</a:t>
            </a:r>
            <a:r>
              <a:rPr sz="2200" spc="20" dirty="0">
                <a:latin typeface="Times New Roman"/>
                <a:cs typeface="Times New Roman"/>
              </a:rPr>
              <a:t>(</a:t>
            </a:r>
            <a:r>
              <a:rPr sz="2200" i="1" spc="20" dirty="0">
                <a:latin typeface="Times New Roman"/>
                <a:cs typeface="Times New Roman"/>
              </a:rPr>
              <a:t>w</a:t>
            </a:r>
            <a:r>
              <a:rPr sz="2175" i="1" spc="30" baseline="-21072" dirty="0">
                <a:latin typeface="Times New Roman"/>
                <a:cs typeface="Times New Roman"/>
              </a:rPr>
              <a:t>i</a:t>
            </a:r>
            <a:r>
              <a:rPr sz="2200" spc="20" dirty="0">
                <a:latin typeface="Times New Roman"/>
                <a:cs typeface="Times New Roman"/>
              </a:rPr>
              <a:t>,</a:t>
            </a:r>
            <a:r>
              <a:rPr sz="2200" spc="-305"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42" baseline="-21072"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7" name="object 7"/>
          <p:cNvSpPr txBox="1"/>
          <p:nvPr/>
        </p:nvSpPr>
        <p:spPr>
          <a:xfrm>
            <a:off x="4355172" y="2558657"/>
            <a:ext cx="78740" cy="252729"/>
          </a:xfrm>
          <a:prstGeom prst="rect">
            <a:avLst/>
          </a:prstGeom>
        </p:spPr>
        <p:txBody>
          <a:bodyPr vert="horz" wrap="square" lIns="0" tIns="17145" rIns="0" bIns="0" rtlCol="0">
            <a:spAutoFit/>
          </a:bodyPr>
          <a:lstStyle/>
          <a:p>
            <a:pPr marL="12700">
              <a:lnSpc>
                <a:spcPct val="100000"/>
              </a:lnSpc>
              <a:spcBef>
                <a:spcPts val="135"/>
              </a:spcBef>
            </a:pPr>
            <a:r>
              <a:rPr sz="1450" i="1" spc="10" dirty="0">
                <a:latin typeface="Times New Roman"/>
                <a:cs typeface="Times New Roman"/>
              </a:rPr>
              <a:t>j</a:t>
            </a:r>
            <a:endParaRPr sz="1450">
              <a:latin typeface="Times New Roman"/>
              <a:cs typeface="Times New Roman"/>
            </a:endParaRPr>
          </a:p>
        </p:txBody>
      </p:sp>
      <p:sp>
        <p:nvSpPr>
          <p:cNvPr id="8" name="object 8"/>
          <p:cNvSpPr txBox="1"/>
          <p:nvPr/>
        </p:nvSpPr>
        <p:spPr>
          <a:xfrm>
            <a:off x="2791797" y="2260932"/>
            <a:ext cx="1797685" cy="526415"/>
          </a:xfrm>
          <a:prstGeom prst="rect">
            <a:avLst/>
          </a:prstGeom>
        </p:spPr>
        <p:txBody>
          <a:bodyPr vert="horz" wrap="square" lIns="0" tIns="17145" rIns="0" bIns="0" rtlCol="0">
            <a:spAutoFit/>
          </a:bodyPr>
          <a:lstStyle/>
          <a:p>
            <a:pPr marL="38100">
              <a:lnSpc>
                <a:spcPct val="100000"/>
              </a:lnSpc>
              <a:spcBef>
                <a:spcPts val="135"/>
              </a:spcBef>
            </a:pPr>
            <a:r>
              <a:rPr sz="4875" spc="52" baseline="-5982" dirty="0">
                <a:latin typeface="Symbol"/>
                <a:cs typeface="Symbol"/>
              </a:rPr>
              <a:t></a:t>
            </a:r>
            <a:r>
              <a:rPr sz="4875" spc="52" baseline="-5982" dirty="0">
                <a:latin typeface="Times New Roman"/>
                <a:cs typeface="Times New Roman"/>
              </a:rPr>
              <a:t> </a:t>
            </a:r>
            <a:r>
              <a:rPr sz="2200" i="1" spc="5" dirty="0">
                <a:latin typeface="Times New Roman"/>
                <a:cs typeface="Times New Roman"/>
              </a:rPr>
              <a:t>count</a:t>
            </a:r>
            <a:r>
              <a:rPr sz="2200" spc="5" dirty="0">
                <a:latin typeface="Times New Roman"/>
                <a:cs typeface="Times New Roman"/>
              </a:rPr>
              <a:t>(</a:t>
            </a:r>
            <a:r>
              <a:rPr sz="2200" i="1" spc="5" dirty="0">
                <a:latin typeface="Times New Roman"/>
                <a:cs typeface="Times New Roman"/>
              </a:rPr>
              <a:t>w</a:t>
            </a:r>
            <a:r>
              <a:rPr sz="2200" spc="5" dirty="0">
                <a:latin typeface="Times New Roman"/>
                <a:cs typeface="Times New Roman"/>
              </a:rPr>
              <a:t>, </a:t>
            </a:r>
            <a:r>
              <a:rPr sz="2200" i="1" dirty="0">
                <a:latin typeface="Times New Roman"/>
                <a:cs typeface="Times New Roman"/>
              </a:rPr>
              <a:t>c</a:t>
            </a:r>
            <a:r>
              <a:rPr sz="2200" i="1" spc="-240"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9" name="object 9"/>
          <p:cNvSpPr txBox="1"/>
          <p:nvPr/>
        </p:nvSpPr>
        <p:spPr>
          <a:xfrm>
            <a:off x="2765494" y="2814359"/>
            <a:ext cx="404495" cy="252729"/>
          </a:xfrm>
          <a:prstGeom prst="rect">
            <a:avLst/>
          </a:prstGeom>
        </p:spPr>
        <p:txBody>
          <a:bodyPr vert="horz" wrap="square" lIns="0" tIns="17145" rIns="0" bIns="0" rtlCol="0">
            <a:spAutoFit/>
          </a:bodyPr>
          <a:lstStyle/>
          <a:p>
            <a:pPr marL="12700">
              <a:lnSpc>
                <a:spcPct val="100000"/>
              </a:lnSpc>
              <a:spcBef>
                <a:spcPts val="135"/>
              </a:spcBef>
            </a:pPr>
            <a:r>
              <a:rPr sz="1450" i="1" spc="65" dirty="0">
                <a:latin typeface="Times New Roman"/>
                <a:cs typeface="Times New Roman"/>
              </a:rPr>
              <a:t>w</a:t>
            </a:r>
            <a:r>
              <a:rPr sz="1450" spc="-5" dirty="0">
                <a:latin typeface="Symbol"/>
                <a:cs typeface="Symbol"/>
              </a:rPr>
              <a:t></a:t>
            </a:r>
            <a:r>
              <a:rPr sz="1450" i="1" spc="25" dirty="0">
                <a:latin typeface="Times New Roman"/>
                <a:cs typeface="Times New Roman"/>
              </a:rPr>
              <a:t>V</a:t>
            </a:r>
            <a:endParaRPr sz="1450">
              <a:latin typeface="Times New Roman"/>
              <a:cs typeface="Times New Roman"/>
            </a:endParaRPr>
          </a:p>
        </p:txBody>
      </p:sp>
      <p:sp>
        <p:nvSpPr>
          <p:cNvPr id="10" name="object 10"/>
          <p:cNvSpPr/>
          <p:nvPr/>
        </p:nvSpPr>
        <p:spPr>
          <a:xfrm>
            <a:off x="2758533" y="2402214"/>
            <a:ext cx="1798955" cy="0"/>
          </a:xfrm>
          <a:custGeom>
            <a:avLst/>
            <a:gdLst/>
            <a:ahLst/>
            <a:cxnLst/>
            <a:rect l="l" t="t" r="r" b="b"/>
            <a:pathLst>
              <a:path w="1798954">
                <a:moveTo>
                  <a:pt x="0" y="0"/>
                </a:moveTo>
                <a:lnTo>
                  <a:pt x="1798673" y="0"/>
                </a:lnTo>
              </a:path>
            </a:pathLst>
          </a:custGeom>
          <a:ln w="1376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41945" cy="695960"/>
          </a:xfrm>
          <a:prstGeom prst="rect">
            <a:avLst/>
          </a:prstGeom>
        </p:spPr>
        <p:txBody>
          <a:bodyPr vert="horz" wrap="square" lIns="0" tIns="12700" rIns="0" bIns="0" rtlCol="0">
            <a:spAutoFit/>
          </a:bodyPr>
          <a:lstStyle/>
          <a:p>
            <a:pPr marL="12700">
              <a:lnSpc>
                <a:spcPct val="100000"/>
              </a:lnSpc>
              <a:spcBef>
                <a:spcPts val="100"/>
              </a:spcBef>
            </a:pPr>
            <a:r>
              <a:rPr spc="-15" dirty="0">
                <a:latin typeface="Carlito"/>
                <a:cs typeface="Carlito"/>
              </a:rPr>
              <a:t>Problem </a:t>
            </a:r>
            <a:r>
              <a:rPr dirty="0">
                <a:latin typeface="Carlito"/>
                <a:cs typeface="Carlito"/>
              </a:rPr>
              <a:t>with </a:t>
            </a:r>
            <a:r>
              <a:rPr spc="-10" dirty="0">
                <a:latin typeface="Carlito"/>
                <a:cs typeface="Carlito"/>
              </a:rPr>
              <a:t>Maximum</a:t>
            </a:r>
            <a:r>
              <a:rPr spc="-35" dirty="0">
                <a:latin typeface="Carlito"/>
                <a:cs typeface="Carlito"/>
              </a:rPr>
              <a:t> </a:t>
            </a:r>
            <a:r>
              <a:rPr spc="-15" dirty="0">
                <a:latin typeface="Carlito"/>
                <a:cs typeface="Carlito"/>
              </a:rPr>
              <a:t>Likelihood</a:t>
            </a:r>
          </a:p>
        </p:txBody>
      </p:sp>
      <p:sp>
        <p:nvSpPr>
          <p:cNvPr id="3" name="object 3"/>
          <p:cNvSpPr txBox="1"/>
          <p:nvPr/>
        </p:nvSpPr>
        <p:spPr>
          <a:xfrm>
            <a:off x="916939" y="1795778"/>
            <a:ext cx="10160635" cy="193675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spc="-10" dirty="0">
                <a:latin typeface="Carlito"/>
                <a:cs typeface="Carlito"/>
              </a:rPr>
              <a:t>What </a:t>
            </a:r>
            <a:r>
              <a:rPr sz="2800" spc="-5" dirty="0">
                <a:latin typeface="Carlito"/>
                <a:cs typeface="Carlito"/>
              </a:rPr>
              <a:t>if </a:t>
            </a:r>
            <a:r>
              <a:rPr sz="2800" spc="-15" dirty="0">
                <a:latin typeface="Carlito"/>
                <a:cs typeface="Carlito"/>
              </a:rPr>
              <a:t>we </a:t>
            </a:r>
            <a:r>
              <a:rPr sz="2800" spc="-20" dirty="0">
                <a:latin typeface="Carlito"/>
                <a:cs typeface="Carlito"/>
              </a:rPr>
              <a:t>have </a:t>
            </a:r>
            <a:r>
              <a:rPr sz="2800" spc="-5" dirty="0">
                <a:latin typeface="Carlito"/>
                <a:cs typeface="Carlito"/>
              </a:rPr>
              <a:t>seen </a:t>
            </a:r>
            <a:r>
              <a:rPr sz="2800" dirty="0">
                <a:latin typeface="Carlito"/>
                <a:cs typeface="Carlito"/>
              </a:rPr>
              <a:t>no </a:t>
            </a:r>
            <a:r>
              <a:rPr sz="2800" spc="-15" dirty="0">
                <a:latin typeface="Carlito"/>
                <a:cs typeface="Carlito"/>
              </a:rPr>
              <a:t>training </a:t>
            </a:r>
            <a:r>
              <a:rPr sz="2800" spc="-5" dirty="0">
                <a:latin typeface="Carlito"/>
                <a:cs typeface="Carlito"/>
              </a:rPr>
              <a:t>documents with the </a:t>
            </a:r>
            <a:r>
              <a:rPr sz="2800" spc="-20" dirty="0">
                <a:latin typeface="Carlito"/>
                <a:cs typeface="Carlito"/>
              </a:rPr>
              <a:t>word</a:t>
            </a:r>
            <a:r>
              <a:rPr sz="2800" spc="100" dirty="0">
                <a:latin typeface="Carlito"/>
                <a:cs typeface="Carlito"/>
              </a:rPr>
              <a:t> </a:t>
            </a:r>
            <a:r>
              <a:rPr sz="2800" b="1" i="1" spc="-20" dirty="0">
                <a:latin typeface="Carlito"/>
                <a:cs typeface="Carlito"/>
              </a:rPr>
              <a:t>fantastic</a:t>
            </a:r>
            <a:endParaRPr sz="2800">
              <a:latin typeface="Carlito"/>
              <a:cs typeface="Carlito"/>
            </a:endParaRPr>
          </a:p>
          <a:p>
            <a:pPr marL="241300">
              <a:lnSpc>
                <a:spcPts val="3180"/>
              </a:lnSpc>
            </a:pPr>
            <a:r>
              <a:rPr sz="2800" spc="-5" dirty="0">
                <a:latin typeface="Carlito"/>
                <a:cs typeface="Carlito"/>
              </a:rPr>
              <a:t>and classiﬁed in the </a:t>
            </a:r>
            <a:r>
              <a:rPr sz="2800" spc="-10" dirty="0">
                <a:latin typeface="Carlito"/>
                <a:cs typeface="Carlito"/>
              </a:rPr>
              <a:t>topic </a:t>
            </a:r>
            <a:r>
              <a:rPr sz="2800" b="1" spc="-145" dirty="0">
                <a:latin typeface="Trebuchet MS"/>
                <a:cs typeface="Trebuchet MS"/>
              </a:rPr>
              <a:t>positive</a:t>
            </a:r>
            <a:r>
              <a:rPr sz="2800" b="1" spc="-160" dirty="0">
                <a:latin typeface="Trebuchet MS"/>
                <a:cs typeface="Trebuchet MS"/>
              </a:rPr>
              <a:t> </a:t>
            </a:r>
            <a:r>
              <a:rPr sz="2800" spc="-5" dirty="0">
                <a:latin typeface="Carlito"/>
                <a:cs typeface="Carlito"/>
              </a:rPr>
              <a:t>(</a:t>
            </a:r>
            <a:r>
              <a:rPr sz="2800" b="1" i="1" spc="-5" dirty="0">
                <a:latin typeface="Carlito"/>
                <a:cs typeface="Carlito"/>
              </a:rPr>
              <a:t>thumbs-up)</a:t>
            </a:r>
            <a:r>
              <a:rPr sz="2800" spc="-5" dirty="0">
                <a:latin typeface="Carlito"/>
                <a:cs typeface="Carlito"/>
              </a:rPr>
              <a:t>?</a:t>
            </a:r>
            <a:endParaRPr sz="2800">
              <a:latin typeface="Carlito"/>
              <a:cs typeface="Carlito"/>
            </a:endParaRPr>
          </a:p>
          <a:p>
            <a:pPr marL="241300" marR="225425" indent="-228600">
              <a:lnSpc>
                <a:spcPts val="3000"/>
              </a:lnSpc>
              <a:spcBef>
                <a:spcPts val="2725"/>
              </a:spcBef>
              <a:buFont typeface="Arial"/>
              <a:buChar char="•"/>
              <a:tabLst>
                <a:tab pos="241300" algn="l"/>
              </a:tabLst>
            </a:pPr>
            <a:r>
              <a:rPr sz="2800" spc="-30" dirty="0">
                <a:latin typeface="Carlito"/>
                <a:cs typeface="Carlito"/>
              </a:rPr>
              <a:t>Zero </a:t>
            </a:r>
            <a:r>
              <a:rPr sz="2800" spc="-10" dirty="0">
                <a:latin typeface="Carlito"/>
                <a:cs typeface="Carlito"/>
              </a:rPr>
              <a:t>probabilities cannot </a:t>
            </a:r>
            <a:r>
              <a:rPr sz="2800" dirty="0">
                <a:latin typeface="Carlito"/>
                <a:cs typeface="Carlito"/>
              </a:rPr>
              <a:t>be </a:t>
            </a:r>
            <a:r>
              <a:rPr sz="2800" spc="-10" dirty="0">
                <a:latin typeface="Carlito"/>
                <a:cs typeface="Carlito"/>
              </a:rPr>
              <a:t>conditioned </a:t>
            </a:r>
            <a:r>
              <a:rPr sz="2800" spc="-65" dirty="0">
                <a:latin typeface="Carlito"/>
                <a:cs typeface="Carlito"/>
              </a:rPr>
              <a:t>away, </a:t>
            </a:r>
            <a:r>
              <a:rPr sz="2800" dirty="0">
                <a:latin typeface="Carlito"/>
                <a:cs typeface="Carlito"/>
              </a:rPr>
              <a:t>no </a:t>
            </a:r>
            <a:r>
              <a:rPr sz="2800" spc="-30" dirty="0">
                <a:latin typeface="Carlito"/>
                <a:cs typeface="Carlito"/>
              </a:rPr>
              <a:t>matter </a:t>
            </a:r>
            <a:r>
              <a:rPr sz="2800" spc="-5" dirty="0">
                <a:latin typeface="Carlito"/>
                <a:cs typeface="Carlito"/>
              </a:rPr>
              <a:t>the other  </a:t>
            </a:r>
            <a:r>
              <a:rPr sz="2800" spc="-10" dirty="0">
                <a:latin typeface="Carlito"/>
                <a:cs typeface="Carlito"/>
              </a:rPr>
              <a:t>evidence!</a:t>
            </a:r>
            <a:endParaRPr sz="2800">
              <a:latin typeface="Carlito"/>
              <a:cs typeface="Carlito"/>
            </a:endParaRPr>
          </a:p>
        </p:txBody>
      </p:sp>
      <p:sp>
        <p:nvSpPr>
          <p:cNvPr id="4" name="object 4"/>
          <p:cNvSpPr/>
          <p:nvPr/>
        </p:nvSpPr>
        <p:spPr>
          <a:xfrm>
            <a:off x="4636031" y="3983595"/>
            <a:ext cx="0" cy="273050"/>
          </a:xfrm>
          <a:custGeom>
            <a:avLst/>
            <a:gdLst/>
            <a:ahLst/>
            <a:cxnLst/>
            <a:rect l="l" t="t" r="r" b="b"/>
            <a:pathLst>
              <a:path h="273050">
                <a:moveTo>
                  <a:pt x="0" y="0"/>
                </a:moveTo>
                <a:lnTo>
                  <a:pt x="0" y="272829"/>
                </a:lnTo>
              </a:path>
            </a:pathLst>
          </a:custGeom>
          <a:ln w="11278">
            <a:solidFill>
              <a:srgbClr val="000000"/>
            </a:solidFill>
          </a:ln>
        </p:spPr>
        <p:txBody>
          <a:bodyPr wrap="square" lIns="0" tIns="0" rIns="0" bIns="0" rtlCol="0"/>
          <a:lstStyle/>
          <a:p>
            <a:endParaRPr/>
          </a:p>
        </p:txBody>
      </p:sp>
      <p:sp>
        <p:nvSpPr>
          <p:cNvPr id="5" name="object 5"/>
          <p:cNvSpPr txBox="1"/>
          <p:nvPr/>
        </p:nvSpPr>
        <p:spPr>
          <a:xfrm>
            <a:off x="3341573" y="3931750"/>
            <a:ext cx="2398395" cy="299085"/>
          </a:xfrm>
          <a:prstGeom prst="rect">
            <a:avLst/>
          </a:prstGeom>
        </p:spPr>
        <p:txBody>
          <a:bodyPr vert="horz" wrap="square" lIns="0" tIns="11430" rIns="0" bIns="0" rtlCol="0">
            <a:spAutoFit/>
          </a:bodyPr>
          <a:lstStyle/>
          <a:p>
            <a:pPr marL="38100">
              <a:lnSpc>
                <a:spcPct val="100000"/>
              </a:lnSpc>
              <a:spcBef>
                <a:spcPts val="90"/>
              </a:spcBef>
            </a:pPr>
            <a:r>
              <a:rPr sz="1800" i="1" spc="-55" dirty="0">
                <a:latin typeface="Times New Roman"/>
                <a:cs typeface="Times New Roman"/>
              </a:rPr>
              <a:t>P</a:t>
            </a:r>
            <a:r>
              <a:rPr sz="2700" spc="-82" baseline="15432" dirty="0">
                <a:latin typeface="Times New Roman"/>
                <a:cs typeface="Times New Roman"/>
              </a:rPr>
              <a:t>ˆ</a:t>
            </a:r>
            <a:r>
              <a:rPr sz="1800" spc="-55" dirty="0">
                <a:latin typeface="Times New Roman"/>
                <a:cs typeface="Times New Roman"/>
              </a:rPr>
              <a:t>("fantastic" </a:t>
            </a:r>
            <a:r>
              <a:rPr sz="1800" dirty="0">
                <a:latin typeface="Times New Roman"/>
                <a:cs typeface="Times New Roman"/>
              </a:rPr>
              <a:t>positive)</a:t>
            </a:r>
            <a:r>
              <a:rPr sz="1800" spc="80" dirty="0">
                <a:latin typeface="Times New Roman"/>
                <a:cs typeface="Times New Roman"/>
              </a:rPr>
              <a:t> </a:t>
            </a:r>
            <a:r>
              <a:rPr sz="1800" spc="-5" dirty="0">
                <a:latin typeface="Symbol"/>
                <a:cs typeface="Symbol"/>
              </a:rPr>
              <a:t></a:t>
            </a:r>
            <a:endParaRPr sz="1800">
              <a:latin typeface="Symbol"/>
              <a:cs typeface="Symbol"/>
            </a:endParaRPr>
          </a:p>
        </p:txBody>
      </p:sp>
      <p:sp>
        <p:nvSpPr>
          <p:cNvPr id="6" name="object 6"/>
          <p:cNvSpPr txBox="1"/>
          <p:nvPr/>
        </p:nvSpPr>
        <p:spPr>
          <a:xfrm>
            <a:off x="5845260" y="3794742"/>
            <a:ext cx="2469515" cy="299085"/>
          </a:xfrm>
          <a:prstGeom prst="rect">
            <a:avLst/>
          </a:prstGeom>
        </p:spPr>
        <p:txBody>
          <a:bodyPr vert="horz" wrap="square" lIns="0" tIns="11430" rIns="0" bIns="0" rtlCol="0">
            <a:spAutoFit/>
          </a:bodyPr>
          <a:lstStyle/>
          <a:p>
            <a:pPr marL="12700">
              <a:lnSpc>
                <a:spcPct val="100000"/>
              </a:lnSpc>
              <a:spcBef>
                <a:spcPts val="90"/>
              </a:spcBef>
            </a:pPr>
            <a:r>
              <a:rPr sz="1800" i="1" spc="-10" dirty="0">
                <a:latin typeface="Times New Roman"/>
                <a:cs typeface="Times New Roman"/>
              </a:rPr>
              <a:t>count</a:t>
            </a:r>
            <a:r>
              <a:rPr sz="1800" spc="-10" dirty="0">
                <a:latin typeface="Times New Roman"/>
                <a:cs typeface="Times New Roman"/>
              </a:rPr>
              <a:t>("fantastic",</a:t>
            </a:r>
            <a:r>
              <a:rPr sz="1800" spc="-70" dirty="0">
                <a:latin typeface="Times New Roman"/>
                <a:cs typeface="Times New Roman"/>
              </a:rPr>
              <a:t> </a:t>
            </a:r>
            <a:r>
              <a:rPr sz="1800" dirty="0">
                <a:latin typeface="Times New Roman"/>
                <a:cs typeface="Times New Roman"/>
              </a:rPr>
              <a:t>positive)</a:t>
            </a:r>
            <a:endParaRPr sz="1800">
              <a:latin typeface="Times New Roman"/>
              <a:cs typeface="Times New Roman"/>
            </a:endParaRPr>
          </a:p>
        </p:txBody>
      </p:sp>
      <p:sp>
        <p:nvSpPr>
          <p:cNvPr id="7" name="object 7"/>
          <p:cNvSpPr txBox="1"/>
          <p:nvPr/>
        </p:nvSpPr>
        <p:spPr>
          <a:xfrm>
            <a:off x="6053739" y="3909995"/>
            <a:ext cx="2056764" cy="760095"/>
          </a:xfrm>
          <a:prstGeom prst="rect">
            <a:avLst/>
          </a:prstGeom>
        </p:spPr>
        <p:txBody>
          <a:bodyPr vert="horz" wrap="square" lIns="0" tIns="106680" rIns="0" bIns="0" rtlCol="0">
            <a:spAutoFit/>
          </a:bodyPr>
          <a:lstStyle/>
          <a:p>
            <a:pPr marL="80010">
              <a:lnSpc>
                <a:spcPct val="100000"/>
              </a:lnSpc>
              <a:spcBef>
                <a:spcPts val="840"/>
              </a:spcBef>
            </a:pPr>
            <a:r>
              <a:rPr sz="4050" spc="-15" baseline="-6172" dirty="0">
                <a:latin typeface="Symbol"/>
                <a:cs typeface="Symbol"/>
              </a:rPr>
              <a:t></a:t>
            </a:r>
            <a:r>
              <a:rPr sz="4050" spc="-644" baseline="-6172" dirty="0">
                <a:latin typeface="Times New Roman"/>
                <a:cs typeface="Times New Roman"/>
              </a:rPr>
              <a:t> </a:t>
            </a:r>
            <a:r>
              <a:rPr sz="1800" i="1" dirty="0">
                <a:latin typeface="Times New Roman"/>
                <a:cs typeface="Times New Roman"/>
              </a:rPr>
              <a:t>count</a:t>
            </a:r>
            <a:r>
              <a:rPr sz="1800" dirty="0">
                <a:latin typeface="Times New Roman"/>
                <a:cs typeface="Times New Roman"/>
              </a:rPr>
              <a:t>(</a:t>
            </a:r>
            <a:r>
              <a:rPr sz="1800" i="1" dirty="0">
                <a:latin typeface="Times New Roman"/>
                <a:cs typeface="Times New Roman"/>
              </a:rPr>
              <a:t>w</a:t>
            </a:r>
            <a:r>
              <a:rPr sz="1800" dirty="0">
                <a:latin typeface="Times New Roman"/>
                <a:cs typeface="Times New Roman"/>
              </a:rPr>
              <a:t>, positive)</a:t>
            </a:r>
            <a:endParaRPr sz="1800">
              <a:latin typeface="Times New Roman"/>
              <a:cs typeface="Times New Roman"/>
            </a:endParaRPr>
          </a:p>
          <a:p>
            <a:pPr marL="38100">
              <a:lnSpc>
                <a:spcPct val="100000"/>
              </a:lnSpc>
              <a:spcBef>
                <a:spcPts val="355"/>
              </a:spcBef>
            </a:pPr>
            <a:r>
              <a:rPr sz="1200" i="1" spc="10" dirty="0">
                <a:latin typeface="Times New Roman"/>
                <a:cs typeface="Times New Roman"/>
              </a:rPr>
              <a:t>w</a:t>
            </a:r>
            <a:r>
              <a:rPr sz="1200" spc="10" dirty="0">
                <a:latin typeface="Symbol"/>
                <a:cs typeface="Symbol"/>
              </a:rPr>
              <a:t></a:t>
            </a:r>
            <a:r>
              <a:rPr sz="1200" i="1" spc="10" dirty="0">
                <a:latin typeface="Times New Roman"/>
                <a:cs typeface="Times New Roman"/>
              </a:rPr>
              <a:t>V</a:t>
            </a:r>
            <a:endParaRPr sz="1200">
              <a:latin typeface="Times New Roman"/>
              <a:cs typeface="Times New Roman"/>
            </a:endParaRPr>
          </a:p>
        </p:txBody>
      </p:sp>
      <p:sp>
        <p:nvSpPr>
          <p:cNvPr id="8" name="object 8"/>
          <p:cNvSpPr/>
          <p:nvPr/>
        </p:nvSpPr>
        <p:spPr>
          <a:xfrm>
            <a:off x="5846088" y="4123273"/>
            <a:ext cx="2460625" cy="0"/>
          </a:xfrm>
          <a:custGeom>
            <a:avLst/>
            <a:gdLst/>
            <a:ahLst/>
            <a:cxnLst/>
            <a:rect l="l" t="t" r="r" b="b"/>
            <a:pathLst>
              <a:path w="2460625">
                <a:moveTo>
                  <a:pt x="0" y="0"/>
                </a:moveTo>
                <a:lnTo>
                  <a:pt x="2460479" y="0"/>
                </a:lnTo>
              </a:path>
            </a:pathLst>
          </a:custGeom>
          <a:ln w="11269">
            <a:solidFill>
              <a:srgbClr val="000000"/>
            </a:solidFill>
          </a:ln>
        </p:spPr>
        <p:txBody>
          <a:bodyPr wrap="square" lIns="0" tIns="0" rIns="0" bIns="0" rtlCol="0"/>
          <a:lstStyle/>
          <a:p>
            <a:endParaRPr/>
          </a:p>
        </p:txBody>
      </p:sp>
      <p:sp>
        <p:nvSpPr>
          <p:cNvPr id="9" name="object 9"/>
          <p:cNvSpPr txBox="1"/>
          <p:nvPr/>
        </p:nvSpPr>
        <p:spPr>
          <a:xfrm>
            <a:off x="8438707" y="3931750"/>
            <a:ext cx="386080" cy="299085"/>
          </a:xfrm>
          <a:prstGeom prst="rect">
            <a:avLst/>
          </a:prstGeom>
        </p:spPr>
        <p:txBody>
          <a:bodyPr vert="horz" wrap="square" lIns="0" tIns="11430" rIns="0" bIns="0" rtlCol="0">
            <a:spAutoFit/>
          </a:bodyPr>
          <a:lstStyle/>
          <a:p>
            <a:pPr marL="12700">
              <a:lnSpc>
                <a:spcPct val="100000"/>
              </a:lnSpc>
              <a:spcBef>
                <a:spcPts val="90"/>
              </a:spcBef>
            </a:pPr>
            <a:r>
              <a:rPr sz="1800" spc="-5" dirty="0">
                <a:latin typeface="Symbol"/>
                <a:cs typeface="Symbol"/>
              </a:rPr>
              <a:t></a:t>
            </a:r>
            <a:r>
              <a:rPr sz="1800" spc="409" dirty="0">
                <a:latin typeface="Times New Roman"/>
                <a:cs typeface="Times New Roman"/>
              </a:rPr>
              <a:t> </a:t>
            </a:r>
            <a:r>
              <a:rPr sz="1800" spc="-5" dirty="0">
                <a:latin typeface="Times New Roman"/>
                <a:cs typeface="Times New Roman"/>
              </a:rPr>
              <a:t>0</a:t>
            </a:r>
            <a:endParaRPr sz="1800">
              <a:latin typeface="Times New Roman"/>
              <a:cs typeface="Times New Roman"/>
            </a:endParaRPr>
          </a:p>
        </p:txBody>
      </p:sp>
      <p:sp>
        <p:nvSpPr>
          <p:cNvPr id="10" name="object 10"/>
          <p:cNvSpPr txBox="1"/>
          <p:nvPr/>
        </p:nvSpPr>
        <p:spPr>
          <a:xfrm>
            <a:off x="3715958" y="5568674"/>
            <a:ext cx="4177029" cy="719455"/>
          </a:xfrm>
          <a:prstGeom prst="rect">
            <a:avLst/>
          </a:prstGeom>
        </p:spPr>
        <p:txBody>
          <a:bodyPr vert="horz" wrap="square" lIns="0" tIns="17145" rIns="0" bIns="0" rtlCol="0">
            <a:spAutoFit/>
          </a:bodyPr>
          <a:lstStyle/>
          <a:p>
            <a:pPr marL="38100">
              <a:lnSpc>
                <a:spcPts val="4120"/>
              </a:lnSpc>
              <a:spcBef>
                <a:spcPts val="135"/>
              </a:spcBef>
            </a:pPr>
            <a:r>
              <a:rPr sz="2550" i="1" spc="10" dirty="0">
                <a:latin typeface="Times New Roman"/>
                <a:cs typeface="Times New Roman"/>
              </a:rPr>
              <a:t>c</a:t>
            </a:r>
            <a:r>
              <a:rPr sz="2175" i="1" spc="15" baseline="-24904" dirty="0">
                <a:latin typeface="Times New Roman"/>
                <a:cs typeface="Times New Roman"/>
              </a:rPr>
              <a:t>MAP </a:t>
            </a:r>
            <a:r>
              <a:rPr sz="2550" dirty="0">
                <a:latin typeface="Symbol"/>
                <a:cs typeface="Symbol"/>
              </a:rPr>
              <a:t></a:t>
            </a:r>
            <a:r>
              <a:rPr sz="2550" dirty="0">
                <a:latin typeface="Times New Roman"/>
                <a:cs typeface="Times New Roman"/>
              </a:rPr>
              <a:t> </a:t>
            </a:r>
            <a:r>
              <a:rPr sz="2550" spc="10" dirty="0">
                <a:latin typeface="Times New Roman"/>
                <a:cs typeface="Times New Roman"/>
              </a:rPr>
              <a:t>argmax</a:t>
            </a:r>
            <a:r>
              <a:rPr sz="2175" i="1" spc="15" baseline="-24904" dirty="0">
                <a:latin typeface="Times New Roman"/>
                <a:cs typeface="Times New Roman"/>
              </a:rPr>
              <a:t>c </a:t>
            </a:r>
            <a:r>
              <a:rPr sz="2550" i="1" spc="-120" dirty="0">
                <a:latin typeface="Times New Roman"/>
                <a:cs typeface="Times New Roman"/>
              </a:rPr>
              <a:t>P</a:t>
            </a:r>
            <a:r>
              <a:rPr sz="3825" spc="-179" baseline="15250" dirty="0">
                <a:latin typeface="Times New Roman"/>
                <a:cs typeface="Times New Roman"/>
              </a:rPr>
              <a:t>ˆ</a:t>
            </a:r>
            <a:r>
              <a:rPr sz="2550" spc="-120" dirty="0">
                <a:latin typeface="Times New Roman"/>
                <a:cs typeface="Times New Roman"/>
              </a:rPr>
              <a:t>(</a:t>
            </a:r>
            <a:r>
              <a:rPr sz="2550" i="1" spc="-120" dirty="0">
                <a:latin typeface="Times New Roman"/>
                <a:cs typeface="Times New Roman"/>
              </a:rPr>
              <a:t>c</a:t>
            </a:r>
            <a:r>
              <a:rPr sz="2550" spc="-120" dirty="0">
                <a:latin typeface="Times New Roman"/>
                <a:cs typeface="Times New Roman"/>
              </a:rPr>
              <a:t>)</a:t>
            </a:r>
            <a:r>
              <a:rPr sz="5700" spc="-179" baseline="-6578" dirty="0">
                <a:latin typeface="Symbol"/>
                <a:cs typeface="Symbol"/>
              </a:rPr>
              <a:t></a:t>
            </a:r>
            <a:r>
              <a:rPr sz="5700" spc="-179" baseline="-6578" dirty="0">
                <a:latin typeface="Times New Roman"/>
                <a:cs typeface="Times New Roman"/>
              </a:rPr>
              <a:t> </a:t>
            </a:r>
            <a:r>
              <a:rPr sz="2550" i="1" spc="-125" dirty="0">
                <a:latin typeface="Times New Roman"/>
                <a:cs typeface="Times New Roman"/>
              </a:rPr>
              <a:t>P</a:t>
            </a:r>
            <a:r>
              <a:rPr sz="3825" spc="-187" baseline="15250" dirty="0">
                <a:latin typeface="Times New Roman"/>
                <a:cs typeface="Times New Roman"/>
              </a:rPr>
              <a:t>ˆ</a:t>
            </a:r>
            <a:r>
              <a:rPr sz="2550" spc="-125" dirty="0">
                <a:latin typeface="Times New Roman"/>
                <a:cs typeface="Times New Roman"/>
              </a:rPr>
              <a:t>(</a:t>
            </a:r>
            <a:r>
              <a:rPr sz="2550" i="1" spc="-125" dirty="0">
                <a:latin typeface="Times New Roman"/>
                <a:cs typeface="Times New Roman"/>
              </a:rPr>
              <a:t>x</a:t>
            </a:r>
            <a:r>
              <a:rPr sz="2175" i="1" spc="-187" baseline="-24904" dirty="0">
                <a:latin typeface="Times New Roman"/>
                <a:cs typeface="Times New Roman"/>
              </a:rPr>
              <a:t>i </a:t>
            </a:r>
            <a:r>
              <a:rPr sz="2550" dirty="0">
                <a:latin typeface="Times New Roman"/>
                <a:cs typeface="Times New Roman"/>
              </a:rPr>
              <a:t>|</a:t>
            </a:r>
            <a:r>
              <a:rPr sz="2550" spc="-475" dirty="0">
                <a:latin typeface="Times New Roman"/>
                <a:cs typeface="Times New Roman"/>
              </a:rPr>
              <a:t> </a:t>
            </a:r>
            <a:r>
              <a:rPr sz="2550" i="1" spc="40" dirty="0">
                <a:latin typeface="Times New Roman"/>
                <a:cs typeface="Times New Roman"/>
              </a:rPr>
              <a:t>c</a:t>
            </a:r>
            <a:r>
              <a:rPr sz="2550" spc="40" dirty="0">
                <a:latin typeface="Times New Roman"/>
                <a:cs typeface="Times New Roman"/>
              </a:rPr>
              <a:t>)</a:t>
            </a:r>
            <a:endParaRPr sz="2550">
              <a:latin typeface="Times New Roman"/>
              <a:cs typeface="Times New Roman"/>
            </a:endParaRPr>
          </a:p>
          <a:p>
            <a:pPr marR="1078230" algn="r">
              <a:lnSpc>
                <a:spcPts val="1300"/>
              </a:lnSpc>
            </a:pPr>
            <a:r>
              <a:rPr sz="1450" i="1" spc="5" dirty="0">
                <a:latin typeface="Times New Roman"/>
                <a:cs typeface="Times New Roman"/>
              </a:rPr>
              <a:t>i</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592310" cy="695960"/>
          </a:xfrm>
          <a:prstGeom prst="rect">
            <a:avLst/>
          </a:prstGeom>
        </p:spPr>
        <p:txBody>
          <a:bodyPr vert="horz" wrap="square" lIns="0" tIns="12700" rIns="0" bIns="0" rtlCol="0">
            <a:spAutoFit/>
          </a:bodyPr>
          <a:lstStyle/>
          <a:p>
            <a:pPr marL="12700">
              <a:lnSpc>
                <a:spcPct val="100000"/>
              </a:lnSpc>
              <a:spcBef>
                <a:spcPts val="100"/>
              </a:spcBef>
            </a:pPr>
            <a:r>
              <a:rPr spc="-275" dirty="0"/>
              <a:t>Laplace </a:t>
            </a:r>
            <a:r>
              <a:rPr spc="-220" dirty="0"/>
              <a:t>(add-1) </a:t>
            </a:r>
            <a:r>
              <a:rPr spc="-155" dirty="0"/>
              <a:t>smoothing </a:t>
            </a:r>
            <a:r>
              <a:rPr spc="-195" dirty="0"/>
              <a:t>for </a:t>
            </a:r>
            <a:r>
              <a:rPr spc="-200" dirty="0"/>
              <a:t>Naïve</a:t>
            </a:r>
            <a:r>
              <a:rPr spc="-775" dirty="0"/>
              <a:t> </a:t>
            </a:r>
            <a:r>
              <a:rPr spc="-185" dirty="0"/>
              <a:t>Bayes</a:t>
            </a:r>
          </a:p>
        </p:txBody>
      </p:sp>
      <p:sp>
        <p:nvSpPr>
          <p:cNvPr id="3" name="object 3"/>
          <p:cNvSpPr txBox="1"/>
          <p:nvPr/>
        </p:nvSpPr>
        <p:spPr>
          <a:xfrm>
            <a:off x="916939" y="1795778"/>
            <a:ext cx="420560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rlito"/>
                <a:cs typeface="Carlito"/>
              </a:rPr>
              <a:t>No </a:t>
            </a:r>
            <a:r>
              <a:rPr sz="2800" spc="-15" dirty="0">
                <a:latin typeface="Carlito"/>
                <a:cs typeface="Carlito"/>
              </a:rPr>
              <a:t>more </a:t>
            </a:r>
            <a:r>
              <a:rPr sz="2800" spc="-35" dirty="0">
                <a:latin typeface="Carlito"/>
                <a:cs typeface="Carlito"/>
              </a:rPr>
              <a:t>zero</a:t>
            </a:r>
            <a:r>
              <a:rPr sz="2800" spc="-15" dirty="0">
                <a:latin typeface="Carlito"/>
                <a:cs typeface="Carlito"/>
              </a:rPr>
              <a:t> </a:t>
            </a:r>
            <a:r>
              <a:rPr sz="2800" spc="-10" dirty="0">
                <a:latin typeface="Carlito"/>
                <a:cs typeface="Carlito"/>
              </a:rPr>
              <a:t>probabilities!</a:t>
            </a:r>
            <a:endParaRPr sz="2800">
              <a:latin typeface="Carlito"/>
              <a:cs typeface="Carlito"/>
            </a:endParaRPr>
          </a:p>
        </p:txBody>
      </p:sp>
      <p:sp>
        <p:nvSpPr>
          <p:cNvPr id="4" name="object 4"/>
          <p:cNvSpPr txBox="1"/>
          <p:nvPr/>
        </p:nvSpPr>
        <p:spPr>
          <a:xfrm>
            <a:off x="7651494" y="4559425"/>
            <a:ext cx="223520" cy="457834"/>
          </a:xfrm>
          <a:prstGeom prst="rect">
            <a:avLst/>
          </a:prstGeom>
        </p:spPr>
        <p:txBody>
          <a:bodyPr vert="horz" wrap="square" lIns="0" tIns="17145" rIns="0" bIns="0" rtlCol="0">
            <a:spAutoFit/>
          </a:bodyPr>
          <a:lstStyle/>
          <a:p>
            <a:pPr marL="12700">
              <a:lnSpc>
                <a:spcPct val="100000"/>
              </a:lnSpc>
              <a:spcBef>
                <a:spcPts val="135"/>
              </a:spcBef>
            </a:pPr>
            <a:r>
              <a:rPr sz="2800" spc="20" dirty="0">
                <a:latin typeface="Symbol"/>
                <a:cs typeface="Symbol"/>
              </a:rPr>
              <a:t></a:t>
            </a:r>
            <a:endParaRPr sz="2800">
              <a:latin typeface="Symbol"/>
              <a:cs typeface="Symbol"/>
            </a:endParaRPr>
          </a:p>
        </p:txBody>
      </p:sp>
      <p:sp>
        <p:nvSpPr>
          <p:cNvPr id="5" name="object 5"/>
          <p:cNvSpPr txBox="1"/>
          <p:nvPr/>
        </p:nvSpPr>
        <p:spPr>
          <a:xfrm>
            <a:off x="8563278" y="4342700"/>
            <a:ext cx="220281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0" dirty="0">
                <a:latin typeface="Times New Roman"/>
                <a:cs typeface="Times New Roman"/>
              </a:rPr>
              <a:t> </a:t>
            </a:r>
            <a:r>
              <a:rPr sz="2800" spc="100" dirty="0">
                <a:latin typeface="Symbol"/>
                <a:cs typeface="Symbol"/>
              </a:rPr>
              <a:t></a:t>
            </a:r>
            <a:r>
              <a:rPr sz="2800" spc="100" dirty="0">
                <a:latin typeface="Times New Roman"/>
                <a:cs typeface="Times New Roman"/>
              </a:rPr>
              <a:t>1</a:t>
            </a:r>
            <a:endParaRPr sz="2800">
              <a:latin typeface="Times New Roman"/>
              <a:cs typeface="Times New Roman"/>
            </a:endParaRPr>
          </a:p>
        </p:txBody>
      </p:sp>
      <p:sp>
        <p:nvSpPr>
          <p:cNvPr id="6" name="object 6"/>
          <p:cNvSpPr txBox="1"/>
          <p:nvPr/>
        </p:nvSpPr>
        <p:spPr>
          <a:xfrm>
            <a:off x="7908752" y="5552917"/>
            <a:ext cx="730250" cy="457834"/>
          </a:xfrm>
          <a:prstGeom prst="rect">
            <a:avLst/>
          </a:prstGeom>
        </p:spPr>
        <p:txBody>
          <a:bodyPr vert="horz" wrap="square" lIns="0" tIns="17145" rIns="0" bIns="0" rtlCol="0">
            <a:spAutoFit/>
          </a:bodyPr>
          <a:lstStyle/>
          <a:p>
            <a:pPr marL="38100">
              <a:lnSpc>
                <a:spcPct val="100000"/>
              </a:lnSpc>
              <a:spcBef>
                <a:spcPts val="135"/>
              </a:spcBef>
            </a:pPr>
            <a:r>
              <a:rPr sz="4200" spc="-67" baseline="6944" dirty="0">
                <a:latin typeface="Symbol"/>
                <a:cs typeface="Symbol"/>
              </a:rPr>
              <a:t></a:t>
            </a:r>
            <a:r>
              <a:rPr sz="1900" i="1" spc="-45" dirty="0">
                <a:latin typeface="Times New Roman"/>
                <a:cs typeface="Times New Roman"/>
              </a:rPr>
              <a:t>w</a:t>
            </a:r>
            <a:r>
              <a:rPr sz="1900" spc="-45" dirty="0">
                <a:latin typeface="Symbol"/>
                <a:cs typeface="Symbol"/>
              </a:rPr>
              <a:t></a:t>
            </a:r>
            <a:r>
              <a:rPr sz="1900" i="1" spc="-45" dirty="0">
                <a:latin typeface="Times New Roman"/>
                <a:cs typeface="Times New Roman"/>
              </a:rPr>
              <a:t>V</a:t>
            </a:r>
            <a:endParaRPr sz="1900">
              <a:latin typeface="Times New Roman"/>
              <a:cs typeface="Times New Roman"/>
            </a:endParaRPr>
          </a:p>
        </p:txBody>
      </p:sp>
      <p:sp>
        <p:nvSpPr>
          <p:cNvPr id="7" name="object 7"/>
          <p:cNvSpPr txBox="1"/>
          <p:nvPr/>
        </p:nvSpPr>
        <p:spPr>
          <a:xfrm>
            <a:off x="7934152" y="4781764"/>
            <a:ext cx="2487295" cy="457834"/>
          </a:xfrm>
          <a:prstGeom prst="rect">
            <a:avLst/>
          </a:prstGeom>
        </p:spPr>
        <p:txBody>
          <a:bodyPr vert="horz" wrap="square" lIns="0" tIns="17145" rIns="0" bIns="0" rtlCol="0">
            <a:spAutoFit/>
          </a:bodyPr>
          <a:lstStyle/>
          <a:p>
            <a:pPr marL="12700">
              <a:lnSpc>
                <a:spcPct val="100000"/>
              </a:lnSpc>
              <a:spcBef>
                <a:spcPts val="135"/>
              </a:spcBef>
              <a:tabLst>
                <a:tab pos="2335530" algn="l"/>
              </a:tabLst>
            </a:pPr>
            <a:r>
              <a:rPr sz="2800" spc="-315" dirty="0">
                <a:latin typeface="Symbol"/>
                <a:cs typeface="Symbol"/>
              </a:rPr>
              <a:t></a:t>
            </a:r>
            <a:r>
              <a:rPr sz="2800" spc="-315" dirty="0">
                <a:latin typeface="Times New Roman"/>
                <a:cs typeface="Times New Roman"/>
              </a:rPr>
              <a:t>	</a:t>
            </a:r>
            <a:r>
              <a:rPr sz="2800" spc="-1090" dirty="0">
                <a:latin typeface="Symbol"/>
                <a:cs typeface="Symbol"/>
              </a:rPr>
              <a:t></a:t>
            </a:r>
            <a:endParaRPr sz="2800">
              <a:latin typeface="Symbol"/>
              <a:cs typeface="Symbol"/>
            </a:endParaRPr>
          </a:p>
        </p:txBody>
      </p:sp>
      <p:sp>
        <p:nvSpPr>
          <p:cNvPr id="8" name="object 8"/>
          <p:cNvSpPr txBox="1"/>
          <p:nvPr/>
        </p:nvSpPr>
        <p:spPr>
          <a:xfrm>
            <a:off x="10257392" y="5506948"/>
            <a:ext cx="163830" cy="457834"/>
          </a:xfrm>
          <a:prstGeom prst="rect">
            <a:avLst/>
          </a:prstGeom>
        </p:spPr>
        <p:txBody>
          <a:bodyPr vert="horz" wrap="square" lIns="0" tIns="17145" rIns="0" bIns="0" rtlCol="0">
            <a:spAutoFit/>
          </a:bodyPr>
          <a:lstStyle/>
          <a:p>
            <a:pPr marL="12700">
              <a:lnSpc>
                <a:spcPct val="100000"/>
              </a:lnSpc>
              <a:spcBef>
                <a:spcPts val="135"/>
              </a:spcBef>
            </a:pPr>
            <a:r>
              <a:rPr sz="2800" spc="-1714" dirty="0">
                <a:latin typeface="Symbol"/>
                <a:cs typeface="Symbol"/>
              </a:rPr>
              <a:t></a:t>
            </a:r>
            <a:endParaRPr sz="2800">
              <a:latin typeface="Symbol"/>
              <a:cs typeface="Symbol"/>
            </a:endParaRPr>
          </a:p>
        </p:txBody>
      </p:sp>
      <p:sp>
        <p:nvSpPr>
          <p:cNvPr id="9" name="object 9"/>
          <p:cNvSpPr/>
          <p:nvPr/>
        </p:nvSpPr>
        <p:spPr>
          <a:xfrm>
            <a:off x="10989883"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0" name="object 10"/>
          <p:cNvSpPr txBox="1"/>
          <p:nvPr/>
        </p:nvSpPr>
        <p:spPr>
          <a:xfrm>
            <a:off x="7896052" y="4951563"/>
            <a:ext cx="3391535" cy="674370"/>
          </a:xfrm>
          <a:prstGeom prst="rect">
            <a:avLst/>
          </a:prstGeom>
        </p:spPr>
        <p:txBody>
          <a:bodyPr vert="horz" wrap="square" lIns="0" tIns="13335" rIns="0" bIns="0" rtlCol="0">
            <a:spAutoFit/>
          </a:bodyPr>
          <a:lstStyle/>
          <a:p>
            <a:pPr marL="50800">
              <a:lnSpc>
                <a:spcPct val="100000"/>
              </a:lnSpc>
              <a:spcBef>
                <a:spcPts val="105"/>
              </a:spcBef>
              <a:tabLst>
                <a:tab pos="2697480" algn="l"/>
                <a:tab pos="3132455" algn="l"/>
              </a:tabLst>
            </a:pPr>
            <a:r>
              <a:rPr sz="4200" spc="-1867" baseline="-21825" dirty="0">
                <a:latin typeface="Symbol"/>
                <a:cs typeface="Symbol"/>
              </a:rPr>
              <a:t></a:t>
            </a:r>
            <a:r>
              <a:rPr sz="4200" spc="60" baseline="-21825" dirty="0">
                <a:latin typeface="Times New Roman"/>
                <a:cs typeface="Times New Roman"/>
              </a:rPr>
              <a:t> </a:t>
            </a:r>
            <a:r>
              <a:rPr sz="6375" spc="7" baseline="-5882" dirty="0">
                <a:latin typeface="Symbol"/>
                <a:cs typeface="Symbol"/>
              </a:rPr>
              <a:t></a:t>
            </a:r>
            <a:r>
              <a:rPr sz="6375" spc="-367" baseline="-5882" dirty="0">
                <a:latin typeface="Times New Roman"/>
                <a:cs typeface="Times New Roman"/>
              </a:rPr>
              <a:t> </a:t>
            </a:r>
            <a:r>
              <a:rPr sz="2800" i="1" spc="20" dirty="0">
                <a:latin typeface="Times New Roman"/>
                <a:cs typeface="Times New Roman"/>
              </a:rPr>
              <a:t>count</a:t>
            </a:r>
            <a:r>
              <a:rPr sz="2800" spc="20" dirty="0">
                <a:latin typeface="Times New Roman"/>
                <a:cs typeface="Times New Roman"/>
              </a:rPr>
              <a:t>(</a:t>
            </a:r>
            <a:r>
              <a:rPr sz="2800" i="1" spc="20" dirty="0">
                <a:latin typeface="Times New Roman"/>
                <a:cs typeface="Times New Roman"/>
              </a:rPr>
              <a:t>w</a:t>
            </a:r>
            <a:r>
              <a:rPr sz="2800" spc="20" dirty="0">
                <a:latin typeface="Times New Roman"/>
                <a:cs typeface="Times New Roman"/>
              </a:rPr>
              <a:t>,</a:t>
            </a:r>
            <a:r>
              <a:rPr sz="2800" spc="-350" dirty="0">
                <a:latin typeface="Times New Roman"/>
                <a:cs typeface="Times New Roman"/>
              </a:rPr>
              <a:t> </a:t>
            </a:r>
            <a:r>
              <a:rPr sz="2800" i="1" spc="110" dirty="0">
                <a:latin typeface="Times New Roman"/>
                <a:cs typeface="Times New Roman"/>
              </a:rPr>
              <a:t>c</a:t>
            </a:r>
            <a:r>
              <a:rPr sz="2800" spc="110" dirty="0">
                <a:latin typeface="Times New Roman"/>
                <a:cs typeface="Times New Roman"/>
              </a:rPr>
              <a:t>)</a:t>
            </a:r>
            <a:r>
              <a:rPr sz="4200" spc="165" baseline="-21825" dirty="0">
                <a:latin typeface="Symbol"/>
                <a:cs typeface="Symbol"/>
              </a:rPr>
              <a:t></a:t>
            </a:r>
            <a:r>
              <a:rPr sz="4200" spc="165" baseline="-21825" dirty="0">
                <a:latin typeface="Times New Roman"/>
                <a:cs typeface="Times New Roman"/>
              </a:rPr>
              <a:t>	</a:t>
            </a:r>
            <a:r>
              <a:rPr sz="2800" spc="20" dirty="0">
                <a:latin typeface="Symbol"/>
                <a:cs typeface="Symbol"/>
              </a:rPr>
              <a:t></a:t>
            </a:r>
            <a:r>
              <a:rPr sz="2800" spc="20" dirty="0">
                <a:latin typeface="Times New Roman"/>
                <a:cs typeface="Times New Roman"/>
              </a:rPr>
              <a:t>	</a:t>
            </a:r>
            <a:r>
              <a:rPr sz="2800" i="1" spc="20" dirty="0">
                <a:latin typeface="Times New Roman"/>
                <a:cs typeface="Times New Roman"/>
              </a:rPr>
              <a:t>V</a:t>
            </a:r>
            <a:endParaRPr sz="2800">
              <a:latin typeface="Times New Roman"/>
              <a:cs typeface="Times New Roman"/>
            </a:endParaRPr>
          </a:p>
        </p:txBody>
      </p:sp>
      <p:sp>
        <p:nvSpPr>
          <p:cNvPr id="11" name="object 11"/>
          <p:cNvSpPr/>
          <p:nvPr/>
        </p:nvSpPr>
        <p:spPr>
          <a:xfrm>
            <a:off x="11321372"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2" name="object 12"/>
          <p:cNvSpPr/>
          <p:nvPr/>
        </p:nvSpPr>
        <p:spPr>
          <a:xfrm>
            <a:off x="7943096" y="4854971"/>
            <a:ext cx="3415665" cy="0"/>
          </a:xfrm>
          <a:custGeom>
            <a:avLst/>
            <a:gdLst/>
            <a:ahLst/>
            <a:cxnLst/>
            <a:rect l="l" t="t" r="r" b="b"/>
            <a:pathLst>
              <a:path w="3415665">
                <a:moveTo>
                  <a:pt x="0" y="0"/>
                </a:moveTo>
                <a:lnTo>
                  <a:pt x="3415369" y="0"/>
                </a:lnTo>
              </a:path>
            </a:pathLst>
          </a:custGeom>
          <a:ln w="17824">
            <a:solidFill>
              <a:srgbClr val="000000"/>
            </a:solidFill>
          </a:ln>
        </p:spPr>
        <p:txBody>
          <a:bodyPr wrap="square" lIns="0" tIns="0" rIns="0" bIns="0" rtlCol="0"/>
          <a:lstStyle/>
          <a:p>
            <a:endParaRPr/>
          </a:p>
        </p:txBody>
      </p:sp>
      <p:sp>
        <p:nvSpPr>
          <p:cNvPr id="13" name="object 13"/>
          <p:cNvSpPr txBox="1"/>
          <p:nvPr/>
        </p:nvSpPr>
        <p:spPr>
          <a:xfrm>
            <a:off x="1890277" y="3156426"/>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4" name="object 14"/>
          <p:cNvSpPr txBox="1"/>
          <p:nvPr/>
        </p:nvSpPr>
        <p:spPr>
          <a:xfrm>
            <a:off x="1273581" y="2950963"/>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15" name="object 15"/>
          <p:cNvSpPr txBox="1"/>
          <p:nvPr/>
        </p:nvSpPr>
        <p:spPr>
          <a:xfrm>
            <a:off x="3168545" y="2734250"/>
            <a:ext cx="1760855" cy="457834"/>
          </a:xfrm>
          <a:prstGeom prst="rect">
            <a:avLst/>
          </a:prstGeom>
        </p:spPr>
        <p:txBody>
          <a:bodyPr vert="horz" wrap="square" lIns="0" tIns="17145" rIns="0" bIns="0" rtlCol="0">
            <a:spAutoFit/>
          </a:bodyPr>
          <a:lstStyle/>
          <a:p>
            <a:pPr marL="38100">
              <a:lnSpc>
                <a:spcPct val="100000"/>
              </a:lnSpc>
              <a:spcBef>
                <a:spcPts val="135"/>
              </a:spcBef>
            </a:pPr>
            <a:r>
              <a:rPr sz="2800" i="1" spc="35" dirty="0">
                <a:latin typeface="Times New Roman"/>
                <a:cs typeface="Times New Roman"/>
              </a:rPr>
              <a:t>count</a:t>
            </a:r>
            <a:r>
              <a:rPr sz="2800" spc="35" dirty="0">
                <a:latin typeface="Times New Roman"/>
                <a:cs typeface="Times New Roman"/>
              </a:rPr>
              <a:t>(</a:t>
            </a:r>
            <a:r>
              <a:rPr sz="2800" i="1" spc="35" dirty="0">
                <a:latin typeface="Times New Roman"/>
                <a:cs typeface="Times New Roman"/>
              </a:rPr>
              <a:t>w</a:t>
            </a:r>
            <a:r>
              <a:rPr sz="2850" i="1" spc="52" baseline="-20467" dirty="0">
                <a:latin typeface="Times New Roman"/>
                <a:cs typeface="Times New Roman"/>
              </a:rPr>
              <a:t>i</a:t>
            </a:r>
            <a:r>
              <a:rPr sz="2800" spc="35"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endParaRPr sz="2800">
              <a:latin typeface="Times New Roman"/>
              <a:cs typeface="Times New Roman"/>
            </a:endParaRPr>
          </a:p>
        </p:txBody>
      </p:sp>
      <p:sp>
        <p:nvSpPr>
          <p:cNvPr id="16" name="object 16"/>
          <p:cNvSpPr txBox="1"/>
          <p:nvPr/>
        </p:nvSpPr>
        <p:spPr>
          <a:xfrm>
            <a:off x="2815644" y="2916585"/>
            <a:ext cx="2467610" cy="1186815"/>
          </a:xfrm>
          <a:prstGeom prst="rect">
            <a:avLst/>
          </a:prstGeom>
        </p:spPr>
        <p:txBody>
          <a:bodyPr vert="horz" wrap="square" lIns="0" tIns="163830" rIns="0" bIns="0" rtlCol="0">
            <a:spAutoFit/>
          </a:bodyPr>
          <a:lstStyle/>
          <a:p>
            <a:pPr marL="104139">
              <a:lnSpc>
                <a:spcPct val="100000"/>
              </a:lnSpc>
              <a:spcBef>
                <a:spcPts val="1290"/>
              </a:spcBef>
            </a:pPr>
            <a:r>
              <a:rPr sz="6375" baseline="-5882" dirty="0">
                <a:latin typeface="Symbol"/>
                <a:cs typeface="Symbol"/>
              </a:rPr>
              <a:t></a:t>
            </a:r>
            <a:r>
              <a:rPr sz="6375" spc="-1042"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 </a:t>
            </a:r>
            <a:r>
              <a:rPr sz="2800" i="1" spc="-60" dirty="0">
                <a:latin typeface="Times New Roman"/>
                <a:cs typeface="Times New Roman"/>
              </a:rPr>
              <a:t>c</a:t>
            </a:r>
            <a:r>
              <a:rPr sz="2800" spc="-60" dirty="0">
                <a:latin typeface="Times New Roman"/>
                <a:cs typeface="Times New Roman"/>
              </a:rPr>
              <a:t>)</a:t>
            </a:r>
            <a:r>
              <a:rPr sz="5475" spc="-89"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17" name="object 17"/>
          <p:cNvSpPr/>
          <p:nvPr/>
        </p:nvSpPr>
        <p:spPr>
          <a:xfrm>
            <a:off x="2828403" y="3246525"/>
            <a:ext cx="2430145" cy="0"/>
          </a:xfrm>
          <a:custGeom>
            <a:avLst/>
            <a:gdLst/>
            <a:ahLst/>
            <a:cxnLst/>
            <a:rect l="l" t="t" r="r" b="b"/>
            <a:pathLst>
              <a:path w="2430145">
                <a:moveTo>
                  <a:pt x="0" y="0"/>
                </a:moveTo>
                <a:lnTo>
                  <a:pt x="2429946" y="0"/>
                </a:lnTo>
              </a:path>
            </a:pathLst>
          </a:custGeom>
          <a:ln w="17825">
            <a:solidFill>
              <a:srgbClr val="000000"/>
            </a:solidFill>
          </a:ln>
        </p:spPr>
        <p:txBody>
          <a:bodyPr wrap="square" lIns="0" tIns="0" rIns="0" bIns="0" rtlCol="0"/>
          <a:lstStyle/>
          <a:p>
            <a:endParaRPr/>
          </a:p>
        </p:txBody>
      </p:sp>
      <p:sp>
        <p:nvSpPr>
          <p:cNvPr id="18" name="object 18"/>
          <p:cNvSpPr txBox="1"/>
          <p:nvPr/>
        </p:nvSpPr>
        <p:spPr>
          <a:xfrm>
            <a:off x="6940867" y="3095250"/>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9" name="object 19"/>
          <p:cNvSpPr txBox="1"/>
          <p:nvPr/>
        </p:nvSpPr>
        <p:spPr>
          <a:xfrm>
            <a:off x="6324142" y="2889787"/>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20" name="object 20"/>
          <p:cNvSpPr txBox="1"/>
          <p:nvPr/>
        </p:nvSpPr>
        <p:spPr>
          <a:xfrm>
            <a:off x="8219196" y="2673074"/>
            <a:ext cx="220154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5" dirty="0">
                <a:latin typeface="Times New Roman"/>
                <a:cs typeface="Times New Roman"/>
              </a:rPr>
              <a:t> </a:t>
            </a:r>
            <a:r>
              <a:rPr sz="2800" spc="95" dirty="0">
                <a:latin typeface="Symbol"/>
                <a:cs typeface="Symbol"/>
              </a:rPr>
              <a:t></a:t>
            </a:r>
            <a:r>
              <a:rPr sz="2800" spc="95" dirty="0">
                <a:latin typeface="Times New Roman"/>
                <a:cs typeface="Times New Roman"/>
              </a:rPr>
              <a:t>1</a:t>
            </a:r>
            <a:endParaRPr sz="2800">
              <a:latin typeface="Times New Roman"/>
              <a:cs typeface="Times New Roman"/>
            </a:endParaRPr>
          </a:p>
        </p:txBody>
      </p:sp>
      <p:sp>
        <p:nvSpPr>
          <p:cNvPr id="21" name="object 21"/>
          <p:cNvSpPr txBox="1"/>
          <p:nvPr/>
        </p:nvSpPr>
        <p:spPr>
          <a:xfrm>
            <a:off x="7866278" y="2855408"/>
            <a:ext cx="2891155" cy="1186815"/>
          </a:xfrm>
          <a:prstGeom prst="rect">
            <a:avLst/>
          </a:prstGeom>
        </p:spPr>
        <p:txBody>
          <a:bodyPr vert="horz" wrap="square" lIns="0" tIns="163830" rIns="0" bIns="0" rtlCol="0">
            <a:spAutoFit/>
          </a:bodyPr>
          <a:lstStyle/>
          <a:p>
            <a:pPr marL="104139">
              <a:lnSpc>
                <a:spcPct val="100000"/>
              </a:lnSpc>
              <a:spcBef>
                <a:spcPts val="1290"/>
              </a:spcBef>
            </a:pPr>
            <a:r>
              <a:rPr sz="6375" spc="7" baseline="-5882" dirty="0">
                <a:latin typeface="Symbol"/>
                <a:cs typeface="Symbol"/>
              </a:rPr>
              <a:t></a:t>
            </a:r>
            <a:r>
              <a:rPr sz="6375" spc="-509"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a:t>
            </a:r>
            <a:r>
              <a:rPr sz="2800" spc="-36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385" dirty="0">
                <a:latin typeface="Times New Roman"/>
                <a:cs typeface="Times New Roman"/>
              </a:rPr>
              <a:t> </a:t>
            </a:r>
            <a:r>
              <a:rPr sz="2800" spc="-75" dirty="0">
                <a:latin typeface="Symbol"/>
                <a:cs typeface="Symbol"/>
              </a:rPr>
              <a:t></a:t>
            </a:r>
            <a:r>
              <a:rPr sz="2800" spc="-75" dirty="0">
                <a:latin typeface="Times New Roman"/>
                <a:cs typeface="Times New Roman"/>
              </a:rPr>
              <a:t>1</a:t>
            </a:r>
            <a:r>
              <a:rPr sz="5475" spc="-112"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22" name="object 22"/>
          <p:cNvSpPr/>
          <p:nvPr/>
        </p:nvSpPr>
        <p:spPr>
          <a:xfrm>
            <a:off x="7879036" y="3185349"/>
            <a:ext cx="2853690" cy="0"/>
          </a:xfrm>
          <a:custGeom>
            <a:avLst/>
            <a:gdLst/>
            <a:ahLst/>
            <a:cxnLst/>
            <a:rect l="l" t="t" r="r" b="b"/>
            <a:pathLst>
              <a:path w="2853690">
                <a:moveTo>
                  <a:pt x="0" y="0"/>
                </a:moveTo>
                <a:lnTo>
                  <a:pt x="2853374" y="0"/>
                </a:lnTo>
              </a:path>
            </a:pathLst>
          </a:custGeom>
          <a:ln w="17825">
            <a:solidFill>
              <a:srgbClr val="000000"/>
            </a:solidFill>
          </a:ln>
        </p:spPr>
        <p:txBody>
          <a:bodyPr wrap="square" lIns="0" tIns="0" rIns="0" bIns="0" rtlCol="0"/>
          <a:lstStyle/>
          <a:p>
            <a:endParaRPr/>
          </a:p>
        </p:txBody>
      </p:sp>
      <p:grpSp>
        <p:nvGrpSpPr>
          <p:cNvPr id="23" name="object 23"/>
          <p:cNvGrpSpPr/>
          <p:nvPr/>
        </p:nvGrpSpPr>
        <p:grpSpPr>
          <a:xfrm>
            <a:off x="5467172" y="2968675"/>
            <a:ext cx="841375" cy="592455"/>
            <a:chOff x="5467172" y="2968675"/>
            <a:chExt cx="841375" cy="592455"/>
          </a:xfrm>
        </p:grpSpPr>
        <p:sp>
          <p:nvSpPr>
            <p:cNvPr id="24" name="object 24"/>
            <p:cNvSpPr/>
            <p:nvPr/>
          </p:nvSpPr>
          <p:spPr>
            <a:xfrm>
              <a:off x="5473522" y="2975025"/>
              <a:ext cx="828675" cy="579755"/>
            </a:xfrm>
            <a:custGeom>
              <a:avLst/>
              <a:gdLst/>
              <a:ahLst/>
              <a:cxnLst/>
              <a:rect l="l" t="t" r="r" b="b"/>
              <a:pathLst>
                <a:path w="828675" h="579754">
                  <a:moveTo>
                    <a:pt x="538873" y="0"/>
                  </a:moveTo>
                  <a:lnTo>
                    <a:pt x="538873" y="144881"/>
                  </a:lnTo>
                  <a:lnTo>
                    <a:pt x="0" y="144881"/>
                  </a:lnTo>
                  <a:lnTo>
                    <a:pt x="0" y="434657"/>
                  </a:lnTo>
                  <a:lnTo>
                    <a:pt x="538873" y="434657"/>
                  </a:lnTo>
                  <a:lnTo>
                    <a:pt x="538873" y="579539"/>
                  </a:lnTo>
                  <a:lnTo>
                    <a:pt x="828649" y="289763"/>
                  </a:lnTo>
                  <a:lnTo>
                    <a:pt x="538873" y="0"/>
                  </a:lnTo>
                  <a:close/>
                </a:path>
              </a:pathLst>
            </a:custGeom>
            <a:solidFill>
              <a:srgbClr val="4472C4"/>
            </a:solidFill>
          </p:spPr>
          <p:txBody>
            <a:bodyPr wrap="square" lIns="0" tIns="0" rIns="0" bIns="0" rtlCol="0"/>
            <a:lstStyle/>
            <a:p>
              <a:endParaRPr/>
            </a:p>
          </p:txBody>
        </p:sp>
        <p:sp>
          <p:nvSpPr>
            <p:cNvPr id="25" name="object 25"/>
            <p:cNvSpPr/>
            <p:nvPr/>
          </p:nvSpPr>
          <p:spPr>
            <a:xfrm>
              <a:off x="5473522" y="2975025"/>
              <a:ext cx="828675" cy="579755"/>
            </a:xfrm>
            <a:custGeom>
              <a:avLst/>
              <a:gdLst/>
              <a:ahLst/>
              <a:cxnLst/>
              <a:rect l="l" t="t" r="r" b="b"/>
              <a:pathLst>
                <a:path w="828675" h="579754">
                  <a:moveTo>
                    <a:pt x="0" y="144887"/>
                  </a:moveTo>
                  <a:lnTo>
                    <a:pt x="538877" y="144887"/>
                  </a:lnTo>
                  <a:lnTo>
                    <a:pt x="538877" y="0"/>
                  </a:lnTo>
                  <a:lnTo>
                    <a:pt x="828651" y="289774"/>
                  </a:lnTo>
                  <a:lnTo>
                    <a:pt x="538877" y="579549"/>
                  </a:lnTo>
                  <a:lnTo>
                    <a:pt x="538877" y="434662"/>
                  </a:lnTo>
                  <a:lnTo>
                    <a:pt x="0" y="434662"/>
                  </a:lnTo>
                  <a:lnTo>
                    <a:pt x="0" y="144887"/>
                  </a:lnTo>
                  <a:close/>
                </a:path>
              </a:pathLst>
            </a:custGeom>
            <a:ln w="12700">
              <a:solidFill>
                <a:srgbClr val="2F528F"/>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75" dirty="0"/>
              <a:t>Laplace </a:t>
            </a:r>
            <a:r>
              <a:rPr spc="-220" dirty="0"/>
              <a:t>(add-1) </a:t>
            </a:r>
            <a:r>
              <a:rPr spc="-155" dirty="0"/>
              <a:t>smoothing </a:t>
            </a:r>
            <a:r>
              <a:rPr spc="-195" dirty="0"/>
              <a:t>for </a:t>
            </a:r>
            <a:r>
              <a:rPr spc="-200" dirty="0"/>
              <a:t>Naïve</a:t>
            </a:r>
            <a:r>
              <a:rPr spc="-775" dirty="0"/>
              <a:t> </a:t>
            </a:r>
            <a:r>
              <a:rPr spc="-185" dirty="0"/>
              <a:t>Bayes  </a:t>
            </a:r>
            <a:r>
              <a:rPr spc="-220" dirty="0"/>
              <a:t>(Depiction)</a:t>
            </a:r>
          </a:p>
        </p:txBody>
      </p:sp>
      <p:grpSp>
        <p:nvGrpSpPr>
          <p:cNvPr id="3" name="object 3"/>
          <p:cNvGrpSpPr/>
          <p:nvPr/>
        </p:nvGrpSpPr>
        <p:grpSpPr>
          <a:xfrm>
            <a:off x="1828800" y="2057400"/>
            <a:ext cx="8597900" cy="4504880"/>
            <a:chOff x="1765300" y="1568005"/>
            <a:chExt cx="8661400" cy="4994275"/>
          </a:xfrm>
        </p:grpSpPr>
        <p:sp>
          <p:nvSpPr>
            <p:cNvPr id="4" name="object 4"/>
            <p:cNvSpPr/>
            <p:nvPr/>
          </p:nvSpPr>
          <p:spPr>
            <a:xfrm>
              <a:off x="1765300" y="1568005"/>
              <a:ext cx="8661400" cy="499109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5606604"/>
              <a:ext cx="539115" cy="955675"/>
            </a:xfrm>
            <a:custGeom>
              <a:avLst/>
              <a:gdLst/>
              <a:ahLst/>
              <a:cxnLst/>
              <a:rect l="l" t="t" r="r" b="b"/>
              <a:pathLst>
                <a:path w="539115" h="955675">
                  <a:moveTo>
                    <a:pt x="42768" y="63382"/>
                  </a:moveTo>
                  <a:lnTo>
                    <a:pt x="31693" y="69585"/>
                  </a:lnTo>
                  <a:lnTo>
                    <a:pt x="527862" y="955602"/>
                  </a:lnTo>
                  <a:lnTo>
                    <a:pt x="538937" y="949397"/>
                  </a:lnTo>
                  <a:lnTo>
                    <a:pt x="42768" y="63382"/>
                  </a:lnTo>
                  <a:close/>
                </a:path>
                <a:path w="539115" h="955675">
                  <a:moveTo>
                    <a:pt x="0" y="0"/>
                  </a:moveTo>
                  <a:lnTo>
                    <a:pt x="3987" y="85100"/>
                  </a:lnTo>
                  <a:lnTo>
                    <a:pt x="31693" y="69585"/>
                  </a:lnTo>
                  <a:lnTo>
                    <a:pt x="25488" y="58506"/>
                  </a:lnTo>
                  <a:lnTo>
                    <a:pt x="36563" y="52301"/>
                  </a:lnTo>
                  <a:lnTo>
                    <a:pt x="62557" y="52301"/>
                  </a:lnTo>
                  <a:lnTo>
                    <a:pt x="70472" y="47868"/>
                  </a:lnTo>
                  <a:lnTo>
                    <a:pt x="0" y="0"/>
                  </a:lnTo>
                  <a:close/>
                </a:path>
                <a:path w="539115" h="955675">
                  <a:moveTo>
                    <a:pt x="36563" y="52301"/>
                  </a:moveTo>
                  <a:lnTo>
                    <a:pt x="25488" y="58506"/>
                  </a:lnTo>
                  <a:lnTo>
                    <a:pt x="31693" y="69585"/>
                  </a:lnTo>
                  <a:lnTo>
                    <a:pt x="42768" y="63382"/>
                  </a:lnTo>
                  <a:lnTo>
                    <a:pt x="36563" y="52301"/>
                  </a:lnTo>
                  <a:close/>
                </a:path>
                <a:path w="539115" h="955675">
                  <a:moveTo>
                    <a:pt x="62557" y="52301"/>
                  </a:moveTo>
                  <a:lnTo>
                    <a:pt x="36563" y="52301"/>
                  </a:lnTo>
                  <a:lnTo>
                    <a:pt x="42768" y="63382"/>
                  </a:lnTo>
                  <a:lnTo>
                    <a:pt x="62557" y="52301"/>
                  </a:lnTo>
                  <a:close/>
                </a:path>
              </a:pathLst>
            </a:custGeom>
            <a:solidFill>
              <a:srgbClr val="FF0000"/>
            </a:solidFill>
          </p:spPr>
          <p:txBody>
            <a:bodyPr wrap="square" lIns="0" tIns="0" rIns="0" bIns="0" rtlCol="0"/>
            <a:lstStyle/>
            <a:p>
              <a:endParaRPr/>
            </a:p>
          </p:txBody>
        </p:sp>
      </p:grpSp>
      <p:sp>
        <p:nvSpPr>
          <p:cNvPr id="6" name="object 6"/>
          <p:cNvSpPr txBox="1"/>
          <p:nvPr/>
        </p:nvSpPr>
        <p:spPr>
          <a:xfrm>
            <a:off x="8498840" y="6543547"/>
            <a:ext cx="165036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Carlito"/>
                <a:cs typeface="Carlito"/>
              </a:rPr>
              <a:t>Zero</a:t>
            </a:r>
            <a:r>
              <a:rPr sz="1800" spc="-50" dirty="0">
                <a:solidFill>
                  <a:srgbClr val="FF0000"/>
                </a:solidFill>
                <a:latin typeface="Carlito"/>
                <a:cs typeface="Carlito"/>
              </a:rPr>
              <a:t> </a:t>
            </a:r>
            <a:r>
              <a:rPr sz="1800" spc="-5" dirty="0">
                <a:solidFill>
                  <a:srgbClr val="FF0000"/>
                </a:solidFill>
                <a:latin typeface="Carlito"/>
                <a:cs typeface="Carlito"/>
              </a:rPr>
              <a:t>probabilities</a:t>
            </a:r>
            <a:endParaRPr sz="1800">
              <a:latin typeface="Carlito"/>
              <a:cs typeface="Carlito"/>
            </a:endParaRPr>
          </a:p>
        </p:txBody>
      </p:sp>
      <p:sp>
        <p:nvSpPr>
          <p:cNvPr id="7" name="object 7"/>
          <p:cNvSpPr txBox="1"/>
          <p:nvPr/>
        </p:nvSpPr>
        <p:spPr>
          <a:xfrm>
            <a:off x="2212339" y="6513068"/>
            <a:ext cx="58064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 </a:t>
            </a:r>
            <a:r>
              <a:rPr sz="1800" spc="-5" dirty="0">
                <a:latin typeface="Carlito"/>
                <a:cs typeface="Carlito"/>
              </a:rPr>
              <a:t>Items (samples) </a:t>
            </a:r>
            <a:r>
              <a:rPr sz="1800" spc="-10" dirty="0">
                <a:latin typeface="Carlito"/>
                <a:cs typeface="Carlito"/>
              </a:rPr>
              <a:t>are </a:t>
            </a:r>
            <a:r>
              <a:rPr sz="1800" spc="-5" dirty="0">
                <a:latin typeface="Carlito"/>
                <a:cs typeface="Carlito"/>
              </a:rPr>
              <a:t>sorted in </a:t>
            </a:r>
            <a:r>
              <a:rPr sz="1800" spc="-10" dirty="0">
                <a:latin typeface="Carlito"/>
                <a:cs typeface="Carlito"/>
              </a:rPr>
              <a:t>order </a:t>
            </a:r>
            <a:r>
              <a:rPr sz="1800" dirty="0">
                <a:latin typeface="Carlito"/>
                <a:cs typeface="Carlito"/>
              </a:rPr>
              <a:t>of </a:t>
            </a:r>
            <a:r>
              <a:rPr sz="1800" spc="-5" dirty="0">
                <a:latin typeface="Carlito"/>
                <a:cs typeface="Carlito"/>
              </a:rPr>
              <a:t>decreasing</a:t>
            </a:r>
            <a:r>
              <a:rPr sz="1800" spc="70" dirty="0">
                <a:latin typeface="Carlito"/>
                <a:cs typeface="Carlito"/>
              </a:rPr>
              <a:t> </a:t>
            </a:r>
            <a:r>
              <a:rPr sz="1800" spc="-5" dirty="0">
                <a:latin typeface="Carlito"/>
                <a:cs typeface="Carlito"/>
              </a:rPr>
              <a:t>probability</a:t>
            </a:r>
            <a:endParaRPr sz="1800">
              <a:latin typeface="Carlito"/>
              <a:cs typeface="Carlito"/>
            </a:endParaRPr>
          </a:p>
        </p:txBody>
      </p:sp>
      <p:sp>
        <p:nvSpPr>
          <p:cNvPr id="8" name="object 8"/>
          <p:cNvSpPr txBox="1"/>
          <p:nvPr/>
        </p:nvSpPr>
        <p:spPr>
          <a:xfrm>
            <a:off x="7628890" y="3785107"/>
            <a:ext cx="1572260" cy="845819"/>
          </a:xfrm>
          <a:prstGeom prst="rect">
            <a:avLst/>
          </a:prstGeom>
        </p:spPr>
        <p:txBody>
          <a:bodyPr vert="horz" wrap="square" lIns="0" tIns="13970" rIns="0" bIns="0" rtlCol="0">
            <a:spAutoFit/>
          </a:bodyPr>
          <a:lstStyle/>
          <a:p>
            <a:pPr marL="12700" marR="5080">
              <a:lnSpc>
                <a:spcPct val="99400"/>
              </a:lnSpc>
              <a:spcBef>
                <a:spcPts val="110"/>
              </a:spcBef>
            </a:pPr>
            <a:r>
              <a:rPr sz="1800" spc="-10" dirty="0">
                <a:solidFill>
                  <a:srgbClr val="0000FF"/>
                </a:solidFill>
                <a:latin typeface="Carlito"/>
                <a:cs typeface="Carlito"/>
              </a:rPr>
              <a:t>Non-zero  </a:t>
            </a:r>
            <a:r>
              <a:rPr sz="1800" spc="-5" dirty="0">
                <a:solidFill>
                  <a:srgbClr val="0000FF"/>
                </a:solidFill>
                <a:latin typeface="Carlito"/>
                <a:cs typeface="Carlito"/>
              </a:rPr>
              <a:t>probabilities  </a:t>
            </a:r>
            <a:r>
              <a:rPr sz="1800" spc="-10" dirty="0">
                <a:solidFill>
                  <a:srgbClr val="0000FF"/>
                </a:solidFill>
                <a:latin typeface="Carlito"/>
                <a:cs typeface="Carlito"/>
              </a:rPr>
              <a:t>after</a:t>
            </a:r>
            <a:r>
              <a:rPr sz="1800" spc="-45" dirty="0">
                <a:solidFill>
                  <a:srgbClr val="0000FF"/>
                </a:solidFill>
                <a:latin typeface="Carlito"/>
                <a:cs typeface="Carlito"/>
              </a:rPr>
              <a:t> </a:t>
            </a:r>
            <a:r>
              <a:rPr sz="1800" spc="-5" dirty="0">
                <a:solidFill>
                  <a:srgbClr val="0000FF"/>
                </a:solidFill>
                <a:latin typeface="Carlito"/>
                <a:cs typeface="Carlito"/>
              </a:rPr>
              <a:t>smoothing.</a:t>
            </a:r>
            <a:endParaRPr sz="1800">
              <a:latin typeface="Carlito"/>
              <a:cs typeface="Carlito"/>
            </a:endParaRPr>
          </a:p>
        </p:txBody>
      </p:sp>
      <p:sp>
        <p:nvSpPr>
          <p:cNvPr id="9" name="object 9"/>
          <p:cNvSpPr/>
          <p:nvPr/>
        </p:nvSpPr>
        <p:spPr>
          <a:xfrm>
            <a:off x="8279345" y="4686287"/>
            <a:ext cx="147320" cy="768350"/>
          </a:xfrm>
          <a:custGeom>
            <a:avLst/>
            <a:gdLst/>
            <a:ahLst/>
            <a:cxnLst/>
            <a:rect l="l" t="t" r="r" b="b"/>
            <a:pathLst>
              <a:path w="147320" h="768350">
                <a:moveTo>
                  <a:pt x="0" y="686930"/>
                </a:moveTo>
                <a:lnTo>
                  <a:pt x="26454" y="767918"/>
                </a:lnTo>
                <a:lnTo>
                  <a:pt x="69851" y="706043"/>
                </a:lnTo>
                <a:lnTo>
                  <a:pt x="42087" y="706043"/>
                </a:lnTo>
                <a:lnTo>
                  <a:pt x="29527" y="704176"/>
                </a:lnTo>
                <a:lnTo>
                  <a:pt x="31399" y="691612"/>
                </a:lnTo>
                <a:lnTo>
                  <a:pt x="0" y="686930"/>
                </a:lnTo>
                <a:close/>
              </a:path>
              <a:path w="147320" h="768350">
                <a:moveTo>
                  <a:pt x="31399" y="691612"/>
                </a:moveTo>
                <a:lnTo>
                  <a:pt x="29527" y="704176"/>
                </a:lnTo>
                <a:lnTo>
                  <a:pt x="42087" y="706043"/>
                </a:lnTo>
                <a:lnTo>
                  <a:pt x="43959" y="693485"/>
                </a:lnTo>
                <a:lnTo>
                  <a:pt x="31399" y="691612"/>
                </a:lnTo>
                <a:close/>
              </a:path>
              <a:path w="147320" h="768350">
                <a:moveTo>
                  <a:pt x="43959" y="693485"/>
                </a:moveTo>
                <a:lnTo>
                  <a:pt x="42087" y="706043"/>
                </a:lnTo>
                <a:lnTo>
                  <a:pt x="69851" y="706043"/>
                </a:lnTo>
                <a:lnTo>
                  <a:pt x="75374" y="698169"/>
                </a:lnTo>
                <a:lnTo>
                  <a:pt x="43959" y="693485"/>
                </a:lnTo>
                <a:close/>
              </a:path>
              <a:path w="147320" h="768350">
                <a:moveTo>
                  <a:pt x="134467" y="0"/>
                </a:moveTo>
                <a:lnTo>
                  <a:pt x="31399" y="691612"/>
                </a:lnTo>
                <a:lnTo>
                  <a:pt x="43959" y="693485"/>
                </a:lnTo>
                <a:lnTo>
                  <a:pt x="147027" y="1866"/>
                </a:lnTo>
                <a:lnTo>
                  <a:pt x="134467" y="0"/>
                </a:lnTo>
                <a:close/>
              </a:path>
            </a:pathLst>
          </a:custGeom>
          <a:solidFill>
            <a:srgbClr val="0000FF"/>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759700"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60" dirty="0"/>
              <a:t>Bayes:</a:t>
            </a:r>
            <a:r>
              <a:rPr spc="-675" dirty="0"/>
              <a:t> </a:t>
            </a:r>
            <a:r>
              <a:rPr spc="-215" dirty="0"/>
              <a:t>Learning</a:t>
            </a:r>
          </a:p>
        </p:txBody>
      </p:sp>
      <p:sp>
        <p:nvSpPr>
          <p:cNvPr id="3" name="object 3"/>
          <p:cNvSpPr txBox="1"/>
          <p:nvPr/>
        </p:nvSpPr>
        <p:spPr>
          <a:xfrm>
            <a:off x="1717039" y="1490979"/>
            <a:ext cx="5399405" cy="1684655"/>
          </a:xfrm>
          <a:prstGeom prst="rect">
            <a:avLst/>
          </a:prstGeom>
        </p:spPr>
        <p:txBody>
          <a:bodyPr vert="horz" wrap="square" lIns="0" tIns="12700" rIns="0" bIns="0" rtlCol="0">
            <a:spAutoFit/>
          </a:bodyPr>
          <a:lstStyle/>
          <a:p>
            <a:pPr marL="325120" indent="-274955">
              <a:lnSpc>
                <a:spcPct val="100000"/>
              </a:lnSpc>
              <a:spcBef>
                <a:spcPts val="100"/>
              </a:spcBef>
              <a:buAutoNum type="arabicPeriod"/>
              <a:tabLst>
                <a:tab pos="325755" algn="l"/>
              </a:tabLst>
            </a:pPr>
            <a:r>
              <a:rPr sz="2200" spc="-10" dirty="0">
                <a:latin typeface="Carlito"/>
                <a:cs typeface="Carlito"/>
              </a:rPr>
              <a:t>From </a:t>
            </a:r>
            <a:r>
              <a:rPr sz="2200" spc="-5" dirty="0">
                <a:latin typeface="Carlito"/>
                <a:cs typeface="Carlito"/>
              </a:rPr>
              <a:t>the </a:t>
            </a:r>
            <a:r>
              <a:rPr sz="2200" spc="-15" dirty="0">
                <a:latin typeface="Carlito"/>
                <a:cs typeface="Carlito"/>
              </a:rPr>
              <a:t>training </a:t>
            </a:r>
            <a:r>
              <a:rPr sz="2200" spc="-10" dirty="0">
                <a:latin typeface="Carlito"/>
                <a:cs typeface="Carlito"/>
              </a:rPr>
              <a:t>corpus, </a:t>
            </a:r>
            <a:r>
              <a:rPr sz="2200" spc="-15" dirty="0">
                <a:latin typeface="Carlito"/>
                <a:cs typeface="Carlito"/>
              </a:rPr>
              <a:t>extract</a:t>
            </a:r>
            <a:r>
              <a:rPr sz="2200" spc="60" dirty="0">
                <a:latin typeface="Carlito"/>
                <a:cs typeface="Carlito"/>
              </a:rPr>
              <a:t> </a:t>
            </a:r>
            <a:r>
              <a:rPr sz="2200" i="1" spc="-30" dirty="0">
                <a:latin typeface="Times New Roman"/>
                <a:cs typeface="Times New Roman"/>
              </a:rPr>
              <a:t>Vocabulary</a:t>
            </a:r>
            <a:endParaRPr sz="2200">
              <a:latin typeface="Times New Roman"/>
              <a:cs typeface="Times New Roman"/>
            </a:endParaRPr>
          </a:p>
          <a:p>
            <a:pPr marL="274955" marR="2770505" indent="-274955" algn="r">
              <a:lnSpc>
                <a:spcPct val="100000"/>
              </a:lnSpc>
              <a:spcBef>
                <a:spcPts val="2425"/>
              </a:spcBef>
              <a:buAutoNum type="arabicPeriod"/>
              <a:tabLst>
                <a:tab pos="274955" algn="l"/>
              </a:tabLst>
            </a:pPr>
            <a:r>
              <a:rPr sz="2200" spc="-10" dirty="0">
                <a:latin typeface="Carlito"/>
                <a:cs typeface="Carlito"/>
              </a:rPr>
              <a:t>Calculate </a:t>
            </a:r>
            <a:r>
              <a:rPr sz="2200" i="1" spc="-75" dirty="0">
                <a:latin typeface="Trebuchet MS"/>
                <a:cs typeface="Trebuchet MS"/>
              </a:rPr>
              <a:t>P</a:t>
            </a:r>
            <a:r>
              <a:rPr sz="2200" spc="-75" dirty="0">
                <a:latin typeface="Carlito"/>
                <a:cs typeface="Carlito"/>
              </a:rPr>
              <a:t>(</a:t>
            </a:r>
            <a:r>
              <a:rPr sz="2200" i="1" spc="-75" dirty="0">
                <a:latin typeface="Trebuchet MS"/>
                <a:cs typeface="Trebuchet MS"/>
              </a:rPr>
              <a:t>c</a:t>
            </a:r>
            <a:r>
              <a:rPr sz="2250" i="1" spc="-112" baseline="-18518" dirty="0">
                <a:latin typeface="Trebuchet MS"/>
                <a:cs typeface="Trebuchet MS"/>
              </a:rPr>
              <a:t>j</a:t>
            </a:r>
            <a:r>
              <a:rPr sz="2200" spc="-75" dirty="0">
                <a:latin typeface="Carlito"/>
                <a:cs typeface="Carlito"/>
              </a:rPr>
              <a:t>)</a:t>
            </a:r>
            <a:r>
              <a:rPr sz="2200" spc="-60" dirty="0">
                <a:latin typeface="Carlito"/>
                <a:cs typeface="Carlito"/>
              </a:rPr>
              <a:t> </a:t>
            </a:r>
            <a:r>
              <a:rPr sz="2200" spc="-10" dirty="0">
                <a:latin typeface="Carlito"/>
                <a:cs typeface="Carlito"/>
              </a:rPr>
              <a:t>terms</a:t>
            </a:r>
            <a:endParaRPr sz="2200">
              <a:latin typeface="Carlito"/>
              <a:cs typeface="Carlito"/>
            </a:endParaRPr>
          </a:p>
          <a:p>
            <a:pPr marL="227965" marR="2821940" lvl="1" indent="-227965" algn="r">
              <a:lnSpc>
                <a:spcPct val="100000"/>
              </a:lnSpc>
              <a:spcBef>
                <a:spcPts val="245"/>
              </a:spcBef>
              <a:buFont typeface="Arial"/>
              <a:buChar char="•"/>
              <a:tabLst>
                <a:tab pos="227965" algn="l"/>
                <a:tab pos="228600" algn="l"/>
              </a:tabLst>
            </a:pPr>
            <a:r>
              <a:rPr sz="2000" spc="-15" dirty="0">
                <a:latin typeface="Carlito"/>
                <a:cs typeface="Carlito"/>
              </a:rPr>
              <a:t>For </a:t>
            </a:r>
            <a:r>
              <a:rPr sz="2000" dirty="0">
                <a:latin typeface="Carlito"/>
                <a:cs typeface="Carlito"/>
              </a:rPr>
              <a:t>each </a:t>
            </a:r>
            <a:r>
              <a:rPr sz="2000" i="1" spc="-125" dirty="0">
                <a:latin typeface="Trebuchet MS"/>
                <a:cs typeface="Trebuchet MS"/>
              </a:rPr>
              <a:t>c</a:t>
            </a:r>
            <a:r>
              <a:rPr sz="1950" i="1" spc="-187" baseline="-17094" dirty="0">
                <a:latin typeface="Trebuchet MS"/>
                <a:cs typeface="Trebuchet MS"/>
              </a:rPr>
              <a:t>j </a:t>
            </a:r>
            <a:r>
              <a:rPr sz="2000" dirty="0">
                <a:latin typeface="Carlito"/>
                <a:cs typeface="Carlito"/>
              </a:rPr>
              <a:t>in </a:t>
            </a:r>
            <a:r>
              <a:rPr sz="2000" i="1" spc="-155" dirty="0">
                <a:latin typeface="Trebuchet MS"/>
                <a:cs typeface="Trebuchet MS"/>
              </a:rPr>
              <a:t>C</a:t>
            </a:r>
            <a:r>
              <a:rPr sz="2000" i="1" spc="-190" dirty="0">
                <a:latin typeface="Trebuchet MS"/>
                <a:cs typeface="Trebuchet MS"/>
              </a:rPr>
              <a:t> </a:t>
            </a:r>
            <a:r>
              <a:rPr sz="2000" spc="-5" dirty="0">
                <a:latin typeface="Carlito"/>
                <a:cs typeface="Carlito"/>
              </a:rPr>
              <a:t>do</a:t>
            </a:r>
            <a:endParaRPr sz="2000">
              <a:latin typeface="Carlito"/>
              <a:cs typeface="Carlito"/>
            </a:endParaRPr>
          </a:p>
          <a:p>
            <a:pPr marR="482600" algn="ctr">
              <a:lnSpc>
                <a:spcPct val="100000"/>
              </a:lnSpc>
              <a:spcBef>
                <a:spcPts val="315"/>
              </a:spcBef>
            </a:pPr>
            <a:r>
              <a:rPr sz="2000" i="1" spc="-90" dirty="0">
                <a:latin typeface="Trebuchet MS"/>
                <a:cs typeface="Trebuchet MS"/>
              </a:rPr>
              <a:t>docs</a:t>
            </a:r>
            <a:r>
              <a:rPr sz="1950" i="1" spc="-135" baseline="-17094" dirty="0">
                <a:latin typeface="Trebuchet MS"/>
                <a:cs typeface="Trebuchet MS"/>
              </a:rPr>
              <a:t>j </a:t>
            </a:r>
            <a:r>
              <a:rPr sz="2000" spc="545" dirty="0">
                <a:latin typeface="Symbol"/>
                <a:cs typeface="Symbol"/>
              </a:rPr>
              <a:t></a:t>
            </a:r>
            <a:r>
              <a:rPr sz="2000" spc="545" dirty="0">
                <a:latin typeface="Times New Roman"/>
                <a:cs typeface="Times New Roman"/>
              </a:rPr>
              <a:t> </a:t>
            </a:r>
            <a:r>
              <a:rPr sz="2000" dirty="0">
                <a:latin typeface="Carlito"/>
                <a:cs typeface="Carlito"/>
              </a:rPr>
              <a:t>all </a:t>
            </a:r>
            <a:r>
              <a:rPr sz="2000" spc="-5" dirty="0">
                <a:latin typeface="Carlito"/>
                <a:cs typeface="Carlito"/>
              </a:rPr>
              <a:t>docs </a:t>
            </a:r>
            <a:r>
              <a:rPr sz="2000" dirty="0">
                <a:latin typeface="Carlito"/>
                <a:cs typeface="Carlito"/>
              </a:rPr>
              <a:t>with class</a:t>
            </a:r>
            <a:r>
              <a:rPr sz="2000" spc="-5" dirty="0">
                <a:latin typeface="Carlito"/>
                <a:cs typeface="Carlito"/>
              </a:rPr>
              <a:t> </a:t>
            </a:r>
            <a:r>
              <a:rPr sz="2000" spc="-85" dirty="0">
                <a:latin typeface="Carlito"/>
                <a:cs typeface="Carlito"/>
              </a:rPr>
              <a:t>=</a:t>
            </a:r>
            <a:r>
              <a:rPr sz="2000" i="1" spc="-85" dirty="0">
                <a:latin typeface="Trebuchet MS"/>
                <a:cs typeface="Trebuchet MS"/>
              </a:rPr>
              <a:t>c</a:t>
            </a:r>
            <a:r>
              <a:rPr sz="1950" i="1" spc="-127" baseline="-17094" dirty="0">
                <a:latin typeface="Trebuchet MS"/>
                <a:cs typeface="Trebuchet MS"/>
              </a:rPr>
              <a:t>j</a:t>
            </a:r>
            <a:endParaRPr sz="1950" baseline="-17094">
              <a:latin typeface="Trebuchet MS"/>
              <a:cs typeface="Trebuchet MS"/>
            </a:endParaRPr>
          </a:p>
        </p:txBody>
      </p:sp>
      <p:sp>
        <p:nvSpPr>
          <p:cNvPr id="4" name="object 4"/>
          <p:cNvSpPr txBox="1"/>
          <p:nvPr/>
        </p:nvSpPr>
        <p:spPr>
          <a:xfrm>
            <a:off x="2901619" y="5707323"/>
            <a:ext cx="1421765" cy="358775"/>
          </a:xfrm>
          <a:prstGeom prst="rect">
            <a:avLst/>
          </a:prstGeom>
        </p:spPr>
        <p:txBody>
          <a:bodyPr vert="horz" wrap="square" lIns="0" tIns="17145" rIns="0" bIns="0" rtlCol="0">
            <a:spAutoFit/>
          </a:bodyPr>
          <a:lstStyle/>
          <a:p>
            <a:pPr marL="38100">
              <a:lnSpc>
                <a:spcPct val="100000"/>
              </a:lnSpc>
              <a:spcBef>
                <a:spcPts val="135"/>
              </a:spcBef>
            </a:pPr>
            <a:r>
              <a:rPr sz="2150" i="1" spc="40" dirty="0">
                <a:latin typeface="Times New Roman"/>
                <a:cs typeface="Times New Roman"/>
              </a:rPr>
              <a:t>P</a:t>
            </a:r>
            <a:r>
              <a:rPr sz="2150" spc="40" dirty="0">
                <a:latin typeface="Times New Roman"/>
                <a:cs typeface="Times New Roman"/>
              </a:rPr>
              <a:t>(</a:t>
            </a:r>
            <a:r>
              <a:rPr sz="2150" i="1" spc="40" dirty="0">
                <a:latin typeface="Times New Roman"/>
                <a:cs typeface="Times New Roman"/>
              </a:rPr>
              <a:t>w</a:t>
            </a:r>
            <a:r>
              <a:rPr sz="1875" i="1" spc="60" baseline="-24444" dirty="0">
                <a:latin typeface="Times New Roman"/>
                <a:cs typeface="Times New Roman"/>
              </a:rPr>
              <a:t>k </a:t>
            </a:r>
            <a:r>
              <a:rPr sz="2150" spc="5" dirty="0">
                <a:latin typeface="Times New Roman"/>
                <a:cs typeface="Times New Roman"/>
              </a:rPr>
              <a:t>| </a:t>
            </a:r>
            <a:r>
              <a:rPr sz="2150" i="1" spc="85" dirty="0">
                <a:latin typeface="Times New Roman"/>
                <a:cs typeface="Times New Roman"/>
              </a:rPr>
              <a:t>c</a:t>
            </a:r>
            <a:r>
              <a:rPr sz="1875" i="1" spc="127" baseline="-24444" dirty="0">
                <a:latin typeface="Times New Roman"/>
                <a:cs typeface="Times New Roman"/>
              </a:rPr>
              <a:t>j </a:t>
            </a:r>
            <a:r>
              <a:rPr sz="2150" spc="10" dirty="0">
                <a:latin typeface="Times New Roman"/>
                <a:cs typeface="Times New Roman"/>
              </a:rPr>
              <a:t>)</a:t>
            </a:r>
            <a:r>
              <a:rPr sz="2150" spc="-310" dirty="0">
                <a:latin typeface="Times New Roman"/>
                <a:cs typeface="Times New Roman"/>
              </a:rPr>
              <a:t> </a:t>
            </a:r>
            <a:r>
              <a:rPr sz="2150" spc="30" dirty="0">
                <a:latin typeface="Symbol"/>
                <a:cs typeface="Symbol"/>
              </a:rPr>
              <a:t></a:t>
            </a:r>
            <a:endParaRPr sz="2150">
              <a:latin typeface="Symbol"/>
              <a:cs typeface="Symbol"/>
            </a:endParaRPr>
          </a:p>
        </p:txBody>
      </p:sp>
      <p:sp>
        <p:nvSpPr>
          <p:cNvPr id="5" name="object 5"/>
          <p:cNvSpPr txBox="1"/>
          <p:nvPr/>
        </p:nvSpPr>
        <p:spPr>
          <a:xfrm>
            <a:off x="5031154" y="5531918"/>
            <a:ext cx="709295" cy="368935"/>
          </a:xfrm>
          <a:prstGeom prst="rect">
            <a:avLst/>
          </a:prstGeom>
        </p:spPr>
        <p:txBody>
          <a:bodyPr vert="horz" wrap="square" lIns="0" tIns="12700" rIns="0" bIns="0" rtlCol="0">
            <a:spAutoFit/>
          </a:bodyPr>
          <a:lstStyle/>
          <a:p>
            <a:pPr marL="38100">
              <a:lnSpc>
                <a:spcPct val="100000"/>
              </a:lnSpc>
              <a:spcBef>
                <a:spcPts val="100"/>
              </a:spcBef>
            </a:pPr>
            <a:r>
              <a:rPr sz="2150" i="1" spc="5" dirty="0">
                <a:latin typeface="Times New Roman"/>
                <a:cs typeface="Times New Roman"/>
              </a:rPr>
              <a:t>n</a:t>
            </a:r>
            <a:r>
              <a:rPr sz="1875" i="1" spc="7" baseline="-24444" dirty="0">
                <a:latin typeface="Times New Roman"/>
                <a:cs typeface="Times New Roman"/>
              </a:rPr>
              <a:t>k </a:t>
            </a:r>
            <a:r>
              <a:rPr sz="2150" spc="15" dirty="0">
                <a:latin typeface="Symbol"/>
                <a:cs typeface="Symbol"/>
              </a:rPr>
              <a:t></a:t>
            </a:r>
            <a:r>
              <a:rPr sz="2150" spc="-480" dirty="0">
                <a:latin typeface="Times New Roman"/>
                <a:cs typeface="Times New Roman"/>
              </a:rPr>
              <a:t> </a:t>
            </a:r>
            <a:r>
              <a:rPr sz="2250" i="1" spc="-45" dirty="0">
                <a:latin typeface="Symbol"/>
                <a:cs typeface="Symbol"/>
              </a:rPr>
              <a:t></a:t>
            </a:r>
            <a:endParaRPr sz="2250">
              <a:latin typeface="Symbol"/>
              <a:cs typeface="Symbol"/>
            </a:endParaRPr>
          </a:p>
        </p:txBody>
      </p:sp>
      <p:sp>
        <p:nvSpPr>
          <p:cNvPr id="6" name="object 6"/>
          <p:cNvSpPr txBox="1"/>
          <p:nvPr/>
        </p:nvSpPr>
        <p:spPr>
          <a:xfrm>
            <a:off x="4348635" y="5919830"/>
            <a:ext cx="2108200" cy="368935"/>
          </a:xfrm>
          <a:prstGeom prst="rect">
            <a:avLst/>
          </a:prstGeom>
        </p:spPr>
        <p:txBody>
          <a:bodyPr vert="horz" wrap="square" lIns="0" tIns="12700" rIns="0" bIns="0" rtlCol="0">
            <a:spAutoFit/>
          </a:bodyPr>
          <a:lstStyle/>
          <a:p>
            <a:pPr marL="12700">
              <a:lnSpc>
                <a:spcPct val="100000"/>
              </a:lnSpc>
              <a:spcBef>
                <a:spcPts val="100"/>
              </a:spcBef>
            </a:pPr>
            <a:r>
              <a:rPr sz="2150" i="1" spc="15" dirty="0">
                <a:latin typeface="Times New Roman"/>
                <a:cs typeface="Times New Roman"/>
              </a:rPr>
              <a:t>n</a:t>
            </a:r>
            <a:r>
              <a:rPr sz="2150" i="1" spc="-225" dirty="0">
                <a:latin typeface="Times New Roman"/>
                <a:cs typeface="Times New Roman"/>
              </a:rPr>
              <a:t> </a:t>
            </a:r>
            <a:r>
              <a:rPr sz="2150" spc="15" dirty="0">
                <a:latin typeface="Symbol"/>
                <a:cs typeface="Symbol"/>
              </a:rPr>
              <a:t></a:t>
            </a:r>
            <a:r>
              <a:rPr sz="2150" spc="-345" dirty="0">
                <a:latin typeface="Times New Roman"/>
                <a:cs typeface="Times New Roman"/>
              </a:rPr>
              <a:t> </a:t>
            </a:r>
            <a:r>
              <a:rPr sz="2250" i="1" spc="-45" dirty="0">
                <a:latin typeface="Symbol"/>
                <a:cs typeface="Symbol"/>
              </a:rPr>
              <a:t></a:t>
            </a:r>
            <a:r>
              <a:rPr sz="2250" i="1" spc="-55" dirty="0">
                <a:latin typeface="Times New Roman"/>
                <a:cs typeface="Times New Roman"/>
              </a:rPr>
              <a:t> </a:t>
            </a:r>
            <a:r>
              <a:rPr sz="2150" spc="5" dirty="0">
                <a:latin typeface="Times New Roman"/>
                <a:cs typeface="Times New Roman"/>
              </a:rPr>
              <a:t>|</a:t>
            </a:r>
            <a:r>
              <a:rPr sz="2150" spc="-310" dirty="0">
                <a:latin typeface="Times New Roman"/>
                <a:cs typeface="Times New Roman"/>
              </a:rPr>
              <a:t> </a:t>
            </a:r>
            <a:r>
              <a:rPr sz="2150" i="1" spc="10" dirty="0">
                <a:latin typeface="Times New Roman"/>
                <a:cs typeface="Times New Roman"/>
              </a:rPr>
              <a:t>Vocabulary</a:t>
            </a:r>
            <a:r>
              <a:rPr sz="2150" i="1" spc="-155" dirty="0">
                <a:latin typeface="Times New Roman"/>
                <a:cs typeface="Times New Roman"/>
              </a:rPr>
              <a:t> </a:t>
            </a:r>
            <a:r>
              <a:rPr sz="2150" spc="5" dirty="0">
                <a:latin typeface="Times New Roman"/>
                <a:cs typeface="Times New Roman"/>
              </a:rPr>
              <a:t>|</a:t>
            </a:r>
            <a:endParaRPr sz="2150">
              <a:latin typeface="Times New Roman"/>
              <a:cs typeface="Times New Roman"/>
            </a:endParaRPr>
          </a:p>
        </p:txBody>
      </p:sp>
      <p:sp>
        <p:nvSpPr>
          <p:cNvPr id="7" name="object 7"/>
          <p:cNvSpPr/>
          <p:nvPr/>
        </p:nvSpPr>
        <p:spPr>
          <a:xfrm>
            <a:off x="4345443" y="5937816"/>
            <a:ext cx="2097405" cy="0"/>
          </a:xfrm>
          <a:custGeom>
            <a:avLst/>
            <a:gdLst/>
            <a:ahLst/>
            <a:cxnLst/>
            <a:rect l="l" t="t" r="r" b="b"/>
            <a:pathLst>
              <a:path w="2097404">
                <a:moveTo>
                  <a:pt x="0" y="0"/>
                </a:moveTo>
                <a:lnTo>
                  <a:pt x="2097028" y="0"/>
                </a:lnTo>
              </a:path>
            </a:pathLst>
          </a:custGeom>
          <a:ln w="13724">
            <a:solidFill>
              <a:srgbClr val="000000"/>
            </a:solidFill>
          </a:ln>
        </p:spPr>
        <p:txBody>
          <a:bodyPr wrap="square" lIns="0" tIns="0" rIns="0" bIns="0" rtlCol="0"/>
          <a:lstStyle/>
          <a:p>
            <a:endParaRPr/>
          </a:p>
        </p:txBody>
      </p:sp>
      <p:sp>
        <p:nvSpPr>
          <p:cNvPr id="8" name="object 8"/>
          <p:cNvSpPr txBox="1"/>
          <p:nvPr/>
        </p:nvSpPr>
        <p:spPr>
          <a:xfrm>
            <a:off x="3042648" y="3636410"/>
            <a:ext cx="70485" cy="219075"/>
          </a:xfrm>
          <a:prstGeom prst="rect">
            <a:avLst/>
          </a:prstGeom>
        </p:spPr>
        <p:txBody>
          <a:bodyPr vert="horz" wrap="square" lIns="0" tIns="14604" rIns="0" bIns="0" rtlCol="0">
            <a:spAutoFit/>
          </a:bodyPr>
          <a:lstStyle/>
          <a:p>
            <a:pPr marL="12700">
              <a:lnSpc>
                <a:spcPct val="100000"/>
              </a:lnSpc>
              <a:spcBef>
                <a:spcPts val="114"/>
              </a:spcBef>
            </a:pPr>
            <a:r>
              <a:rPr sz="1250" i="1" dirty="0">
                <a:latin typeface="Times New Roman"/>
                <a:cs typeface="Times New Roman"/>
              </a:rPr>
              <a:t>j</a:t>
            </a:r>
            <a:endParaRPr sz="1250">
              <a:latin typeface="Times New Roman"/>
              <a:cs typeface="Times New Roman"/>
            </a:endParaRPr>
          </a:p>
        </p:txBody>
      </p:sp>
      <p:sp>
        <p:nvSpPr>
          <p:cNvPr id="9" name="object 9"/>
          <p:cNvSpPr txBox="1"/>
          <p:nvPr/>
        </p:nvSpPr>
        <p:spPr>
          <a:xfrm>
            <a:off x="2624480" y="3449434"/>
            <a:ext cx="934719" cy="359410"/>
          </a:xfrm>
          <a:prstGeom prst="rect">
            <a:avLst/>
          </a:prstGeom>
        </p:spPr>
        <p:txBody>
          <a:bodyPr vert="horz" wrap="square" lIns="0" tIns="11430" rIns="0" bIns="0" rtlCol="0">
            <a:spAutoFit/>
          </a:bodyPr>
          <a:lstStyle/>
          <a:p>
            <a:pPr marL="12700">
              <a:lnSpc>
                <a:spcPct val="100000"/>
              </a:lnSpc>
              <a:spcBef>
                <a:spcPts val="90"/>
              </a:spcBef>
            </a:pPr>
            <a:r>
              <a:rPr sz="2200" i="1" spc="20" dirty="0">
                <a:latin typeface="Times New Roman"/>
                <a:cs typeface="Times New Roman"/>
              </a:rPr>
              <a:t>P</a:t>
            </a:r>
            <a:r>
              <a:rPr sz="2200" spc="20" dirty="0">
                <a:latin typeface="Times New Roman"/>
                <a:cs typeface="Times New Roman"/>
              </a:rPr>
              <a:t>(</a:t>
            </a:r>
            <a:r>
              <a:rPr sz="2200" i="1" spc="20" dirty="0">
                <a:latin typeface="Times New Roman"/>
                <a:cs typeface="Times New Roman"/>
              </a:rPr>
              <a:t>c </a:t>
            </a:r>
            <a:r>
              <a:rPr sz="2200" spc="-5" dirty="0">
                <a:latin typeface="Times New Roman"/>
                <a:cs typeface="Times New Roman"/>
              </a:rPr>
              <a:t>)</a:t>
            </a:r>
            <a:r>
              <a:rPr sz="2200" spc="-70" dirty="0">
                <a:latin typeface="Times New Roman"/>
                <a:cs typeface="Times New Roman"/>
              </a:rPr>
              <a:t> </a:t>
            </a:r>
            <a:r>
              <a:rPr sz="2200" spc="-10" dirty="0">
                <a:latin typeface="Symbol"/>
                <a:cs typeface="Symbol"/>
              </a:rPr>
              <a:t></a:t>
            </a:r>
            <a:endParaRPr sz="2200">
              <a:latin typeface="Symbol"/>
              <a:cs typeface="Symbol"/>
            </a:endParaRPr>
          </a:p>
        </p:txBody>
      </p:sp>
      <p:sp>
        <p:nvSpPr>
          <p:cNvPr id="10" name="object 10"/>
          <p:cNvSpPr txBox="1"/>
          <p:nvPr/>
        </p:nvSpPr>
        <p:spPr>
          <a:xfrm>
            <a:off x="4231168" y="3254476"/>
            <a:ext cx="889635" cy="359410"/>
          </a:xfrm>
          <a:prstGeom prst="rect">
            <a:avLst/>
          </a:prstGeom>
        </p:spPr>
        <p:txBody>
          <a:bodyPr vert="horz" wrap="square" lIns="0" tIns="11430" rIns="0" bIns="0" rtlCol="0">
            <a:spAutoFit/>
          </a:bodyPr>
          <a:lstStyle/>
          <a:p>
            <a:pPr marL="38100">
              <a:lnSpc>
                <a:spcPct val="100000"/>
              </a:lnSpc>
              <a:spcBef>
                <a:spcPts val="90"/>
              </a:spcBef>
            </a:pPr>
            <a:r>
              <a:rPr sz="2200" spc="-5" dirty="0">
                <a:latin typeface="Times New Roman"/>
                <a:cs typeface="Times New Roman"/>
              </a:rPr>
              <a:t>| </a:t>
            </a:r>
            <a:r>
              <a:rPr sz="2200" i="1" spc="25" dirty="0">
                <a:latin typeface="Times New Roman"/>
                <a:cs typeface="Times New Roman"/>
              </a:rPr>
              <a:t>docs</a:t>
            </a:r>
            <a:r>
              <a:rPr sz="1875" i="1" spc="37" baseline="-24444" dirty="0">
                <a:latin typeface="Times New Roman"/>
                <a:cs typeface="Times New Roman"/>
              </a:rPr>
              <a:t>j</a:t>
            </a:r>
            <a:r>
              <a:rPr sz="1875" i="1" spc="112"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1" name="object 11"/>
          <p:cNvSpPr txBox="1"/>
          <p:nvPr/>
        </p:nvSpPr>
        <p:spPr>
          <a:xfrm>
            <a:off x="3598514" y="3671201"/>
            <a:ext cx="2155825" cy="359410"/>
          </a:xfrm>
          <a:prstGeom prst="rect">
            <a:avLst/>
          </a:prstGeom>
        </p:spPr>
        <p:txBody>
          <a:bodyPr vert="horz" wrap="square" lIns="0" tIns="11430" rIns="0" bIns="0" rtlCol="0">
            <a:spAutoFit/>
          </a:bodyPr>
          <a:lstStyle/>
          <a:p>
            <a:pPr marL="12700">
              <a:lnSpc>
                <a:spcPct val="100000"/>
              </a:lnSpc>
              <a:spcBef>
                <a:spcPts val="90"/>
              </a:spcBef>
            </a:pPr>
            <a:r>
              <a:rPr sz="2200" spc="-5" dirty="0">
                <a:latin typeface="Times New Roman"/>
                <a:cs typeface="Times New Roman"/>
              </a:rPr>
              <a:t>| </a:t>
            </a:r>
            <a:r>
              <a:rPr sz="2200" spc="-10" dirty="0">
                <a:latin typeface="Times New Roman"/>
                <a:cs typeface="Times New Roman"/>
              </a:rPr>
              <a:t>total </a:t>
            </a:r>
            <a:r>
              <a:rPr sz="2200" spc="-5" dirty="0">
                <a:latin typeface="Times New Roman"/>
                <a:cs typeface="Times New Roman"/>
              </a:rPr>
              <a:t>#</a:t>
            </a:r>
            <a:r>
              <a:rPr sz="2200" spc="-245" dirty="0">
                <a:latin typeface="Times New Roman"/>
                <a:cs typeface="Times New Roman"/>
              </a:rPr>
              <a:t> </a:t>
            </a:r>
            <a:r>
              <a:rPr sz="2200" spc="-10" dirty="0">
                <a:latin typeface="Times New Roman"/>
                <a:cs typeface="Times New Roman"/>
              </a:rPr>
              <a:t>documents|</a:t>
            </a:r>
            <a:endParaRPr sz="2200">
              <a:latin typeface="Times New Roman"/>
              <a:cs typeface="Times New Roman"/>
            </a:endParaRPr>
          </a:p>
        </p:txBody>
      </p:sp>
      <p:sp>
        <p:nvSpPr>
          <p:cNvPr id="12" name="object 12"/>
          <p:cNvSpPr/>
          <p:nvPr/>
        </p:nvSpPr>
        <p:spPr>
          <a:xfrm>
            <a:off x="3606866" y="3680630"/>
            <a:ext cx="2132965" cy="0"/>
          </a:xfrm>
          <a:custGeom>
            <a:avLst/>
            <a:gdLst/>
            <a:ahLst/>
            <a:cxnLst/>
            <a:rect l="l" t="t" r="r" b="b"/>
            <a:pathLst>
              <a:path w="2132965">
                <a:moveTo>
                  <a:pt x="0" y="0"/>
                </a:moveTo>
                <a:lnTo>
                  <a:pt x="2132874" y="0"/>
                </a:lnTo>
              </a:path>
            </a:pathLst>
          </a:custGeom>
          <a:ln w="13769">
            <a:solidFill>
              <a:srgbClr val="000000"/>
            </a:solidFill>
          </a:ln>
        </p:spPr>
        <p:txBody>
          <a:bodyPr wrap="square" lIns="0" tIns="0" rIns="0" bIns="0" rtlCol="0"/>
          <a:lstStyle/>
          <a:p>
            <a:endParaRPr/>
          </a:p>
        </p:txBody>
      </p:sp>
      <p:sp>
        <p:nvSpPr>
          <p:cNvPr id="13" name="object 13"/>
          <p:cNvSpPr txBox="1"/>
          <p:nvPr/>
        </p:nvSpPr>
        <p:spPr>
          <a:xfrm>
            <a:off x="1731886" y="4225035"/>
            <a:ext cx="4723765" cy="1270000"/>
          </a:xfrm>
          <a:prstGeom prst="rect">
            <a:avLst/>
          </a:prstGeom>
        </p:spPr>
        <p:txBody>
          <a:bodyPr vert="horz" wrap="square" lIns="0" tIns="12700" rIns="0" bIns="0" rtlCol="0">
            <a:spAutoFit/>
          </a:bodyPr>
          <a:lstStyle/>
          <a:p>
            <a:pPr marL="312420" indent="-274955">
              <a:lnSpc>
                <a:spcPts val="2620"/>
              </a:lnSpc>
              <a:spcBef>
                <a:spcPts val="100"/>
              </a:spcBef>
              <a:buAutoNum type="arabicPeriod" startAt="3"/>
              <a:tabLst>
                <a:tab pos="313055" algn="l"/>
              </a:tabLst>
            </a:pPr>
            <a:r>
              <a:rPr sz="2200" spc="-10" dirty="0">
                <a:latin typeface="Carlito"/>
                <a:cs typeface="Carlito"/>
              </a:rPr>
              <a:t>Calculate </a:t>
            </a:r>
            <a:r>
              <a:rPr sz="2200" i="1" spc="-55" dirty="0">
                <a:latin typeface="Trebuchet MS"/>
                <a:cs typeface="Trebuchet MS"/>
              </a:rPr>
              <a:t>P</a:t>
            </a:r>
            <a:r>
              <a:rPr sz="2200" spc="-55" dirty="0">
                <a:latin typeface="Carlito"/>
                <a:cs typeface="Carlito"/>
              </a:rPr>
              <a:t>(</a:t>
            </a:r>
            <a:r>
              <a:rPr sz="2200" i="1" spc="-55" dirty="0">
                <a:latin typeface="Trebuchet MS"/>
                <a:cs typeface="Trebuchet MS"/>
              </a:rPr>
              <a:t>w</a:t>
            </a:r>
            <a:r>
              <a:rPr sz="2250" i="1" spc="-82" baseline="-18518" dirty="0">
                <a:latin typeface="Trebuchet MS"/>
                <a:cs typeface="Trebuchet MS"/>
              </a:rPr>
              <a:t>k </a:t>
            </a:r>
            <a:r>
              <a:rPr sz="2200" dirty="0">
                <a:latin typeface="Carlito"/>
                <a:cs typeface="Carlito"/>
              </a:rPr>
              <a:t>| </a:t>
            </a:r>
            <a:r>
              <a:rPr sz="2200" i="1" spc="-105" dirty="0">
                <a:latin typeface="Trebuchet MS"/>
                <a:cs typeface="Trebuchet MS"/>
              </a:rPr>
              <a:t>c</a:t>
            </a:r>
            <a:r>
              <a:rPr sz="2250" i="1" spc="-157" baseline="-18518" dirty="0">
                <a:latin typeface="Trebuchet MS"/>
                <a:cs typeface="Trebuchet MS"/>
              </a:rPr>
              <a:t>j</a:t>
            </a:r>
            <a:r>
              <a:rPr sz="2200" spc="-105" dirty="0">
                <a:latin typeface="Carlito"/>
                <a:cs typeface="Carlito"/>
              </a:rPr>
              <a:t>)</a:t>
            </a:r>
            <a:r>
              <a:rPr sz="2200" spc="75" dirty="0">
                <a:latin typeface="Carlito"/>
                <a:cs typeface="Carlito"/>
              </a:rPr>
              <a:t> </a:t>
            </a:r>
            <a:r>
              <a:rPr sz="2200" spc="-5" dirty="0">
                <a:latin typeface="Carlito"/>
                <a:cs typeface="Carlito"/>
              </a:rPr>
              <a:t>terms</a:t>
            </a:r>
            <a:endParaRPr sz="2200">
              <a:latin typeface="Carlito"/>
              <a:cs typeface="Carlito"/>
            </a:endParaRPr>
          </a:p>
          <a:p>
            <a:pPr marL="723900" lvl="1" indent="-228600">
              <a:lnSpc>
                <a:spcPts val="2380"/>
              </a:lnSpc>
              <a:buFont typeface="Times New Roman"/>
              <a:buChar char="•"/>
              <a:tabLst>
                <a:tab pos="723265" algn="l"/>
                <a:tab pos="723900" algn="l"/>
              </a:tabLst>
            </a:pPr>
            <a:r>
              <a:rPr sz="2000" i="1" spc="-200" dirty="0">
                <a:latin typeface="Trebuchet MS"/>
                <a:cs typeface="Trebuchet MS"/>
              </a:rPr>
              <a:t>Text</a:t>
            </a:r>
            <a:r>
              <a:rPr sz="1950" i="1" spc="-300" baseline="-17094" dirty="0">
                <a:latin typeface="Trebuchet MS"/>
                <a:cs typeface="Trebuchet MS"/>
              </a:rPr>
              <a:t>j </a:t>
            </a:r>
            <a:r>
              <a:rPr sz="2000" spc="545" dirty="0">
                <a:latin typeface="Symbol"/>
                <a:cs typeface="Symbol"/>
              </a:rPr>
              <a:t></a:t>
            </a:r>
            <a:r>
              <a:rPr sz="2000" spc="-165" dirty="0">
                <a:latin typeface="Times New Roman"/>
                <a:cs typeface="Times New Roman"/>
              </a:rPr>
              <a:t> </a:t>
            </a:r>
            <a:r>
              <a:rPr sz="2000" spc="-5" dirty="0">
                <a:latin typeface="Carlito"/>
                <a:cs typeface="Carlito"/>
              </a:rPr>
              <a:t>single doc </a:t>
            </a:r>
            <a:r>
              <a:rPr sz="2000" spc="-10" dirty="0">
                <a:latin typeface="Carlito"/>
                <a:cs typeface="Carlito"/>
              </a:rPr>
              <a:t>containing </a:t>
            </a:r>
            <a:r>
              <a:rPr sz="2000" dirty="0">
                <a:latin typeface="Carlito"/>
                <a:cs typeface="Carlito"/>
              </a:rPr>
              <a:t>all </a:t>
            </a:r>
            <a:r>
              <a:rPr sz="2000" i="1" spc="-90" dirty="0">
                <a:latin typeface="Trebuchet MS"/>
                <a:cs typeface="Trebuchet MS"/>
              </a:rPr>
              <a:t>docs</a:t>
            </a:r>
            <a:r>
              <a:rPr sz="1950" i="1" spc="-135" baseline="-17094" dirty="0">
                <a:latin typeface="Trebuchet MS"/>
                <a:cs typeface="Trebuchet MS"/>
              </a:rPr>
              <a:t>j</a:t>
            </a:r>
            <a:endParaRPr sz="1950" baseline="-17094">
              <a:latin typeface="Trebuchet MS"/>
              <a:cs typeface="Trebuchet MS"/>
            </a:endParaRPr>
          </a:p>
          <a:p>
            <a:pPr marL="723900" lvl="1" indent="-228600">
              <a:lnSpc>
                <a:spcPct val="100000"/>
              </a:lnSpc>
              <a:buFont typeface="Times New Roman"/>
              <a:buChar char="•"/>
              <a:tabLst>
                <a:tab pos="723265" algn="l"/>
                <a:tab pos="723900" algn="l"/>
              </a:tabLst>
            </a:pPr>
            <a:r>
              <a:rPr sz="2000" spc="-15" dirty="0">
                <a:latin typeface="Carlito"/>
                <a:cs typeface="Carlito"/>
              </a:rPr>
              <a:t>For </a:t>
            </a:r>
            <a:r>
              <a:rPr sz="2000" dirty="0">
                <a:latin typeface="Carlito"/>
                <a:cs typeface="Carlito"/>
              </a:rPr>
              <a:t>each </a:t>
            </a:r>
            <a:r>
              <a:rPr sz="2000" spc="-15" dirty="0">
                <a:latin typeface="Carlito"/>
                <a:cs typeface="Carlito"/>
              </a:rPr>
              <a:t>word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a:t>
            </a:r>
            <a:r>
              <a:rPr sz="2000" spc="-60" dirty="0">
                <a:latin typeface="Carlito"/>
                <a:cs typeface="Carlito"/>
              </a:rPr>
              <a:t> </a:t>
            </a:r>
            <a:r>
              <a:rPr sz="2000" i="1" spc="-95" dirty="0">
                <a:latin typeface="Trebuchet MS"/>
                <a:cs typeface="Trebuchet MS"/>
              </a:rPr>
              <a:t>Vocabulary</a:t>
            </a:r>
            <a:endParaRPr sz="2000">
              <a:latin typeface="Trebuchet MS"/>
              <a:cs typeface="Trebuchet MS"/>
            </a:endParaRPr>
          </a:p>
          <a:p>
            <a:pPr marL="1066800">
              <a:lnSpc>
                <a:spcPct val="100000"/>
              </a:lnSpc>
            </a:pPr>
            <a:r>
              <a:rPr sz="2000" i="1" spc="-70" dirty="0">
                <a:latin typeface="Trebuchet MS"/>
                <a:cs typeface="Trebuchet MS"/>
              </a:rPr>
              <a:t>n</a:t>
            </a:r>
            <a:r>
              <a:rPr sz="1950" i="1" spc="-104" baseline="-17094" dirty="0">
                <a:latin typeface="Trebuchet MS"/>
                <a:cs typeface="Trebuchet MS"/>
              </a:rPr>
              <a:t>k </a:t>
            </a:r>
            <a:r>
              <a:rPr sz="2000" spc="545" dirty="0">
                <a:latin typeface="Symbol"/>
                <a:cs typeface="Symbol"/>
              </a:rPr>
              <a:t></a:t>
            </a:r>
            <a:r>
              <a:rPr sz="2000" spc="165" dirty="0">
                <a:latin typeface="Times New Roman"/>
                <a:cs typeface="Times New Roman"/>
              </a:rPr>
              <a:t> </a:t>
            </a:r>
            <a:r>
              <a:rPr sz="2000" dirty="0">
                <a:latin typeface="Carlito"/>
                <a:cs typeface="Carlito"/>
              </a:rPr>
              <a:t># </a:t>
            </a:r>
            <a:r>
              <a:rPr sz="2000" spc="-5" dirty="0">
                <a:latin typeface="Carlito"/>
                <a:cs typeface="Carlito"/>
              </a:rPr>
              <a:t>of occurrences of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 </a:t>
            </a:r>
            <a:r>
              <a:rPr sz="2000" i="1" spc="-200" dirty="0">
                <a:latin typeface="Trebuchet MS"/>
                <a:cs typeface="Trebuchet MS"/>
              </a:rPr>
              <a:t>Text</a:t>
            </a:r>
            <a:r>
              <a:rPr sz="1950" i="1" spc="-300" baseline="-17094" dirty="0">
                <a:latin typeface="Trebuchet MS"/>
                <a:cs typeface="Trebuchet MS"/>
              </a:rPr>
              <a:t>j</a:t>
            </a:r>
            <a:endParaRPr sz="1950" baseline="-17094">
              <a:latin typeface="Trebuchet MS"/>
              <a:cs typeface="Trebuchet MS"/>
            </a:endParaRPr>
          </a:p>
        </p:txBody>
      </p:sp>
      <p:sp>
        <p:nvSpPr>
          <p:cNvPr id="14" name="object 14"/>
          <p:cNvSpPr/>
          <p:nvPr/>
        </p:nvSpPr>
        <p:spPr>
          <a:xfrm>
            <a:off x="6761441" y="5619088"/>
            <a:ext cx="1906270" cy="734695"/>
          </a:xfrm>
          <a:custGeom>
            <a:avLst/>
            <a:gdLst/>
            <a:ahLst/>
            <a:cxnLst/>
            <a:rect l="l" t="t" r="r" b="b"/>
            <a:pathLst>
              <a:path w="1906270" h="734695">
                <a:moveTo>
                  <a:pt x="0" y="367049"/>
                </a:moveTo>
                <a:lnTo>
                  <a:pt x="367048" y="0"/>
                </a:lnTo>
                <a:lnTo>
                  <a:pt x="367048" y="183524"/>
                </a:lnTo>
                <a:lnTo>
                  <a:pt x="1906071" y="183524"/>
                </a:lnTo>
                <a:lnTo>
                  <a:pt x="1906071" y="550571"/>
                </a:lnTo>
                <a:lnTo>
                  <a:pt x="367048" y="550571"/>
                </a:lnTo>
                <a:lnTo>
                  <a:pt x="367048" y="734095"/>
                </a:lnTo>
                <a:lnTo>
                  <a:pt x="0" y="367049"/>
                </a:lnTo>
                <a:close/>
              </a:path>
            </a:pathLst>
          </a:custGeom>
          <a:ln w="38100">
            <a:solidFill>
              <a:srgbClr val="FF0000"/>
            </a:solidFill>
          </a:ln>
        </p:spPr>
        <p:txBody>
          <a:bodyPr wrap="square" lIns="0" tIns="0" rIns="0" bIns="0" rtlCol="0"/>
          <a:lstStyle/>
          <a:p>
            <a:endParaRPr/>
          </a:p>
        </p:txBody>
      </p:sp>
      <p:sp>
        <p:nvSpPr>
          <p:cNvPr id="15" name="object 15"/>
          <p:cNvSpPr txBox="1"/>
          <p:nvPr/>
        </p:nvSpPr>
        <p:spPr>
          <a:xfrm>
            <a:off x="7514932" y="5824220"/>
            <a:ext cx="5822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Add</a:t>
            </a:r>
            <a:r>
              <a:rPr sz="1800" spc="-75" dirty="0">
                <a:latin typeface="Carlito"/>
                <a:cs typeface="Carlito"/>
              </a:rPr>
              <a:t> </a:t>
            </a:r>
            <a:r>
              <a:rPr sz="1800" spc="-155" dirty="0">
                <a:latin typeface="DejaVu Sans"/>
                <a:cs typeface="DejaVu Sans"/>
              </a:rPr>
              <a:t>⍺</a:t>
            </a:r>
            <a:endParaRPr sz="1800">
              <a:latin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1769364"/>
            <a:ext cx="6918959" cy="4155440"/>
          </a:xfrm>
          <a:prstGeom prst="rect">
            <a:avLst/>
          </a:prstGeom>
        </p:spPr>
        <p:txBody>
          <a:bodyPr vert="horz" wrap="square" lIns="0" tIns="91440" rIns="0" bIns="0" rtlCol="0">
            <a:spAutoFit/>
          </a:bodyPr>
          <a:lstStyle/>
          <a:p>
            <a:pPr marL="241300" marR="410845" indent="-228600">
              <a:lnSpc>
                <a:spcPct val="80000"/>
              </a:lnSpc>
              <a:spcBef>
                <a:spcPts val="720"/>
              </a:spcBef>
              <a:buFont typeface="Arial"/>
              <a:buChar char="•"/>
              <a:tabLst>
                <a:tab pos="241300" algn="l"/>
              </a:tabLst>
            </a:pPr>
            <a:r>
              <a:rPr sz="2600" i="1" dirty="0">
                <a:latin typeface="Calibri"/>
                <a:cs typeface="Calibri"/>
              </a:rPr>
              <a:t>Decision </a:t>
            </a:r>
            <a:r>
              <a:rPr sz="2600" i="1" spc="-5" dirty="0">
                <a:latin typeface="Calibri"/>
                <a:cs typeface="Calibri"/>
              </a:rPr>
              <a:t>tree </a:t>
            </a:r>
            <a:r>
              <a:rPr sz="2600" dirty="0">
                <a:latin typeface="Calibri"/>
                <a:cs typeface="Calibri"/>
              </a:rPr>
              <a:t>is a </a:t>
            </a:r>
            <a:r>
              <a:rPr sz="2600" spc="-5" dirty="0">
                <a:latin typeface="Calibri"/>
                <a:cs typeface="Calibri"/>
              </a:rPr>
              <a:t>classifier </a:t>
            </a:r>
            <a:r>
              <a:rPr sz="2600" dirty="0">
                <a:latin typeface="Calibri"/>
                <a:cs typeface="Calibri"/>
              </a:rPr>
              <a:t>in </a:t>
            </a:r>
            <a:r>
              <a:rPr sz="2600" spc="-5" dirty="0">
                <a:latin typeface="Calibri"/>
                <a:cs typeface="Calibri"/>
              </a:rPr>
              <a:t>the </a:t>
            </a:r>
            <a:r>
              <a:rPr sz="2600" spc="-15" dirty="0">
                <a:latin typeface="Calibri"/>
                <a:cs typeface="Calibri"/>
              </a:rPr>
              <a:t>form </a:t>
            </a:r>
            <a:r>
              <a:rPr sz="2600" dirty="0">
                <a:latin typeface="Calibri"/>
                <a:cs typeface="Calibri"/>
              </a:rPr>
              <a:t>of a </a:t>
            </a:r>
            <a:r>
              <a:rPr sz="2600" spc="-10" dirty="0">
                <a:latin typeface="Calibri"/>
                <a:cs typeface="Calibri"/>
              </a:rPr>
              <a:t>tree </a:t>
            </a:r>
            <a:r>
              <a:rPr sz="2600" spc="-575" dirty="0">
                <a:latin typeface="Calibri"/>
                <a:cs typeface="Calibri"/>
              </a:rPr>
              <a:t> </a:t>
            </a:r>
            <a:r>
              <a:rPr sz="2600" spc="-10" dirty="0">
                <a:latin typeface="Calibri"/>
                <a:cs typeface="Calibri"/>
              </a:rPr>
              <a:t>structure,</a:t>
            </a:r>
            <a:r>
              <a:rPr sz="2600" spc="-5" dirty="0">
                <a:latin typeface="Calibri"/>
                <a:cs typeface="Calibri"/>
              </a:rPr>
              <a:t> </a:t>
            </a:r>
            <a:r>
              <a:rPr sz="2600" spc="-10" dirty="0">
                <a:latin typeface="Calibri"/>
                <a:cs typeface="Calibri"/>
              </a:rPr>
              <a:t>where </a:t>
            </a:r>
            <a:r>
              <a:rPr sz="2600" spc="-5" dirty="0">
                <a:latin typeface="Calibri"/>
                <a:cs typeface="Calibri"/>
              </a:rPr>
              <a:t>each</a:t>
            </a:r>
            <a:r>
              <a:rPr sz="2600" spc="-10" dirty="0">
                <a:latin typeface="Calibri"/>
                <a:cs typeface="Calibri"/>
              </a:rPr>
              <a:t> </a:t>
            </a:r>
            <a:r>
              <a:rPr sz="2600" spc="-5" dirty="0">
                <a:latin typeface="Calibri"/>
                <a:cs typeface="Calibri"/>
              </a:rPr>
              <a:t>node</a:t>
            </a:r>
            <a:r>
              <a:rPr sz="2600" spc="-10" dirty="0">
                <a:latin typeface="Calibri"/>
                <a:cs typeface="Calibri"/>
              </a:rPr>
              <a:t> </a:t>
            </a:r>
            <a:r>
              <a:rPr sz="2600" dirty="0">
                <a:latin typeface="Calibri"/>
                <a:cs typeface="Calibri"/>
              </a:rPr>
              <a:t>is</a:t>
            </a:r>
            <a:r>
              <a:rPr sz="2600" spc="-5" dirty="0">
                <a:latin typeface="Calibri"/>
                <a:cs typeface="Calibri"/>
              </a:rPr>
              <a:t> either:</a:t>
            </a:r>
            <a:endParaRPr sz="2600">
              <a:latin typeface="Calibri"/>
              <a:cs typeface="Calibri"/>
            </a:endParaRPr>
          </a:p>
          <a:p>
            <a:pPr marL="698500" marR="408940" lvl="1" indent="-228600">
              <a:lnSpc>
                <a:spcPct val="80300"/>
              </a:lnSpc>
              <a:spcBef>
                <a:spcPts val="495"/>
              </a:spcBef>
              <a:buFont typeface="Arial"/>
              <a:buChar char="•"/>
              <a:tabLst>
                <a:tab pos="698500" algn="l"/>
              </a:tabLst>
            </a:pPr>
            <a:r>
              <a:rPr sz="2600" i="1" dirty="0">
                <a:latin typeface="Calibri"/>
                <a:cs typeface="Calibri"/>
              </a:rPr>
              <a:t>Decision node </a:t>
            </a:r>
            <a:r>
              <a:rPr sz="2600" dirty="0">
                <a:latin typeface="Calibri"/>
                <a:cs typeface="Calibri"/>
              </a:rPr>
              <a:t>- </a:t>
            </a:r>
            <a:r>
              <a:rPr sz="2600" spc="-5" dirty="0">
                <a:latin typeface="Calibri"/>
                <a:cs typeface="Calibri"/>
              </a:rPr>
              <a:t>specifies some </a:t>
            </a:r>
            <a:r>
              <a:rPr sz="2600" spc="-20" dirty="0">
                <a:latin typeface="Calibri"/>
                <a:cs typeface="Calibri"/>
              </a:rPr>
              <a:t>test </a:t>
            </a:r>
            <a:r>
              <a:rPr sz="2600" spc="-15" dirty="0">
                <a:latin typeface="Calibri"/>
                <a:cs typeface="Calibri"/>
              </a:rPr>
              <a:t>to </a:t>
            </a:r>
            <a:r>
              <a:rPr sz="2600" spc="-5" dirty="0">
                <a:latin typeface="Calibri"/>
                <a:cs typeface="Calibri"/>
              </a:rPr>
              <a:t>be </a:t>
            </a:r>
            <a:r>
              <a:rPr sz="2600" dirty="0">
                <a:latin typeface="Calibri"/>
                <a:cs typeface="Calibri"/>
              </a:rPr>
              <a:t> </a:t>
            </a:r>
            <a:r>
              <a:rPr sz="2600" spc="-5" dirty="0">
                <a:latin typeface="Calibri"/>
                <a:cs typeface="Calibri"/>
              </a:rPr>
              <a:t>carried out</a:t>
            </a:r>
            <a:r>
              <a:rPr sz="2600" dirty="0">
                <a:latin typeface="Calibri"/>
                <a:cs typeface="Calibri"/>
              </a:rPr>
              <a:t> on</a:t>
            </a:r>
            <a:r>
              <a:rPr sz="2600" spc="-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single</a:t>
            </a:r>
            <a:r>
              <a:rPr sz="2600" spc="-10" dirty="0">
                <a:latin typeface="Calibri"/>
                <a:cs typeface="Calibri"/>
              </a:rPr>
              <a:t> </a:t>
            </a:r>
            <a:r>
              <a:rPr sz="2600" spc="-15" dirty="0">
                <a:latin typeface="Calibri"/>
                <a:cs typeface="Calibri"/>
              </a:rPr>
              <a:t>attribute-value,</a:t>
            </a:r>
            <a:r>
              <a:rPr sz="2600" dirty="0">
                <a:latin typeface="Calibri"/>
                <a:cs typeface="Calibri"/>
              </a:rPr>
              <a:t> with </a:t>
            </a:r>
            <a:r>
              <a:rPr sz="2600" spc="-570" dirty="0">
                <a:latin typeface="Calibri"/>
                <a:cs typeface="Calibri"/>
              </a:rPr>
              <a:t> </a:t>
            </a:r>
            <a:r>
              <a:rPr sz="2600" spc="-5" dirty="0">
                <a:latin typeface="Calibri"/>
                <a:cs typeface="Calibri"/>
              </a:rPr>
              <a:t>one</a:t>
            </a:r>
            <a:r>
              <a:rPr sz="2600" spc="-15" dirty="0">
                <a:latin typeface="Calibri"/>
                <a:cs typeface="Calibri"/>
              </a:rPr>
              <a:t> </a:t>
            </a:r>
            <a:r>
              <a:rPr sz="2600" spc="-10" dirty="0">
                <a:latin typeface="Calibri"/>
                <a:cs typeface="Calibri"/>
              </a:rPr>
              <a:t>branch</a:t>
            </a:r>
            <a:r>
              <a:rPr sz="2600" spc="-5" dirty="0">
                <a:latin typeface="Calibri"/>
                <a:cs typeface="Calibri"/>
              </a:rPr>
              <a:t> and</a:t>
            </a:r>
            <a:r>
              <a:rPr sz="2600" spc="-10" dirty="0">
                <a:latin typeface="Calibri"/>
                <a:cs typeface="Calibri"/>
              </a:rPr>
              <a:t> sub-tree </a:t>
            </a:r>
            <a:r>
              <a:rPr sz="2600" spc="-25" dirty="0">
                <a:latin typeface="Calibri"/>
                <a:cs typeface="Calibri"/>
              </a:rPr>
              <a:t>for</a:t>
            </a:r>
            <a:r>
              <a:rPr sz="2600" spc="5" dirty="0">
                <a:latin typeface="Calibri"/>
                <a:cs typeface="Calibri"/>
              </a:rPr>
              <a:t> </a:t>
            </a:r>
            <a:r>
              <a:rPr sz="2600" spc="-5" dirty="0">
                <a:latin typeface="Calibri"/>
                <a:cs typeface="Calibri"/>
              </a:rPr>
              <a:t>each</a:t>
            </a:r>
            <a:r>
              <a:rPr sz="2600" spc="-10" dirty="0">
                <a:latin typeface="Calibri"/>
                <a:cs typeface="Calibri"/>
              </a:rPr>
              <a:t> </a:t>
            </a:r>
            <a:r>
              <a:rPr sz="2600" spc="-5" dirty="0">
                <a:latin typeface="Calibri"/>
                <a:cs typeface="Calibri"/>
              </a:rPr>
              <a:t>possible </a:t>
            </a:r>
            <a:r>
              <a:rPr sz="2600" dirty="0">
                <a:latin typeface="Calibri"/>
                <a:cs typeface="Calibri"/>
              </a:rPr>
              <a:t> </a:t>
            </a:r>
            <a:r>
              <a:rPr sz="2600" spc="-10" dirty="0">
                <a:latin typeface="Calibri"/>
                <a:cs typeface="Calibri"/>
              </a:rPr>
              <a:t>outcome</a:t>
            </a:r>
            <a:r>
              <a:rPr sz="2600" spc="-15"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0" dirty="0">
                <a:latin typeface="Calibri"/>
                <a:cs typeface="Calibri"/>
              </a:rPr>
              <a:t> </a:t>
            </a:r>
            <a:r>
              <a:rPr sz="2600" spc="-20" dirty="0">
                <a:latin typeface="Calibri"/>
                <a:cs typeface="Calibri"/>
              </a:rPr>
              <a:t>test</a:t>
            </a:r>
            <a:endParaRPr sz="2600">
              <a:latin typeface="Calibri"/>
              <a:cs typeface="Calibri"/>
            </a:endParaRPr>
          </a:p>
          <a:p>
            <a:pPr marL="698500" marR="402590" lvl="1" indent="-228600">
              <a:lnSpc>
                <a:spcPct val="80000"/>
              </a:lnSpc>
              <a:spcBef>
                <a:spcPts val="409"/>
              </a:spcBef>
              <a:buFont typeface="Arial"/>
              <a:buChar char="•"/>
              <a:tabLst>
                <a:tab pos="698500" algn="l"/>
              </a:tabLst>
            </a:pPr>
            <a:r>
              <a:rPr sz="2600" i="1" spc="-5" dirty="0">
                <a:latin typeface="Calibri"/>
                <a:cs typeface="Calibri"/>
              </a:rPr>
              <a:t>Leaf </a:t>
            </a:r>
            <a:r>
              <a:rPr sz="2600" i="1" dirty="0">
                <a:latin typeface="Calibri"/>
                <a:cs typeface="Calibri"/>
              </a:rPr>
              <a:t>node </a:t>
            </a:r>
            <a:r>
              <a:rPr sz="2600" dirty="0">
                <a:latin typeface="Calibri"/>
                <a:cs typeface="Calibri"/>
              </a:rPr>
              <a:t>- </a:t>
            </a:r>
            <a:r>
              <a:rPr sz="2600" spc="-10" dirty="0">
                <a:latin typeface="Calibri"/>
                <a:cs typeface="Calibri"/>
              </a:rPr>
              <a:t>indicates </a:t>
            </a:r>
            <a:r>
              <a:rPr sz="2600" spc="-5" dirty="0">
                <a:latin typeface="Calibri"/>
                <a:cs typeface="Calibri"/>
              </a:rPr>
              <a:t>the </a:t>
            </a:r>
            <a:r>
              <a:rPr sz="2600" spc="-10" dirty="0">
                <a:latin typeface="Calibri"/>
                <a:cs typeface="Calibri"/>
              </a:rPr>
              <a:t>value </a:t>
            </a:r>
            <a:r>
              <a:rPr sz="2600" dirty="0">
                <a:latin typeface="Calibri"/>
                <a:cs typeface="Calibri"/>
              </a:rPr>
              <a:t>of </a:t>
            </a:r>
            <a:r>
              <a:rPr sz="2600" spc="-5" dirty="0">
                <a:latin typeface="Calibri"/>
                <a:cs typeface="Calibri"/>
              </a:rPr>
              <a:t>the </a:t>
            </a:r>
            <a:r>
              <a:rPr sz="2600" spc="-20" dirty="0">
                <a:latin typeface="Calibri"/>
                <a:cs typeface="Calibri"/>
              </a:rPr>
              <a:t>target </a:t>
            </a:r>
            <a:r>
              <a:rPr sz="2600" spc="-575" dirty="0">
                <a:latin typeface="Calibri"/>
                <a:cs typeface="Calibri"/>
              </a:rPr>
              <a:t> </a:t>
            </a:r>
            <a:r>
              <a:rPr sz="2600" spc="-10" dirty="0">
                <a:latin typeface="Calibri"/>
                <a:cs typeface="Calibri"/>
              </a:rPr>
              <a:t>attribute</a:t>
            </a:r>
            <a:r>
              <a:rPr sz="2600" spc="-15" dirty="0">
                <a:latin typeface="Calibri"/>
                <a:cs typeface="Calibri"/>
              </a:rPr>
              <a:t> </a:t>
            </a:r>
            <a:r>
              <a:rPr sz="2600" spc="-5" dirty="0">
                <a:latin typeface="Calibri"/>
                <a:cs typeface="Calibri"/>
              </a:rPr>
              <a:t>(class) </a:t>
            </a:r>
            <a:r>
              <a:rPr sz="2600" dirty="0">
                <a:latin typeface="Calibri"/>
                <a:cs typeface="Calibri"/>
              </a:rPr>
              <a:t>of</a:t>
            </a:r>
            <a:r>
              <a:rPr sz="2600" spc="-15" dirty="0">
                <a:latin typeface="Calibri"/>
                <a:cs typeface="Calibri"/>
              </a:rPr>
              <a:t> examples</a:t>
            </a:r>
            <a:endParaRPr sz="2600">
              <a:latin typeface="Calibri"/>
              <a:cs typeface="Calibri"/>
            </a:endParaRPr>
          </a:p>
          <a:p>
            <a:pPr marL="241300" marR="5080" indent="-228600">
              <a:lnSpc>
                <a:spcPct val="80000"/>
              </a:lnSpc>
              <a:spcBef>
                <a:spcPts val="1010"/>
              </a:spcBef>
              <a:buFont typeface="Arial"/>
              <a:buChar char="•"/>
              <a:tabLst>
                <a:tab pos="241300" algn="l"/>
              </a:tabLst>
            </a:pPr>
            <a:r>
              <a:rPr sz="2600" dirty="0">
                <a:latin typeface="Calibri"/>
                <a:cs typeface="Calibri"/>
              </a:rPr>
              <a:t>A</a:t>
            </a:r>
            <a:r>
              <a:rPr sz="2600" spc="-5" dirty="0">
                <a:latin typeface="Calibri"/>
                <a:cs typeface="Calibri"/>
              </a:rPr>
              <a:t> decision </a:t>
            </a:r>
            <a:r>
              <a:rPr sz="2600" spc="-10" dirty="0">
                <a:latin typeface="Calibri"/>
                <a:cs typeface="Calibri"/>
              </a:rPr>
              <a:t>tree can</a:t>
            </a:r>
            <a:r>
              <a:rPr sz="2600" spc="-5" dirty="0">
                <a:latin typeface="Calibri"/>
                <a:cs typeface="Calibri"/>
              </a:rPr>
              <a:t> be</a:t>
            </a:r>
            <a:r>
              <a:rPr sz="2600" spc="-10" dirty="0">
                <a:latin typeface="Calibri"/>
                <a:cs typeface="Calibri"/>
              </a:rPr>
              <a:t> </a:t>
            </a:r>
            <a:r>
              <a:rPr sz="2600" spc="-5" dirty="0">
                <a:latin typeface="Calibri"/>
                <a:cs typeface="Calibri"/>
              </a:rPr>
              <a:t>used </a:t>
            </a:r>
            <a:r>
              <a:rPr sz="2600" spc="-15" dirty="0">
                <a:latin typeface="Calibri"/>
                <a:cs typeface="Calibri"/>
              </a:rPr>
              <a:t>to</a:t>
            </a:r>
            <a:r>
              <a:rPr sz="2600" dirty="0">
                <a:latin typeface="Calibri"/>
                <a:cs typeface="Calibri"/>
              </a:rPr>
              <a:t> </a:t>
            </a:r>
            <a:r>
              <a:rPr sz="2600" spc="-5" dirty="0">
                <a:latin typeface="Calibri"/>
                <a:cs typeface="Calibri"/>
              </a:rPr>
              <a:t>classify </a:t>
            </a:r>
            <a:r>
              <a:rPr sz="2600" dirty="0">
                <a:latin typeface="Calibri"/>
                <a:cs typeface="Calibri"/>
              </a:rPr>
              <a:t>an</a:t>
            </a:r>
            <a:r>
              <a:rPr sz="2600" spc="-5" dirty="0">
                <a:latin typeface="Calibri"/>
                <a:cs typeface="Calibri"/>
              </a:rPr>
              <a:t> </a:t>
            </a:r>
            <a:r>
              <a:rPr sz="2600" spc="-20" dirty="0">
                <a:latin typeface="Calibri"/>
                <a:cs typeface="Calibri"/>
              </a:rPr>
              <a:t>example </a:t>
            </a:r>
            <a:r>
              <a:rPr sz="2600" spc="-575" dirty="0">
                <a:latin typeface="Calibri"/>
                <a:cs typeface="Calibri"/>
              </a:rPr>
              <a:t> </a:t>
            </a:r>
            <a:r>
              <a:rPr sz="2600" spc="-10" dirty="0">
                <a:latin typeface="Calibri"/>
                <a:cs typeface="Calibri"/>
              </a:rPr>
              <a:t>by starting at </a:t>
            </a:r>
            <a:r>
              <a:rPr sz="2600" spc="-5" dirty="0">
                <a:latin typeface="Calibri"/>
                <a:cs typeface="Calibri"/>
              </a:rPr>
              <a:t>the </a:t>
            </a:r>
            <a:r>
              <a:rPr sz="2600" spc="-10" dirty="0">
                <a:latin typeface="Calibri"/>
                <a:cs typeface="Calibri"/>
              </a:rPr>
              <a:t>root </a:t>
            </a:r>
            <a:r>
              <a:rPr sz="2600" dirty="0">
                <a:latin typeface="Calibri"/>
                <a:cs typeface="Calibri"/>
              </a:rPr>
              <a:t>of </a:t>
            </a:r>
            <a:r>
              <a:rPr sz="2600" spc="-5" dirty="0">
                <a:latin typeface="Calibri"/>
                <a:cs typeface="Calibri"/>
              </a:rPr>
              <a:t>the </a:t>
            </a:r>
            <a:r>
              <a:rPr sz="2600" spc="-10" dirty="0">
                <a:latin typeface="Calibri"/>
                <a:cs typeface="Calibri"/>
              </a:rPr>
              <a:t>tree </a:t>
            </a:r>
            <a:r>
              <a:rPr sz="2600" spc="-5" dirty="0">
                <a:latin typeface="Calibri"/>
                <a:cs typeface="Calibri"/>
              </a:rPr>
              <a:t>and moving </a:t>
            </a:r>
            <a:r>
              <a:rPr sz="2600" dirty="0">
                <a:latin typeface="Calibri"/>
                <a:cs typeface="Calibri"/>
              </a:rPr>
              <a:t> </a:t>
            </a:r>
            <a:r>
              <a:rPr sz="2600" spc="-10" dirty="0">
                <a:latin typeface="Calibri"/>
                <a:cs typeface="Calibri"/>
              </a:rPr>
              <a:t>through </a:t>
            </a:r>
            <a:r>
              <a:rPr sz="2600" dirty="0">
                <a:latin typeface="Calibri"/>
                <a:cs typeface="Calibri"/>
              </a:rPr>
              <a:t>it </a:t>
            </a:r>
            <a:r>
              <a:rPr sz="2600" spc="-10" dirty="0">
                <a:latin typeface="Calibri"/>
                <a:cs typeface="Calibri"/>
              </a:rPr>
              <a:t>until</a:t>
            </a:r>
            <a:r>
              <a:rPr sz="2600" dirty="0">
                <a:latin typeface="Calibri"/>
                <a:cs typeface="Calibri"/>
              </a:rPr>
              <a:t> a </a:t>
            </a:r>
            <a:r>
              <a:rPr sz="2600" spc="-10" dirty="0">
                <a:latin typeface="Calibri"/>
                <a:cs typeface="Calibri"/>
              </a:rPr>
              <a:t>leaf </a:t>
            </a:r>
            <a:r>
              <a:rPr sz="2600" spc="-5" dirty="0">
                <a:latin typeface="Calibri"/>
                <a:cs typeface="Calibri"/>
              </a:rPr>
              <a:t>node,</a:t>
            </a:r>
            <a:r>
              <a:rPr sz="2600" dirty="0">
                <a:latin typeface="Calibri"/>
                <a:cs typeface="Calibri"/>
              </a:rPr>
              <a:t> </a:t>
            </a:r>
            <a:r>
              <a:rPr sz="2600" spc="-5" dirty="0">
                <a:latin typeface="Calibri"/>
                <a:cs typeface="Calibri"/>
              </a:rPr>
              <a:t>which </a:t>
            </a:r>
            <a:r>
              <a:rPr sz="2600" spc="-10" dirty="0">
                <a:latin typeface="Calibri"/>
                <a:cs typeface="Calibri"/>
              </a:rPr>
              <a:t>provides</a:t>
            </a:r>
            <a:r>
              <a:rPr sz="2600" spc="-5" dirty="0">
                <a:latin typeface="Calibri"/>
                <a:cs typeface="Calibri"/>
              </a:rPr>
              <a:t> the </a:t>
            </a:r>
            <a:r>
              <a:rPr sz="2600" dirty="0">
                <a:latin typeface="Calibri"/>
                <a:cs typeface="Calibri"/>
              </a:rPr>
              <a:t> </a:t>
            </a:r>
            <a:r>
              <a:rPr sz="2600" spc="-5" dirty="0">
                <a:latin typeface="Calibri"/>
                <a:cs typeface="Calibri"/>
              </a:rPr>
              <a:t>classification</a:t>
            </a:r>
            <a:r>
              <a:rPr sz="2600" spc="-10"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5" dirty="0">
                <a:latin typeface="Calibri"/>
                <a:cs typeface="Calibri"/>
              </a:rPr>
              <a:t> </a:t>
            </a:r>
            <a:r>
              <a:rPr sz="2600" spc="-10" dirty="0">
                <a:latin typeface="Calibri"/>
                <a:cs typeface="Calibri"/>
              </a:rPr>
              <a:t>instance.</a:t>
            </a:r>
            <a:endParaRPr sz="26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080425" y="1695989"/>
            <a:ext cx="8679735" cy="4279310"/>
          </a:xfrm>
          <a:prstGeom prst="rect">
            <a:avLst/>
          </a:prstGeom>
        </p:spPr>
      </p:pic>
      <p:sp>
        <p:nvSpPr>
          <p:cNvPr id="4" name="object 4"/>
          <p:cNvSpPr txBox="1"/>
          <p:nvPr/>
        </p:nvSpPr>
        <p:spPr>
          <a:xfrm>
            <a:off x="2212341" y="6193028"/>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71595"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Outline</a:t>
            </a:r>
            <a:r>
              <a:rPr spc="-25" dirty="0">
                <a:solidFill>
                  <a:srgbClr val="0070C0"/>
                </a:solidFill>
              </a:rPr>
              <a:t> </a:t>
            </a:r>
            <a:r>
              <a:rPr spc="-40" dirty="0">
                <a:solidFill>
                  <a:srgbClr val="0070C0"/>
                </a:solidFill>
              </a:rPr>
              <a:t>for</a:t>
            </a:r>
            <a:r>
              <a:rPr spc="-25" dirty="0">
                <a:solidFill>
                  <a:srgbClr val="0070C0"/>
                </a:solidFill>
              </a:rPr>
              <a:t> </a:t>
            </a:r>
            <a:r>
              <a:rPr spc="-100" dirty="0">
                <a:solidFill>
                  <a:srgbClr val="0070C0"/>
                </a:solidFill>
              </a:rPr>
              <a:t>Today</a:t>
            </a:r>
          </a:p>
        </p:txBody>
      </p:sp>
      <p:sp>
        <p:nvSpPr>
          <p:cNvPr id="3" name="object 3"/>
          <p:cNvSpPr txBox="1"/>
          <p:nvPr/>
        </p:nvSpPr>
        <p:spPr>
          <a:xfrm>
            <a:off x="838835" y="2286000"/>
            <a:ext cx="5714365" cy="9130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b="1" spc="-5" dirty="0">
                <a:latin typeface="Calibri"/>
                <a:cs typeface="Calibri"/>
              </a:rPr>
              <a:t>Decision</a:t>
            </a:r>
            <a:r>
              <a:rPr sz="2600" b="1" spc="-25" dirty="0">
                <a:latin typeface="Calibri"/>
                <a:cs typeface="Calibri"/>
              </a:rPr>
              <a:t> </a:t>
            </a:r>
            <a:r>
              <a:rPr sz="2600" b="1" spc="-35" dirty="0">
                <a:latin typeface="Calibri"/>
                <a:cs typeface="Calibri"/>
              </a:rPr>
              <a:t>Trees</a:t>
            </a:r>
            <a:endParaRPr sz="2600" dirty="0">
              <a:latin typeface="Calibri"/>
              <a:cs typeface="Calibri"/>
            </a:endParaRPr>
          </a:p>
          <a:p>
            <a:pPr marL="241300" indent="-228600">
              <a:lnSpc>
                <a:spcPct val="100000"/>
              </a:lnSpc>
              <a:spcBef>
                <a:spcPts val="385"/>
              </a:spcBef>
              <a:buFont typeface="Arial"/>
              <a:buChar char="•"/>
              <a:tabLst>
                <a:tab pos="241300" algn="l"/>
              </a:tabLst>
            </a:pPr>
            <a:r>
              <a:rPr sz="2600" b="1" spc="-5" dirty="0">
                <a:latin typeface="Calibri"/>
                <a:cs typeface="Calibri"/>
              </a:rPr>
              <a:t>Support</a:t>
            </a:r>
            <a:r>
              <a:rPr sz="2600" b="1" spc="-15" dirty="0">
                <a:latin typeface="Calibri"/>
                <a:cs typeface="Calibri"/>
              </a:rPr>
              <a:t> </a:t>
            </a:r>
            <a:r>
              <a:rPr sz="2600" b="1" spc="-30" dirty="0">
                <a:latin typeface="Calibri"/>
                <a:cs typeface="Calibri"/>
              </a:rPr>
              <a:t>Vector</a:t>
            </a:r>
            <a:r>
              <a:rPr sz="2600" b="1" spc="-10" dirty="0">
                <a:latin typeface="Calibri"/>
                <a:cs typeface="Calibri"/>
              </a:rPr>
              <a:t> </a:t>
            </a:r>
            <a:r>
              <a:rPr sz="2600" b="1" spc="-5" dirty="0">
                <a:latin typeface="Calibri"/>
                <a:cs typeface="Calibri"/>
              </a:rPr>
              <a:t>Machines</a:t>
            </a:r>
            <a:endParaRPr sz="2600" dirty="0">
              <a:latin typeface="Calibri"/>
              <a:cs typeface="Calibri"/>
            </a:endParaRPr>
          </a:p>
        </p:txBody>
      </p:sp>
      <p:sp>
        <p:nvSpPr>
          <p:cNvPr id="6" name="object 6"/>
          <p:cNvSpPr txBox="1"/>
          <p:nvPr/>
        </p:nvSpPr>
        <p:spPr>
          <a:xfrm>
            <a:off x="916939" y="4690364"/>
            <a:ext cx="8030845" cy="1146175"/>
          </a:xfrm>
          <a:prstGeom prst="rect">
            <a:avLst/>
          </a:prstGeom>
        </p:spPr>
        <p:txBody>
          <a:bodyPr vert="horz" wrap="square" lIns="0" tIns="12700" rIns="0" bIns="0" rtlCol="0">
            <a:spAutoFit/>
          </a:bodyPr>
          <a:lstStyle/>
          <a:p>
            <a:pPr marL="241300" indent="-228600">
              <a:lnSpc>
                <a:spcPts val="2790"/>
              </a:lnSpc>
              <a:spcBef>
                <a:spcPts val="100"/>
              </a:spcBef>
              <a:buFont typeface="Arial"/>
              <a:buChar char="•"/>
              <a:tabLst>
                <a:tab pos="241300" algn="l"/>
              </a:tabLst>
            </a:pPr>
            <a:r>
              <a:rPr sz="2400" spc="-5" dirty="0">
                <a:latin typeface="Calibri"/>
                <a:cs typeface="Calibri"/>
              </a:rPr>
              <a:t>Optional</a:t>
            </a:r>
            <a:r>
              <a:rPr sz="2400" spc="-35" dirty="0">
                <a:latin typeface="Calibri"/>
                <a:cs typeface="Calibri"/>
              </a:rPr>
              <a:t> </a:t>
            </a:r>
            <a:r>
              <a:rPr sz="2400" spc="-10" dirty="0">
                <a:latin typeface="Calibri"/>
                <a:cs typeface="Calibri"/>
              </a:rPr>
              <a:t>Readings:</a:t>
            </a:r>
            <a:endParaRPr sz="2400" dirty="0">
              <a:latin typeface="Calibri"/>
              <a:cs typeface="Calibri"/>
            </a:endParaRPr>
          </a:p>
          <a:p>
            <a:pPr marL="698500" lvl="1" indent="-228600">
              <a:lnSpc>
                <a:spcPts val="2970"/>
              </a:lnSpc>
              <a:buClr>
                <a:srgbClr val="000000"/>
              </a:buClr>
              <a:buFont typeface="Arial"/>
              <a:buChar char="•"/>
              <a:tabLst>
                <a:tab pos="698500" algn="l"/>
              </a:tabLst>
            </a:pPr>
            <a:r>
              <a:rPr sz="2600" u="heavy" spc="-10" dirty="0">
                <a:solidFill>
                  <a:srgbClr val="0563C1"/>
                </a:solidFill>
                <a:uFill>
                  <a:solidFill>
                    <a:srgbClr val="0563C1"/>
                  </a:solidFill>
                </a:uFill>
                <a:latin typeface="Calibri"/>
                <a:cs typeface="Calibri"/>
                <a:hlinkClick r:id="rId2"/>
              </a:rPr>
              <a:t>http://web.mit.edu/zoya/www/SVM.pdf</a:t>
            </a:r>
            <a:endParaRPr sz="2600" dirty="0">
              <a:latin typeface="Calibri"/>
              <a:cs typeface="Calibri"/>
            </a:endParaRPr>
          </a:p>
          <a:p>
            <a:pPr marL="698500" lvl="1" indent="-228600">
              <a:lnSpc>
                <a:spcPts val="3060"/>
              </a:lnSpc>
              <a:buClr>
                <a:srgbClr val="000000"/>
              </a:buClr>
              <a:buFont typeface="Arial"/>
              <a:buChar char="•"/>
              <a:tabLst>
                <a:tab pos="698500" algn="l"/>
              </a:tabLst>
            </a:pPr>
            <a:r>
              <a:rPr sz="2600" u="heavy" spc="-15" dirty="0">
                <a:solidFill>
                  <a:srgbClr val="0563C1"/>
                </a:solidFill>
                <a:uFill>
                  <a:solidFill>
                    <a:srgbClr val="0563C1"/>
                  </a:solidFill>
                </a:uFill>
                <a:latin typeface="Calibri"/>
                <a:cs typeface="Calibri"/>
              </a:rPr>
              <a:t>https://</a:t>
            </a:r>
            <a:r>
              <a:rPr sz="2600" u="heavy" spc="-15" dirty="0">
                <a:solidFill>
                  <a:srgbClr val="0563C1"/>
                </a:solidFill>
                <a:uFill>
                  <a:solidFill>
                    <a:srgbClr val="0563C1"/>
                  </a:solidFill>
                </a:uFill>
                <a:latin typeface="Calibri"/>
                <a:cs typeface="Calibri"/>
                <a:hlinkClick r:id="rId3"/>
              </a:rPr>
              <a:t>www.di.ens.fr/~mallat/papiers/svmtutorial.pdf</a:t>
            </a:r>
            <a:endParaRPr sz="2600" dirty="0">
              <a:latin typeface="Calibri"/>
              <a:cs typeface="Calibri"/>
            </a:endParaRPr>
          </a:p>
        </p:txBody>
      </p:sp>
      <p:sp>
        <p:nvSpPr>
          <p:cNvPr id="7" name="object 7"/>
          <p:cNvSpPr/>
          <p:nvPr/>
        </p:nvSpPr>
        <p:spPr>
          <a:xfrm>
            <a:off x="756920" y="1825626"/>
            <a:ext cx="7548880" cy="441959"/>
          </a:xfrm>
          <a:custGeom>
            <a:avLst/>
            <a:gdLst/>
            <a:ahLst/>
            <a:cxnLst/>
            <a:rect l="l" t="t" r="r" b="b"/>
            <a:pathLst>
              <a:path w="7548880" h="441960">
                <a:moveTo>
                  <a:pt x="0" y="0"/>
                </a:moveTo>
                <a:lnTo>
                  <a:pt x="7548880" y="0"/>
                </a:lnTo>
                <a:lnTo>
                  <a:pt x="7548880" y="441586"/>
                </a:lnTo>
                <a:lnTo>
                  <a:pt x="0" y="441586"/>
                </a:lnTo>
                <a:lnTo>
                  <a:pt x="0" y="0"/>
                </a:lnTo>
                <a:close/>
              </a:path>
            </a:pathLst>
          </a:custGeom>
          <a:ln w="76200">
            <a:solidFill>
              <a:srgbClr val="FF0000"/>
            </a:solidFill>
          </a:ln>
        </p:spPr>
        <p:txBody>
          <a:bodyPr wrap="square" lIns="0" tIns="0" rIns="0" bIns="0" rtlCol="0"/>
          <a:lstStyle/>
          <a:p>
            <a:endParaRPr/>
          </a:p>
        </p:txBody>
      </p:sp>
      <p:sp>
        <p:nvSpPr>
          <p:cNvPr id="9" name="TextBox 8">
            <a:extLst>
              <a:ext uri="{FF2B5EF4-FFF2-40B4-BE49-F238E27FC236}">
                <a16:creationId xmlns:a16="http://schemas.microsoft.com/office/drawing/2014/main" id="{3773D3CD-5ECD-E550-E966-C1869E206F38}"/>
              </a:ext>
            </a:extLst>
          </p:cNvPr>
          <p:cNvSpPr txBox="1"/>
          <p:nvPr/>
        </p:nvSpPr>
        <p:spPr>
          <a:xfrm>
            <a:off x="808234" y="1839891"/>
            <a:ext cx="6098058" cy="492443"/>
          </a:xfrm>
          <a:prstGeom prst="rect">
            <a:avLst/>
          </a:prstGeom>
          <a:noFill/>
        </p:spPr>
        <p:txBody>
          <a:bodyPr wrap="square">
            <a:spAutoFit/>
          </a:bodyPr>
          <a:lstStyle/>
          <a:p>
            <a:pPr marL="241300" indent="-228600">
              <a:lnSpc>
                <a:spcPct val="100000"/>
              </a:lnSpc>
              <a:spcBef>
                <a:spcPts val="480"/>
              </a:spcBef>
              <a:buFont typeface="Arial"/>
              <a:buChar char="•"/>
              <a:tabLst>
                <a:tab pos="241300" algn="l"/>
              </a:tabLst>
            </a:pPr>
            <a:r>
              <a:rPr lang="en-US" sz="2600" b="1" spc="-5" dirty="0">
                <a:latin typeface="Calibri"/>
                <a:cs typeface="Calibri"/>
              </a:rPr>
              <a:t>Naïve Bayes Classification</a:t>
            </a:r>
            <a:endParaRPr lang="en-US" sz="26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803900"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35" dirty="0">
                <a:solidFill>
                  <a:srgbClr val="0070C0"/>
                </a:solidFill>
              </a:rPr>
              <a:t> </a:t>
            </a:r>
            <a:r>
              <a:rPr spc="-80" dirty="0">
                <a:solidFill>
                  <a:srgbClr val="0070C0"/>
                </a:solidFill>
              </a:rPr>
              <a:t>Trees</a:t>
            </a:r>
            <a:r>
              <a:rPr spc="-35" dirty="0">
                <a:solidFill>
                  <a:srgbClr val="0070C0"/>
                </a:solidFill>
              </a:rPr>
              <a:t> </a:t>
            </a:r>
            <a:r>
              <a:rPr spc="-10" dirty="0">
                <a:solidFill>
                  <a:srgbClr val="0070C0"/>
                </a:solidFill>
              </a:rPr>
              <a:t>(Examples)</a:t>
            </a:r>
          </a:p>
        </p:txBody>
      </p:sp>
      <p:pic>
        <p:nvPicPr>
          <p:cNvPr id="3" name="object 3"/>
          <p:cNvPicPr/>
          <p:nvPr/>
        </p:nvPicPr>
        <p:blipFill>
          <a:blip r:embed="rId2" cstate="print"/>
          <a:stretch>
            <a:fillRect/>
          </a:stretch>
        </p:blipFill>
        <p:spPr>
          <a:xfrm>
            <a:off x="1129927" y="1597327"/>
            <a:ext cx="7256716" cy="4594703"/>
          </a:xfrm>
          <a:prstGeom prst="rect">
            <a:avLst/>
          </a:prstGeom>
        </p:spPr>
      </p:pic>
      <p:sp>
        <p:nvSpPr>
          <p:cNvPr id="4" name="object 4"/>
          <p:cNvSpPr txBox="1"/>
          <p:nvPr/>
        </p:nvSpPr>
        <p:spPr>
          <a:xfrm>
            <a:off x="2447867" y="6327140"/>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563107"/>
            <a:ext cx="909256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Do </a:t>
            </a:r>
            <a:r>
              <a:rPr sz="2800" spc="-15" dirty="0">
                <a:latin typeface="Calibri"/>
                <a:cs typeface="Calibri"/>
              </a:rPr>
              <a:t>you</a:t>
            </a:r>
            <a:r>
              <a:rPr sz="2800" spc="5" dirty="0">
                <a:latin typeface="Calibri"/>
                <a:cs typeface="Calibri"/>
              </a:rPr>
              <a:t> </a:t>
            </a:r>
            <a:r>
              <a:rPr sz="2800" spc="-5" dirty="0">
                <a:latin typeface="Calibri"/>
                <a:cs typeface="Calibri"/>
              </a:rPr>
              <a:t>think</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learners</a:t>
            </a:r>
            <a:r>
              <a:rPr sz="2800" spc="5" dirty="0">
                <a:latin typeface="Calibri"/>
                <a:cs typeface="Calibri"/>
              </a:rPr>
              <a:t> </a:t>
            </a:r>
            <a:r>
              <a:rPr sz="2800" spc="-15" dirty="0">
                <a:latin typeface="Calibri"/>
                <a:cs typeface="Calibri"/>
              </a:rPr>
              <a:t>explore</a:t>
            </a:r>
            <a:r>
              <a:rPr sz="2800" dirty="0">
                <a:latin typeface="Calibri"/>
                <a:cs typeface="Calibri"/>
              </a:rPr>
              <a:t> </a:t>
            </a:r>
            <a:r>
              <a:rPr sz="2800" spc="-5" dirty="0">
                <a:latin typeface="Calibri"/>
                <a:cs typeface="Calibri"/>
              </a:rPr>
              <a:t>all possible </a:t>
            </a:r>
            <a:r>
              <a:rPr sz="2800" spc="-10" dirty="0">
                <a:latin typeface="Calibri"/>
                <a:cs typeface="Calibri"/>
              </a:rPr>
              <a:t>trees?</a:t>
            </a:r>
            <a:endParaRPr sz="28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494020"/>
            <a:ext cx="7205980" cy="909319"/>
          </a:xfrm>
          <a:prstGeom prst="rect">
            <a:avLst/>
          </a:prstGeom>
        </p:spPr>
        <p:txBody>
          <a:bodyPr vert="horz" wrap="square" lIns="0" tIns="58419" rIns="0" bIns="0" rtlCol="0">
            <a:spAutoFit/>
          </a:bodyPr>
          <a:lstStyle/>
          <a:p>
            <a:pPr marL="241300" indent="-228600">
              <a:lnSpc>
                <a:spcPct val="100000"/>
              </a:lnSpc>
              <a:spcBef>
                <a:spcPts val="459"/>
              </a:spcBef>
              <a:buFont typeface="Arial"/>
              <a:buChar char="•"/>
              <a:tabLst>
                <a:tab pos="241300" algn="l"/>
              </a:tabLst>
            </a:pPr>
            <a:r>
              <a:rPr sz="2600" spc="-5" dirty="0">
                <a:latin typeface="Calibri"/>
                <a:cs typeface="Calibri"/>
              </a:rPr>
              <a:t>Algorithm</a:t>
            </a:r>
            <a:r>
              <a:rPr sz="2600" spc="-10" dirty="0">
                <a:latin typeface="Calibri"/>
                <a:cs typeface="Calibri"/>
              </a:rPr>
              <a:t> </a:t>
            </a:r>
            <a:r>
              <a:rPr sz="2600" spc="-5" dirty="0">
                <a:latin typeface="Calibri"/>
                <a:cs typeface="Calibri"/>
              </a:rPr>
              <a:t>decides </a:t>
            </a:r>
            <a:r>
              <a:rPr sz="2600" spc="-10" dirty="0">
                <a:latin typeface="Calibri"/>
                <a:cs typeface="Calibri"/>
              </a:rPr>
              <a:t>at</a:t>
            </a:r>
            <a:r>
              <a:rPr sz="2600" dirty="0">
                <a:latin typeface="Calibri"/>
                <a:cs typeface="Calibri"/>
              </a:rPr>
              <a:t> </a:t>
            </a:r>
            <a:r>
              <a:rPr sz="2600" spc="-5" dirty="0">
                <a:latin typeface="Calibri"/>
                <a:cs typeface="Calibri"/>
              </a:rPr>
              <a:t>each </a:t>
            </a:r>
            <a:r>
              <a:rPr sz="2600" spc="-20" dirty="0">
                <a:latin typeface="Calibri"/>
                <a:cs typeface="Calibri"/>
              </a:rPr>
              <a:t>step</a:t>
            </a:r>
            <a:r>
              <a:rPr sz="2600" spc="-10" dirty="0">
                <a:latin typeface="Calibri"/>
                <a:cs typeface="Calibri"/>
              </a:rPr>
              <a:t> what</a:t>
            </a:r>
            <a:r>
              <a:rPr sz="2600" dirty="0">
                <a:latin typeface="Calibri"/>
                <a:cs typeface="Calibri"/>
              </a:rPr>
              <a:t> </a:t>
            </a:r>
            <a:r>
              <a:rPr sz="2600" spc="-15" dirty="0">
                <a:latin typeface="Calibri"/>
                <a:cs typeface="Calibri"/>
              </a:rPr>
              <a:t>to</a:t>
            </a:r>
            <a:r>
              <a:rPr sz="2600" dirty="0">
                <a:latin typeface="Calibri"/>
                <a:cs typeface="Calibri"/>
              </a:rPr>
              <a:t> </a:t>
            </a:r>
            <a:r>
              <a:rPr sz="2600" spc="-5" dirty="0">
                <a:latin typeface="Calibri"/>
                <a:cs typeface="Calibri"/>
              </a:rPr>
              <a:t>split</a:t>
            </a:r>
            <a:r>
              <a:rPr sz="2600" dirty="0">
                <a:latin typeface="Calibri"/>
                <a:cs typeface="Calibri"/>
              </a:rPr>
              <a:t> on</a:t>
            </a:r>
            <a:r>
              <a:rPr sz="2600" spc="-5" dirty="0">
                <a:latin typeface="Calibri"/>
                <a:cs typeface="Calibri"/>
              </a:rPr>
              <a:t> </a:t>
            </a:r>
            <a:r>
              <a:rPr sz="2600" spc="-15" dirty="0">
                <a:latin typeface="Calibri"/>
                <a:cs typeface="Calibri"/>
              </a:rPr>
              <a:t>next</a:t>
            </a:r>
            <a:endParaRPr sz="2600">
              <a:latin typeface="Calibri"/>
              <a:cs typeface="Calibri"/>
            </a:endParaRPr>
          </a:p>
          <a:p>
            <a:pPr marL="241300" indent="-228600">
              <a:lnSpc>
                <a:spcPct val="100000"/>
              </a:lnSpc>
              <a:spcBef>
                <a:spcPts val="360"/>
              </a:spcBef>
              <a:buFont typeface="Arial"/>
              <a:buChar char="•"/>
              <a:tabLst>
                <a:tab pos="241300" algn="l"/>
              </a:tabLst>
            </a:pPr>
            <a:r>
              <a:rPr sz="2600" spc="-5" dirty="0">
                <a:latin typeface="Calibri"/>
                <a:cs typeface="Calibri"/>
              </a:rPr>
              <a:t>Usually</a:t>
            </a:r>
            <a:r>
              <a:rPr sz="2600" spc="-40" dirty="0">
                <a:latin typeface="Calibri"/>
                <a:cs typeface="Calibri"/>
              </a:rPr>
              <a:t> </a:t>
            </a:r>
            <a:r>
              <a:rPr sz="2600" spc="-10" dirty="0">
                <a:latin typeface="Calibri"/>
                <a:cs typeface="Calibri"/>
              </a:rPr>
              <a:t>greedy</a:t>
            </a:r>
            <a:endParaRPr sz="26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391400"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 </a:t>
            </a:r>
            <a:r>
              <a:rPr spc="-25" dirty="0">
                <a:solidFill>
                  <a:srgbClr val="0070C0"/>
                </a:solidFill>
              </a:rPr>
              <a:t>are</a:t>
            </a:r>
            <a:r>
              <a:rPr spc="-15" dirty="0">
                <a:solidFill>
                  <a:srgbClr val="0070C0"/>
                </a:solidFill>
              </a:rPr>
              <a:t> </a:t>
            </a:r>
            <a:r>
              <a:rPr dirty="0">
                <a:solidFill>
                  <a:srgbClr val="0070C0"/>
                </a:solidFill>
              </a:rPr>
              <a:t>these</a:t>
            </a:r>
            <a:r>
              <a:rPr spc="-10" dirty="0">
                <a:solidFill>
                  <a:srgbClr val="0070C0"/>
                </a:solidFill>
              </a:rPr>
              <a:t> classifiers</a:t>
            </a:r>
            <a:r>
              <a:rPr spc="-20" dirty="0">
                <a:solidFill>
                  <a:srgbClr val="0070C0"/>
                </a:solidFill>
              </a:rPr>
              <a:t> </a:t>
            </a:r>
            <a:r>
              <a:rPr dirty="0">
                <a:solidFill>
                  <a:srgbClr val="0070C0"/>
                </a:solidFill>
              </a:rPr>
              <a:t>doing?</a:t>
            </a:r>
          </a:p>
        </p:txBody>
      </p:sp>
      <p:pic>
        <p:nvPicPr>
          <p:cNvPr id="3" name="object 3"/>
          <p:cNvPicPr/>
          <p:nvPr/>
        </p:nvPicPr>
        <p:blipFill>
          <a:blip r:embed="rId2" cstate="print"/>
          <a:stretch>
            <a:fillRect/>
          </a:stretch>
        </p:blipFill>
        <p:spPr>
          <a:xfrm>
            <a:off x="2501323" y="3956050"/>
            <a:ext cx="234372" cy="234373"/>
          </a:xfrm>
          <a:prstGeom prst="rect">
            <a:avLst/>
          </a:prstGeom>
        </p:spPr>
      </p:pic>
      <p:pic>
        <p:nvPicPr>
          <p:cNvPr id="4" name="object 4"/>
          <p:cNvPicPr/>
          <p:nvPr/>
        </p:nvPicPr>
        <p:blipFill>
          <a:blip r:embed="rId3" cstate="print"/>
          <a:stretch>
            <a:fillRect/>
          </a:stretch>
        </p:blipFill>
        <p:spPr>
          <a:xfrm>
            <a:off x="3000086" y="3852140"/>
            <a:ext cx="234372" cy="234373"/>
          </a:xfrm>
          <a:prstGeom prst="rect">
            <a:avLst/>
          </a:prstGeom>
        </p:spPr>
      </p:pic>
      <p:pic>
        <p:nvPicPr>
          <p:cNvPr id="5" name="object 5"/>
          <p:cNvPicPr/>
          <p:nvPr/>
        </p:nvPicPr>
        <p:blipFill>
          <a:blip r:embed="rId2" cstate="print"/>
          <a:stretch>
            <a:fillRect/>
          </a:stretch>
        </p:blipFill>
        <p:spPr>
          <a:xfrm>
            <a:off x="2390486" y="4413248"/>
            <a:ext cx="234372" cy="234373"/>
          </a:xfrm>
          <a:prstGeom prst="rect">
            <a:avLst/>
          </a:prstGeom>
        </p:spPr>
      </p:pic>
      <p:pic>
        <p:nvPicPr>
          <p:cNvPr id="6" name="object 6"/>
          <p:cNvPicPr/>
          <p:nvPr/>
        </p:nvPicPr>
        <p:blipFill>
          <a:blip r:embed="rId4" cstate="print"/>
          <a:stretch>
            <a:fillRect/>
          </a:stretch>
        </p:blipFill>
        <p:spPr>
          <a:xfrm>
            <a:off x="2889251" y="4302412"/>
            <a:ext cx="234372" cy="234373"/>
          </a:xfrm>
          <a:prstGeom prst="rect">
            <a:avLst/>
          </a:prstGeom>
        </p:spPr>
      </p:pic>
      <p:pic>
        <p:nvPicPr>
          <p:cNvPr id="7" name="object 7"/>
          <p:cNvPicPr/>
          <p:nvPr/>
        </p:nvPicPr>
        <p:blipFill>
          <a:blip r:embed="rId5" cstate="print"/>
          <a:stretch>
            <a:fillRect/>
          </a:stretch>
        </p:blipFill>
        <p:spPr>
          <a:xfrm>
            <a:off x="2515176" y="4752685"/>
            <a:ext cx="234372" cy="234373"/>
          </a:xfrm>
          <a:prstGeom prst="rect">
            <a:avLst/>
          </a:prstGeom>
        </p:spPr>
      </p:pic>
      <p:pic>
        <p:nvPicPr>
          <p:cNvPr id="8" name="object 8"/>
          <p:cNvPicPr/>
          <p:nvPr/>
        </p:nvPicPr>
        <p:blipFill>
          <a:blip r:embed="rId6" cstate="print"/>
          <a:stretch>
            <a:fillRect/>
          </a:stretch>
        </p:blipFill>
        <p:spPr>
          <a:xfrm>
            <a:off x="3388014" y="4110612"/>
            <a:ext cx="234372" cy="234373"/>
          </a:xfrm>
          <a:prstGeom prst="rect">
            <a:avLst/>
          </a:prstGeom>
        </p:spPr>
      </p:pic>
      <p:pic>
        <p:nvPicPr>
          <p:cNvPr id="9" name="object 9"/>
          <p:cNvPicPr/>
          <p:nvPr/>
        </p:nvPicPr>
        <p:blipFill>
          <a:blip r:embed="rId7" cstate="print"/>
          <a:stretch>
            <a:fillRect/>
          </a:stretch>
        </p:blipFill>
        <p:spPr>
          <a:xfrm>
            <a:off x="3235613" y="4946650"/>
            <a:ext cx="234372" cy="234373"/>
          </a:xfrm>
          <a:prstGeom prst="rect">
            <a:avLst/>
          </a:prstGeom>
        </p:spPr>
      </p:pic>
      <p:pic>
        <p:nvPicPr>
          <p:cNvPr id="10" name="object 10"/>
          <p:cNvPicPr/>
          <p:nvPr/>
        </p:nvPicPr>
        <p:blipFill>
          <a:blip r:embed="rId8" cstate="print"/>
          <a:stretch>
            <a:fillRect/>
          </a:stretch>
        </p:blipFill>
        <p:spPr>
          <a:xfrm>
            <a:off x="3595830" y="4510229"/>
            <a:ext cx="234372" cy="234373"/>
          </a:xfrm>
          <a:prstGeom prst="rect">
            <a:avLst/>
          </a:prstGeom>
        </p:spPr>
      </p:pic>
      <p:grpSp>
        <p:nvGrpSpPr>
          <p:cNvPr id="11" name="object 11"/>
          <p:cNvGrpSpPr/>
          <p:nvPr/>
        </p:nvGrpSpPr>
        <p:grpSpPr>
          <a:xfrm>
            <a:off x="1956955" y="2466108"/>
            <a:ext cx="6245225" cy="3827145"/>
            <a:chOff x="1956955" y="2466108"/>
            <a:chExt cx="6245225" cy="3827145"/>
          </a:xfrm>
        </p:grpSpPr>
        <p:pic>
          <p:nvPicPr>
            <p:cNvPr id="12" name="object 12"/>
            <p:cNvPicPr/>
            <p:nvPr/>
          </p:nvPicPr>
          <p:blipFill>
            <a:blip r:embed="rId9" cstate="print"/>
            <a:stretch>
              <a:fillRect/>
            </a:stretch>
          </p:blipFill>
          <p:spPr>
            <a:xfrm>
              <a:off x="4094594" y="4364757"/>
              <a:ext cx="234372" cy="234373"/>
            </a:xfrm>
            <a:prstGeom prst="rect">
              <a:avLst/>
            </a:prstGeom>
          </p:spPr>
        </p:pic>
        <p:sp>
          <p:nvSpPr>
            <p:cNvPr id="13" name="object 13"/>
            <p:cNvSpPr/>
            <p:nvPr/>
          </p:nvSpPr>
          <p:spPr>
            <a:xfrm>
              <a:off x="1956955" y="2466111"/>
              <a:ext cx="6245225" cy="3827145"/>
            </a:xfrm>
            <a:custGeom>
              <a:avLst/>
              <a:gdLst/>
              <a:ahLst/>
              <a:cxnLst/>
              <a:rect l="l" t="t" r="r" b="b"/>
              <a:pathLst>
                <a:path w="6245225" h="3827145">
                  <a:moveTo>
                    <a:pt x="6244933" y="3780409"/>
                  </a:moveTo>
                  <a:lnTo>
                    <a:pt x="6239370" y="3777678"/>
                  </a:lnTo>
                  <a:lnTo>
                    <a:pt x="6168466" y="3742842"/>
                  </a:lnTo>
                  <a:lnTo>
                    <a:pt x="6168707" y="3777767"/>
                  </a:lnTo>
                  <a:lnTo>
                    <a:pt x="41262" y="3820668"/>
                  </a:lnTo>
                  <a:lnTo>
                    <a:pt x="41262" y="76200"/>
                  </a:lnTo>
                  <a:lnTo>
                    <a:pt x="76200" y="76200"/>
                  </a:lnTo>
                  <a:lnTo>
                    <a:pt x="69837" y="63500"/>
                  </a:lnTo>
                  <a:lnTo>
                    <a:pt x="38100" y="0"/>
                  </a:lnTo>
                  <a:lnTo>
                    <a:pt x="0" y="76200"/>
                  </a:lnTo>
                  <a:lnTo>
                    <a:pt x="34912" y="76200"/>
                  </a:lnTo>
                  <a:lnTo>
                    <a:pt x="34912" y="3823855"/>
                  </a:lnTo>
                  <a:lnTo>
                    <a:pt x="38087" y="3823855"/>
                  </a:lnTo>
                  <a:lnTo>
                    <a:pt x="38112" y="3827030"/>
                  </a:lnTo>
                  <a:lnTo>
                    <a:pt x="6168758" y="3784117"/>
                  </a:lnTo>
                  <a:lnTo>
                    <a:pt x="6168999" y="3819042"/>
                  </a:lnTo>
                  <a:lnTo>
                    <a:pt x="6244933" y="3780409"/>
                  </a:lnTo>
                  <a:close/>
                </a:path>
              </a:pathLst>
            </a:custGeom>
            <a:solidFill>
              <a:srgbClr val="4472C4"/>
            </a:solidFill>
          </p:spPr>
          <p:txBody>
            <a:bodyPr wrap="square" lIns="0" tIns="0" rIns="0" bIns="0" rtlCol="0"/>
            <a:lstStyle/>
            <a:p>
              <a:endParaRPr/>
            </a:p>
          </p:txBody>
        </p:sp>
        <p:pic>
          <p:nvPicPr>
            <p:cNvPr id="14" name="object 14"/>
            <p:cNvPicPr/>
            <p:nvPr/>
          </p:nvPicPr>
          <p:blipFill>
            <a:blip r:embed="rId2" cstate="print"/>
            <a:stretch>
              <a:fillRect/>
            </a:stretch>
          </p:blipFill>
          <p:spPr>
            <a:xfrm>
              <a:off x="3956048" y="4946648"/>
              <a:ext cx="234372" cy="234373"/>
            </a:xfrm>
            <a:prstGeom prst="rect">
              <a:avLst/>
            </a:prstGeom>
          </p:spPr>
        </p:pic>
      </p:grpSp>
      <p:sp>
        <p:nvSpPr>
          <p:cNvPr id="15" name="object 15"/>
          <p:cNvSpPr txBox="1"/>
          <p:nvPr/>
        </p:nvSpPr>
        <p:spPr>
          <a:xfrm>
            <a:off x="904239" y="1593482"/>
            <a:ext cx="5280660" cy="1059180"/>
          </a:xfrm>
          <a:prstGeom prst="rect">
            <a:avLst/>
          </a:prstGeom>
        </p:spPr>
        <p:txBody>
          <a:bodyPr vert="horz" wrap="square" lIns="0" tIns="214629" rIns="0" bIns="0" rtlCol="0">
            <a:spAutoFit/>
          </a:bodyPr>
          <a:lstStyle/>
          <a:p>
            <a:pPr marL="254000" indent="-228600">
              <a:lnSpc>
                <a:spcPct val="100000"/>
              </a:lnSpc>
              <a:spcBef>
                <a:spcPts val="1689"/>
              </a:spcBef>
              <a:buFont typeface="Arial"/>
              <a:buChar char="•"/>
              <a:tabLst>
                <a:tab pos="254000" algn="l"/>
              </a:tabLst>
            </a:pPr>
            <a:r>
              <a:rPr sz="2800" dirty="0">
                <a:latin typeface="Calibri"/>
                <a:cs typeface="Calibri"/>
              </a:rPr>
              <a:t>An</a:t>
            </a:r>
            <a:r>
              <a:rPr sz="2800" spc="5" dirty="0">
                <a:latin typeface="Calibri"/>
                <a:cs typeface="Calibri"/>
              </a:rPr>
              <a:t> </a:t>
            </a:r>
            <a:r>
              <a:rPr sz="2800" spc="-15" dirty="0">
                <a:latin typeface="Calibri"/>
                <a:cs typeface="Calibri"/>
              </a:rPr>
              <a:t>intuitive</a:t>
            </a:r>
            <a:r>
              <a:rPr sz="2800" spc="-5" dirty="0">
                <a:latin typeface="Calibri"/>
                <a:cs typeface="Calibri"/>
              </a:rPr>
              <a:t> </a:t>
            </a:r>
            <a:r>
              <a:rPr sz="2800" spc="-10" dirty="0">
                <a:latin typeface="Calibri"/>
                <a:cs typeface="Calibri"/>
              </a:rPr>
              <a:t>picture</a:t>
            </a:r>
            <a:r>
              <a:rPr sz="2800" spc="-5" dirty="0">
                <a:latin typeface="Calibri"/>
                <a:cs typeface="Calibri"/>
              </a:rPr>
              <a:t> of the </a:t>
            </a:r>
            <a:r>
              <a:rPr sz="2800" spc="-15" dirty="0">
                <a:latin typeface="Calibri"/>
                <a:cs typeface="Calibri"/>
              </a:rPr>
              <a:t>problem</a:t>
            </a:r>
            <a:endParaRPr sz="2800">
              <a:latin typeface="Calibri"/>
              <a:cs typeface="Calibri"/>
            </a:endParaRPr>
          </a:p>
          <a:p>
            <a:pPr marL="848360">
              <a:lnSpc>
                <a:spcPct val="100000"/>
              </a:lnSpc>
              <a:spcBef>
                <a:spcPts val="1025"/>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16" name="object 16"/>
          <p:cNvSpPr txBox="1"/>
          <p:nvPr/>
        </p:nvSpPr>
        <p:spPr>
          <a:xfrm>
            <a:off x="8323267" y="6068059"/>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grpSp>
        <p:nvGrpSpPr>
          <p:cNvPr id="17" name="object 17"/>
          <p:cNvGrpSpPr/>
          <p:nvPr/>
        </p:nvGrpSpPr>
        <p:grpSpPr>
          <a:xfrm>
            <a:off x="3055506" y="2215568"/>
            <a:ext cx="4311650" cy="4348480"/>
            <a:chOff x="3055506" y="2215568"/>
            <a:chExt cx="4311650" cy="4348480"/>
          </a:xfrm>
        </p:grpSpPr>
        <p:pic>
          <p:nvPicPr>
            <p:cNvPr id="18" name="object 18"/>
            <p:cNvPicPr/>
            <p:nvPr/>
          </p:nvPicPr>
          <p:blipFill>
            <a:blip r:embed="rId10" cstate="print"/>
            <a:stretch>
              <a:fillRect/>
            </a:stretch>
          </p:blipFill>
          <p:spPr>
            <a:xfrm>
              <a:off x="3956048" y="4161701"/>
              <a:ext cx="234372" cy="234373"/>
            </a:xfrm>
            <a:prstGeom prst="rect">
              <a:avLst/>
            </a:prstGeom>
          </p:spPr>
        </p:pic>
        <p:pic>
          <p:nvPicPr>
            <p:cNvPr id="19" name="object 19"/>
            <p:cNvPicPr/>
            <p:nvPr/>
          </p:nvPicPr>
          <p:blipFill>
            <a:blip r:embed="rId11" cstate="print"/>
            <a:stretch>
              <a:fillRect/>
            </a:stretch>
          </p:blipFill>
          <p:spPr>
            <a:xfrm>
              <a:off x="3928341" y="3720518"/>
              <a:ext cx="234372" cy="234373"/>
            </a:xfrm>
            <a:prstGeom prst="rect">
              <a:avLst/>
            </a:prstGeom>
          </p:spPr>
        </p:pic>
        <p:pic>
          <p:nvPicPr>
            <p:cNvPr id="20" name="object 20"/>
            <p:cNvPicPr/>
            <p:nvPr/>
          </p:nvPicPr>
          <p:blipFill>
            <a:blip r:embed="rId12" cstate="print"/>
            <a:stretch>
              <a:fillRect/>
            </a:stretch>
          </p:blipFill>
          <p:spPr>
            <a:xfrm>
              <a:off x="3609686" y="3607514"/>
              <a:ext cx="234372" cy="234373"/>
            </a:xfrm>
            <a:prstGeom prst="rect">
              <a:avLst/>
            </a:prstGeom>
          </p:spPr>
        </p:pic>
        <p:pic>
          <p:nvPicPr>
            <p:cNvPr id="21" name="object 21"/>
            <p:cNvPicPr/>
            <p:nvPr/>
          </p:nvPicPr>
          <p:blipFill>
            <a:blip r:embed="rId4" cstate="print"/>
            <a:stretch>
              <a:fillRect/>
            </a:stretch>
          </p:blipFill>
          <p:spPr>
            <a:xfrm>
              <a:off x="4330119" y="4835809"/>
              <a:ext cx="234372" cy="234373"/>
            </a:xfrm>
            <a:prstGeom prst="rect">
              <a:avLst/>
            </a:prstGeom>
          </p:spPr>
        </p:pic>
        <p:pic>
          <p:nvPicPr>
            <p:cNvPr id="22" name="object 22"/>
            <p:cNvPicPr/>
            <p:nvPr/>
          </p:nvPicPr>
          <p:blipFill>
            <a:blip r:embed="rId13" cstate="print"/>
            <a:stretch>
              <a:fillRect/>
            </a:stretch>
          </p:blipFill>
          <p:spPr>
            <a:xfrm>
              <a:off x="4115375" y="3406623"/>
              <a:ext cx="234372" cy="234373"/>
            </a:xfrm>
            <a:prstGeom prst="rect">
              <a:avLst/>
            </a:prstGeom>
          </p:spPr>
        </p:pic>
        <p:pic>
          <p:nvPicPr>
            <p:cNvPr id="23" name="object 23"/>
            <p:cNvPicPr/>
            <p:nvPr/>
          </p:nvPicPr>
          <p:blipFill>
            <a:blip r:embed="rId14" cstate="print"/>
            <a:stretch>
              <a:fillRect/>
            </a:stretch>
          </p:blipFill>
          <p:spPr>
            <a:xfrm>
              <a:off x="4454810" y="3888939"/>
              <a:ext cx="234372" cy="234373"/>
            </a:xfrm>
            <a:prstGeom prst="rect">
              <a:avLst/>
            </a:prstGeom>
          </p:spPr>
        </p:pic>
        <p:pic>
          <p:nvPicPr>
            <p:cNvPr id="24" name="object 24"/>
            <p:cNvPicPr/>
            <p:nvPr/>
          </p:nvPicPr>
          <p:blipFill>
            <a:blip r:embed="rId2" cstate="print"/>
            <a:stretch>
              <a:fillRect/>
            </a:stretch>
          </p:blipFill>
          <p:spPr>
            <a:xfrm>
              <a:off x="4801175" y="4413248"/>
              <a:ext cx="234372" cy="234373"/>
            </a:xfrm>
            <a:prstGeom prst="rect">
              <a:avLst/>
            </a:prstGeom>
          </p:spPr>
        </p:pic>
        <p:pic>
          <p:nvPicPr>
            <p:cNvPr id="25" name="object 25"/>
            <p:cNvPicPr/>
            <p:nvPr/>
          </p:nvPicPr>
          <p:blipFill>
            <a:blip r:embed="rId15" cstate="print"/>
            <a:stretch>
              <a:fillRect/>
            </a:stretch>
          </p:blipFill>
          <p:spPr>
            <a:xfrm>
              <a:off x="3284105" y="2997485"/>
              <a:ext cx="234372" cy="234373"/>
            </a:xfrm>
            <a:prstGeom prst="rect">
              <a:avLst/>
            </a:prstGeom>
          </p:spPr>
        </p:pic>
        <p:pic>
          <p:nvPicPr>
            <p:cNvPr id="26" name="object 26"/>
            <p:cNvPicPr/>
            <p:nvPr/>
          </p:nvPicPr>
          <p:blipFill>
            <a:blip r:embed="rId16" cstate="print"/>
            <a:stretch>
              <a:fillRect/>
            </a:stretch>
          </p:blipFill>
          <p:spPr>
            <a:xfrm>
              <a:off x="3055506" y="3327830"/>
              <a:ext cx="234372" cy="234373"/>
            </a:xfrm>
            <a:prstGeom prst="rect">
              <a:avLst/>
            </a:prstGeom>
          </p:spPr>
        </p:pic>
        <p:sp>
          <p:nvSpPr>
            <p:cNvPr id="27" name="object 27"/>
            <p:cNvSpPr/>
            <p:nvPr/>
          </p:nvSpPr>
          <p:spPr>
            <a:xfrm>
              <a:off x="5766953" y="3450790"/>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28" name="object 28"/>
            <p:cNvSpPr/>
            <p:nvPr/>
          </p:nvSpPr>
          <p:spPr>
            <a:xfrm>
              <a:off x="5766953" y="3450790"/>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155620" y="396052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0" name="object 30"/>
            <p:cNvSpPr/>
            <p:nvPr/>
          </p:nvSpPr>
          <p:spPr>
            <a:xfrm>
              <a:off x="5155620" y="396052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5266456" y="312044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2" name="object 32"/>
            <p:cNvSpPr/>
            <p:nvPr/>
          </p:nvSpPr>
          <p:spPr>
            <a:xfrm>
              <a:off x="5266456" y="312044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877788" y="39167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4" name="object 34"/>
            <p:cNvSpPr/>
            <p:nvPr/>
          </p:nvSpPr>
          <p:spPr>
            <a:xfrm>
              <a:off x="5877788" y="39167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224153" y="300116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6" name="object 36"/>
            <p:cNvSpPr/>
            <p:nvPr/>
          </p:nvSpPr>
          <p:spPr>
            <a:xfrm>
              <a:off x="6224153" y="300116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820638" y="438972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8" name="object 38"/>
            <p:cNvSpPr/>
            <p:nvPr/>
          </p:nvSpPr>
          <p:spPr>
            <a:xfrm>
              <a:off x="5820638" y="438972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73527" y="3521642"/>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0" name="object 40"/>
            <p:cNvSpPr/>
            <p:nvPr/>
          </p:nvSpPr>
          <p:spPr>
            <a:xfrm>
              <a:off x="6473527" y="3521642"/>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27716" y="312365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2" name="object 42"/>
            <p:cNvSpPr/>
            <p:nvPr/>
          </p:nvSpPr>
          <p:spPr>
            <a:xfrm>
              <a:off x="7027716" y="312365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418111" y="4115519"/>
              <a:ext cx="222250" cy="105410"/>
            </a:xfrm>
            <a:custGeom>
              <a:avLst/>
              <a:gdLst/>
              <a:ahLst/>
              <a:cxnLst/>
              <a:rect l="l" t="t" r="r" b="b"/>
              <a:pathLst>
                <a:path w="222250" h="105410">
                  <a:moveTo>
                    <a:pt x="221670" y="0"/>
                  </a:moveTo>
                  <a:lnTo>
                    <a:pt x="0" y="0"/>
                  </a:lnTo>
                  <a:lnTo>
                    <a:pt x="0" y="105062"/>
                  </a:lnTo>
                  <a:lnTo>
                    <a:pt x="221670" y="105062"/>
                  </a:lnTo>
                  <a:lnTo>
                    <a:pt x="221670" y="0"/>
                  </a:lnTo>
                  <a:close/>
                </a:path>
              </a:pathLst>
            </a:custGeom>
            <a:solidFill>
              <a:srgbClr val="00B0F0"/>
            </a:solidFill>
          </p:spPr>
          <p:txBody>
            <a:bodyPr wrap="square" lIns="0" tIns="0" rIns="0" bIns="0" rtlCol="0"/>
            <a:lstStyle/>
            <a:p>
              <a:endParaRPr/>
            </a:p>
          </p:txBody>
        </p:sp>
        <p:sp>
          <p:nvSpPr>
            <p:cNvPr id="44" name="object 44"/>
            <p:cNvSpPr/>
            <p:nvPr/>
          </p:nvSpPr>
          <p:spPr>
            <a:xfrm>
              <a:off x="6418111" y="4115519"/>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7027716"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6" name="object 46"/>
            <p:cNvSpPr/>
            <p:nvPr/>
          </p:nvSpPr>
          <p:spPr>
            <a:xfrm>
              <a:off x="7027716"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561859"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8" name="object 48"/>
            <p:cNvSpPr/>
            <p:nvPr/>
          </p:nvSpPr>
          <p:spPr>
            <a:xfrm>
              <a:off x="6561859"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656116" y="475246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0" name="object 50"/>
            <p:cNvSpPr/>
            <p:nvPr/>
          </p:nvSpPr>
          <p:spPr>
            <a:xfrm>
              <a:off x="5656116" y="475246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7090064" y="426604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2" name="object 52"/>
            <p:cNvSpPr/>
            <p:nvPr/>
          </p:nvSpPr>
          <p:spPr>
            <a:xfrm>
              <a:off x="7090064" y="426604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5766953" y="520930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4" name="object 54"/>
            <p:cNvSpPr/>
            <p:nvPr/>
          </p:nvSpPr>
          <p:spPr>
            <a:xfrm>
              <a:off x="5766953" y="520930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6293423" y="48049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6" name="object 56"/>
            <p:cNvSpPr/>
            <p:nvPr/>
          </p:nvSpPr>
          <p:spPr>
            <a:xfrm>
              <a:off x="6293423" y="48049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7138553" y="490046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8" name="object 58"/>
            <p:cNvSpPr/>
            <p:nvPr/>
          </p:nvSpPr>
          <p:spPr>
            <a:xfrm>
              <a:off x="7138553" y="490046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3948544" y="2234618"/>
              <a:ext cx="2275840" cy="4310380"/>
            </a:xfrm>
            <a:custGeom>
              <a:avLst/>
              <a:gdLst/>
              <a:ahLst/>
              <a:cxnLst/>
              <a:rect l="l" t="t" r="r" b="b"/>
              <a:pathLst>
                <a:path w="2275840" h="4310380">
                  <a:moveTo>
                    <a:pt x="0" y="0"/>
                  </a:moveTo>
                  <a:lnTo>
                    <a:pt x="2275608" y="4310212"/>
                  </a:lnTo>
                </a:path>
              </a:pathLst>
            </a:custGeom>
            <a:ln w="38100">
              <a:solidFill>
                <a:srgbClr val="FF0000"/>
              </a:solidFill>
            </a:ln>
          </p:spPr>
          <p:txBody>
            <a:bodyPr wrap="square" lIns="0" tIns="0" rIns="0" bIns="0" rtlCol="0"/>
            <a:lstStyle/>
            <a:p>
              <a:endParaRPr/>
            </a:p>
          </p:txBody>
        </p:sp>
      </p:grpSp>
      <p:sp>
        <p:nvSpPr>
          <p:cNvPr id="60" name="object 60"/>
          <p:cNvSpPr txBox="1"/>
          <p:nvPr/>
        </p:nvSpPr>
        <p:spPr>
          <a:xfrm>
            <a:off x="8720857" y="2142235"/>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85715"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a:t>
            </a:r>
            <a:r>
              <a:rPr spc="-10" dirty="0">
                <a:solidFill>
                  <a:srgbClr val="0070C0"/>
                </a:solidFill>
              </a:rPr>
              <a:t> </a:t>
            </a:r>
            <a:r>
              <a:rPr spc="-5" dirty="0">
                <a:solidFill>
                  <a:srgbClr val="0070C0"/>
                </a:solidFill>
              </a:rPr>
              <a:t>classifier</a:t>
            </a:r>
            <a:r>
              <a:rPr spc="-15" dirty="0">
                <a:solidFill>
                  <a:srgbClr val="0070C0"/>
                </a:solidFill>
              </a:rPr>
              <a:t> </a:t>
            </a:r>
            <a:r>
              <a:rPr spc="-20" dirty="0">
                <a:solidFill>
                  <a:srgbClr val="0070C0"/>
                </a:solidFill>
              </a:rPr>
              <a:t>to</a:t>
            </a:r>
            <a:r>
              <a:rPr spc="-10" dirty="0">
                <a:solidFill>
                  <a:srgbClr val="0070C0"/>
                </a:solidFill>
              </a:rPr>
              <a:t> </a:t>
            </a:r>
            <a:r>
              <a:rPr dirty="0">
                <a:solidFill>
                  <a:srgbClr val="0070C0"/>
                </a:solidFill>
              </a:rPr>
              <a:t>use?</a:t>
            </a:r>
          </a:p>
        </p:txBody>
      </p:sp>
      <p:sp>
        <p:nvSpPr>
          <p:cNvPr id="3" name="object 3"/>
          <p:cNvSpPr txBox="1"/>
          <p:nvPr/>
        </p:nvSpPr>
        <p:spPr>
          <a:xfrm>
            <a:off x="916939" y="1795779"/>
            <a:ext cx="10174605" cy="3652520"/>
          </a:xfrm>
          <a:prstGeom prst="rect">
            <a:avLst/>
          </a:prstGeom>
        </p:spPr>
        <p:txBody>
          <a:bodyPr vert="horz" wrap="square" lIns="0" tIns="63500" rIns="0" bIns="0" rtlCol="0">
            <a:spAutoFit/>
          </a:bodyPr>
          <a:lstStyle/>
          <a:p>
            <a:pPr marL="241300" marR="904875" indent="-228600">
              <a:lnSpc>
                <a:spcPts val="3000"/>
              </a:lnSpc>
              <a:spcBef>
                <a:spcPts val="500"/>
              </a:spcBef>
              <a:buFont typeface="Arial"/>
              <a:buChar char="•"/>
              <a:tabLst>
                <a:tab pos="241300" algn="l"/>
              </a:tabLst>
            </a:pPr>
            <a:r>
              <a:rPr sz="2800" spc="-15" dirty="0">
                <a:latin typeface="Calibri"/>
                <a:cs typeface="Calibri"/>
              </a:rPr>
              <a:t>There</a:t>
            </a:r>
            <a:r>
              <a:rPr sz="2800" spc="-5" dirty="0">
                <a:latin typeface="Calibri"/>
                <a:cs typeface="Calibri"/>
              </a:rPr>
              <a:t> </a:t>
            </a:r>
            <a:r>
              <a:rPr sz="2800" spc="-20" dirty="0">
                <a:latin typeface="Calibri"/>
                <a:cs typeface="Calibri"/>
              </a:rPr>
              <a:t>may</a:t>
            </a:r>
            <a:r>
              <a:rPr sz="2800" spc="-5" dirty="0">
                <a:latin typeface="Calibri"/>
                <a:cs typeface="Calibri"/>
              </a:rPr>
              <a:t> </a:t>
            </a:r>
            <a:r>
              <a:rPr sz="2800" dirty="0">
                <a:latin typeface="Calibri"/>
                <a:cs typeface="Calibri"/>
              </a:rPr>
              <a:t>be</a:t>
            </a:r>
            <a:r>
              <a:rPr sz="2800" spc="-5" dirty="0">
                <a:latin typeface="Calibri"/>
                <a:cs typeface="Calibri"/>
              </a:rPr>
              <a:t> </a:t>
            </a:r>
            <a:r>
              <a:rPr sz="2800" dirty="0">
                <a:latin typeface="Calibri"/>
                <a:cs typeface="Calibri"/>
              </a:rPr>
              <a:t>a </a:t>
            </a:r>
            <a:r>
              <a:rPr sz="2800" spc="-5" dirty="0">
                <a:latin typeface="Calibri"/>
                <a:cs typeface="Calibri"/>
              </a:rPr>
              <a:t>simple </a:t>
            </a:r>
            <a:r>
              <a:rPr sz="2800" spc="-15" dirty="0">
                <a:latin typeface="Calibri"/>
                <a:cs typeface="Calibri"/>
              </a:rPr>
              <a:t>separator</a:t>
            </a:r>
            <a:r>
              <a:rPr sz="2800" dirty="0">
                <a:latin typeface="Calibri"/>
                <a:cs typeface="Calibri"/>
              </a:rPr>
              <a:t> (e.g.,</a:t>
            </a:r>
            <a:r>
              <a:rPr sz="2800" spc="10" dirty="0">
                <a:latin typeface="Calibri"/>
                <a:cs typeface="Calibri"/>
              </a:rPr>
              <a:t> </a:t>
            </a:r>
            <a:r>
              <a:rPr sz="2800" dirty="0">
                <a:latin typeface="Calibri"/>
                <a:cs typeface="Calibri"/>
              </a:rPr>
              <a:t>a </a:t>
            </a:r>
            <a:r>
              <a:rPr sz="2800" spc="-20" dirty="0">
                <a:latin typeface="Calibri"/>
                <a:cs typeface="Calibri"/>
              </a:rPr>
              <a:t>straight</a:t>
            </a:r>
            <a:r>
              <a:rPr sz="2800" dirty="0">
                <a:latin typeface="Calibri"/>
                <a:cs typeface="Calibri"/>
              </a:rPr>
              <a:t> </a:t>
            </a:r>
            <a:r>
              <a:rPr sz="2800" spc="-5" dirty="0">
                <a:latin typeface="Calibri"/>
                <a:cs typeface="Calibri"/>
              </a:rPr>
              <a:t>line in</a:t>
            </a:r>
            <a:r>
              <a:rPr sz="2800" spc="5" dirty="0">
                <a:latin typeface="Calibri"/>
                <a:cs typeface="Calibri"/>
              </a:rPr>
              <a:t> </a:t>
            </a:r>
            <a:r>
              <a:rPr sz="2800" dirty="0">
                <a:latin typeface="Calibri"/>
                <a:cs typeface="Calibri"/>
              </a:rPr>
              <a:t>2D</a:t>
            </a:r>
            <a:r>
              <a:rPr sz="2800" spc="5" dirty="0">
                <a:latin typeface="Calibri"/>
                <a:cs typeface="Calibri"/>
              </a:rPr>
              <a:t> </a:t>
            </a:r>
            <a:r>
              <a:rPr sz="2800" spc="-5" dirty="0">
                <a:latin typeface="Calibri"/>
                <a:cs typeface="Calibri"/>
              </a:rPr>
              <a:t>or</a:t>
            </a:r>
            <a:r>
              <a:rPr sz="2800" dirty="0">
                <a:latin typeface="Calibri"/>
                <a:cs typeface="Calibri"/>
              </a:rPr>
              <a:t> a </a:t>
            </a:r>
            <a:r>
              <a:rPr sz="2800" spc="-615" dirty="0">
                <a:latin typeface="Calibri"/>
                <a:cs typeface="Calibri"/>
              </a:rPr>
              <a:t> </a:t>
            </a:r>
            <a:r>
              <a:rPr sz="2800" spc="-10" dirty="0">
                <a:latin typeface="Calibri"/>
                <a:cs typeface="Calibri"/>
              </a:rPr>
              <a:t>hyperplane </a:t>
            </a:r>
            <a:r>
              <a:rPr sz="2800" spc="-5" dirty="0">
                <a:latin typeface="Calibri"/>
                <a:cs typeface="Calibri"/>
              </a:rPr>
              <a:t>in</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there </a:t>
            </a:r>
            <a:r>
              <a:rPr sz="2800" spc="-20" dirty="0">
                <a:latin typeface="Calibri"/>
                <a:cs typeface="Calibri"/>
              </a:rPr>
              <a:t>may</a:t>
            </a:r>
            <a:r>
              <a:rPr sz="2800" dirty="0">
                <a:latin typeface="Calibri"/>
                <a:cs typeface="Calibri"/>
              </a:rPr>
              <a:t> not</a:t>
            </a:r>
            <a:endParaRPr sz="2800">
              <a:latin typeface="Calibri"/>
              <a:cs typeface="Calibri"/>
            </a:endParaRPr>
          </a:p>
          <a:p>
            <a:pPr marL="241300" indent="-228600">
              <a:lnSpc>
                <a:spcPct val="100000"/>
              </a:lnSpc>
              <a:spcBef>
                <a:spcPts val="585"/>
              </a:spcBef>
              <a:buFont typeface="Arial"/>
              <a:buChar char="•"/>
              <a:tabLst>
                <a:tab pos="241300" algn="l"/>
              </a:tabLst>
            </a:pPr>
            <a:r>
              <a:rPr sz="2800" spc="-15" dirty="0">
                <a:latin typeface="Calibri"/>
                <a:cs typeface="Calibri"/>
              </a:rPr>
              <a:t>There </a:t>
            </a:r>
            <a:r>
              <a:rPr sz="2800" spc="-20" dirty="0">
                <a:latin typeface="Calibri"/>
                <a:cs typeface="Calibri"/>
              </a:rPr>
              <a:t>may</a:t>
            </a:r>
            <a:r>
              <a:rPr sz="2800" spc="-10" dirty="0">
                <a:latin typeface="Calibri"/>
                <a:cs typeface="Calibri"/>
              </a:rPr>
              <a:t> </a:t>
            </a:r>
            <a:r>
              <a:rPr sz="2800" dirty="0">
                <a:latin typeface="Calibri"/>
                <a:cs typeface="Calibri"/>
              </a:rPr>
              <a:t>be</a:t>
            </a:r>
            <a:r>
              <a:rPr sz="2800" spc="-5" dirty="0">
                <a:latin typeface="Calibri"/>
                <a:cs typeface="Calibri"/>
              </a:rPr>
              <a:t> </a:t>
            </a:r>
            <a:r>
              <a:rPr sz="2800" spc="-5" dirty="0">
                <a:latin typeface="Yu Gothic"/>
                <a:cs typeface="Yu Gothic"/>
              </a:rPr>
              <a:t>“</a:t>
            </a:r>
            <a:r>
              <a:rPr sz="2800" spc="-5" dirty="0">
                <a:latin typeface="Calibri"/>
                <a:cs typeface="Calibri"/>
              </a:rPr>
              <a:t>noise</a:t>
            </a:r>
            <a:r>
              <a:rPr sz="2800" spc="-5" dirty="0">
                <a:latin typeface="Yu Gothic"/>
                <a:cs typeface="Yu Gothic"/>
              </a:rPr>
              <a:t>”</a:t>
            </a:r>
            <a:r>
              <a:rPr sz="2800" spc="-170" dirty="0">
                <a:latin typeface="Yu Gothic"/>
                <a:cs typeface="Yu Gothic"/>
              </a:rPr>
              <a:t> </a:t>
            </a:r>
            <a:r>
              <a:rPr sz="2800" spc="-5" dirty="0">
                <a:latin typeface="Calibri"/>
                <a:cs typeface="Calibri"/>
              </a:rPr>
              <a:t>of </a:t>
            </a:r>
            <a:r>
              <a:rPr sz="2800" spc="-10" dirty="0">
                <a:latin typeface="Calibri"/>
                <a:cs typeface="Calibri"/>
              </a:rPr>
              <a:t>various</a:t>
            </a:r>
            <a:r>
              <a:rPr sz="2800" dirty="0">
                <a:latin typeface="Calibri"/>
                <a:cs typeface="Calibri"/>
              </a:rPr>
              <a:t> </a:t>
            </a:r>
            <a:r>
              <a:rPr sz="2800" spc="-5" dirty="0">
                <a:latin typeface="Calibri"/>
                <a:cs typeface="Calibri"/>
              </a:rPr>
              <a:t>kinds</a:t>
            </a:r>
            <a:endParaRPr sz="2800">
              <a:latin typeface="Calibri"/>
              <a:cs typeface="Calibri"/>
            </a:endParaRPr>
          </a:p>
          <a:p>
            <a:pPr marL="241300" indent="-228600">
              <a:lnSpc>
                <a:spcPct val="100000"/>
              </a:lnSpc>
              <a:spcBef>
                <a:spcPts val="645"/>
              </a:spcBef>
              <a:buFont typeface="Arial"/>
              <a:buChar char="•"/>
              <a:tabLst>
                <a:tab pos="241300" algn="l"/>
              </a:tabLst>
            </a:pPr>
            <a:r>
              <a:rPr sz="2800" spc="-15" dirty="0">
                <a:latin typeface="Calibri"/>
                <a:cs typeface="Calibri"/>
              </a:rPr>
              <a:t>There</a:t>
            </a:r>
            <a:r>
              <a:rPr sz="2800" spc="-25" dirty="0">
                <a:latin typeface="Calibri"/>
                <a:cs typeface="Calibri"/>
              </a:rPr>
              <a:t> </a:t>
            </a:r>
            <a:r>
              <a:rPr sz="2800" spc="-20" dirty="0">
                <a:latin typeface="Calibri"/>
                <a:cs typeface="Calibri"/>
              </a:rPr>
              <a:t>may </a:t>
            </a:r>
            <a:r>
              <a:rPr sz="2800" dirty="0">
                <a:latin typeface="Calibri"/>
                <a:cs typeface="Calibri"/>
              </a:rPr>
              <a:t>be</a:t>
            </a:r>
            <a:r>
              <a:rPr sz="2800" spc="-15" dirty="0">
                <a:latin typeface="Calibri"/>
                <a:cs typeface="Calibri"/>
              </a:rPr>
              <a:t> </a:t>
            </a:r>
            <a:r>
              <a:rPr sz="2800" spc="-10" dirty="0">
                <a:latin typeface="Yu Gothic"/>
                <a:cs typeface="Yu Gothic"/>
              </a:rPr>
              <a:t>“</a:t>
            </a:r>
            <a:r>
              <a:rPr sz="2800" spc="-10" dirty="0">
                <a:latin typeface="Calibri"/>
                <a:cs typeface="Calibri"/>
              </a:rPr>
              <a:t>overlap</a:t>
            </a:r>
            <a:r>
              <a:rPr sz="2800" spc="-10" dirty="0">
                <a:latin typeface="Yu Gothic"/>
                <a:cs typeface="Yu Gothic"/>
              </a:rPr>
              <a:t>”</a:t>
            </a:r>
            <a:endParaRPr sz="2800">
              <a:latin typeface="Yu Gothic"/>
              <a:cs typeface="Yu Gothic"/>
            </a:endParaRPr>
          </a:p>
          <a:p>
            <a:pPr marL="241300" marR="304165" indent="-228600">
              <a:lnSpc>
                <a:spcPts val="3000"/>
              </a:lnSpc>
              <a:spcBef>
                <a:spcPts val="1145"/>
              </a:spcBef>
              <a:buFont typeface="Arial"/>
              <a:buChar char="•"/>
              <a:tabLst>
                <a:tab pos="241300" algn="l"/>
              </a:tabLst>
            </a:pPr>
            <a:r>
              <a:rPr sz="2800" spc="-5" dirty="0">
                <a:latin typeface="Calibri"/>
                <a:cs typeface="Calibri"/>
              </a:rPr>
              <a:t>Some</a:t>
            </a:r>
            <a:r>
              <a:rPr sz="2800" dirty="0">
                <a:latin typeface="Calibri"/>
                <a:cs typeface="Calibri"/>
              </a:rPr>
              <a:t> </a:t>
            </a:r>
            <a:r>
              <a:rPr sz="2800" spc="-10" dirty="0">
                <a:latin typeface="Calibri"/>
                <a:cs typeface="Calibri"/>
              </a:rPr>
              <a:t>classifiers</a:t>
            </a:r>
            <a:r>
              <a:rPr sz="2800" spc="10" dirty="0">
                <a:latin typeface="Calibri"/>
                <a:cs typeface="Calibri"/>
              </a:rPr>
              <a:t> </a:t>
            </a:r>
            <a:r>
              <a:rPr sz="2800" spc="-10" dirty="0">
                <a:latin typeface="Calibri"/>
                <a:cs typeface="Calibri"/>
              </a:rPr>
              <a:t>explicitly</a:t>
            </a:r>
            <a:r>
              <a:rPr sz="2800" spc="5" dirty="0">
                <a:latin typeface="Calibri"/>
                <a:cs typeface="Calibri"/>
              </a:rPr>
              <a:t> </a:t>
            </a:r>
            <a:r>
              <a:rPr sz="2800" spc="-15" dirty="0">
                <a:latin typeface="Calibri"/>
                <a:cs typeface="Calibri"/>
              </a:rPr>
              <a:t>represent</a:t>
            </a:r>
            <a:r>
              <a:rPr sz="2800" spc="5" dirty="0">
                <a:latin typeface="Calibri"/>
                <a:cs typeface="Calibri"/>
              </a:rPr>
              <a:t> </a:t>
            </a:r>
            <a:r>
              <a:rPr sz="2800" spc="-20" dirty="0">
                <a:latin typeface="Calibri"/>
                <a:cs typeface="Calibri"/>
              </a:rPr>
              <a:t>separators</a:t>
            </a:r>
            <a:r>
              <a:rPr sz="2800" spc="10" dirty="0">
                <a:latin typeface="Calibri"/>
                <a:cs typeface="Calibri"/>
              </a:rPr>
              <a:t> </a:t>
            </a:r>
            <a:r>
              <a:rPr sz="2800" dirty="0">
                <a:latin typeface="Calibri"/>
                <a:cs typeface="Calibri"/>
              </a:rPr>
              <a:t>(e.g.,</a:t>
            </a:r>
            <a:r>
              <a:rPr sz="2800" spc="15" dirty="0">
                <a:latin typeface="Calibri"/>
                <a:cs typeface="Calibri"/>
              </a:rPr>
              <a:t> </a:t>
            </a:r>
            <a:r>
              <a:rPr sz="2800" spc="-20" dirty="0">
                <a:latin typeface="Calibri"/>
                <a:cs typeface="Calibri"/>
              </a:rPr>
              <a:t>straight</a:t>
            </a:r>
            <a:r>
              <a:rPr sz="2800" spc="5" dirty="0">
                <a:latin typeface="Calibri"/>
                <a:cs typeface="Calibri"/>
              </a:rPr>
              <a:t> </a:t>
            </a:r>
            <a:r>
              <a:rPr sz="2800" spc="-5" dirty="0">
                <a:latin typeface="Calibri"/>
                <a:cs typeface="Calibri"/>
              </a:rPr>
              <a:t>lines), </a:t>
            </a:r>
            <a:r>
              <a:rPr sz="2800" spc="-615" dirty="0">
                <a:latin typeface="Calibri"/>
                <a:cs typeface="Calibri"/>
              </a:rPr>
              <a:t> </a:t>
            </a:r>
            <a:r>
              <a:rPr sz="2800" spc="-5" dirty="0">
                <a:latin typeface="Calibri"/>
                <a:cs typeface="Calibri"/>
              </a:rPr>
              <a:t>while</a:t>
            </a:r>
            <a:r>
              <a:rPr sz="2800" spc="-10" dirty="0">
                <a:latin typeface="Calibri"/>
                <a:cs typeface="Calibri"/>
              </a:rPr>
              <a:t> </a:t>
            </a:r>
            <a:r>
              <a:rPr sz="2800" spc="-25" dirty="0">
                <a:latin typeface="Calibri"/>
                <a:cs typeface="Calibri"/>
              </a:rPr>
              <a:t>for</a:t>
            </a:r>
            <a:r>
              <a:rPr sz="2800" spc="-5" dirty="0">
                <a:latin typeface="Calibri"/>
                <a:cs typeface="Calibri"/>
              </a:rPr>
              <a:t> other</a:t>
            </a:r>
            <a:r>
              <a:rPr sz="2800" dirty="0">
                <a:latin typeface="Calibri"/>
                <a:cs typeface="Calibri"/>
              </a:rPr>
              <a:t> </a:t>
            </a:r>
            <a:r>
              <a:rPr sz="2800" spc="-10" dirty="0">
                <a:latin typeface="Calibri"/>
                <a:cs typeface="Calibri"/>
              </a:rPr>
              <a:t>classifiers</a:t>
            </a:r>
            <a:r>
              <a:rPr sz="2800" spc="5" dirty="0">
                <a:latin typeface="Calibri"/>
                <a:cs typeface="Calibri"/>
              </a:rPr>
              <a:t> </a:t>
            </a:r>
            <a:r>
              <a:rPr sz="2800" dirty="0">
                <a:latin typeface="Calibri"/>
                <a:cs typeface="Calibri"/>
              </a:rPr>
              <a:t>the</a:t>
            </a:r>
            <a:r>
              <a:rPr sz="2800" spc="-5" dirty="0">
                <a:latin typeface="Calibri"/>
                <a:cs typeface="Calibri"/>
              </a:rPr>
              <a:t> </a:t>
            </a:r>
            <a:r>
              <a:rPr sz="2800" spc="-15" dirty="0">
                <a:latin typeface="Calibri"/>
                <a:cs typeface="Calibri"/>
              </a:rPr>
              <a:t>separation</a:t>
            </a:r>
            <a:r>
              <a:rPr sz="2800" spc="5" dirty="0">
                <a:latin typeface="Calibri"/>
                <a:cs typeface="Calibri"/>
              </a:rPr>
              <a:t> </a:t>
            </a:r>
            <a:r>
              <a:rPr sz="2800" spc="-5" dirty="0">
                <a:latin typeface="Calibri"/>
                <a:cs typeface="Calibri"/>
              </a:rPr>
              <a:t>is</a:t>
            </a:r>
            <a:r>
              <a:rPr sz="2800" spc="5" dirty="0">
                <a:latin typeface="Calibri"/>
                <a:cs typeface="Calibri"/>
              </a:rPr>
              <a:t> </a:t>
            </a:r>
            <a:r>
              <a:rPr sz="2800" dirty="0">
                <a:latin typeface="Calibri"/>
                <a:cs typeface="Calibri"/>
              </a:rPr>
              <a:t>done</a:t>
            </a:r>
            <a:r>
              <a:rPr sz="2800" spc="-5" dirty="0">
                <a:latin typeface="Calibri"/>
                <a:cs typeface="Calibri"/>
              </a:rPr>
              <a:t> implicitly</a:t>
            </a:r>
            <a:endParaRPr sz="2800">
              <a:latin typeface="Calibri"/>
              <a:cs typeface="Calibri"/>
            </a:endParaRPr>
          </a:p>
          <a:p>
            <a:pPr marL="241300" marR="5080" indent="-228600">
              <a:lnSpc>
                <a:spcPts val="3100"/>
              </a:lnSpc>
              <a:spcBef>
                <a:spcPts val="930"/>
              </a:spcBef>
              <a:buFont typeface="Arial"/>
              <a:buChar char="•"/>
              <a:tabLst>
                <a:tab pos="241300" algn="l"/>
              </a:tabLst>
            </a:pPr>
            <a:r>
              <a:rPr sz="2800" spc="-5" dirty="0">
                <a:latin typeface="Calibri"/>
                <a:cs typeface="Calibri"/>
              </a:rPr>
              <a:t>Some </a:t>
            </a:r>
            <a:r>
              <a:rPr sz="2800" spc="-10" dirty="0">
                <a:latin typeface="Calibri"/>
                <a:cs typeface="Calibri"/>
              </a:rPr>
              <a:t>classifiers</a:t>
            </a:r>
            <a:r>
              <a:rPr sz="2800" spc="10" dirty="0">
                <a:latin typeface="Calibri"/>
                <a:cs typeface="Calibri"/>
              </a:rPr>
              <a:t> </a:t>
            </a:r>
            <a:r>
              <a:rPr sz="2800" spc="-10" dirty="0">
                <a:latin typeface="Calibri"/>
                <a:cs typeface="Calibri"/>
              </a:rPr>
              <a:t>just</a:t>
            </a:r>
            <a:r>
              <a:rPr sz="2800" spc="5" dirty="0">
                <a:latin typeface="Calibri"/>
                <a:cs typeface="Calibri"/>
              </a:rPr>
              <a:t> </a:t>
            </a:r>
            <a:r>
              <a:rPr sz="2800" spc="-25" dirty="0">
                <a:latin typeface="Calibri"/>
                <a:cs typeface="Calibri"/>
              </a:rPr>
              <a:t>make</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5" dirty="0">
                <a:latin typeface="Calibri"/>
                <a:cs typeface="Calibri"/>
              </a:rPr>
              <a:t>as</a:t>
            </a:r>
            <a:r>
              <a:rPr sz="2800" spc="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5" dirty="0">
                <a:latin typeface="Calibri"/>
                <a:cs typeface="Calibri"/>
              </a:rPr>
              <a:t>an</a:t>
            </a:r>
            <a:r>
              <a:rPr sz="2800" spc="10" dirty="0">
                <a:latin typeface="Calibri"/>
                <a:cs typeface="Calibri"/>
              </a:rPr>
              <a:t> </a:t>
            </a:r>
            <a:r>
              <a:rPr sz="2800" spc="-5" dirty="0">
                <a:latin typeface="Calibri"/>
                <a:cs typeface="Calibri"/>
              </a:rPr>
              <a:t>object</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in; </a:t>
            </a:r>
            <a:r>
              <a:rPr sz="2800" spc="-615" dirty="0">
                <a:latin typeface="Calibri"/>
                <a:cs typeface="Calibri"/>
              </a:rPr>
              <a:t> </a:t>
            </a:r>
            <a:r>
              <a:rPr sz="2800" spc="-15" dirty="0">
                <a:latin typeface="Calibri"/>
                <a:cs typeface="Calibri"/>
              </a:rPr>
              <a:t>others</a:t>
            </a:r>
            <a:r>
              <a:rPr sz="2800" dirty="0">
                <a:latin typeface="Calibri"/>
                <a:cs typeface="Calibri"/>
              </a:rPr>
              <a:t> </a:t>
            </a:r>
            <a:r>
              <a:rPr sz="2800" spc="-15" dirty="0">
                <a:latin typeface="Calibri"/>
                <a:cs typeface="Calibri"/>
              </a:rPr>
              <a:t>estimate</a:t>
            </a:r>
            <a:r>
              <a:rPr sz="2800" spc="-5" dirty="0">
                <a:latin typeface="Calibri"/>
                <a:cs typeface="Calibri"/>
              </a:rPr>
              <a:t> class</a:t>
            </a:r>
            <a:r>
              <a:rPr sz="2800" spc="5" dirty="0">
                <a:latin typeface="Calibri"/>
                <a:cs typeface="Calibri"/>
              </a:rPr>
              <a:t> </a:t>
            </a:r>
            <a:r>
              <a:rPr sz="2800" spc="-10" dirty="0">
                <a:latin typeface="Calibri"/>
                <a:cs typeface="Calibri"/>
              </a:rPr>
              <a:t>probabilities</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440420" cy="695960"/>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0070C0"/>
                </a:solidFill>
              </a:rPr>
              <a:t>Many</a:t>
            </a:r>
            <a:r>
              <a:rPr spc="10" dirty="0">
                <a:solidFill>
                  <a:srgbClr val="0070C0"/>
                </a:solidFill>
              </a:rPr>
              <a:t> </a:t>
            </a:r>
            <a:r>
              <a:rPr spc="-40" dirty="0">
                <a:solidFill>
                  <a:srgbClr val="0070C0"/>
                </a:solidFill>
              </a:rPr>
              <a:t>different</a:t>
            </a:r>
            <a:r>
              <a:rPr spc="15" dirty="0">
                <a:solidFill>
                  <a:srgbClr val="0070C0"/>
                </a:solidFill>
              </a:rPr>
              <a:t> </a:t>
            </a:r>
            <a:r>
              <a:rPr spc="-10" dirty="0">
                <a:solidFill>
                  <a:srgbClr val="0070C0"/>
                </a:solidFill>
              </a:rPr>
              <a:t>classification</a:t>
            </a:r>
            <a:r>
              <a:rPr spc="10" dirty="0">
                <a:solidFill>
                  <a:srgbClr val="0070C0"/>
                </a:solidFill>
              </a:rPr>
              <a:t> </a:t>
            </a:r>
            <a:r>
              <a:rPr spc="-5" dirty="0">
                <a:solidFill>
                  <a:srgbClr val="0070C0"/>
                </a:solidFill>
              </a:rPr>
              <a:t>methods</a:t>
            </a:r>
          </a:p>
        </p:txBody>
      </p:sp>
      <p:sp>
        <p:nvSpPr>
          <p:cNvPr id="3" name="object 3"/>
          <p:cNvSpPr txBox="1"/>
          <p:nvPr/>
        </p:nvSpPr>
        <p:spPr>
          <a:xfrm>
            <a:off x="916939" y="1756155"/>
            <a:ext cx="6299200" cy="4201150"/>
          </a:xfrm>
          <a:prstGeom prst="rect">
            <a:avLst/>
          </a:prstGeom>
        </p:spPr>
        <p:txBody>
          <a:bodyPr vert="horz" wrap="square" lIns="0" tIns="12700" rIns="0" bIns="0" rtlCol="0">
            <a:spAutoFit/>
          </a:bodyPr>
          <a:lstStyle/>
          <a:p>
            <a:pPr marL="241300" indent="-228600">
              <a:lnSpc>
                <a:spcPts val="3290"/>
              </a:lnSpc>
              <a:spcBef>
                <a:spcPts val="100"/>
              </a:spcBef>
              <a:buFont typeface="Arial"/>
              <a:buChar char="•"/>
              <a:tabLst>
                <a:tab pos="241300" algn="l"/>
              </a:tabLst>
            </a:pPr>
            <a:r>
              <a:rPr sz="2800" b="1" spc="-10" dirty="0">
                <a:latin typeface="Calibri"/>
                <a:cs typeface="Calibri"/>
              </a:rPr>
              <a:t>Probabilistic</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90"/>
              </a:lnSpc>
              <a:buFont typeface="Arial"/>
              <a:buChar char="•"/>
              <a:tabLst>
                <a:tab pos="698500" algn="l"/>
              </a:tabLst>
            </a:pPr>
            <a:r>
              <a:rPr sz="2800" spc="-10" dirty="0">
                <a:latin typeface="Calibri"/>
                <a:cs typeface="Calibri"/>
              </a:rPr>
              <a:t>Naïve</a:t>
            </a:r>
            <a:r>
              <a:rPr sz="2800" spc="-25" dirty="0">
                <a:latin typeface="Calibri"/>
                <a:cs typeface="Calibri"/>
              </a:rPr>
              <a:t> Bayes</a:t>
            </a:r>
            <a:r>
              <a:rPr sz="2800" spc="-10" dirty="0">
                <a:latin typeface="Calibri"/>
                <a:cs typeface="Calibri"/>
              </a:rPr>
              <a:t> </a:t>
            </a:r>
            <a:endParaRPr lang="en-US" sz="2800" spc="-10" dirty="0">
              <a:latin typeface="Calibri"/>
              <a:cs typeface="Calibri"/>
            </a:endParaRPr>
          </a:p>
          <a:p>
            <a:pPr marL="241300" indent="-228600">
              <a:lnSpc>
                <a:spcPts val="3290"/>
              </a:lnSpc>
              <a:buFont typeface="Arial"/>
              <a:buChar char="•"/>
              <a:tabLst>
                <a:tab pos="698500" algn="l"/>
              </a:tabLst>
            </a:pPr>
            <a:r>
              <a:rPr sz="2800" b="1" spc="-5" dirty="0">
                <a:latin typeface="Calibri"/>
                <a:cs typeface="Calibri"/>
              </a:rPr>
              <a:t>Decision</a:t>
            </a:r>
            <a:r>
              <a:rPr sz="2800" b="1" spc="-35"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75"/>
              </a:lnSpc>
              <a:buFont typeface="Arial"/>
              <a:buChar char="•"/>
              <a:tabLst>
                <a:tab pos="698500" algn="l"/>
              </a:tabLst>
            </a:pPr>
            <a:r>
              <a:rPr sz="2800" spc="-5" dirty="0">
                <a:latin typeface="Calibri"/>
                <a:cs typeface="Calibri"/>
              </a:rPr>
              <a:t>Decision</a:t>
            </a:r>
            <a:r>
              <a:rPr sz="2800" spc="-15" dirty="0">
                <a:latin typeface="Calibri"/>
                <a:cs typeface="Calibri"/>
              </a:rPr>
              <a:t> </a:t>
            </a:r>
            <a:r>
              <a:rPr sz="2800" spc="-50" dirty="0">
                <a:latin typeface="Calibri"/>
                <a:cs typeface="Calibri"/>
              </a:rPr>
              <a:t>Trees</a:t>
            </a:r>
            <a:r>
              <a:rPr sz="2800" spc="-10" dirty="0">
                <a:latin typeface="Calibri"/>
                <a:cs typeface="Calibri"/>
              </a:rPr>
              <a:t> </a:t>
            </a:r>
            <a:endParaRPr lang="en-US" sz="2800" spc="-10" dirty="0">
              <a:latin typeface="Calibri"/>
              <a:cs typeface="Calibri"/>
            </a:endParaRPr>
          </a:p>
          <a:p>
            <a:pPr marL="241300" indent="-228600">
              <a:lnSpc>
                <a:spcPts val="3275"/>
              </a:lnSpc>
              <a:buFont typeface="Arial"/>
              <a:buChar char="•"/>
              <a:tabLst>
                <a:tab pos="698500" algn="l"/>
              </a:tabLst>
            </a:pPr>
            <a:r>
              <a:rPr sz="2800" b="1" spc="-5" dirty="0">
                <a:latin typeface="Calibri"/>
                <a:cs typeface="Calibri"/>
              </a:rPr>
              <a:t>Linear</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155"/>
              </a:lnSpc>
              <a:buFont typeface="Arial"/>
              <a:buChar char="•"/>
              <a:tabLst>
                <a:tab pos="698500" algn="l"/>
              </a:tabLst>
            </a:pPr>
            <a:r>
              <a:rPr sz="2800" spc="-5" dirty="0">
                <a:latin typeface="Calibri"/>
                <a:cs typeface="Calibri"/>
              </a:rPr>
              <a:t>Support </a:t>
            </a:r>
            <a:r>
              <a:rPr sz="2800" spc="-35" dirty="0">
                <a:latin typeface="Calibri"/>
                <a:cs typeface="Calibri"/>
              </a:rPr>
              <a:t>Vector</a:t>
            </a:r>
            <a:r>
              <a:rPr sz="2800" spc="-5" dirty="0">
                <a:latin typeface="Calibri"/>
                <a:cs typeface="Calibri"/>
              </a:rPr>
              <a:t> Machine</a:t>
            </a:r>
            <a:r>
              <a:rPr sz="2800" spc="-10" dirty="0">
                <a:latin typeface="Calibri"/>
                <a:cs typeface="Calibri"/>
              </a:rPr>
              <a:t> </a:t>
            </a:r>
            <a:r>
              <a:rPr sz="2800" spc="-5" dirty="0">
                <a:latin typeface="Calibri"/>
                <a:cs typeface="Calibri"/>
              </a:rPr>
              <a:t>(SVM)</a:t>
            </a:r>
            <a:endParaRPr sz="2800" dirty="0">
              <a:latin typeface="Calibri"/>
              <a:cs typeface="Calibri"/>
            </a:endParaRPr>
          </a:p>
          <a:p>
            <a:pPr marL="698500" lvl="1" indent="-228600">
              <a:lnSpc>
                <a:spcPts val="3229"/>
              </a:lnSpc>
              <a:buFont typeface="Arial"/>
              <a:buChar char="•"/>
              <a:tabLst>
                <a:tab pos="698500" algn="l"/>
              </a:tabLst>
            </a:pPr>
            <a:r>
              <a:rPr sz="2800" spc="-5" dirty="0">
                <a:latin typeface="Calibri"/>
                <a:cs typeface="Calibri"/>
              </a:rPr>
              <a:t>Linear</a:t>
            </a:r>
            <a:r>
              <a:rPr sz="2800" spc="-15" dirty="0">
                <a:latin typeface="Calibri"/>
                <a:cs typeface="Calibri"/>
              </a:rPr>
              <a:t> regression</a:t>
            </a:r>
            <a:r>
              <a:rPr sz="2800" spc="-10" dirty="0">
                <a:latin typeface="Calibri"/>
                <a:cs typeface="Calibri"/>
              </a:rPr>
              <a:t> </a:t>
            </a:r>
            <a:endParaRPr lang="en-US" sz="2800" spc="-10" dirty="0">
              <a:latin typeface="Calibri"/>
              <a:cs typeface="Calibri"/>
            </a:endParaRPr>
          </a:p>
          <a:p>
            <a:pPr marL="698500" lvl="1" indent="-228600">
              <a:lnSpc>
                <a:spcPts val="3229"/>
              </a:lnSpc>
              <a:buFont typeface="Arial"/>
              <a:buChar char="•"/>
              <a:tabLst>
                <a:tab pos="698500" algn="l"/>
              </a:tabLst>
            </a:pPr>
            <a:r>
              <a:rPr sz="2800" spc="-20" dirty="0">
                <a:latin typeface="Calibri"/>
                <a:cs typeface="Calibri"/>
              </a:rPr>
              <a:t>K-nearest</a:t>
            </a:r>
            <a:r>
              <a:rPr sz="2800" spc="-10" dirty="0">
                <a:latin typeface="Calibri"/>
                <a:cs typeface="Calibri"/>
              </a:rPr>
              <a:t> neighbors</a:t>
            </a:r>
            <a:endParaRPr lang="en-US" sz="2800" spc="-10" dirty="0">
              <a:latin typeface="Calibri"/>
              <a:cs typeface="Calibri"/>
            </a:endParaRPr>
          </a:p>
          <a:p>
            <a:pPr marL="469900" lvl="1">
              <a:lnSpc>
                <a:spcPts val="3229"/>
              </a:lnSpc>
              <a:tabLst>
                <a:tab pos="698500" algn="l"/>
              </a:tabLst>
            </a:pPr>
            <a:endParaRPr sz="2850" dirty="0">
              <a:latin typeface="Calibri"/>
              <a:cs typeface="Calibri"/>
            </a:endParaRPr>
          </a:p>
          <a:p>
            <a:pPr marL="241300" indent="-228600">
              <a:lnSpc>
                <a:spcPct val="100000"/>
              </a:lnSpc>
              <a:buFont typeface="Arial"/>
              <a:buChar char="•"/>
              <a:tabLst>
                <a:tab pos="241300" algn="l"/>
              </a:tabLst>
            </a:pPr>
            <a:r>
              <a:rPr sz="2800" dirty="0">
                <a:latin typeface="Calibri"/>
                <a:cs typeface="Calibri"/>
              </a:rPr>
              <a:t>And</a:t>
            </a:r>
            <a:r>
              <a:rPr sz="2800" spc="-1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more</a:t>
            </a:r>
            <a:endParaRPr sz="28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06384"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Linear</a:t>
            </a:r>
            <a:r>
              <a:rPr spc="-10" dirty="0">
                <a:solidFill>
                  <a:srgbClr val="0070C0"/>
                </a:solidFill>
              </a:rPr>
              <a:t> </a:t>
            </a:r>
            <a:r>
              <a:rPr spc="-25" dirty="0">
                <a:solidFill>
                  <a:srgbClr val="0070C0"/>
                </a:solidFill>
              </a:rPr>
              <a:t>versus</a:t>
            </a:r>
            <a:r>
              <a:rPr spc="-5" dirty="0">
                <a:solidFill>
                  <a:srgbClr val="0070C0"/>
                </a:solidFill>
              </a:rPr>
              <a:t> non-linear algorithms</a:t>
            </a:r>
          </a:p>
        </p:txBody>
      </p:sp>
      <p:pic>
        <p:nvPicPr>
          <p:cNvPr id="3" name="object 3"/>
          <p:cNvPicPr/>
          <p:nvPr/>
        </p:nvPicPr>
        <p:blipFill>
          <a:blip r:embed="rId2" cstate="print"/>
          <a:stretch>
            <a:fillRect/>
          </a:stretch>
        </p:blipFill>
        <p:spPr>
          <a:xfrm>
            <a:off x="3231447" y="4224015"/>
            <a:ext cx="197601" cy="191377"/>
          </a:xfrm>
          <a:prstGeom prst="rect">
            <a:avLst/>
          </a:prstGeom>
        </p:spPr>
      </p:pic>
      <p:pic>
        <p:nvPicPr>
          <p:cNvPr id="4" name="object 4"/>
          <p:cNvPicPr/>
          <p:nvPr/>
        </p:nvPicPr>
        <p:blipFill>
          <a:blip r:embed="rId3" cstate="print"/>
          <a:stretch>
            <a:fillRect/>
          </a:stretch>
        </p:blipFill>
        <p:spPr>
          <a:xfrm>
            <a:off x="3647475" y="4140259"/>
            <a:ext cx="197601" cy="191377"/>
          </a:xfrm>
          <a:prstGeom prst="rect">
            <a:avLst/>
          </a:prstGeom>
        </p:spPr>
      </p:pic>
      <p:pic>
        <p:nvPicPr>
          <p:cNvPr id="5" name="object 5"/>
          <p:cNvPicPr/>
          <p:nvPr/>
        </p:nvPicPr>
        <p:blipFill>
          <a:blip r:embed="rId4" cstate="print"/>
          <a:stretch>
            <a:fillRect/>
          </a:stretch>
        </p:blipFill>
        <p:spPr>
          <a:xfrm>
            <a:off x="3138995" y="4592533"/>
            <a:ext cx="197601" cy="191377"/>
          </a:xfrm>
          <a:prstGeom prst="rect">
            <a:avLst/>
          </a:prstGeom>
        </p:spPr>
      </p:pic>
      <p:pic>
        <p:nvPicPr>
          <p:cNvPr id="6" name="object 6"/>
          <p:cNvPicPr/>
          <p:nvPr/>
        </p:nvPicPr>
        <p:blipFill>
          <a:blip r:embed="rId5" cstate="print"/>
          <a:stretch>
            <a:fillRect/>
          </a:stretch>
        </p:blipFill>
        <p:spPr>
          <a:xfrm>
            <a:off x="3555024" y="4503196"/>
            <a:ext cx="197601" cy="191377"/>
          </a:xfrm>
          <a:prstGeom prst="rect">
            <a:avLst/>
          </a:prstGeom>
        </p:spPr>
      </p:pic>
      <p:pic>
        <p:nvPicPr>
          <p:cNvPr id="7" name="object 7"/>
          <p:cNvPicPr/>
          <p:nvPr/>
        </p:nvPicPr>
        <p:blipFill>
          <a:blip r:embed="rId6" cstate="print"/>
          <a:stretch>
            <a:fillRect/>
          </a:stretch>
        </p:blipFill>
        <p:spPr>
          <a:xfrm>
            <a:off x="3243003" y="4866133"/>
            <a:ext cx="197601" cy="191377"/>
          </a:xfrm>
          <a:prstGeom prst="rect">
            <a:avLst/>
          </a:prstGeom>
        </p:spPr>
      </p:pic>
      <p:pic>
        <p:nvPicPr>
          <p:cNvPr id="8" name="object 8"/>
          <p:cNvPicPr/>
          <p:nvPr/>
        </p:nvPicPr>
        <p:blipFill>
          <a:blip r:embed="rId7" cstate="print"/>
          <a:stretch>
            <a:fillRect/>
          </a:stretch>
        </p:blipFill>
        <p:spPr>
          <a:xfrm>
            <a:off x="3971053" y="4348598"/>
            <a:ext cx="197601" cy="191377"/>
          </a:xfrm>
          <a:prstGeom prst="rect">
            <a:avLst/>
          </a:prstGeom>
        </p:spPr>
      </p:pic>
      <p:pic>
        <p:nvPicPr>
          <p:cNvPr id="9" name="object 9"/>
          <p:cNvPicPr/>
          <p:nvPr/>
        </p:nvPicPr>
        <p:blipFill>
          <a:blip r:embed="rId8" cstate="print"/>
          <a:stretch>
            <a:fillRect/>
          </a:stretch>
        </p:blipFill>
        <p:spPr>
          <a:xfrm>
            <a:off x="3843933" y="5022475"/>
            <a:ext cx="197601" cy="191377"/>
          </a:xfrm>
          <a:prstGeom prst="rect">
            <a:avLst/>
          </a:prstGeom>
        </p:spPr>
      </p:pic>
      <p:pic>
        <p:nvPicPr>
          <p:cNvPr id="10" name="object 10"/>
          <p:cNvPicPr/>
          <p:nvPr/>
        </p:nvPicPr>
        <p:blipFill>
          <a:blip r:embed="rId9" cstate="print"/>
          <a:stretch>
            <a:fillRect/>
          </a:stretch>
        </p:blipFill>
        <p:spPr>
          <a:xfrm>
            <a:off x="4144397" y="4670705"/>
            <a:ext cx="197601" cy="191377"/>
          </a:xfrm>
          <a:prstGeom prst="rect">
            <a:avLst/>
          </a:prstGeom>
        </p:spPr>
      </p:pic>
      <p:grpSp>
        <p:nvGrpSpPr>
          <p:cNvPr id="11" name="object 11"/>
          <p:cNvGrpSpPr/>
          <p:nvPr/>
        </p:nvGrpSpPr>
        <p:grpSpPr>
          <a:xfrm>
            <a:off x="2772112" y="2818658"/>
            <a:ext cx="5215890" cy="3512820"/>
            <a:chOff x="2772112" y="2818658"/>
            <a:chExt cx="5215890" cy="3512820"/>
          </a:xfrm>
        </p:grpSpPr>
        <p:pic>
          <p:nvPicPr>
            <p:cNvPr id="12" name="object 12"/>
            <p:cNvPicPr/>
            <p:nvPr/>
          </p:nvPicPr>
          <p:blipFill>
            <a:blip r:embed="rId10" cstate="print"/>
            <a:stretch>
              <a:fillRect/>
            </a:stretch>
          </p:blipFill>
          <p:spPr>
            <a:xfrm>
              <a:off x="4560426" y="4553449"/>
              <a:ext cx="197601" cy="191377"/>
            </a:xfrm>
            <a:prstGeom prst="rect">
              <a:avLst/>
            </a:prstGeom>
          </p:spPr>
        </p:pic>
        <p:sp>
          <p:nvSpPr>
            <p:cNvPr id="13" name="object 13"/>
            <p:cNvSpPr/>
            <p:nvPr/>
          </p:nvSpPr>
          <p:spPr>
            <a:xfrm>
              <a:off x="2772105" y="3024301"/>
              <a:ext cx="5215890" cy="3086100"/>
            </a:xfrm>
            <a:custGeom>
              <a:avLst/>
              <a:gdLst/>
              <a:ahLst/>
              <a:cxnLst/>
              <a:rect l="l" t="t" r="r" b="b"/>
              <a:pathLst>
                <a:path w="5215890" h="3086100">
                  <a:moveTo>
                    <a:pt x="5215344" y="3047149"/>
                  </a:moveTo>
                  <a:lnTo>
                    <a:pt x="5209756" y="3044406"/>
                  </a:lnTo>
                  <a:lnTo>
                    <a:pt x="5138890" y="3009569"/>
                  </a:lnTo>
                  <a:lnTo>
                    <a:pt x="5139131" y="3044494"/>
                  </a:lnTo>
                  <a:lnTo>
                    <a:pt x="41275" y="3078988"/>
                  </a:lnTo>
                  <a:lnTo>
                    <a:pt x="41275" y="76200"/>
                  </a:lnTo>
                  <a:lnTo>
                    <a:pt x="76200" y="76200"/>
                  </a:lnTo>
                  <a:lnTo>
                    <a:pt x="69850" y="63500"/>
                  </a:lnTo>
                  <a:lnTo>
                    <a:pt x="38100" y="0"/>
                  </a:lnTo>
                  <a:lnTo>
                    <a:pt x="0" y="76200"/>
                  </a:lnTo>
                  <a:lnTo>
                    <a:pt x="34925" y="76200"/>
                  </a:lnTo>
                  <a:lnTo>
                    <a:pt x="34925" y="3082175"/>
                  </a:lnTo>
                  <a:lnTo>
                    <a:pt x="38100" y="3082175"/>
                  </a:lnTo>
                  <a:lnTo>
                    <a:pt x="38125" y="3085350"/>
                  </a:lnTo>
                  <a:lnTo>
                    <a:pt x="5139169" y="3050844"/>
                  </a:lnTo>
                  <a:lnTo>
                    <a:pt x="5139410" y="3085769"/>
                  </a:lnTo>
                  <a:lnTo>
                    <a:pt x="5215344" y="3047149"/>
                  </a:lnTo>
                  <a:close/>
                </a:path>
              </a:pathLst>
            </a:custGeom>
            <a:solidFill>
              <a:srgbClr val="4472C4"/>
            </a:solidFill>
          </p:spPr>
          <p:txBody>
            <a:bodyPr wrap="square" lIns="0" tIns="0" rIns="0" bIns="0" rtlCol="0"/>
            <a:lstStyle/>
            <a:p>
              <a:endParaRPr/>
            </a:p>
          </p:txBody>
        </p:sp>
        <p:pic>
          <p:nvPicPr>
            <p:cNvPr id="14" name="object 14"/>
            <p:cNvPicPr/>
            <p:nvPr/>
          </p:nvPicPr>
          <p:blipFill>
            <a:blip r:embed="rId11" cstate="print"/>
            <a:stretch>
              <a:fillRect/>
            </a:stretch>
          </p:blipFill>
          <p:spPr>
            <a:xfrm>
              <a:off x="4444861" y="4389776"/>
              <a:ext cx="197601" cy="191377"/>
            </a:xfrm>
            <a:prstGeom prst="rect">
              <a:avLst/>
            </a:prstGeom>
          </p:spPr>
        </p:pic>
        <p:pic>
          <p:nvPicPr>
            <p:cNvPr id="15" name="object 15"/>
            <p:cNvPicPr/>
            <p:nvPr/>
          </p:nvPicPr>
          <p:blipFill>
            <a:blip r:embed="rId12" cstate="print"/>
            <a:stretch>
              <a:fillRect/>
            </a:stretch>
          </p:blipFill>
          <p:spPr>
            <a:xfrm>
              <a:off x="4421751" y="4034166"/>
              <a:ext cx="197601" cy="191377"/>
            </a:xfrm>
            <a:prstGeom prst="rect">
              <a:avLst/>
            </a:prstGeom>
          </p:spPr>
        </p:pic>
        <p:pic>
          <p:nvPicPr>
            <p:cNvPr id="16" name="object 16"/>
            <p:cNvPicPr/>
            <p:nvPr/>
          </p:nvPicPr>
          <p:blipFill>
            <a:blip r:embed="rId13" cstate="print"/>
            <a:stretch>
              <a:fillRect/>
            </a:stretch>
          </p:blipFill>
          <p:spPr>
            <a:xfrm>
              <a:off x="4155954" y="3943083"/>
              <a:ext cx="197601" cy="191377"/>
            </a:xfrm>
            <a:prstGeom prst="rect">
              <a:avLst/>
            </a:prstGeom>
          </p:spPr>
        </p:pic>
        <p:pic>
          <p:nvPicPr>
            <p:cNvPr id="17" name="object 17"/>
            <p:cNvPicPr/>
            <p:nvPr/>
          </p:nvPicPr>
          <p:blipFill>
            <a:blip r:embed="rId14" cstate="print"/>
            <a:stretch>
              <a:fillRect/>
            </a:stretch>
          </p:blipFill>
          <p:spPr>
            <a:xfrm>
              <a:off x="4756881" y="4933134"/>
              <a:ext cx="197601" cy="191377"/>
            </a:xfrm>
            <a:prstGeom prst="rect">
              <a:avLst/>
            </a:prstGeom>
          </p:spPr>
        </p:pic>
        <p:pic>
          <p:nvPicPr>
            <p:cNvPr id="18" name="object 18"/>
            <p:cNvPicPr/>
            <p:nvPr/>
          </p:nvPicPr>
          <p:blipFill>
            <a:blip r:embed="rId15" cstate="print"/>
            <a:stretch>
              <a:fillRect/>
            </a:stretch>
          </p:blipFill>
          <p:spPr>
            <a:xfrm>
              <a:off x="4577759" y="3781157"/>
              <a:ext cx="197601" cy="191377"/>
            </a:xfrm>
            <a:prstGeom prst="rect">
              <a:avLst/>
            </a:prstGeom>
          </p:spPr>
        </p:pic>
        <p:pic>
          <p:nvPicPr>
            <p:cNvPr id="19" name="object 19"/>
            <p:cNvPicPr/>
            <p:nvPr/>
          </p:nvPicPr>
          <p:blipFill>
            <a:blip r:embed="rId16" cstate="print"/>
            <a:stretch>
              <a:fillRect/>
            </a:stretch>
          </p:blipFill>
          <p:spPr>
            <a:xfrm>
              <a:off x="4860888" y="4169921"/>
              <a:ext cx="197601" cy="191377"/>
            </a:xfrm>
            <a:prstGeom prst="rect">
              <a:avLst/>
            </a:prstGeom>
          </p:spPr>
        </p:pic>
        <p:pic>
          <p:nvPicPr>
            <p:cNvPr id="20" name="object 20"/>
            <p:cNvPicPr/>
            <p:nvPr/>
          </p:nvPicPr>
          <p:blipFill>
            <a:blip r:embed="rId4" cstate="print"/>
            <a:stretch>
              <a:fillRect/>
            </a:stretch>
          </p:blipFill>
          <p:spPr>
            <a:xfrm>
              <a:off x="5149797" y="4592533"/>
              <a:ext cx="197601" cy="191377"/>
            </a:xfrm>
            <a:prstGeom prst="rect">
              <a:avLst/>
            </a:prstGeom>
          </p:spPr>
        </p:pic>
        <p:pic>
          <p:nvPicPr>
            <p:cNvPr id="21" name="object 21"/>
            <p:cNvPicPr/>
            <p:nvPr/>
          </p:nvPicPr>
          <p:blipFill>
            <a:blip r:embed="rId17" cstate="print"/>
            <a:stretch>
              <a:fillRect/>
            </a:stretch>
          </p:blipFill>
          <p:spPr>
            <a:xfrm>
              <a:off x="3884381" y="3451376"/>
              <a:ext cx="197601" cy="191377"/>
            </a:xfrm>
            <a:prstGeom prst="rect">
              <a:avLst/>
            </a:prstGeom>
          </p:spPr>
        </p:pic>
        <p:pic>
          <p:nvPicPr>
            <p:cNvPr id="22" name="object 22"/>
            <p:cNvPicPr/>
            <p:nvPr/>
          </p:nvPicPr>
          <p:blipFill>
            <a:blip r:embed="rId18" cstate="print"/>
            <a:stretch>
              <a:fillRect/>
            </a:stretch>
          </p:blipFill>
          <p:spPr>
            <a:xfrm>
              <a:off x="3693702" y="3717645"/>
              <a:ext cx="197601" cy="191377"/>
            </a:xfrm>
            <a:prstGeom prst="rect">
              <a:avLst/>
            </a:prstGeom>
          </p:spPr>
        </p:pic>
        <p:sp>
          <p:nvSpPr>
            <p:cNvPr id="23" name="object 23"/>
            <p:cNvSpPr/>
            <p:nvPr/>
          </p:nvSpPr>
          <p:spPr>
            <a:xfrm>
              <a:off x="5956425" y="381798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24" name="object 24"/>
            <p:cNvSpPr/>
            <p:nvPr/>
          </p:nvSpPr>
          <p:spPr>
            <a:xfrm>
              <a:off x="5956425" y="381798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5446501" y="4228851"/>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6" name="object 26"/>
            <p:cNvSpPr/>
            <p:nvPr/>
          </p:nvSpPr>
          <p:spPr>
            <a:xfrm>
              <a:off x="5446501" y="4228851"/>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5538952" y="3551718"/>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8" name="object 28"/>
            <p:cNvSpPr/>
            <p:nvPr/>
          </p:nvSpPr>
          <p:spPr>
            <a:xfrm>
              <a:off x="5538952" y="35517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6048876" y="4193606"/>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0" name="object 30"/>
            <p:cNvSpPr/>
            <p:nvPr/>
          </p:nvSpPr>
          <p:spPr>
            <a:xfrm>
              <a:off x="6048876" y="419360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6337786" y="3455573"/>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2" name="object 32"/>
            <p:cNvSpPr/>
            <p:nvPr/>
          </p:nvSpPr>
          <p:spPr>
            <a:xfrm>
              <a:off x="6337786" y="3455573"/>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6001207" y="457480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4" name="object 34"/>
            <p:cNvSpPr/>
            <p:nvPr/>
          </p:nvSpPr>
          <p:spPr>
            <a:xfrm>
              <a:off x="6001207" y="457480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545794" y="3875097"/>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6" name="object 36"/>
            <p:cNvSpPr/>
            <p:nvPr/>
          </p:nvSpPr>
          <p:spPr>
            <a:xfrm>
              <a:off x="6545794" y="3875097"/>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7008053" y="355430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38" name="object 38"/>
            <p:cNvSpPr/>
            <p:nvPr/>
          </p:nvSpPr>
          <p:spPr>
            <a:xfrm>
              <a:off x="7008053" y="355430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99568" y="4353784"/>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0" name="object 40"/>
            <p:cNvSpPr/>
            <p:nvPr/>
          </p:nvSpPr>
          <p:spPr>
            <a:xfrm>
              <a:off x="6499568" y="43537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08053" y="414102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2" name="object 42"/>
            <p:cNvSpPr/>
            <p:nvPr/>
          </p:nvSpPr>
          <p:spPr>
            <a:xfrm>
              <a:off x="700805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619473" y="4141025"/>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4" name="object 44"/>
            <p:cNvSpPr/>
            <p:nvPr/>
          </p:nvSpPr>
          <p:spPr>
            <a:xfrm>
              <a:off x="661947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5863975" y="486718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6" name="object 46"/>
            <p:cNvSpPr/>
            <p:nvPr/>
          </p:nvSpPr>
          <p:spPr>
            <a:xfrm>
              <a:off x="5863975" y="48671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7060059" y="447511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8" name="object 48"/>
            <p:cNvSpPr/>
            <p:nvPr/>
          </p:nvSpPr>
          <p:spPr>
            <a:xfrm>
              <a:off x="7060059" y="447511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956425" y="5235418"/>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0" name="object 50"/>
            <p:cNvSpPr/>
            <p:nvPr/>
          </p:nvSpPr>
          <p:spPr>
            <a:xfrm>
              <a:off x="5956425" y="52354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6395564" y="4909526"/>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52" name="object 52"/>
            <p:cNvSpPr/>
            <p:nvPr/>
          </p:nvSpPr>
          <p:spPr>
            <a:xfrm>
              <a:off x="6395564" y="490952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7100505" y="498647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4" name="object 54"/>
            <p:cNvSpPr/>
            <p:nvPr/>
          </p:nvSpPr>
          <p:spPr>
            <a:xfrm>
              <a:off x="7100505" y="498647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4444861" y="5022475"/>
              <a:ext cx="197601" cy="191377"/>
            </a:xfrm>
            <a:prstGeom prst="rect">
              <a:avLst/>
            </a:prstGeom>
          </p:spPr>
        </p:pic>
        <p:sp>
          <p:nvSpPr>
            <p:cNvPr id="56" name="object 56"/>
            <p:cNvSpPr/>
            <p:nvPr/>
          </p:nvSpPr>
          <p:spPr>
            <a:xfrm>
              <a:off x="4439655" y="2837708"/>
              <a:ext cx="1898650" cy="3474720"/>
            </a:xfrm>
            <a:custGeom>
              <a:avLst/>
              <a:gdLst/>
              <a:ahLst/>
              <a:cxnLst/>
              <a:rect l="l" t="t" r="r" b="b"/>
              <a:pathLst>
                <a:path w="1898650" h="3474720">
                  <a:moveTo>
                    <a:pt x="0" y="0"/>
                  </a:moveTo>
                  <a:lnTo>
                    <a:pt x="1898129" y="3474192"/>
                  </a:lnTo>
                </a:path>
              </a:pathLst>
            </a:custGeom>
            <a:ln w="38100">
              <a:solidFill>
                <a:srgbClr val="FF0000"/>
              </a:solidFill>
            </a:ln>
          </p:spPr>
          <p:txBody>
            <a:bodyPr wrap="square" lIns="0" tIns="0" rIns="0" bIns="0" rtlCol="0"/>
            <a:lstStyle/>
            <a:p>
              <a:endParaRPr/>
            </a:p>
          </p:txBody>
        </p:sp>
      </p:grpSp>
      <p:sp>
        <p:nvSpPr>
          <p:cNvPr id="57" name="object 57"/>
          <p:cNvSpPr txBox="1"/>
          <p:nvPr/>
        </p:nvSpPr>
        <p:spPr>
          <a:xfrm>
            <a:off x="5407088" y="5836411"/>
            <a:ext cx="2926715" cy="763270"/>
          </a:xfrm>
          <a:prstGeom prst="rect">
            <a:avLst/>
          </a:prstGeom>
        </p:spPr>
        <p:txBody>
          <a:bodyPr vert="horz" wrap="square" lIns="0" tIns="107315" rIns="0" bIns="0" rtlCol="0">
            <a:spAutoFit/>
          </a:bodyPr>
          <a:lstStyle/>
          <a:p>
            <a:pPr marL="2727960">
              <a:lnSpc>
                <a:spcPct val="100000"/>
              </a:lnSpc>
              <a:spcBef>
                <a:spcPts val="845"/>
              </a:spcBef>
            </a:pPr>
            <a:r>
              <a:rPr sz="1800" dirty="0">
                <a:latin typeface="Calibri"/>
                <a:cs typeface="Calibri"/>
              </a:rPr>
              <a:t>f</a:t>
            </a:r>
            <a:r>
              <a:rPr sz="1800" baseline="-13888" dirty="0">
                <a:latin typeface="Calibri"/>
                <a:cs typeface="Calibri"/>
              </a:rPr>
              <a:t>1</a:t>
            </a:r>
            <a:endParaRPr sz="1800" baseline="-13888">
              <a:latin typeface="Calibri"/>
              <a:cs typeface="Calibri"/>
            </a:endParaRPr>
          </a:p>
          <a:p>
            <a:pPr marL="25400">
              <a:lnSpc>
                <a:spcPct val="100000"/>
              </a:lnSpc>
              <a:spcBef>
                <a:spcPts val="740"/>
              </a:spcBef>
            </a:pPr>
            <a:r>
              <a:rPr sz="1800" dirty="0">
                <a:solidFill>
                  <a:srgbClr val="FF0000"/>
                </a:solidFill>
                <a:latin typeface="Calibri"/>
                <a:cs typeface="Calibri"/>
              </a:rPr>
              <a:t>Linear</a:t>
            </a:r>
            <a:r>
              <a:rPr sz="1800" spc="-15" dirty="0">
                <a:solidFill>
                  <a:srgbClr val="FF0000"/>
                </a:solidFill>
                <a:latin typeface="Calibri"/>
                <a:cs typeface="Calibri"/>
              </a:rPr>
              <a:t> </a:t>
            </a:r>
            <a:r>
              <a:rPr sz="1800" spc="-5" dirty="0">
                <a:solidFill>
                  <a:srgbClr val="FF0000"/>
                </a:solidFill>
                <a:latin typeface="Calibri"/>
                <a:cs typeface="Calibri"/>
              </a:rPr>
              <a:t>decision </a:t>
            </a:r>
            <a:r>
              <a:rPr sz="1800" dirty="0">
                <a:solidFill>
                  <a:srgbClr val="FF0000"/>
                </a:solidFill>
                <a:latin typeface="Calibri"/>
                <a:cs typeface="Calibri"/>
              </a:rPr>
              <a:t>boundary</a:t>
            </a:r>
            <a:endParaRPr sz="1800">
              <a:latin typeface="Calibri"/>
              <a:cs typeface="Calibri"/>
            </a:endParaRPr>
          </a:p>
        </p:txBody>
      </p:sp>
      <p:sp>
        <p:nvSpPr>
          <p:cNvPr id="58" name="object 58"/>
          <p:cNvSpPr txBox="1"/>
          <p:nvPr/>
        </p:nvSpPr>
        <p:spPr>
          <a:xfrm>
            <a:off x="891539" y="1795779"/>
            <a:ext cx="10995660" cy="3456940"/>
          </a:xfrm>
          <a:prstGeom prst="rect">
            <a:avLst/>
          </a:prstGeom>
        </p:spPr>
        <p:txBody>
          <a:bodyPr vert="horz" wrap="square" lIns="0" tIns="63500" rIns="0" bIns="0" rtlCol="0">
            <a:spAutoFit/>
          </a:bodyPr>
          <a:lstStyle/>
          <a:p>
            <a:pPr marL="266700" marR="1871980" indent="-228600">
              <a:lnSpc>
                <a:spcPts val="3000"/>
              </a:lnSpc>
              <a:spcBef>
                <a:spcPts val="500"/>
              </a:spcBef>
              <a:buFont typeface="Arial"/>
              <a:buChar char="•"/>
              <a:tabLst>
                <a:tab pos="266700" algn="l"/>
              </a:tabLst>
            </a:pPr>
            <a:r>
              <a:rPr sz="2800" b="1" spc="-5" dirty="0">
                <a:latin typeface="Calibri"/>
                <a:cs typeface="Calibri"/>
              </a:rPr>
              <a:t>Linearly </a:t>
            </a:r>
            <a:r>
              <a:rPr sz="2800" b="1" spc="-10" dirty="0">
                <a:latin typeface="Calibri"/>
                <a:cs typeface="Calibri"/>
              </a:rPr>
              <a:t>separable</a:t>
            </a:r>
            <a:r>
              <a:rPr sz="2800" b="1" spc="5" dirty="0">
                <a:latin typeface="Calibri"/>
                <a:cs typeface="Calibri"/>
              </a:rPr>
              <a:t> </a:t>
            </a:r>
            <a:r>
              <a:rPr sz="2800" b="1" spc="-10" dirty="0">
                <a:latin typeface="Calibri"/>
                <a:cs typeface="Calibri"/>
              </a:rPr>
              <a:t>data</a:t>
            </a:r>
            <a:r>
              <a:rPr sz="2800" spc="-10" dirty="0">
                <a:latin typeface="Calibri"/>
                <a:cs typeface="Calibri"/>
              </a:rPr>
              <a:t>:</a:t>
            </a:r>
            <a:r>
              <a:rPr sz="2800" spc="5" dirty="0">
                <a:latin typeface="Calibri"/>
                <a:cs typeface="Calibri"/>
              </a:rPr>
              <a:t> </a:t>
            </a:r>
            <a:r>
              <a:rPr sz="2800" spc="-5" dirty="0">
                <a:latin typeface="Calibri"/>
                <a:cs typeface="Calibri"/>
              </a:rPr>
              <a:t>if</a:t>
            </a:r>
            <a:r>
              <a:rPr sz="2800" dirty="0">
                <a:latin typeface="Calibri"/>
                <a:cs typeface="Calibri"/>
              </a:rPr>
              <a:t> </a:t>
            </a:r>
            <a:r>
              <a:rPr sz="2800" spc="-5" dirty="0">
                <a:latin typeface="Calibri"/>
                <a:cs typeface="Calibri"/>
              </a:rPr>
              <a:t>all</a:t>
            </a:r>
            <a:r>
              <a:rPr sz="2800" dirty="0">
                <a:latin typeface="Calibri"/>
                <a:cs typeface="Calibri"/>
              </a:rPr>
              <a:t> the </a:t>
            </a:r>
            <a:r>
              <a:rPr sz="2800" spc="-20" dirty="0">
                <a:latin typeface="Calibri"/>
                <a:cs typeface="Calibri"/>
              </a:rPr>
              <a:t>data</a:t>
            </a:r>
            <a:r>
              <a:rPr sz="2800" dirty="0">
                <a:latin typeface="Calibri"/>
                <a:cs typeface="Calibri"/>
              </a:rPr>
              <a:t> </a:t>
            </a:r>
            <a:r>
              <a:rPr sz="2800" spc="-10" dirty="0">
                <a:latin typeface="Calibri"/>
                <a:cs typeface="Calibri"/>
              </a:rPr>
              <a:t>points</a:t>
            </a:r>
            <a:r>
              <a:rPr sz="2800" spc="10" dirty="0">
                <a:latin typeface="Calibri"/>
                <a:cs typeface="Calibri"/>
              </a:rPr>
              <a:t> </a:t>
            </a:r>
            <a:r>
              <a:rPr sz="2800" spc="-10" dirty="0">
                <a:latin typeface="Calibri"/>
                <a:cs typeface="Calibri"/>
              </a:rPr>
              <a:t>can</a:t>
            </a:r>
            <a:r>
              <a:rPr sz="2800" spc="5" dirty="0">
                <a:latin typeface="Calibri"/>
                <a:cs typeface="Calibri"/>
              </a:rPr>
              <a:t> </a:t>
            </a:r>
            <a:r>
              <a:rPr sz="2800" dirty="0">
                <a:latin typeface="Calibri"/>
                <a:cs typeface="Calibri"/>
              </a:rPr>
              <a:t>be </a:t>
            </a:r>
            <a:r>
              <a:rPr sz="2800" spc="-10" dirty="0">
                <a:latin typeface="Calibri"/>
                <a:cs typeface="Calibri"/>
              </a:rPr>
              <a:t>correctly </a:t>
            </a:r>
            <a:r>
              <a:rPr sz="2800" spc="-620" dirty="0">
                <a:latin typeface="Calibri"/>
                <a:cs typeface="Calibri"/>
              </a:rPr>
              <a:t> </a:t>
            </a:r>
            <a:r>
              <a:rPr sz="2800" spc="-5" dirty="0">
                <a:latin typeface="Calibri"/>
                <a:cs typeface="Calibri"/>
              </a:rPr>
              <a:t>classified</a:t>
            </a:r>
            <a:r>
              <a:rPr sz="2800" spc="5" dirty="0">
                <a:latin typeface="Calibri"/>
                <a:cs typeface="Calibri"/>
              </a:rPr>
              <a:t> </a:t>
            </a:r>
            <a:r>
              <a:rPr sz="2800" spc="-5" dirty="0">
                <a:latin typeface="Calibri"/>
                <a:cs typeface="Calibri"/>
              </a:rPr>
              <a:t>by</a:t>
            </a:r>
            <a:r>
              <a:rPr sz="2800" dirty="0">
                <a:latin typeface="Calibri"/>
                <a:cs typeface="Calibri"/>
              </a:rPr>
              <a:t> a </a:t>
            </a:r>
            <a:r>
              <a:rPr sz="2800" spc="-5" dirty="0">
                <a:latin typeface="Calibri"/>
                <a:cs typeface="Calibri"/>
              </a:rPr>
              <a:t>linear</a:t>
            </a:r>
            <a:r>
              <a:rPr sz="2800" dirty="0">
                <a:latin typeface="Calibri"/>
                <a:cs typeface="Calibri"/>
              </a:rPr>
              <a:t> </a:t>
            </a:r>
            <a:r>
              <a:rPr sz="2800" spc="-10" dirty="0">
                <a:latin typeface="Calibri"/>
                <a:cs typeface="Calibri"/>
              </a:rPr>
              <a:t>(hyperplanar)</a:t>
            </a:r>
            <a:r>
              <a:rPr sz="2800" spc="5" dirty="0">
                <a:latin typeface="Calibri"/>
                <a:cs typeface="Calibri"/>
              </a:rPr>
              <a:t> </a:t>
            </a:r>
            <a:r>
              <a:rPr sz="2800" spc="-5" dirty="0">
                <a:latin typeface="Calibri"/>
                <a:cs typeface="Calibri"/>
              </a:rPr>
              <a:t>decision</a:t>
            </a:r>
            <a:r>
              <a:rPr sz="2800" spc="5" dirty="0">
                <a:latin typeface="Calibri"/>
                <a:cs typeface="Calibri"/>
              </a:rPr>
              <a:t> </a:t>
            </a:r>
            <a:r>
              <a:rPr sz="2800" dirty="0">
                <a:latin typeface="Calibri"/>
                <a:cs typeface="Calibri"/>
              </a:rPr>
              <a:t>boundary</a:t>
            </a:r>
            <a:endParaRPr sz="2800">
              <a:latin typeface="Calibri"/>
              <a:cs typeface="Calibri"/>
            </a:endParaRPr>
          </a:p>
          <a:p>
            <a:pPr marL="1731645">
              <a:lnSpc>
                <a:spcPct val="100000"/>
              </a:lnSpc>
              <a:spcBef>
                <a:spcPts val="2565"/>
              </a:spcBef>
            </a:pPr>
            <a:r>
              <a:rPr sz="1800" dirty="0">
                <a:latin typeface="Calibri"/>
                <a:cs typeface="Calibri"/>
              </a:rPr>
              <a:t>f</a:t>
            </a:r>
            <a:r>
              <a:rPr sz="1800" baseline="-13888" dirty="0">
                <a:latin typeface="Calibri"/>
                <a:cs typeface="Calibri"/>
              </a:rPr>
              <a:t>2</a:t>
            </a:r>
            <a:endParaRPr sz="1800" baseline="-13888">
              <a:latin typeface="Calibri"/>
              <a:cs typeface="Calibri"/>
            </a:endParaRPr>
          </a:p>
          <a:p>
            <a:pPr>
              <a:lnSpc>
                <a:spcPct val="100000"/>
              </a:lnSpc>
            </a:pPr>
            <a:endParaRPr sz="2300">
              <a:latin typeface="Calibri"/>
              <a:cs typeface="Calibri"/>
            </a:endParaRPr>
          </a:p>
          <a:p>
            <a:pPr marL="7844790" marR="43180">
              <a:lnSpc>
                <a:spcPct val="100600"/>
              </a:lnSpc>
              <a:spcBef>
                <a:spcPts val="1495"/>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73165" cy="695960"/>
          </a:xfrm>
          <a:prstGeom prst="rect">
            <a:avLst/>
          </a:prstGeom>
        </p:spPr>
        <p:txBody>
          <a:bodyPr vert="horz" wrap="square" lIns="0" tIns="12700" rIns="0" bIns="0" rtlCol="0">
            <a:spAutoFit/>
          </a:bodyPr>
          <a:lstStyle/>
          <a:p>
            <a:pPr marL="12700">
              <a:lnSpc>
                <a:spcPct val="100000"/>
              </a:lnSpc>
              <a:spcBef>
                <a:spcPts val="100"/>
              </a:spcBef>
            </a:pPr>
            <a:r>
              <a:rPr spc="-15" dirty="0"/>
              <a:t>Example:</a:t>
            </a:r>
            <a:r>
              <a:rPr spc="-25" dirty="0"/>
              <a:t> </a:t>
            </a:r>
            <a:r>
              <a:rPr spc="-10" dirty="0"/>
              <a:t>College</a:t>
            </a:r>
            <a:r>
              <a:rPr spc="-15" dirty="0"/>
              <a:t> </a:t>
            </a:r>
            <a:r>
              <a:rPr spc="-5" dirty="0"/>
              <a:t>Admission</a:t>
            </a:r>
          </a:p>
        </p:txBody>
      </p:sp>
      <p:sp>
        <p:nvSpPr>
          <p:cNvPr id="3" name="object 3"/>
          <p:cNvSpPr txBox="1"/>
          <p:nvPr/>
        </p:nvSpPr>
        <p:spPr>
          <a:xfrm>
            <a:off x="916939" y="1795779"/>
            <a:ext cx="393001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libri"/>
                <a:cs typeface="Calibri"/>
              </a:rPr>
              <a:t>Plot</a:t>
            </a:r>
            <a:r>
              <a:rPr sz="2800" spc="-20" dirty="0">
                <a:latin typeface="Calibri"/>
                <a:cs typeface="Calibri"/>
              </a:rPr>
              <a:t> </a:t>
            </a:r>
            <a:r>
              <a:rPr sz="2800" spc="-15" dirty="0">
                <a:latin typeface="Calibri"/>
                <a:cs typeface="Calibri"/>
              </a:rPr>
              <a:t>from Thoughtco.com</a:t>
            </a:r>
            <a:endParaRPr sz="2800">
              <a:latin typeface="Calibri"/>
              <a:cs typeface="Calibri"/>
            </a:endParaRPr>
          </a:p>
        </p:txBody>
      </p:sp>
      <p:pic>
        <p:nvPicPr>
          <p:cNvPr id="4" name="object 4"/>
          <p:cNvPicPr/>
          <p:nvPr/>
        </p:nvPicPr>
        <p:blipFill>
          <a:blip r:embed="rId2" cstate="print"/>
          <a:stretch>
            <a:fillRect/>
          </a:stretch>
        </p:blipFill>
        <p:spPr>
          <a:xfrm>
            <a:off x="5071037" y="1496850"/>
            <a:ext cx="6904429" cy="5052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73265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a:t>
            </a:r>
            <a:r>
              <a:rPr spc="-505" dirty="0"/>
              <a:t> </a:t>
            </a:r>
            <a:r>
              <a:rPr spc="-200" dirty="0"/>
              <a:t>Intuition</a:t>
            </a:r>
          </a:p>
        </p:txBody>
      </p:sp>
      <p:sp>
        <p:nvSpPr>
          <p:cNvPr id="3" name="object 3"/>
          <p:cNvSpPr txBox="1"/>
          <p:nvPr/>
        </p:nvSpPr>
        <p:spPr>
          <a:xfrm>
            <a:off x="916939" y="1716532"/>
            <a:ext cx="9480550"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rlito"/>
                <a:cs typeface="Carlito"/>
              </a:rPr>
              <a:t>Simple </a:t>
            </a:r>
            <a:r>
              <a:rPr sz="2800" spc="-10" dirty="0">
                <a:latin typeface="Carlito"/>
                <a:cs typeface="Carlito"/>
              </a:rPr>
              <a:t>(“naïve”) classification method </a:t>
            </a:r>
            <a:r>
              <a:rPr sz="2800" spc="-5" dirty="0">
                <a:latin typeface="Carlito"/>
                <a:cs typeface="Carlito"/>
              </a:rPr>
              <a:t>based on </a:t>
            </a:r>
            <a:r>
              <a:rPr sz="2800" spc="-25" dirty="0">
                <a:latin typeface="Carlito"/>
                <a:cs typeface="Carlito"/>
              </a:rPr>
              <a:t>Bayes</a:t>
            </a:r>
            <a:r>
              <a:rPr sz="2800" spc="80" dirty="0">
                <a:latin typeface="Carlito"/>
                <a:cs typeface="Carlito"/>
              </a:rPr>
              <a:t> </a:t>
            </a:r>
            <a:r>
              <a:rPr sz="2800" spc="-5" dirty="0">
                <a:latin typeface="Carlito"/>
                <a:cs typeface="Carlito"/>
              </a:rPr>
              <a:t>rule</a:t>
            </a:r>
            <a:endParaRPr sz="2800">
              <a:latin typeface="Carlito"/>
              <a:cs typeface="Carlito"/>
            </a:endParaRPr>
          </a:p>
          <a:p>
            <a:pPr marL="241300" indent="-228600">
              <a:lnSpc>
                <a:spcPct val="100000"/>
              </a:lnSpc>
              <a:spcBef>
                <a:spcPts val="625"/>
              </a:spcBef>
              <a:buFont typeface="Arial"/>
              <a:buChar char="•"/>
              <a:tabLst>
                <a:tab pos="241300" algn="l"/>
              </a:tabLst>
            </a:pPr>
            <a:r>
              <a:rPr sz="2800" spc="-15" dirty="0">
                <a:latin typeface="Carlito"/>
                <a:cs typeface="Carlito"/>
              </a:rPr>
              <a:t>Relies </a:t>
            </a:r>
            <a:r>
              <a:rPr sz="2800" spc="-5" dirty="0">
                <a:latin typeface="Carlito"/>
                <a:cs typeface="Carlito"/>
              </a:rPr>
              <a:t>on </a:t>
            </a:r>
            <a:r>
              <a:rPr sz="2800" spc="-10" dirty="0">
                <a:latin typeface="Carlito"/>
                <a:cs typeface="Carlito"/>
              </a:rPr>
              <a:t>very </a:t>
            </a:r>
            <a:r>
              <a:rPr sz="2800" spc="-5" dirty="0">
                <a:latin typeface="Carlito"/>
                <a:cs typeface="Carlito"/>
              </a:rPr>
              <a:t>simple </a:t>
            </a:r>
            <a:r>
              <a:rPr sz="2800" spc="-15" dirty="0">
                <a:latin typeface="Carlito"/>
                <a:cs typeface="Carlito"/>
              </a:rPr>
              <a:t>representation </a:t>
            </a:r>
            <a:r>
              <a:rPr sz="2800" spc="-5" dirty="0">
                <a:latin typeface="Carlito"/>
                <a:cs typeface="Carlito"/>
              </a:rPr>
              <a:t>of document: Bag of</a:t>
            </a:r>
            <a:r>
              <a:rPr sz="2800" spc="95" dirty="0">
                <a:latin typeface="Carlito"/>
                <a:cs typeface="Carlito"/>
              </a:rPr>
              <a:t> </a:t>
            </a:r>
            <a:r>
              <a:rPr sz="2800" spc="-20" dirty="0">
                <a:latin typeface="Carlito"/>
                <a:cs typeface="Carlito"/>
              </a:rPr>
              <a:t>words</a:t>
            </a:r>
            <a:endParaRPr sz="2800">
              <a:latin typeface="Carlito"/>
              <a:cs typeface="Carlito"/>
            </a:endParaRPr>
          </a:p>
        </p:txBody>
      </p:sp>
      <p:sp>
        <p:nvSpPr>
          <p:cNvPr id="4" name="object 4"/>
          <p:cNvSpPr txBox="1"/>
          <p:nvPr/>
        </p:nvSpPr>
        <p:spPr>
          <a:xfrm>
            <a:off x="1799706" y="3450514"/>
            <a:ext cx="2446655" cy="3291840"/>
          </a:xfrm>
          <a:prstGeom prst="rect">
            <a:avLst/>
          </a:prstGeom>
        </p:spPr>
        <p:txBody>
          <a:bodyPr vert="horz" wrap="square" lIns="0" tIns="10160" rIns="0" bIns="0" rtlCol="0">
            <a:spAutoFit/>
          </a:bodyPr>
          <a:lstStyle/>
          <a:p>
            <a:pPr marL="12700" marR="5080">
              <a:lnSpc>
                <a:spcPct val="102099"/>
              </a:lnSpc>
              <a:spcBef>
                <a:spcPts val="80"/>
              </a:spcBef>
            </a:pPr>
            <a:r>
              <a:rPr sz="1500" spc="5" dirty="0">
                <a:latin typeface="Arial"/>
                <a:cs typeface="Arial"/>
              </a:rPr>
              <a:t>I love this </a:t>
            </a:r>
            <a:r>
              <a:rPr sz="1500" spc="10" dirty="0">
                <a:latin typeface="Arial"/>
                <a:cs typeface="Arial"/>
              </a:rPr>
              <a:t>movie! </a:t>
            </a:r>
            <a:r>
              <a:rPr sz="1500" spc="5" dirty="0">
                <a:latin typeface="Arial"/>
                <a:cs typeface="Arial"/>
              </a:rPr>
              <a:t>It's </a:t>
            </a:r>
            <a:r>
              <a:rPr sz="1500" spc="10" dirty="0">
                <a:latin typeface="Arial"/>
                <a:cs typeface="Arial"/>
              </a:rPr>
              <a:t>sweet,  </a:t>
            </a:r>
            <a:r>
              <a:rPr sz="1500" spc="5" dirty="0">
                <a:latin typeface="Arial"/>
                <a:cs typeface="Arial"/>
              </a:rPr>
              <a:t>but with satirical </a:t>
            </a:r>
            <a:r>
              <a:rPr sz="1500" spc="-5" dirty="0">
                <a:latin typeface="Arial"/>
                <a:cs typeface="Arial"/>
              </a:rPr>
              <a:t>humor. </a:t>
            </a:r>
            <a:r>
              <a:rPr sz="1500" spc="10" dirty="0">
                <a:latin typeface="Arial"/>
                <a:cs typeface="Arial"/>
              </a:rPr>
              <a:t>The  dialogue </a:t>
            </a:r>
            <a:r>
              <a:rPr sz="1500" spc="5" dirty="0">
                <a:latin typeface="Arial"/>
                <a:cs typeface="Arial"/>
              </a:rPr>
              <a:t>is great </a:t>
            </a:r>
            <a:r>
              <a:rPr sz="1500" spc="10" dirty="0">
                <a:latin typeface="Arial"/>
                <a:cs typeface="Arial"/>
              </a:rPr>
              <a:t>and </a:t>
            </a:r>
            <a:r>
              <a:rPr sz="1500" spc="5" dirty="0">
                <a:latin typeface="Arial"/>
                <a:cs typeface="Arial"/>
              </a:rPr>
              <a:t>the  </a:t>
            </a:r>
            <a:r>
              <a:rPr sz="1500" spc="10" dirty="0">
                <a:latin typeface="Arial"/>
                <a:cs typeface="Arial"/>
              </a:rPr>
              <a:t>adventure scenes are </a:t>
            </a:r>
            <a:r>
              <a:rPr sz="1500" spc="5" dirty="0">
                <a:latin typeface="Arial"/>
                <a:cs typeface="Arial"/>
              </a:rPr>
              <a:t>fun...  It </a:t>
            </a:r>
            <a:r>
              <a:rPr sz="1500" spc="10" dirty="0">
                <a:latin typeface="Arial"/>
                <a:cs typeface="Arial"/>
              </a:rPr>
              <a:t>manages </a:t>
            </a:r>
            <a:r>
              <a:rPr sz="1500" spc="5" dirty="0">
                <a:latin typeface="Arial"/>
                <a:cs typeface="Arial"/>
              </a:rPr>
              <a:t>to </a:t>
            </a:r>
            <a:r>
              <a:rPr sz="1500" spc="10" dirty="0">
                <a:latin typeface="Arial"/>
                <a:cs typeface="Arial"/>
              </a:rPr>
              <a:t>be whimsical  and romantic </a:t>
            </a:r>
            <a:r>
              <a:rPr sz="1500" spc="5" dirty="0">
                <a:latin typeface="Arial"/>
                <a:cs typeface="Arial"/>
              </a:rPr>
              <a:t>while </a:t>
            </a:r>
            <a:r>
              <a:rPr sz="1500" spc="10" dirty="0">
                <a:latin typeface="Arial"/>
                <a:cs typeface="Arial"/>
              </a:rPr>
              <a:t>laughing  </a:t>
            </a:r>
            <a:r>
              <a:rPr sz="1500" spc="5" dirty="0">
                <a:latin typeface="Arial"/>
                <a:cs typeface="Arial"/>
              </a:rPr>
              <a:t>at the </a:t>
            </a:r>
            <a:r>
              <a:rPr sz="1500" spc="10" dirty="0">
                <a:latin typeface="Arial"/>
                <a:cs typeface="Arial"/>
              </a:rPr>
              <a:t>conventions </a:t>
            </a:r>
            <a:r>
              <a:rPr sz="1500" spc="5" dirty="0">
                <a:latin typeface="Arial"/>
                <a:cs typeface="Arial"/>
              </a:rPr>
              <a:t>of the  fairy tale </a:t>
            </a:r>
            <a:r>
              <a:rPr sz="1500" spc="10" dirty="0">
                <a:latin typeface="Arial"/>
                <a:cs typeface="Arial"/>
              </a:rPr>
              <a:t>genre. </a:t>
            </a:r>
            <a:r>
              <a:rPr sz="1500" spc="5" dirty="0">
                <a:latin typeface="Arial"/>
                <a:cs typeface="Arial"/>
              </a:rPr>
              <a:t>I </a:t>
            </a:r>
            <a:r>
              <a:rPr sz="1500" spc="10" dirty="0">
                <a:latin typeface="Arial"/>
                <a:cs typeface="Arial"/>
              </a:rPr>
              <a:t>would  recommend </a:t>
            </a:r>
            <a:r>
              <a:rPr sz="1500" spc="5" dirty="0">
                <a:latin typeface="Arial"/>
                <a:cs typeface="Arial"/>
              </a:rPr>
              <a:t>it to just </a:t>
            </a:r>
            <a:r>
              <a:rPr sz="1500" spc="10" dirty="0">
                <a:latin typeface="Arial"/>
                <a:cs typeface="Arial"/>
              </a:rPr>
              <a:t>about  anyone. </a:t>
            </a:r>
            <a:r>
              <a:rPr sz="1500" spc="5" dirty="0">
                <a:latin typeface="Arial"/>
                <a:cs typeface="Arial"/>
              </a:rPr>
              <a:t>I've </a:t>
            </a:r>
            <a:r>
              <a:rPr sz="1500" spc="10" dirty="0">
                <a:latin typeface="Arial"/>
                <a:cs typeface="Arial"/>
              </a:rPr>
              <a:t>seen </a:t>
            </a:r>
            <a:r>
              <a:rPr sz="1500" spc="5" dirty="0">
                <a:latin typeface="Arial"/>
                <a:cs typeface="Arial"/>
              </a:rPr>
              <a:t>it several  times, </a:t>
            </a:r>
            <a:r>
              <a:rPr sz="1500" spc="10" dirty="0">
                <a:latin typeface="Arial"/>
                <a:cs typeface="Arial"/>
              </a:rPr>
              <a:t>and </a:t>
            </a:r>
            <a:r>
              <a:rPr sz="1500" spc="5" dirty="0">
                <a:latin typeface="Arial"/>
                <a:cs typeface="Arial"/>
              </a:rPr>
              <a:t>I'm </a:t>
            </a:r>
            <a:r>
              <a:rPr sz="1500" spc="10" dirty="0">
                <a:latin typeface="Arial"/>
                <a:cs typeface="Arial"/>
              </a:rPr>
              <a:t>always</a:t>
            </a:r>
            <a:r>
              <a:rPr sz="1500" spc="-45" dirty="0">
                <a:latin typeface="Arial"/>
                <a:cs typeface="Arial"/>
              </a:rPr>
              <a:t> </a:t>
            </a:r>
            <a:r>
              <a:rPr sz="1500" spc="10" dirty="0">
                <a:latin typeface="Arial"/>
                <a:cs typeface="Arial"/>
              </a:rPr>
              <a:t>happy  </a:t>
            </a:r>
            <a:r>
              <a:rPr sz="1500" spc="5" dirty="0">
                <a:latin typeface="Arial"/>
                <a:cs typeface="Arial"/>
              </a:rPr>
              <a:t>to </a:t>
            </a:r>
            <a:r>
              <a:rPr sz="1500" spc="10" dirty="0">
                <a:latin typeface="Arial"/>
                <a:cs typeface="Arial"/>
              </a:rPr>
              <a:t>see </a:t>
            </a:r>
            <a:r>
              <a:rPr sz="1500" spc="5" dirty="0">
                <a:latin typeface="Arial"/>
                <a:cs typeface="Arial"/>
              </a:rPr>
              <a:t>it </a:t>
            </a:r>
            <a:r>
              <a:rPr sz="1500" spc="10" dirty="0">
                <a:latin typeface="Arial"/>
                <a:cs typeface="Arial"/>
              </a:rPr>
              <a:t>again whenever </a:t>
            </a:r>
            <a:r>
              <a:rPr sz="1500" spc="5" dirty="0">
                <a:latin typeface="Arial"/>
                <a:cs typeface="Arial"/>
              </a:rPr>
              <a:t>I  </a:t>
            </a:r>
            <a:r>
              <a:rPr sz="1500" spc="10" dirty="0">
                <a:latin typeface="Arial"/>
                <a:cs typeface="Arial"/>
              </a:rPr>
              <a:t>have a </a:t>
            </a:r>
            <a:r>
              <a:rPr sz="1500" spc="5" dirty="0">
                <a:latin typeface="Arial"/>
                <a:cs typeface="Arial"/>
              </a:rPr>
              <a:t>friend </a:t>
            </a:r>
            <a:r>
              <a:rPr sz="1500" spc="10" dirty="0">
                <a:latin typeface="Arial"/>
                <a:cs typeface="Arial"/>
              </a:rPr>
              <a:t>who </a:t>
            </a:r>
            <a:r>
              <a:rPr sz="1500" spc="5" dirty="0">
                <a:latin typeface="Arial"/>
                <a:cs typeface="Arial"/>
              </a:rPr>
              <a:t>hasn't  </a:t>
            </a:r>
            <a:r>
              <a:rPr sz="1500" spc="10" dirty="0">
                <a:latin typeface="Arial"/>
                <a:cs typeface="Arial"/>
              </a:rPr>
              <a:t>seen </a:t>
            </a:r>
            <a:r>
              <a:rPr sz="1500" spc="5" dirty="0">
                <a:latin typeface="Arial"/>
                <a:cs typeface="Arial"/>
              </a:rPr>
              <a:t>it</a:t>
            </a:r>
            <a:r>
              <a:rPr sz="1500" spc="-10" dirty="0">
                <a:latin typeface="Arial"/>
                <a:cs typeface="Arial"/>
              </a:rPr>
              <a:t> </a:t>
            </a:r>
            <a:r>
              <a:rPr sz="1500" spc="5" dirty="0">
                <a:latin typeface="Arial"/>
                <a:cs typeface="Arial"/>
              </a:rPr>
              <a:t>yet!</a:t>
            </a:r>
            <a:endParaRPr sz="1500">
              <a:latin typeface="Arial"/>
              <a:cs typeface="Arial"/>
            </a:endParaRPr>
          </a:p>
        </p:txBody>
      </p:sp>
      <p:grpSp>
        <p:nvGrpSpPr>
          <p:cNvPr id="5" name="object 5"/>
          <p:cNvGrpSpPr/>
          <p:nvPr/>
        </p:nvGrpSpPr>
        <p:grpSpPr>
          <a:xfrm>
            <a:off x="8258313" y="4724310"/>
            <a:ext cx="897890" cy="390525"/>
            <a:chOff x="8258313" y="4724310"/>
            <a:chExt cx="897890" cy="390525"/>
          </a:xfrm>
        </p:grpSpPr>
        <p:sp>
          <p:nvSpPr>
            <p:cNvPr id="6" name="object 6"/>
            <p:cNvSpPr/>
            <p:nvPr/>
          </p:nvSpPr>
          <p:spPr>
            <a:xfrm>
              <a:off x="8258314" y="4727867"/>
              <a:ext cx="894080" cy="383540"/>
            </a:xfrm>
            <a:custGeom>
              <a:avLst/>
              <a:gdLst/>
              <a:ahLst/>
              <a:cxnLst/>
              <a:rect l="l" t="t" r="r" b="b"/>
              <a:pathLst>
                <a:path w="894079" h="383539">
                  <a:moveTo>
                    <a:pt x="574725" y="0"/>
                  </a:moveTo>
                  <a:lnTo>
                    <a:pt x="574725" y="76631"/>
                  </a:lnTo>
                  <a:lnTo>
                    <a:pt x="0" y="76631"/>
                  </a:lnTo>
                  <a:lnTo>
                    <a:pt x="0" y="306514"/>
                  </a:lnTo>
                  <a:lnTo>
                    <a:pt x="574725" y="306514"/>
                  </a:lnTo>
                  <a:lnTo>
                    <a:pt x="574725" y="383146"/>
                  </a:lnTo>
                  <a:lnTo>
                    <a:pt x="894016" y="191566"/>
                  </a:lnTo>
                  <a:lnTo>
                    <a:pt x="574725" y="0"/>
                  </a:lnTo>
                  <a:close/>
                </a:path>
              </a:pathLst>
            </a:custGeom>
            <a:solidFill>
              <a:srgbClr val="048D9F"/>
            </a:solidFill>
          </p:spPr>
          <p:txBody>
            <a:bodyPr wrap="square" lIns="0" tIns="0" rIns="0" bIns="0" rtlCol="0"/>
            <a:lstStyle/>
            <a:p>
              <a:endParaRPr/>
            </a:p>
          </p:txBody>
        </p:sp>
        <p:sp>
          <p:nvSpPr>
            <p:cNvPr id="7" name="object 7"/>
            <p:cNvSpPr/>
            <p:nvPr/>
          </p:nvSpPr>
          <p:spPr>
            <a:xfrm>
              <a:off x="8261861" y="4727858"/>
              <a:ext cx="890905" cy="383540"/>
            </a:xfrm>
            <a:custGeom>
              <a:avLst/>
              <a:gdLst/>
              <a:ahLst/>
              <a:cxnLst/>
              <a:rect l="l" t="t" r="r" b="b"/>
              <a:pathLst>
                <a:path w="890904" h="383539">
                  <a:moveTo>
                    <a:pt x="0" y="308645"/>
                  </a:moveTo>
                  <a:lnTo>
                    <a:pt x="0" y="81595"/>
                  </a:lnTo>
                  <a:lnTo>
                    <a:pt x="574732" y="81595"/>
                  </a:lnTo>
                  <a:lnTo>
                    <a:pt x="574732" y="0"/>
                  </a:lnTo>
                  <a:lnTo>
                    <a:pt x="890480" y="191573"/>
                  </a:lnTo>
                  <a:lnTo>
                    <a:pt x="574732" y="383146"/>
                  </a:lnTo>
                  <a:lnTo>
                    <a:pt x="574732" y="308645"/>
                  </a:lnTo>
                  <a:lnTo>
                    <a:pt x="0" y="308645"/>
                  </a:lnTo>
                  <a:close/>
                </a:path>
              </a:pathLst>
            </a:custGeom>
            <a:ln w="7095">
              <a:solidFill>
                <a:srgbClr val="000000"/>
              </a:solidFill>
            </a:ln>
          </p:spPr>
          <p:txBody>
            <a:bodyPr wrap="square" lIns="0" tIns="0" rIns="0" bIns="0" rtlCol="0"/>
            <a:lstStyle/>
            <a:p>
              <a:endParaRPr/>
            </a:p>
          </p:txBody>
        </p:sp>
      </p:grpSp>
      <p:sp>
        <p:nvSpPr>
          <p:cNvPr id="8" name="object 8"/>
          <p:cNvSpPr txBox="1"/>
          <p:nvPr/>
        </p:nvSpPr>
        <p:spPr>
          <a:xfrm>
            <a:off x="9302827" y="2955527"/>
            <a:ext cx="1090295" cy="3933825"/>
          </a:xfrm>
          <a:prstGeom prst="rect">
            <a:avLst/>
          </a:prstGeom>
        </p:spPr>
        <p:txBody>
          <a:bodyPr vert="horz" wrap="square" lIns="0" tIns="11430" rIns="0" bIns="0" rtlCol="0">
            <a:spAutoFit/>
          </a:bodyPr>
          <a:lstStyle/>
          <a:p>
            <a:pPr marL="12700">
              <a:lnSpc>
                <a:spcPct val="100000"/>
              </a:lnSpc>
              <a:spcBef>
                <a:spcPts val="90"/>
              </a:spcBef>
              <a:tabLst>
                <a:tab pos="906144" algn="l"/>
              </a:tabLst>
            </a:pPr>
            <a:r>
              <a:rPr sz="1350" spc="-5" dirty="0">
                <a:latin typeface="Arial"/>
                <a:cs typeface="Arial"/>
              </a:rPr>
              <a:t>it	</a:t>
            </a:r>
            <a:r>
              <a:rPr sz="1350" spc="-10" dirty="0">
                <a:latin typeface="Arial"/>
                <a:cs typeface="Arial"/>
              </a:rPr>
              <a:t>6</a:t>
            </a:r>
            <a:endParaRPr sz="1350">
              <a:latin typeface="Arial"/>
              <a:cs typeface="Arial"/>
            </a:endParaRPr>
          </a:p>
          <a:p>
            <a:pPr marL="12700">
              <a:lnSpc>
                <a:spcPct val="100000"/>
              </a:lnSpc>
              <a:tabLst>
                <a:tab pos="906144" algn="l"/>
              </a:tabLst>
            </a:pPr>
            <a:r>
              <a:rPr sz="1350" spc="-5" dirty="0">
                <a:latin typeface="Arial"/>
                <a:cs typeface="Arial"/>
              </a:rPr>
              <a:t>I	</a:t>
            </a:r>
            <a:r>
              <a:rPr sz="1350" spc="-10" dirty="0">
                <a:latin typeface="Arial"/>
                <a:cs typeface="Arial"/>
              </a:rPr>
              <a:t>5</a:t>
            </a:r>
            <a:endParaRPr sz="1350">
              <a:latin typeface="Arial"/>
              <a:cs typeface="Arial"/>
            </a:endParaRPr>
          </a:p>
          <a:p>
            <a:pPr marL="12700">
              <a:lnSpc>
                <a:spcPct val="100000"/>
              </a:lnSpc>
              <a:tabLst>
                <a:tab pos="906144" algn="l"/>
              </a:tabLst>
            </a:pPr>
            <a:r>
              <a:rPr sz="1350" spc="-5" dirty="0">
                <a:latin typeface="Arial"/>
                <a:cs typeface="Arial"/>
              </a:rPr>
              <a:t>the	</a:t>
            </a:r>
            <a:r>
              <a:rPr sz="1350" spc="-10" dirty="0">
                <a:latin typeface="Arial"/>
                <a:cs typeface="Arial"/>
              </a:rPr>
              <a:t>4</a:t>
            </a:r>
            <a:endParaRPr sz="1350">
              <a:latin typeface="Arial"/>
              <a:cs typeface="Arial"/>
            </a:endParaRPr>
          </a:p>
          <a:p>
            <a:pPr marL="12700">
              <a:lnSpc>
                <a:spcPct val="100000"/>
              </a:lnSpc>
              <a:tabLst>
                <a:tab pos="906144" algn="l"/>
              </a:tabLst>
            </a:pPr>
            <a:r>
              <a:rPr sz="1350" spc="-5" dirty="0">
                <a:latin typeface="Arial"/>
                <a:cs typeface="Arial"/>
              </a:rPr>
              <a:t>to	</a:t>
            </a:r>
            <a:r>
              <a:rPr sz="1350" spc="-10" dirty="0">
                <a:latin typeface="Arial"/>
                <a:cs typeface="Arial"/>
              </a:rPr>
              <a:t>3</a:t>
            </a:r>
            <a:endParaRPr sz="1350">
              <a:latin typeface="Arial"/>
              <a:cs typeface="Arial"/>
            </a:endParaRPr>
          </a:p>
          <a:p>
            <a:pPr marL="12700">
              <a:lnSpc>
                <a:spcPct val="100000"/>
              </a:lnSpc>
              <a:tabLst>
                <a:tab pos="906144" algn="l"/>
              </a:tabLst>
            </a:pPr>
            <a:r>
              <a:rPr sz="1350" spc="-10" dirty="0">
                <a:latin typeface="Arial"/>
                <a:cs typeface="Arial"/>
              </a:rPr>
              <a:t>and	3</a:t>
            </a:r>
            <a:endParaRPr sz="1350">
              <a:latin typeface="Arial"/>
              <a:cs typeface="Arial"/>
            </a:endParaRPr>
          </a:p>
          <a:p>
            <a:pPr marL="12700">
              <a:lnSpc>
                <a:spcPct val="100000"/>
              </a:lnSpc>
              <a:tabLst>
                <a:tab pos="906144" algn="l"/>
              </a:tabLst>
            </a:pPr>
            <a:r>
              <a:rPr sz="1350" spc="-5" dirty="0">
                <a:latin typeface="Arial"/>
                <a:cs typeface="Arial"/>
              </a:rPr>
              <a:t>seen	</a:t>
            </a:r>
            <a:r>
              <a:rPr sz="1350" spc="-10" dirty="0">
                <a:latin typeface="Arial"/>
                <a:cs typeface="Arial"/>
              </a:rPr>
              <a:t>2</a:t>
            </a:r>
            <a:endParaRPr sz="1350">
              <a:latin typeface="Arial"/>
              <a:cs typeface="Arial"/>
            </a:endParaRPr>
          </a:p>
          <a:p>
            <a:pPr marL="12700">
              <a:lnSpc>
                <a:spcPct val="100000"/>
              </a:lnSpc>
              <a:tabLst>
                <a:tab pos="906144" algn="l"/>
              </a:tabLst>
            </a:pPr>
            <a:r>
              <a:rPr sz="1350" spc="-5" dirty="0">
                <a:latin typeface="Arial"/>
                <a:cs typeface="Arial"/>
              </a:rPr>
              <a:t>yet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would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whimsical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times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sweet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satirical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adventure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genre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fairy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humor	1</a:t>
            </a:r>
            <a:endParaRPr sz="1350">
              <a:latin typeface="Arial"/>
              <a:cs typeface="Arial"/>
            </a:endParaRPr>
          </a:p>
          <a:p>
            <a:pPr marL="12700">
              <a:lnSpc>
                <a:spcPct val="100000"/>
              </a:lnSpc>
              <a:tabLst>
                <a:tab pos="906144" algn="l"/>
              </a:tabLst>
            </a:pPr>
            <a:r>
              <a:rPr sz="1350" spc="-5" dirty="0">
                <a:latin typeface="Arial"/>
                <a:cs typeface="Arial"/>
              </a:rPr>
              <a:t>have	</a:t>
            </a:r>
            <a:r>
              <a:rPr sz="1350" spc="-10" dirty="0">
                <a:latin typeface="Arial"/>
                <a:cs typeface="Arial"/>
              </a:rPr>
              <a:t>1</a:t>
            </a:r>
            <a:endParaRPr sz="1350">
              <a:latin typeface="Arial"/>
              <a:cs typeface="Arial"/>
            </a:endParaRPr>
          </a:p>
          <a:p>
            <a:pPr marL="12700">
              <a:lnSpc>
                <a:spcPct val="100000"/>
              </a:lnSpc>
              <a:spcBef>
                <a:spcPts val="5"/>
              </a:spcBef>
              <a:tabLst>
                <a:tab pos="906144" algn="l"/>
              </a:tabLst>
            </a:pPr>
            <a:r>
              <a:rPr sz="1350" spc="-5" dirty="0">
                <a:latin typeface="Arial"/>
                <a:cs typeface="Arial"/>
              </a:rPr>
              <a:t>great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	…</a:t>
            </a:r>
            <a:endParaRPr sz="1350">
              <a:latin typeface="Arial"/>
              <a:cs typeface="Arial"/>
            </a:endParaRPr>
          </a:p>
        </p:txBody>
      </p:sp>
      <p:grpSp>
        <p:nvGrpSpPr>
          <p:cNvPr id="9" name="object 9"/>
          <p:cNvGrpSpPr/>
          <p:nvPr/>
        </p:nvGrpSpPr>
        <p:grpSpPr>
          <a:xfrm>
            <a:off x="5337835" y="2922224"/>
            <a:ext cx="2696845" cy="3869054"/>
            <a:chOff x="5337835" y="2922224"/>
            <a:chExt cx="2696845" cy="3869054"/>
          </a:xfrm>
        </p:grpSpPr>
        <p:sp>
          <p:nvSpPr>
            <p:cNvPr id="10" name="object 10"/>
            <p:cNvSpPr/>
            <p:nvPr/>
          </p:nvSpPr>
          <p:spPr>
            <a:xfrm>
              <a:off x="5345138" y="3399193"/>
              <a:ext cx="447040" cy="3384550"/>
            </a:xfrm>
            <a:custGeom>
              <a:avLst/>
              <a:gdLst/>
              <a:ahLst/>
              <a:cxnLst/>
              <a:rect l="l" t="t" r="r" b="b"/>
              <a:pathLst>
                <a:path w="447039" h="3384550">
                  <a:moveTo>
                    <a:pt x="191566" y="0"/>
                  </a:moveTo>
                  <a:lnTo>
                    <a:pt x="0" y="3256744"/>
                  </a:lnTo>
                  <a:lnTo>
                    <a:pt x="446976" y="3384459"/>
                  </a:lnTo>
                  <a:lnTo>
                    <a:pt x="319265" y="63855"/>
                  </a:lnTo>
                  <a:lnTo>
                    <a:pt x="191566" y="0"/>
                  </a:lnTo>
                  <a:close/>
                </a:path>
              </a:pathLst>
            </a:custGeom>
            <a:solidFill>
              <a:srgbClr val="D5CE9B"/>
            </a:solidFill>
          </p:spPr>
          <p:txBody>
            <a:bodyPr wrap="square" lIns="0" tIns="0" rIns="0" bIns="0" rtlCol="0"/>
            <a:lstStyle/>
            <a:p>
              <a:endParaRPr/>
            </a:p>
          </p:txBody>
        </p:sp>
        <p:sp>
          <p:nvSpPr>
            <p:cNvPr id="11" name="object 11"/>
            <p:cNvSpPr/>
            <p:nvPr/>
          </p:nvSpPr>
          <p:spPr>
            <a:xfrm>
              <a:off x="5345137" y="3399188"/>
              <a:ext cx="447040" cy="3384550"/>
            </a:xfrm>
            <a:custGeom>
              <a:avLst/>
              <a:gdLst/>
              <a:ahLst/>
              <a:cxnLst/>
              <a:rect l="l" t="t" r="r" b="b"/>
              <a:pathLst>
                <a:path w="447039" h="3384550">
                  <a:moveTo>
                    <a:pt x="319265" y="63857"/>
                  </a:moveTo>
                  <a:lnTo>
                    <a:pt x="191559" y="0"/>
                  </a:lnTo>
                  <a:lnTo>
                    <a:pt x="0" y="3256742"/>
                  </a:lnTo>
                  <a:lnTo>
                    <a:pt x="446971" y="3384457"/>
                  </a:lnTo>
                  <a:lnTo>
                    <a:pt x="319265" y="63857"/>
                  </a:lnTo>
                  <a:close/>
                </a:path>
              </a:pathLst>
            </a:custGeom>
            <a:ln w="7094">
              <a:solidFill>
                <a:srgbClr val="000000"/>
              </a:solidFill>
            </a:ln>
          </p:spPr>
          <p:txBody>
            <a:bodyPr wrap="square" lIns="0" tIns="0" rIns="0" bIns="0" rtlCol="0"/>
            <a:lstStyle/>
            <a:p>
              <a:endParaRPr/>
            </a:p>
          </p:txBody>
        </p:sp>
        <p:sp>
          <p:nvSpPr>
            <p:cNvPr id="12" name="object 12"/>
            <p:cNvSpPr/>
            <p:nvPr/>
          </p:nvSpPr>
          <p:spPr>
            <a:xfrm>
              <a:off x="5664403" y="3335337"/>
              <a:ext cx="2362835" cy="3448685"/>
            </a:xfrm>
            <a:custGeom>
              <a:avLst/>
              <a:gdLst/>
              <a:ahLst/>
              <a:cxnLst/>
              <a:rect l="l" t="t" r="r" b="b"/>
              <a:pathLst>
                <a:path w="2362834" h="3448684">
                  <a:moveTo>
                    <a:pt x="0" y="0"/>
                  </a:moveTo>
                  <a:lnTo>
                    <a:pt x="127711" y="3448315"/>
                  </a:lnTo>
                  <a:lnTo>
                    <a:pt x="2362568" y="3065169"/>
                  </a:lnTo>
                  <a:lnTo>
                    <a:pt x="2107145" y="127711"/>
                  </a:lnTo>
                  <a:lnTo>
                    <a:pt x="0" y="0"/>
                  </a:lnTo>
                  <a:close/>
                </a:path>
              </a:pathLst>
            </a:custGeom>
            <a:solidFill>
              <a:srgbClr val="D5CE9B"/>
            </a:solidFill>
          </p:spPr>
          <p:txBody>
            <a:bodyPr wrap="square" lIns="0" tIns="0" rIns="0" bIns="0" rtlCol="0"/>
            <a:lstStyle/>
            <a:p>
              <a:endParaRPr/>
            </a:p>
          </p:txBody>
        </p:sp>
        <p:sp>
          <p:nvSpPr>
            <p:cNvPr id="13" name="object 13"/>
            <p:cNvSpPr/>
            <p:nvPr/>
          </p:nvSpPr>
          <p:spPr>
            <a:xfrm>
              <a:off x="5664402" y="3335330"/>
              <a:ext cx="2362835" cy="3448685"/>
            </a:xfrm>
            <a:custGeom>
              <a:avLst/>
              <a:gdLst/>
              <a:ahLst/>
              <a:cxnLst/>
              <a:rect l="l" t="t" r="r" b="b"/>
              <a:pathLst>
                <a:path w="2362834" h="3448684">
                  <a:moveTo>
                    <a:pt x="0" y="0"/>
                  </a:moveTo>
                  <a:lnTo>
                    <a:pt x="127706" y="3448315"/>
                  </a:lnTo>
                  <a:lnTo>
                    <a:pt x="2362561" y="3065169"/>
                  </a:lnTo>
                  <a:lnTo>
                    <a:pt x="2107149" y="127715"/>
                  </a:lnTo>
                  <a:lnTo>
                    <a:pt x="0" y="0"/>
                  </a:lnTo>
                  <a:close/>
                </a:path>
              </a:pathLst>
            </a:custGeom>
            <a:ln w="7094">
              <a:solidFill>
                <a:srgbClr val="000000"/>
              </a:solidFill>
            </a:ln>
          </p:spPr>
          <p:txBody>
            <a:bodyPr wrap="square" lIns="0" tIns="0" rIns="0" bIns="0" rtlCol="0"/>
            <a:lstStyle/>
            <a:p>
              <a:endParaRPr/>
            </a:p>
          </p:txBody>
        </p:sp>
        <p:sp>
          <p:nvSpPr>
            <p:cNvPr id="14" name="object 14"/>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70952">
              <a:solidFill>
                <a:srgbClr val="000000"/>
              </a:solidFill>
            </a:ln>
          </p:spPr>
          <p:txBody>
            <a:bodyPr wrap="square" lIns="0" tIns="0" rIns="0" bIns="0" rtlCol="0"/>
            <a:lstStyle/>
            <a:p>
              <a:endParaRPr/>
            </a:p>
          </p:txBody>
        </p:sp>
        <p:sp>
          <p:nvSpPr>
            <p:cNvPr id="15" name="object 15"/>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35476">
              <a:solidFill>
                <a:srgbClr val="FFFFFF"/>
              </a:solidFill>
            </a:ln>
          </p:spPr>
          <p:txBody>
            <a:bodyPr wrap="square" lIns="0" tIns="0" rIns="0" bIns="0" rtlCol="0"/>
            <a:lstStyle/>
            <a:p>
              <a:endParaRPr/>
            </a:p>
          </p:txBody>
        </p:sp>
        <p:sp>
          <p:nvSpPr>
            <p:cNvPr id="16" name="object 16"/>
            <p:cNvSpPr/>
            <p:nvPr/>
          </p:nvSpPr>
          <p:spPr>
            <a:xfrm>
              <a:off x="5345137" y="3335330"/>
              <a:ext cx="2682240" cy="3448685"/>
            </a:xfrm>
            <a:custGeom>
              <a:avLst/>
              <a:gdLst/>
              <a:ahLst/>
              <a:cxnLst/>
              <a:rect l="l" t="t" r="r" b="b"/>
              <a:pathLst>
                <a:path w="2682240" h="3448684">
                  <a:moveTo>
                    <a:pt x="191559" y="63857"/>
                  </a:moveTo>
                  <a:lnTo>
                    <a:pt x="0" y="3320600"/>
                  </a:lnTo>
                </a:path>
                <a:path w="2682240" h="3448684">
                  <a:moveTo>
                    <a:pt x="0" y="3320600"/>
                  </a:moveTo>
                  <a:lnTo>
                    <a:pt x="446971" y="3448315"/>
                  </a:lnTo>
                </a:path>
                <a:path w="2682240" h="3448684">
                  <a:moveTo>
                    <a:pt x="255412" y="3065169"/>
                  </a:moveTo>
                  <a:lnTo>
                    <a:pt x="0" y="3320600"/>
                  </a:lnTo>
                </a:path>
                <a:path w="2682240" h="3448684">
                  <a:moveTo>
                    <a:pt x="255412" y="3065169"/>
                  </a:moveTo>
                  <a:lnTo>
                    <a:pt x="446971" y="3448315"/>
                  </a:lnTo>
                </a:path>
                <a:path w="2682240" h="3448684">
                  <a:moveTo>
                    <a:pt x="325040" y="156046"/>
                  </a:moveTo>
                  <a:lnTo>
                    <a:pt x="255412" y="3065169"/>
                  </a:lnTo>
                </a:path>
                <a:path w="2682240" h="3448684">
                  <a:moveTo>
                    <a:pt x="191559" y="63857"/>
                  </a:moveTo>
                  <a:lnTo>
                    <a:pt x="322940" y="99300"/>
                  </a:lnTo>
                </a:path>
                <a:path w="2682240" h="3448684">
                  <a:moveTo>
                    <a:pt x="446971" y="3448315"/>
                  </a:moveTo>
                  <a:lnTo>
                    <a:pt x="319265" y="0"/>
                  </a:lnTo>
                </a:path>
                <a:path w="2682240" h="3448684">
                  <a:moveTo>
                    <a:pt x="319265" y="0"/>
                  </a:moveTo>
                  <a:lnTo>
                    <a:pt x="2426414" y="127715"/>
                  </a:lnTo>
                </a:path>
                <a:path w="2682240" h="3448684">
                  <a:moveTo>
                    <a:pt x="446971" y="3448315"/>
                  </a:moveTo>
                  <a:lnTo>
                    <a:pt x="2681826" y="3065169"/>
                  </a:lnTo>
                </a:path>
                <a:path w="2682240" h="3448684">
                  <a:moveTo>
                    <a:pt x="2681826" y="3065169"/>
                  </a:moveTo>
                  <a:lnTo>
                    <a:pt x="2426414" y="127715"/>
                  </a:lnTo>
                </a:path>
              </a:pathLst>
            </a:custGeom>
            <a:ln w="14190">
              <a:solidFill>
                <a:srgbClr val="000000"/>
              </a:solidFill>
            </a:ln>
          </p:spPr>
          <p:txBody>
            <a:bodyPr wrap="square" lIns="0" tIns="0" rIns="0" bIns="0" rtlCol="0"/>
            <a:lstStyle/>
            <a:p>
              <a:endParaRPr/>
            </a:p>
          </p:txBody>
        </p:sp>
        <p:sp>
          <p:nvSpPr>
            <p:cNvPr id="17" name="object 17"/>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70951">
              <a:solidFill>
                <a:srgbClr val="000000"/>
              </a:solidFill>
            </a:ln>
          </p:spPr>
          <p:txBody>
            <a:bodyPr wrap="square" lIns="0" tIns="0" rIns="0" bIns="0" rtlCol="0"/>
            <a:lstStyle/>
            <a:p>
              <a:endParaRPr/>
            </a:p>
          </p:txBody>
        </p:sp>
        <p:sp>
          <p:nvSpPr>
            <p:cNvPr id="18" name="object 18"/>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35475">
              <a:solidFill>
                <a:srgbClr val="FFFFFF"/>
              </a:solidFill>
            </a:ln>
          </p:spPr>
          <p:txBody>
            <a:bodyPr wrap="square" lIns="0" tIns="0" rIns="0" bIns="0" rtlCol="0"/>
            <a:lstStyle/>
            <a:p>
              <a:endParaRPr/>
            </a:p>
          </p:txBody>
        </p:sp>
      </p:grpSp>
      <p:sp>
        <p:nvSpPr>
          <p:cNvPr id="19" name="object 19"/>
          <p:cNvSpPr txBox="1"/>
          <p:nvPr/>
        </p:nvSpPr>
        <p:spPr>
          <a:xfrm>
            <a:off x="6128238" y="5905325"/>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0" name="object 20"/>
          <p:cNvSpPr txBox="1"/>
          <p:nvPr/>
        </p:nvSpPr>
        <p:spPr>
          <a:xfrm>
            <a:off x="7618139" y="4726082"/>
            <a:ext cx="130810" cy="494030"/>
          </a:xfrm>
          <a:prstGeom prst="rect">
            <a:avLst/>
          </a:prstGeom>
        </p:spPr>
        <p:txBody>
          <a:bodyPr vert="horz" wrap="square" lIns="0" tIns="12700" rIns="0" bIns="0" rtlCol="0">
            <a:spAutoFit/>
          </a:bodyPr>
          <a:lstStyle/>
          <a:p>
            <a:pPr marL="12700" marR="5080" indent="19685">
              <a:lnSpc>
                <a:spcPct val="113799"/>
              </a:lnSpc>
              <a:spcBef>
                <a:spcPts val="100"/>
              </a:spcBef>
            </a:pPr>
            <a:r>
              <a:rPr sz="1350" spc="-5" dirty="0">
                <a:latin typeface="Arial"/>
                <a:cs typeface="Arial"/>
              </a:rPr>
              <a:t>it   I</a:t>
            </a:r>
            <a:endParaRPr sz="1350">
              <a:latin typeface="Arial"/>
              <a:cs typeface="Arial"/>
            </a:endParaRPr>
          </a:p>
        </p:txBody>
      </p:sp>
      <p:sp>
        <p:nvSpPr>
          <p:cNvPr id="21" name="object 21"/>
          <p:cNvSpPr txBox="1"/>
          <p:nvPr/>
        </p:nvSpPr>
        <p:spPr>
          <a:xfrm>
            <a:off x="7490428" y="3925739"/>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2" name="object 22"/>
          <p:cNvSpPr txBox="1"/>
          <p:nvPr/>
        </p:nvSpPr>
        <p:spPr>
          <a:xfrm>
            <a:off x="6709838" y="4425955"/>
            <a:ext cx="92456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recommend</a:t>
            </a:r>
            <a:endParaRPr sz="1350">
              <a:latin typeface="Arial"/>
              <a:cs typeface="Arial"/>
            </a:endParaRPr>
          </a:p>
        </p:txBody>
      </p:sp>
      <p:sp>
        <p:nvSpPr>
          <p:cNvPr id="23" name="object 23"/>
          <p:cNvSpPr txBox="1"/>
          <p:nvPr/>
        </p:nvSpPr>
        <p:spPr>
          <a:xfrm>
            <a:off x="5905829" y="5394469"/>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4" name="object 24"/>
          <p:cNvSpPr txBox="1"/>
          <p:nvPr/>
        </p:nvSpPr>
        <p:spPr>
          <a:xfrm>
            <a:off x="7055179" y="5266745"/>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5" name="object 25"/>
          <p:cNvSpPr txBox="1"/>
          <p:nvPr/>
        </p:nvSpPr>
        <p:spPr>
          <a:xfrm>
            <a:off x="6286539" y="5947897"/>
            <a:ext cx="30988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and</a:t>
            </a:r>
            <a:endParaRPr sz="1350">
              <a:latin typeface="Arial"/>
              <a:cs typeface="Arial"/>
            </a:endParaRPr>
          </a:p>
        </p:txBody>
      </p:sp>
      <p:sp>
        <p:nvSpPr>
          <p:cNvPr id="26" name="object 26"/>
          <p:cNvSpPr txBox="1"/>
          <p:nvPr/>
        </p:nvSpPr>
        <p:spPr>
          <a:xfrm>
            <a:off x="6414239" y="5458324"/>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7" name="object 27"/>
          <p:cNvSpPr txBox="1"/>
          <p:nvPr/>
        </p:nvSpPr>
        <p:spPr>
          <a:xfrm>
            <a:off x="6265255" y="4042808"/>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8" name="object 28"/>
          <p:cNvSpPr txBox="1"/>
          <p:nvPr/>
        </p:nvSpPr>
        <p:spPr>
          <a:xfrm>
            <a:off x="6804549" y="5045386"/>
            <a:ext cx="252729" cy="494030"/>
          </a:xfrm>
          <a:prstGeom prst="rect">
            <a:avLst/>
          </a:prstGeom>
        </p:spPr>
        <p:txBody>
          <a:bodyPr vert="horz" wrap="square" lIns="0" tIns="12700" rIns="0" bIns="0" rtlCol="0">
            <a:spAutoFit/>
          </a:bodyPr>
          <a:lstStyle/>
          <a:p>
            <a:pPr marL="33655" marR="5080" indent="-21590">
              <a:lnSpc>
                <a:spcPct val="113799"/>
              </a:lnSpc>
              <a:spcBef>
                <a:spcPts val="100"/>
              </a:spcBef>
            </a:pPr>
            <a:r>
              <a:rPr sz="1350" spc="-5" dirty="0">
                <a:latin typeface="Arial"/>
                <a:cs typeface="Arial"/>
              </a:rPr>
              <a:t>yet  it</a:t>
            </a:r>
            <a:endParaRPr sz="1350">
              <a:latin typeface="Arial"/>
              <a:cs typeface="Arial"/>
            </a:endParaRPr>
          </a:p>
        </p:txBody>
      </p:sp>
      <p:sp>
        <p:nvSpPr>
          <p:cNvPr id="29" name="object 29"/>
          <p:cNvSpPr txBox="1"/>
          <p:nvPr/>
        </p:nvSpPr>
        <p:spPr>
          <a:xfrm>
            <a:off x="7277449" y="5447682"/>
            <a:ext cx="47053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would</a:t>
            </a:r>
            <a:endParaRPr sz="1350">
              <a:latin typeface="Arial"/>
              <a:cs typeface="Arial"/>
            </a:endParaRPr>
          </a:p>
        </p:txBody>
      </p:sp>
      <p:sp>
        <p:nvSpPr>
          <p:cNvPr id="30" name="object 30"/>
          <p:cNvSpPr txBox="1"/>
          <p:nvPr/>
        </p:nvSpPr>
        <p:spPr>
          <a:xfrm>
            <a:off x="7461967" y="6096898"/>
            <a:ext cx="4140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while</a:t>
            </a:r>
            <a:endParaRPr sz="1350">
              <a:latin typeface="Arial"/>
              <a:cs typeface="Arial"/>
            </a:endParaRPr>
          </a:p>
        </p:txBody>
      </p:sp>
      <p:sp>
        <p:nvSpPr>
          <p:cNvPr id="31" name="object 31"/>
          <p:cNvSpPr txBox="1"/>
          <p:nvPr/>
        </p:nvSpPr>
        <p:spPr>
          <a:xfrm>
            <a:off x="5896255" y="6160756"/>
            <a:ext cx="7639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whenever</a:t>
            </a:r>
            <a:endParaRPr sz="1350">
              <a:latin typeface="Arial"/>
              <a:cs typeface="Arial"/>
            </a:endParaRPr>
          </a:p>
        </p:txBody>
      </p:sp>
      <p:sp>
        <p:nvSpPr>
          <p:cNvPr id="32" name="object 32"/>
          <p:cNvSpPr txBox="1"/>
          <p:nvPr/>
        </p:nvSpPr>
        <p:spPr>
          <a:xfrm>
            <a:off x="5749730" y="5117749"/>
            <a:ext cx="57467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several</a:t>
            </a:r>
            <a:endParaRPr sz="1350">
              <a:latin typeface="Arial"/>
              <a:cs typeface="Arial"/>
            </a:endParaRPr>
          </a:p>
        </p:txBody>
      </p:sp>
      <p:sp>
        <p:nvSpPr>
          <p:cNvPr id="33" name="object 33"/>
          <p:cNvSpPr txBox="1"/>
          <p:nvPr/>
        </p:nvSpPr>
        <p:spPr>
          <a:xfrm>
            <a:off x="5963820" y="5586037"/>
            <a:ext cx="93980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to scenes</a:t>
            </a:r>
            <a:r>
              <a:rPr sz="1350" spc="250" dirty="0">
                <a:latin typeface="Arial"/>
                <a:cs typeface="Arial"/>
              </a:rPr>
              <a:t> </a:t>
            </a:r>
            <a:r>
              <a:rPr sz="1350" spc="-5" dirty="0">
                <a:latin typeface="Arial"/>
                <a:cs typeface="Arial"/>
              </a:rPr>
              <a:t>I</a:t>
            </a:r>
            <a:endParaRPr sz="1350">
              <a:latin typeface="Arial"/>
              <a:cs typeface="Arial"/>
            </a:endParaRPr>
          </a:p>
        </p:txBody>
      </p:sp>
      <p:sp>
        <p:nvSpPr>
          <p:cNvPr id="34" name="object 34"/>
          <p:cNvSpPr txBox="1"/>
          <p:nvPr/>
        </p:nvSpPr>
        <p:spPr>
          <a:xfrm>
            <a:off x="6959444" y="4628176"/>
            <a:ext cx="60325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satirical</a:t>
            </a:r>
            <a:endParaRPr sz="1350">
              <a:latin typeface="Arial"/>
              <a:cs typeface="Arial"/>
            </a:endParaRPr>
          </a:p>
        </p:txBody>
      </p:sp>
      <p:sp>
        <p:nvSpPr>
          <p:cNvPr id="35" name="object 35"/>
          <p:cNvSpPr txBox="1"/>
          <p:nvPr/>
        </p:nvSpPr>
        <p:spPr>
          <a:xfrm>
            <a:off x="5766043" y="4681389"/>
            <a:ext cx="1643380" cy="229870"/>
          </a:xfrm>
          <a:prstGeom prst="rect">
            <a:avLst/>
          </a:prstGeom>
        </p:spPr>
        <p:txBody>
          <a:bodyPr vert="horz" wrap="square" lIns="0" tIns="11430" rIns="0" bIns="0" rtlCol="0">
            <a:spAutoFit/>
          </a:bodyPr>
          <a:lstStyle/>
          <a:p>
            <a:pPr marL="50800">
              <a:lnSpc>
                <a:spcPct val="100000"/>
              </a:lnSpc>
              <a:spcBef>
                <a:spcPts val="90"/>
              </a:spcBef>
              <a:tabLst>
                <a:tab pos="958850" algn="l"/>
              </a:tabLst>
            </a:pPr>
            <a:r>
              <a:rPr sz="2025" spc="7" baseline="-24691" dirty="0">
                <a:latin typeface="Arial"/>
                <a:cs typeface="Arial"/>
              </a:rPr>
              <a:t>who</a:t>
            </a:r>
            <a:r>
              <a:rPr sz="1350" spc="5" dirty="0">
                <a:latin typeface="Arial"/>
                <a:cs typeface="Arial"/>
              </a:rPr>
              <a:t>sweet	</a:t>
            </a:r>
            <a:r>
              <a:rPr sz="1350" spc="-5" dirty="0">
                <a:latin typeface="Arial"/>
                <a:cs typeface="Arial"/>
              </a:rPr>
              <a:t>of</a:t>
            </a:r>
            <a:r>
              <a:rPr sz="1350" spc="-40" dirty="0">
                <a:latin typeface="Arial"/>
                <a:cs typeface="Arial"/>
              </a:rPr>
              <a:t> </a:t>
            </a:r>
            <a:r>
              <a:rPr sz="2025" spc="-7" baseline="-41152" dirty="0">
                <a:latin typeface="Arial"/>
                <a:cs typeface="Arial"/>
              </a:rPr>
              <a:t>movie</a:t>
            </a:r>
            <a:endParaRPr sz="2025" baseline="-41152">
              <a:latin typeface="Arial"/>
              <a:cs typeface="Arial"/>
            </a:endParaRPr>
          </a:p>
        </p:txBody>
      </p:sp>
      <p:sp>
        <p:nvSpPr>
          <p:cNvPr id="36" name="object 36"/>
          <p:cNvSpPr txBox="1"/>
          <p:nvPr/>
        </p:nvSpPr>
        <p:spPr>
          <a:xfrm>
            <a:off x="6991323" y="5649894"/>
            <a:ext cx="10052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r>
              <a:rPr sz="1350" spc="-95" dirty="0">
                <a:latin typeface="Arial"/>
                <a:cs typeface="Arial"/>
              </a:rPr>
              <a:t> </a:t>
            </a:r>
            <a:r>
              <a:rPr sz="1350" spc="-10" dirty="0">
                <a:latin typeface="Arial"/>
                <a:cs typeface="Arial"/>
              </a:rPr>
              <a:t>manages</a:t>
            </a:r>
            <a:endParaRPr sz="1350">
              <a:latin typeface="Arial"/>
              <a:cs typeface="Arial"/>
            </a:endParaRPr>
          </a:p>
        </p:txBody>
      </p:sp>
      <p:sp>
        <p:nvSpPr>
          <p:cNvPr id="37" name="object 37"/>
          <p:cNvSpPr txBox="1"/>
          <p:nvPr/>
        </p:nvSpPr>
        <p:spPr>
          <a:xfrm>
            <a:off x="7379188" y="5202890"/>
            <a:ext cx="508634"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humor</a:t>
            </a:r>
            <a:endParaRPr sz="1350">
              <a:latin typeface="Arial"/>
              <a:cs typeface="Arial"/>
            </a:endParaRPr>
          </a:p>
        </p:txBody>
      </p:sp>
      <p:sp>
        <p:nvSpPr>
          <p:cNvPr id="38" name="object 38"/>
          <p:cNvSpPr txBox="1"/>
          <p:nvPr/>
        </p:nvSpPr>
        <p:spPr>
          <a:xfrm>
            <a:off x="7045670" y="6224615"/>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have</a:t>
            </a:r>
            <a:endParaRPr sz="1350">
              <a:latin typeface="Arial"/>
              <a:cs typeface="Arial"/>
            </a:endParaRPr>
          </a:p>
        </p:txBody>
      </p:sp>
      <p:sp>
        <p:nvSpPr>
          <p:cNvPr id="39" name="object 39"/>
          <p:cNvSpPr txBox="1"/>
          <p:nvPr/>
        </p:nvSpPr>
        <p:spPr>
          <a:xfrm>
            <a:off x="6072453" y="4298243"/>
            <a:ext cx="4895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happy</a:t>
            </a:r>
            <a:endParaRPr sz="1350">
              <a:latin typeface="Arial"/>
              <a:cs typeface="Arial"/>
            </a:endParaRPr>
          </a:p>
        </p:txBody>
      </p:sp>
      <p:sp>
        <p:nvSpPr>
          <p:cNvPr id="40" name="object 40"/>
          <p:cNvSpPr txBox="1"/>
          <p:nvPr/>
        </p:nvSpPr>
        <p:spPr>
          <a:xfrm>
            <a:off x="5752717" y="5841467"/>
            <a:ext cx="1889125" cy="229870"/>
          </a:xfrm>
          <a:prstGeom prst="rect">
            <a:avLst/>
          </a:prstGeom>
        </p:spPr>
        <p:txBody>
          <a:bodyPr vert="horz" wrap="square" lIns="0" tIns="11430" rIns="0" bIns="0" rtlCol="0">
            <a:spAutoFit/>
          </a:bodyPr>
          <a:lstStyle/>
          <a:p>
            <a:pPr marL="38100">
              <a:lnSpc>
                <a:spcPct val="100000"/>
              </a:lnSpc>
              <a:spcBef>
                <a:spcPts val="90"/>
              </a:spcBef>
              <a:tabLst>
                <a:tab pos="803910" algn="l"/>
              </a:tabLst>
            </a:pPr>
            <a:r>
              <a:rPr sz="1350" spc="-5" dirty="0">
                <a:latin typeface="Arial"/>
                <a:cs typeface="Arial"/>
              </a:rPr>
              <a:t>fun	</a:t>
            </a:r>
            <a:r>
              <a:rPr sz="2025" spc="-7" baseline="26748" dirty="0">
                <a:latin typeface="Arial"/>
                <a:cs typeface="Arial"/>
              </a:rPr>
              <a:t>the </a:t>
            </a:r>
            <a:r>
              <a:rPr sz="1350" spc="-5" dirty="0">
                <a:latin typeface="Arial"/>
                <a:cs typeface="Arial"/>
              </a:rPr>
              <a:t>times</a:t>
            </a:r>
            <a:r>
              <a:rPr sz="1350" spc="30" dirty="0">
                <a:latin typeface="Arial"/>
                <a:cs typeface="Arial"/>
              </a:rPr>
              <a:t> </a:t>
            </a:r>
            <a:r>
              <a:rPr sz="2025" spc="-15" baseline="-20576" dirty="0">
                <a:latin typeface="Arial"/>
                <a:cs typeface="Arial"/>
              </a:rPr>
              <a:t>and</a:t>
            </a:r>
            <a:endParaRPr sz="2025" baseline="-20576">
              <a:latin typeface="Arial"/>
              <a:cs typeface="Arial"/>
            </a:endParaRPr>
          </a:p>
        </p:txBody>
      </p:sp>
      <p:sp>
        <p:nvSpPr>
          <p:cNvPr id="41" name="object 41"/>
          <p:cNvSpPr txBox="1"/>
          <p:nvPr/>
        </p:nvSpPr>
        <p:spPr>
          <a:xfrm>
            <a:off x="5761543" y="4181162"/>
            <a:ext cx="4514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friend</a:t>
            </a:r>
            <a:endParaRPr sz="1350">
              <a:latin typeface="Arial"/>
              <a:cs typeface="Arial"/>
            </a:endParaRPr>
          </a:p>
        </p:txBody>
      </p:sp>
      <p:sp>
        <p:nvSpPr>
          <p:cNvPr id="42" name="object 42"/>
          <p:cNvSpPr txBox="1"/>
          <p:nvPr/>
        </p:nvSpPr>
        <p:spPr>
          <a:xfrm>
            <a:off x="5739188" y="3606449"/>
            <a:ext cx="388620" cy="613410"/>
          </a:xfrm>
          <a:prstGeom prst="rect">
            <a:avLst/>
          </a:prstGeom>
        </p:spPr>
        <p:txBody>
          <a:bodyPr vert="horz" wrap="square" lIns="0" tIns="11430" rIns="0" bIns="0" rtlCol="0">
            <a:spAutoFit/>
          </a:bodyPr>
          <a:lstStyle/>
          <a:p>
            <a:pPr marR="46355" algn="r">
              <a:lnSpc>
                <a:spcPts val="1565"/>
              </a:lnSpc>
              <a:spcBef>
                <a:spcPts val="90"/>
              </a:spcBef>
            </a:pPr>
            <a:r>
              <a:rPr sz="1350" spc="-5" dirty="0">
                <a:latin typeface="Arial"/>
                <a:cs typeface="Arial"/>
              </a:rPr>
              <a:t>fairy</a:t>
            </a:r>
            <a:endParaRPr sz="1350">
              <a:latin typeface="Arial"/>
              <a:cs typeface="Arial"/>
            </a:endParaRPr>
          </a:p>
          <a:p>
            <a:pPr marL="91440" marR="5080" indent="159385" algn="r">
              <a:lnSpc>
                <a:spcPts val="1510"/>
              </a:lnSpc>
              <a:spcBef>
                <a:spcPts val="85"/>
              </a:spcBef>
            </a:pPr>
            <a:r>
              <a:rPr sz="1350" spc="-5" dirty="0">
                <a:latin typeface="Arial"/>
                <a:cs typeface="Arial"/>
              </a:rPr>
              <a:t>it  and</a:t>
            </a:r>
            <a:endParaRPr sz="1350">
              <a:latin typeface="Arial"/>
              <a:cs typeface="Arial"/>
            </a:endParaRPr>
          </a:p>
        </p:txBody>
      </p:sp>
      <p:sp>
        <p:nvSpPr>
          <p:cNvPr id="43" name="object 43"/>
          <p:cNvSpPr txBox="1"/>
          <p:nvPr/>
        </p:nvSpPr>
        <p:spPr>
          <a:xfrm>
            <a:off x="6631667" y="4245018"/>
            <a:ext cx="6699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dialogue</a:t>
            </a:r>
            <a:endParaRPr sz="1350">
              <a:latin typeface="Arial"/>
              <a:cs typeface="Arial"/>
            </a:endParaRPr>
          </a:p>
        </p:txBody>
      </p:sp>
      <p:sp>
        <p:nvSpPr>
          <p:cNvPr id="44" name="object 44"/>
          <p:cNvSpPr txBox="1"/>
          <p:nvPr/>
        </p:nvSpPr>
        <p:spPr>
          <a:xfrm>
            <a:off x="5970398" y="4947454"/>
            <a:ext cx="1580515" cy="229870"/>
          </a:xfrm>
          <a:prstGeom prst="rect">
            <a:avLst/>
          </a:prstGeom>
        </p:spPr>
        <p:txBody>
          <a:bodyPr vert="horz" wrap="square" lIns="0" tIns="11430" rIns="0" bIns="0" rtlCol="0">
            <a:spAutoFit/>
          </a:bodyPr>
          <a:lstStyle/>
          <a:p>
            <a:pPr marL="38100">
              <a:lnSpc>
                <a:spcPct val="100000"/>
              </a:lnSpc>
              <a:spcBef>
                <a:spcPts val="90"/>
              </a:spcBef>
              <a:tabLst>
                <a:tab pos="297815" algn="l"/>
              </a:tabLst>
            </a:pPr>
            <a:r>
              <a:rPr sz="1350" spc="-5" dirty="0">
                <a:latin typeface="Arial"/>
                <a:cs typeface="Arial"/>
              </a:rPr>
              <a:t>it	</a:t>
            </a:r>
            <a:r>
              <a:rPr sz="2025" spc="-7" baseline="20576" dirty="0">
                <a:latin typeface="Arial"/>
                <a:cs typeface="Arial"/>
              </a:rPr>
              <a:t>I </a:t>
            </a:r>
            <a:r>
              <a:rPr sz="1350" spc="-5" dirty="0">
                <a:latin typeface="Arial"/>
                <a:cs typeface="Arial"/>
              </a:rPr>
              <a:t>but </a:t>
            </a:r>
            <a:r>
              <a:rPr sz="2025" spc="-7" baseline="20576" dirty="0">
                <a:latin typeface="Arial"/>
                <a:cs typeface="Arial"/>
              </a:rPr>
              <a:t>to</a:t>
            </a:r>
            <a:r>
              <a:rPr sz="2025" spc="150" baseline="20576" dirty="0">
                <a:latin typeface="Arial"/>
                <a:cs typeface="Arial"/>
              </a:rPr>
              <a:t> </a:t>
            </a:r>
            <a:r>
              <a:rPr sz="1350" spc="-5" dirty="0">
                <a:latin typeface="Arial"/>
                <a:cs typeface="Arial"/>
              </a:rPr>
              <a:t>romantic</a:t>
            </a:r>
            <a:endParaRPr sz="1350">
              <a:latin typeface="Arial"/>
              <a:cs typeface="Arial"/>
            </a:endParaRPr>
          </a:p>
        </p:txBody>
      </p:sp>
      <p:sp>
        <p:nvSpPr>
          <p:cNvPr id="45" name="object 45"/>
          <p:cNvSpPr txBox="1"/>
          <p:nvPr/>
        </p:nvSpPr>
        <p:spPr>
          <a:xfrm>
            <a:off x="5833753" y="6352330"/>
            <a:ext cx="1174115" cy="357505"/>
          </a:xfrm>
          <a:prstGeom prst="rect">
            <a:avLst/>
          </a:prstGeom>
        </p:spPr>
        <p:txBody>
          <a:bodyPr vert="horz" wrap="square" lIns="0" tIns="89535" rIns="0" bIns="0" rtlCol="0">
            <a:spAutoFit/>
          </a:bodyPr>
          <a:lstStyle/>
          <a:p>
            <a:pPr marL="12700" marR="5080" indent="239395">
              <a:lnSpc>
                <a:spcPct val="62100"/>
              </a:lnSpc>
              <a:spcBef>
                <a:spcPts val="705"/>
              </a:spcBef>
            </a:pPr>
            <a:r>
              <a:rPr sz="1350" spc="-5" dirty="0">
                <a:latin typeface="Arial"/>
                <a:cs typeface="Arial"/>
              </a:rPr>
              <a:t>conventions  with</a:t>
            </a:r>
            <a:endParaRPr sz="1350">
              <a:latin typeface="Arial"/>
              <a:cs typeface="Arial"/>
            </a:endParaRPr>
          </a:p>
        </p:txBody>
      </p:sp>
      <p:sp>
        <p:nvSpPr>
          <p:cNvPr id="46" name="object 46"/>
          <p:cNvSpPr txBox="1"/>
          <p:nvPr/>
        </p:nvSpPr>
        <p:spPr>
          <a:xfrm>
            <a:off x="6901498" y="3989595"/>
            <a:ext cx="846455" cy="357505"/>
          </a:xfrm>
          <a:prstGeom prst="rect">
            <a:avLst/>
          </a:prstGeom>
        </p:spPr>
        <p:txBody>
          <a:bodyPr vert="horz" wrap="square" lIns="0" tIns="11430" rIns="0" bIns="0" rtlCol="0">
            <a:spAutoFit/>
          </a:bodyPr>
          <a:lstStyle/>
          <a:p>
            <a:pPr marL="12700">
              <a:lnSpc>
                <a:spcPts val="1315"/>
              </a:lnSpc>
              <a:spcBef>
                <a:spcPts val="90"/>
              </a:spcBef>
            </a:pPr>
            <a:r>
              <a:rPr sz="1350" spc="-5" dirty="0">
                <a:latin typeface="Arial"/>
                <a:cs typeface="Arial"/>
              </a:rPr>
              <a:t>are</a:t>
            </a:r>
            <a:endParaRPr sz="1350">
              <a:latin typeface="Arial"/>
              <a:cs typeface="Arial"/>
            </a:endParaRPr>
          </a:p>
          <a:p>
            <a:pPr marL="274955">
              <a:lnSpc>
                <a:spcPts val="1315"/>
              </a:lnSpc>
            </a:pPr>
            <a:r>
              <a:rPr sz="1350" spc="-10" dirty="0">
                <a:latin typeface="Arial"/>
                <a:cs typeface="Arial"/>
              </a:rPr>
              <a:t>anyone</a:t>
            </a:r>
            <a:endParaRPr sz="1350">
              <a:latin typeface="Arial"/>
              <a:cs typeface="Arial"/>
            </a:endParaRPr>
          </a:p>
        </p:txBody>
      </p:sp>
      <p:sp>
        <p:nvSpPr>
          <p:cNvPr id="47" name="object 47"/>
          <p:cNvSpPr txBox="1"/>
          <p:nvPr/>
        </p:nvSpPr>
        <p:spPr>
          <a:xfrm>
            <a:off x="5812237" y="4500453"/>
            <a:ext cx="7829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adventure</a:t>
            </a:r>
            <a:endParaRPr sz="1350">
              <a:latin typeface="Arial"/>
              <a:cs typeface="Arial"/>
            </a:endParaRPr>
          </a:p>
        </p:txBody>
      </p:sp>
      <p:sp>
        <p:nvSpPr>
          <p:cNvPr id="48" name="object 48"/>
          <p:cNvSpPr txBox="1"/>
          <p:nvPr/>
        </p:nvSpPr>
        <p:spPr>
          <a:xfrm>
            <a:off x="6174881" y="3670305"/>
            <a:ext cx="1418590" cy="421640"/>
          </a:xfrm>
          <a:prstGeom prst="rect">
            <a:avLst/>
          </a:prstGeom>
        </p:spPr>
        <p:txBody>
          <a:bodyPr vert="horz" wrap="square" lIns="0" tIns="29209" rIns="0" bIns="0" rtlCol="0">
            <a:spAutoFit/>
          </a:bodyPr>
          <a:lstStyle/>
          <a:p>
            <a:pPr marL="38735" marR="30480" indent="-1270">
              <a:lnSpc>
                <a:spcPts val="1510"/>
              </a:lnSpc>
              <a:spcBef>
                <a:spcPts val="229"/>
              </a:spcBef>
              <a:tabLst>
                <a:tab pos="798195" algn="l"/>
                <a:tab pos="975360" algn="l"/>
              </a:tabLst>
            </a:pPr>
            <a:r>
              <a:rPr sz="1350" spc="-5" dirty="0">
                <a:latin typeface="Arial"/>
                <a:cs typeface="Arial"/>
              </a:rPr>
              <a:t>always	</a:t>
            </a:r>
            <a:r>
              <a:rPr sz="1350" spc="10" dirty="0">
                <a:latin typeface="Arial"/>
                <a:cs typeface="Arial"/>
              </a:rPr>
              <a:t>love</a:t>
            </a:r>
            <a:r>
              <a:rPr sz="2025" spc="15" baseline="-16460" dirty="0">
                <a:latin typeface="Arial"/>
                <a:cs typeface="Arial"/>
              </a:rPr>
              <a:t>to</a:t>
            </a:r>
            <a:r>
              <a:rPr sz="2025" spc="-330" baseline="-16460" dirty="0">
                <a:latin typeface="Arial"/>
                <a:cs typeface="Arial"/>
              </a:rPr>
              <a:t> </a:t>
            </a:r>
            <a:r>
              <a:rPr sz="2025" spc="-7" baseline="20576" dirty="0">
                <a:latin typeface="Arial"/>
                <a:cs typeface="Arial"/>
              </a:rPr>
              <a:t>it  </a:t>
            </a:r>
            <a:r>
              <a:rPr sz="1350" spc="-5" dirty="0">
                <a:latin typeface="Arial"/>
                <a:cs typeface="Arial"/>
              </a:rPr>
              <a:t>whimsical		it</a:t>
            </a:r>
            <a:endParaRPr sz="1350">
              <a:latin typeface="Arial"/>
              <a:cs typeface="Arial"/>
            </a:endParaRPr>
          </a:p>
        </p:txBody>
      </p:sp>
      <p:sp>
        <p:nvSpPr>
          <p:cNvPr id="49" name="object 49"/>
          <p:cNvSpPr txBox="1"/>
          <p:nvPr/>
        </p:nvSpPr>
        <p:spPr>
          <a:xfrm>
            <a:off x="6262846" y="5266745"/>
            <a:ext cx="44259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again</a:t>
            </a:r>
            <a:endParaRPr sz="1350">
              <a:latin typeface="Arial"/>
              <a:cs typeface="Arial"/>
            </a:endParaRPr>
          </a:p>
        </p:txBody>
      </p:sp>
      <p:sp>
        <p:nvSpPr>
          <p:cNvPr id="50" name="object 50"/>
          <p:cNvSpPr txBox="1"/>
          <p:nvPr/>
        </p:nvSpPr>
        <p:spPr>
          <a:xfrm>
            <a:off x="6705070" y="6033040"/>
            <a:ext cx="4521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about</a:t>
            </a:r>
            <a:endParaRPr sz="1350">
              <a:latin typeface="Arial"/>
              <a:cs typeface="Arial"/>
            </a:endParaRPr>
          </a:p>
        </p:txBody>
      </p:sp>
      <p:grpSp>
        <p:nvGrpSpPr>
          <p:cNvPr id="51" name="object 51"/>
          <p:cNvGrpSpPr/>
          <p:nvPr/>
        </p:nvGrpSpPr>
        <p:grpSpPr>
          <a:xfrm>
            <a:off x="4451194" y="4800510"/>
            <a:ext cx="897890" cy="390525"/>
            <a:chOff x="4451194" y="4800510"/>
            <a:chExt cx="897890" cy="390525"/>
          </a:xfrm>
        </p:grpSpPr>
        <p:sp>
          <p:nvSpPr>
            <p:cNvPr id="52" name="object 52"/>
            <p:cNvSpPr/>
            <p:nvPr/>
          </p:nvSpPr>
          <p:spPr>
            <a:xfrm>
              <a:off x="4451197" y="4804067"/>
              <a:ext cx="894080" cy="383540"/>
            </a:xfrm>
            <a:custGeom>
              <a:avLst/>
              <a:gdLst/>
              <a:ahLst/>
              <a:cxnLst/>
              <a:rect l="l" t="t" r="r" b="b"/>
              <a:pathLst>
                <a:path w="894079" h="383539">
                  <a:moveTo>
                    <a:pt x="574675" y="0"/>
                  </a:moveTo>
                  <a:lnTo>
                    <a:pt x="574675" y="76631"/>
                  </a:lnTo>
                  <a:lnTo>
                    <a:pt x="0" y="76631"/>
                  </a:lnTo>
                  <a:lnTo>
                    <a:pt x="0" y="306514"/>
                  </a:lnTo>
                  <a:lnTo>
                    <a:pt x="574675" y="306514"/>
                  </a:lnTo>
                  <a:lnTo>
                    <a:pt x="574675" y="383146"/>
                  </a:lnTo>
                  <a:lnTo>
                    <a:pt x="893940" y="191566"/>
                  </a:lnTo>
                  <a:lnTo>
                    <a:pt x="574675" y="0"/>
                  </a:lnTo>
                  <a:close/>
                </a:path>
              </a:pathLst>
            </a:custGeom>
            <a:solidFill>
              <a:srgbClr val="048D9F"/>
            </a:solidFill>
          </p:spPr>
          <p:txBody>
            <a:bodyPr wrap="square" lIns="0" tIns="0" rIns="0" bIns="0" rtlCol="0"/>
            <a:lstStyle/>
            <a:p>
              <a:endParaRPr/>
            </a:p>
          </p:txBody>
        </p:sp>
        <p:sp>
          <p:nvSpPr>
            <p:cNvPr id="53" name="object 53"/>
            <p:cNvSpPr/>
            <p:nvPr/>
          </p:nvSpPr>
          <p:spPr>
            <a:xfrm>
              <a:off x="4454742" y="4804058"/>
              <a:ext cx="890905" cy="383540"/>
            </a:xfrm>
            <a:custGeom>
              <a:avLst/>
              <a:gdLst/>
              <a:ahLst/>
              <a:cxnLst/>
              <a:rect l="l" t="t" r="r" b="b"/>
              <a:pathLst>
                <a:path w="890904" h="383539">
                  <a:moveTo>
                    <a:pt x="0" y="308645"/>
                  </a:moveTo>
                  <a:lnTo>
                    <a:pt x="0" y="81595"/>
                  </a:lnTo>
                  <a:lnTo>
                    <a:pt x="574677" y="81595"/>
                  </a:lnTo>
                  <a:lnTo>
                    <a:pt x="574677" y="0"/>
                  </a:lnTo>
                  <a:lnTo>
                    <a:pt x="890394" y="191573"/>
                  </a:lnTo>
                  <a:lnTo>
                    <a:pt x="574677" y="383146"/>
                  </a:lnTo>
                  <a:lnTo>
                    <a:pt x="574677" y="308645"/>
                  </a:lnTo>
                  <a:lnTo>
                    <a:pt x="0" y="308645"/>
                  </a:lnTo>
                  <a:close/>
                </a:path>
              </a:pathLst>
            </a:custGeom>
            <a:ln w="7095">
              <a:solidFill>
                <a:srgbClr val="000000"/>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61404"/>
            <a:ext cx="9869805" cy="403034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5" dirty="0">
                <a:latin typeface="Calibri"/>
                <a:cs typeface="Calibri"/>
              </a:rPr>
              <a:t>Linear</a:t>
            </a:r>
            <a:r>
              <a:rPr sz="2800" spc="-10" dirty="0">
                <a:latin typeface="Calibri"/>
                <a:cs typeface="Calibri"/>
              </a:rPr>
              <a:t> </a:t>
            </a:r>
            <a:r>
              <a:rPr sz="2800" spc="-5" dirty="0">
                <a:latin typeface="Calibri"/>
                <a:cs typeface="Calibri"/>
              </a:rPr>
              <a:t>or</a:t>
            </a:r>
            <a:r>
              <a:rPr sz="2800" spc="-10" dirty="0">
                <a:latin typeface="Calibri"/>
                <a:cs typeface="Calibri"/>
              </a:rPr>
              <a:t> </a:t>
            </a:r>
            <a:r>
              <a:rPr sz="2800" dirty="0">
                <a:latin typeface="Calibri"/>
                <a:cs typeface="Calibri"/>
              </a:rPr>
              <a:t>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separable</a:t>
            </a:r>
            <a:r>
              <a:rPr sz="2800" spc="-15" dirty="0">
                <a:latin typeface="Calibri"/>
                <a:cs typeface="Calibri"/>
              </a:rPr>
              <a:t> data?</a:t>
            </a:r>
            <a:endParaRPr sz="2800">
              <a:latin typeface="Calibri"/>
              <a:cs typeface="Calibri"/>
            </a:endParaRPr>
          </a:p>
          <a:p>
            <a:pPr marL="698500" lvl="1" indent="-228600">
              <a:lnSpc>
                <a:spcPct val="100000"/>
              </a:lnSpc>
              <a:spcBef>
                <a:spcPts val="229"/>
              </a:spcBef>
              <a:buFont typeface="Arial"/>
              <a:buChar char="•"/>
              <a:tabLst>
                <a:tab pos="698500" algn="l"/>
              </a:tabLst>
            </a:pPr>
            <a:r>
              <a:rPr sz="2400" spc="-45" dirty="0">
                <a:latin typeface="Calibri"/>
                <a:cs typeface="Calibri"/>
              </a:rPr>
              <a:t>We</a:t>
            </a:r>
            <a:r>
              <a:rPr sz="2400" spc="-15" dirty="0">
                <a:latin typeface="Calibri"/>
                <a:cs typeface="Calibri"/>
              </a:rPr>
              <a:t> </a:t>
            </a:r>
            <a:r>
              <a:rPr sz="2400" spc="-10" dirty="0">
                <a:latin typeface="Calibri"/>
                <a:cs typeface="Calibri"/>
              </a:rPr>
              <a:t>can</a:t>
            </a:r>
            <a:r>
              <a:rPr sz="2400" spc="-15" dirty="0">
                <a:latin typeface="Calibri"/>
                <a:cs typeface="Calibri"/>
              </a:rPr>
              <a:t> </a:t>
            </a:r>
            <a:r>
              <a:rPr sz="2400" dirty="0">
                <a:latin typeface="Calibri"/>
                <a:cs typeface="Calibri"/>
              </a:rPr>
              <a:t>find</a:t>
            </a:r>
            <a:r>
              <a:rPr sz="2400" spc="-25" dirty="0">
                <a:latin typeface="Calibri"/>
                <a:cs typeface="Calibri"/>
              </a:rPr>
              <a:t> </a:t>
            </a:r>
            <a:r>
              <a:rPr sz="2400" spc="-5" dirty="0">
                <a:latin typeface="Calibri"/>
                <a:cs typeface="Calibri"/>
              </a:rPr>
              <a:t>out</a:t>
            </a:r>
            <a:r>
              <a:rPr sz="2400" spc="-20" dirty="0">
                <a:latin typeface="Calibri"/>
                <a:cs typeface="Calibri"/>
              </a:rPr>
              <a:t> </a:t>
            </a:r>
            <a:r>
              <a:rPr sz="2400" spc="-5" dirty="0">
                <a:solidFill>
                  <a:srgbClr val="FF0000"/>
                </a:solidFill>
                <a:latin typeface="Calibri"/>
                <a:cs typeface="Calibri"/>
              </a:rPr>
              <a:t>empirically</a:t>
            </a:r>
            <a:endParaRPr sz="2400">
              <a:latin typeface="Calibri"/>
              <a:cs typeface="Calibri"/>
            </a:endParaRPr>
          </a:p>
          <a:p>
            <a:pPr marL="241300" indent="-228600">
              <a:lnSpc>
                <a:spcPct val="100000"/>
              </a:lnSpc>
              <a:spcBef>
                <a:spcPts val="635"/>
              </a:spcBef>
              <a:buFont typeface="Arial"/>
              <a:buChar char="•"/>
              <a:tabLst>
                <a:tab pos="241300" algn="l"/>
              </a:tabLst>
            </a:pPr>
            <a:r>
              <a:rPr sz="2800" b="1" spc="-5" dirty="0">
                <a:latin typeface="Calibri"/>
                <a:cs typeface="Calibri"/>
              </a:rPr>
              <a:t>Linear</a:t>
            </a:r>
            <a:r>
              <a:rPr sz="2800" b="1" spc="15" dirty="0">
                <a:latin typeface="Calibri"/>
                <a:cs typeface="Calibri"/>
              </a:rPr>
              <a:t> </a:t>
            </a:r>
            <a:r>
              <a:rPr sz="2800" b="1" spc="-10" dirty="0">
                <a:latin typeface="Calibri"/>
                <a:cs typeface="Calibri"/>
              </a:rPr>
              <a:t>algorithms</a:t>
            </a:r>
            <a:r>
              <a:rPr sz="2800" b="1" spc="15" dirty="0">
                <a:latin typeface="Calibri"/>
                <a:cs typeface="Calibri"/>
              </a:rPr>
              <a:t> </a:t>
            </a:r>
            <a:r>
              <a:rPr sz="2800" spc="-10" dirty="0">
                <a:latin typeface="Calibri"/>
                <a:cs typeface="Calibri"/>
              </a:rPr>
              <a:t>(algorithms</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5" dirty="0">
                <a:latin typeface="Calibri"/>
                <a:cs typeface="Calibri"/>
              </a:rPr>
              <a:t>find</a:t>
            </a:r>
            <a:r>
              <a:rPr sz="2800" spc="15" dirty="0">
                <a:latin typeface="Calibri"/>
                <a:cs typeface="Calibri"/>
              </a:rPr>
              <a:t> </a:t>
            </a:r>
            <a:r>
              <a:rPr sz="2800" dirty="0">
                <a:latin typeface="Calibri"/>
                <a:cs typeface="Calibri"/>
              </a:rPr>
              <a:t>a</a:t>
            </a:r>
            <a:r>
              <a:rPr sz="2800" spc="5" dirty="0">
                <a:latin typeface="Calibri"/>
                <a:cs typeface="Calibri"/>
              </a:rPr>
              <a:t> </a:t>
            </a:r>
            <a:r>
              <a:rPr sz="2800" spc="-10" dirty="0">
                <a:latin typeface="Calibri"/>
                <a:cs typeface="Calibri"/>
              </a:rPr>
              <a:t>linear</a:t>
            </a:r>
            <a:r>
              <a:rPr sz="2800" spc="10" dirty="0">
                <a:latin typeface="Calibri"/>
                <a:cs typeface="Calibri"/>
              </a:rPr>
              <a:t> </a:t>
            </a:r>
            <a:r>
              <a:rPr sz="2800" spc="-5" dirty="0">
                <a:latin typeface="Calibri"/>
                <a:cs typeface="Calibri"/>
              </a:rPr>
              <a:t>decision</a:t>
            </a:r>
            <a:r>
              <a:rPr sz="2800" spc="15" dirty="0">
                <a:latin typeface="Calibri"/>
                <a:cs typeface="Calibri"/>
              </a:rPr>
              <a:t> </a:t>
            </a:r>
            <a:r>
              <a:rPr sz="2800" spc="-5" dirty="0">
                <a:latin typeface="Calibri"/>
                <a:cs typeface="Calibri"/>
              </a:rPr>
              <a:t>boundary)</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When</a:t>
            </a:r>
            <a:r>
              <a:rPr sz="2400" spc="-5" dirty="0">
                <a:latin typeface="Calibri"/>
                <a:cs typeface="Calibri"/>
              </a:rPr>
              <a:t> </a:t>
            </a:r>
            <a:r>
              <a:rPr sz="2400" spc="-15" dirty="0">
                <a:latin typeface="Calibri"/>
                <a:cs typeface="Calibri"/>
              </a:rPr>
              <a:t>we</a:t>
            </a:r>
            <a:r>
              <a:rPr sz="2400" dirty="0">
                <a:latin typeface="Calibri"/>
                <a:cs typeface="Calibri"/>
              </a:rPr>
              <a:t> </a:t>
            </a:r>
            <a:r>
              <a:rPr sz="2400" spc="-5" dirty="0">
                <a:latin typeface="Calibri"/>
                <a:cs typeface="Calibri"/>
              </a:rPr>
              <a:t>think</a:t>
            </a:r>
            <a:r>
              <a:rPr sz="2400" spc="-10" dirty="0">
                <a:latin typeface="Calibri"/>
                <a:cs typeface="Calibri"/>
              </a:rPr>
              <a:t> </a:t>
            </a:r>
            <a:r>
              <a:rPr sz="2400" spc="-5" dirty="0">
                <a:latin typeface="Calibri"/>
                <a:cs typeface="Calibri"/>
              </a:rPr>
              <a:t>the</a:t>
            </a:r>
            <a:r>
              <a:rPr sz="2400" dirty="0">
                <a:latin typeface="Calibri"/>
                <a:cs typeface="Calibri"/>
              </a:rPr>
              <a:t> </a:t>
            </a:r>
            <a:r>
              <a:rPr sz="2400" spc="-15" dirty="0">
                <a:latin typeface="Calibri"/>
                <a:cs typeface="Calibri"/>
              </a:rPr>
              <a:t>data</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linearly </a:t>
            </a:r>
            <a:r>
              <a:rPr sz="2400" spc="-10" dirty="0">
                <a:latin typeface="Calibri"/>
                <a:cs typeface="Calibri"/>
              </a:rPr>
              <a:t>separable</a:t>
            </a:r>
            <a:endParaRPr sz="2400">
              <a:latin typeface="Calibri"/>
              <a:cs typeface="Calibri"/>
            </a:endParaRPr>
          </a:p>
          <a:p>
            <a:pPr marL="698500" lvl="1" indent="-228600">
              <a:lnSpc>
                <a:spcPct val="100000"/>
              </a:lnSpc>
              <a:spcBef>
                <a:spcPts val="215"/>
              </a:spcBef>
              <a:buFont typeface="Arial"/>
              <a:buChar char="•"/>
              <a:tabLst>
                <a:tab pos="698500" algn="l"/>
              </a:tabLst>
            </a:pPr>
            <a:r>
              <a:rPr sz="2400" spc="-15" dirty="0">
                <a:latin typeface="Calibri"/>
                <a:cs typeface="Calibri"/>
              </a:rPr>
              <a:t>Advantages</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spc="-25" dirty="0">
                <a:latin typeface="Calibri"/>
                <a:cs typeface="Calibri"/>
              </a:rPr>
              <a:t>Simpler,</a:t>
            </a:r>
            <a:r>
              <a:rPr sz="2000" spc="-15" dirty="0">
                <a:latin typeface="Calibri"/>
                <a:cs typeface="Calibri"/>
              </a:rPr>
              <a:t> </a:t>
            </a:r>
            <a:r>
              <a:rPr sz="2000" dirty="0">
                <a:latin typeface="Calibri"/>
                <a:cs typeface="Calibri"/>
              </a:rPr>
              <a:t>less</a:t>
            </a:r>
            <a:r>
              <a:rPr sz="2000" spc="-5" dirty="0">
                <a:latin typeface="Calibri"/>
                <a:cs typeface="Calibri"/>
              </a:rPr>
              <a:t> </a:t>
            </a:r>
            <a:r>
              <a:rPr sz="2000" spc="-15" dirty="0">
                <a:latin typeface="Calibri"/>
                <a:cs typeface="Calibri"/>
              </a:rPr>
              <a:t>parameters</a:t>
            </a:r>
            <a:endParaRPr sz="2000">
              <a:latin typeface="Calibri"/>
              <a:cs typeface="Calibri"/>
            </a:endParaRPr>
          </a:p>
          <a:p>
            <a:pPr marL="698500" lvl="1" indent="-228600">
              <a:lnSpc>
                <a:spcPct val="100000"/>
              </a:lnSpc>
              <a:spcBef>
                <a:spcPts val="105"/>
              </a:spcBef>
              <a:buFont typeface="Arial"/>
              <a:buChar char="•"/>
              <a:tabLst>
                <a:tab pos="698500" algn="l"/>
              </a:tabLst>
            </a:pPr>
            <a:r>
              <a:rPr sz="2400" spc="-10" dirty="0">
                <a:latin typeface="Calibri"/>
                <a:cs typeface="Calibri"/>
              </a:rPr>
              <a:t>Disadvantages</a:t>
            </a:r>
            <a:endParaRPr sz="24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5" dirty="0">
                <a:latin typeface="Calibri"/>
                <a:cs typeface="Calibri"/>
              </a:rPr>
              <a:t>High dimensional</a:t>
            </a:r>
            <a:r>
              <a:rPr sz="2000" spc="5" dirty="0">
                <a:latin typeface="Calibri"/>
                <a:cs typeface="Calibri"/>
              </a:rPr>
              <a:t> </a:t>
            </a:r>
            <a:r>
              <a:rPr sz="2000" spc="-10" dirty="0">
                <a:latin typeface="Calibri"/>
                <a:cs typeface="Calibri"/>
              </a:rPr>
              <a:t>data</a:t>
            </a:r>
            <a:r>
              <a:rPr sz="2000" spc="5" dirty="0">
                <a:latin typeface="Calibri"/>
                <a:cs typeface="Calibri"/>
              </a:rPr>
              <a:t> </a:t>
            </a:r>
            <a:r>
              <a:rPr sz="2000" spc="-15" dirty="0">
                <a:latin typeface="Calibri"/>
                <a:cs typeface="Calibri"/>
              </a:rPr>
              <a:t>(like</a:t>
            </a:r>
            <a:r>
              <a:rPr sz="2000" dirty="0">
                <a:latin typeface="Calibri"/>
                <a:cs typeface="Calibri"/>
              </a:rPr>
              <a:t> </a:t>
            </a:r>
            <a:r>
              <a:rPr sz="2000" spc="-15" dirty="0">
                <a:latin typeface="Calibri"/>
                <a:cs typeface="Calibri"/>
              </a:rPr>
              <a:t>for</a:t>
            </a:r>
            <a:r>
              <a:rPr sz="2000" spc="5" dirty="0">
                <a:latin typeface="Calibri"/>
                <a:cs typeface="Calibri"/>
              </a:rPr>
              <a:t> </a:t>
            </a:r>
            <a:r>
              <a:rPr sz="2000" spc="-5" dirty="0">
                <a:latin typeface="Calibri"/>
                <a:cs typeface="Calibri"/>
              </a:rPr>
              <a:t>NLP)</a:t>
            </a:r>
            <a:r>
              <a:rPr sz="2000" spc="5" dirty="0">
                <a:latin typeface="Calibri"/>
                <a:cs typeface="Calibri"/>
              </a:rPr>
              <a:t> </a:t>
            </a:r>
            <a:r>
              <a:rPr sz="2000" dirty="0">
                <a:latin typeface="Calibri"/>
                <a:cs typeface="Calibri"/>
              </a:rPr>
              <a:t>is </a:t>
            </a:r>
            <a:r>
              <a:rPr sz="2000" spc="-5" dirty="0">
                <a:latin typeface="Calibri"/>
                <a:cs typeface="Calibri"/>
              </a:rPr>
              <a:t>usually not</a:t>
            </a:r>
            <a:r>
              <a:rPr sz="2000" spc="5" dirty="0">
                <a:latin typeface="Calibri"/>
                <a:cs typeface="Calibri"/>
              </a:rPr>
              <a:t> </a:t>
            </a:r>
            <a:r>
              <a:rPr sz="2000" spc="-5" dirty="0">
                <a:latin typeface="Calibri"/>
                <a:cs typeface="Calibri"/>
              </a:rPr>
              <a:t>linearly</a:t>
            </a:r>
            <a:r>
              <a:rPr sz="2000" spc="-10" dirty="0">
                <a:latin typeface="Calibri"/>
                <a:cs typeface="Calibri"/>
              </a:rPr>
              <a:t> </a:t>
            </a:r>
            <a:r>
              <a:rPr sz="2000" spc="-5" dirty="0">
                <a:latin typeface="Calibri"/>
                <a:cs typeface="Calibri"/>
              </a:rPr>
              <a:t>separable</a:t>
            </a:r>
            <a:endParaRPr sz="2000">
              <a:latin typeface="Calibri"/>
              <a:cs typeface="Calibri"/>
            </a:endParaRPr>
          </a:p>
          <a:p>
            <a:pPr marL="698500" lvl="1" indent="-228600">
              <a:lnSpc>
                <a:spcPct val="100000"/>
              </a:lnSpc>
              <a:spcBef>
                <a:spcPts val="200"/>
              </a:spcBef>
              <a:buFont typeface="Arial"/>
              <a:buChar char="•"/>
              <a:tabLst>
                <a:tab pos="698500" algn="l"/>
              </a:tabLst>
            </a:pPr>
            <a:r>
              <a:rPr sz="2400" spc="-10" dirty="0">
                <a:latin typeface="Calibri"/>
                <a:cs typeface="Calibri"/>
              </a:rPr>
              <a:t>Example:</a:t>
            </a:r>
            <a:r>
              <a:rPr sz="2400" spc="-25" dirty="0">
                <a:latin typeface="Calibri"/>
                <a:cs typeface="Calibri"/>
              </a:rPr>
              <a:t> </a:t>
            </a:r>
            <a:r>
              <a:rPr sz="2400" dirty="0">
                <a:latin typeface="Calibri"/>
                <a:cs typeface="Calibri"/>
              </a:rPr>
              <a:t>Linear</a:t>
            </a:r>
            <a:r>
              <a:rPr sz="2400" spc="-15" dirty="0">
                <a:latin typeface="Calibri"/>
                <a:cs typeface="Calibri"/>
              </a:rPr>
              <a:t> </a:t>
            </a:r>
            <a:r>
              <a:rPr sz="2400" spc="-10" dirty="0">
                <a:latin typeface="Calibri"/>
                <a:cs typeface="Calibri"/>
              </a:rPr>
              <a:t>Regression,</a:t>
            </a:r>
            <a:r>
              <a:rPr sz="2400" spc="-15" dirty="0">
                <a:latin typeface="Calibri"/>
                <a:cs typeface="Calibri"/>
              </a:rPr>
              <a:t> </a:t>
            </a:r>
            <a:r>
              <a:rPr sz="2400" spc="-10" dirty="0">
                <a:latin typeface="Calibri"/>
                <a:cs typeface="Calibri"/>
              </a:rPr>
              <a:t>SVM</a:t>
            </a:r>
            <a:endParaRPr sz="2400">
              <a:latin typeface="Calibri"/>
              <a:cs typeface="Calibri"/>
            </a:endParaRPr>
          </a:p>
          <a:p>
            <a:pPr marL="698500" lvl="1" indent="-228600">
              <a:lnSpc>
                <a:spcPct val="100000"/>
              </a:lnSpc>
              <a:spcBef>
                <a:spcPts val="219"/>
              </a:spcBef>
              <a:buFont typeface="Arial"/>
              <a:buChar char="•"/>
              <a:tabLst>
                <a:tab pos="698500" algn="l"/>
              </a:tabLst>
            </a:pPr>
            <a:r>
              <a:rPr sz="2400" spc="-10" dirty="0">
                <a:latin typeface="Calibri"/>
                <a:cs typeface="Calibri"/>
              </a:rPr>
              <a:t>Note: </a:t>
            </a:r>
            <a:r>
              <a:rPr sz="2400" spc="-15" dirty="0">
                <a:latin typeface="Calibri"/>
                <a:cs typeface="Calibri"/>
              </a:rPr>
              <a:t>we</a:t>
            </a:r>
            <a:r>
              <a:rPr sz="2400" spc="5" dirty="0">
                <a:latin typeface="Calibri"/>
                <a:cs typeface="Calibri"/>
              </a:rPr>
              <a:t> </a:t>
            </a:r>
            <a:r>
              <a:rPr sz="2400" spc="-10" dirty="0">
                <a:latin typeface="Calibri"/>
                <a:cs typeface="Calibri"/>
              </a:rPr>
              <a:t>can</a:t>
            </a:r>
            <a:r>
              <a:rPr sz="2400" dirty="0">
                <a:latin typeface="Calibri"/>
                <a:cs typeface="Calibri"/>
              </a:rPr>
              <a:t> </a:t>
            </a:r>
            <a:r>
              <a:rPr sz="2400" spc="-5" dirty="0">
                <a:latin typeface="Calibri"/>
                <a:cs typeface="Calibri"/>
              </a:rPr>
              <a:t>use</a:t>
            </a:r>
            <a:r>
              <a:rPr sz="2400" spc="5" dirty="0">
                <a:latin typeface="Calibri"/>
                <a:cs typeface="Calibri"/>
              </a:rPr>
              <a:t> </a:t>
            </a:r>
            <a:r>
              <a:rPr sz="2400" spc="-5" dirty="0">
                <a:latin typeface="Calibri"/>
                <a:cs typeface="Calibri"/>
              </a:rPr>
              <a:t>linear</a:t>
            </a:r>
            <a:r>
              <a:rPr sz="2400" dirty="0">
                <a:latin typeface="Calibri"/>
                <a:cs typeface="Calibri"/>
              </a:rPr>
              <a:t> </a:t>
            </a:r>
            <a:r>
              <a:rPr sz="2400" spc="-5" dirty="0">
                <a:latin typeface="Calibri"/>
                <a:cs typeface="Calibri"/>
              </a:rPr>
              <a:t>algorithms also </a:t>
            </a:r>
            <a:r>
              <a:rPr sz="2400" spc="-20" dirty="0">
                <a:latin typeface="Calibri"/>
                <a:cs typeface="Calibri"/>
              </a:rPr>
              <a:t>for</a:t>
            </a:r>
            <a:r>
              <a:rPr sz="2400" spc="-5" dirty="0">
                <a:latin typeface="Calibri"/>
                <a:cs typeface="Calibri"/>
              </a:rPr>
              <a:t> non</a:t>
            </a:r>
            <a:r>
              <a:rPr sz="2400" dirty="0">
                <a:latin typeface="Calibri"/>
                <a:cs typeface="Calibri"/>
              </a:rPr>
              <a:t> </a:t>
            </a:r>
            <a:r>
              <a:rPr sz="2400" spc="-5" dirty="0">
                <a:latin typeface="Calibri"/>
                <a:cs typeface="Calibri"/>
              </a:rPr>
              <a:t>linear</a:t>
            </a:r>
            <a:r>
              <a:rPr sz="2400" dirty="0">
                <a:latin typeface="Calibri"/>
                <a:cs typeface="Calibri"/>
              </a:rPr>
              <a:t> </a:t>
            </a:r>
            <a:r>
              <a:rPr sz="2400" spc="-10" dirty="0">
                <a:latin typeface="Calibri"/>
                <a:cs typeface="Calibri"/>
              </a:rPr>
              <a:t>problems</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95779"/>
            <a:ext cx="6467475" cy="31318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b="1" spc="-5" dirty="0">
                <a:latin typeface="Calibri"/>
                <a:cs typeface="Calibri"/>
              </a:rPr>
              <a:t>Non-linear</a:t>
            </a:r>
            <a:r>
              <a:rPr sz="2800" b="1" spc="-25" dirty="0">
                <a:latin typeface="Calibri"/>
                <a:cs typeface="Calibri"/>
              </a:rPr>
              <a:t> </a:t>
            </a:r>
            <a:r>
              <a:rPr sz="2800" b="1" spc="-5" dirty="0">
                <a:latin typeface="Calibri"/>
                <a:cs typeface="Calibri"/>
              </a:rPr>
              <a:t>algorithms</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When</a:t>
            </a:r>
            <a:r>
              <a:rPr sz="2800" spc="5" dirty="0">
                <a:latin typeface="Calibri"/>
                <a:cs typeface="Calibri"/>
              </a:rPr>
              <a:t> </a:t>
            </a:r>
            <a:r>
              <a:rPr sz="2800" spc="-5" dirty="0">
                <a:latin typeface="Calibri"/>
                <a:cs typeface="Calibri"/>
              </a:rPr>
              <a:t>the </a:t>
            </a:r>
            <a:r>
              <a:rPr sz="2800" spc="-20" dirty="0">
                <a:latin typeface="Calibri"/>
                <a:cs typeface="Calibri"/>
              </a:rPr>
              <a:t>data</a:t>
            </a:r>
            <a:r>
              <a:rPr sz="2800" spc="-5" dirty="0">
                <a:latin typeface="Calibri"/>
                <a:cs typeface="Calibri"/>
              </a:rPr>
              <a:t> is</a:t>
            </a:r>
            <a:r>
              <a:rPr sz="2800" spc="5" dirty="0">
                <a:latin typeface="Calibri"/>
                <a:cs typeface="Calibri"/>
              </a:rPr>
              <a:t> </a:t>
            </a:r>
            <a:r>
              <a:rPr sz="2800" spc="-5" dirty="0">
                <a:latin typeface="Calibri"/>
                <a:cs typeface="Calibri"/>
              </a:rPr>
              <a:t>non</a:t>
            </a:r>
            <a:r>
              <a:rPr sz="2800" spc="5" dirty="0">
                <a:latin typeface="Calibri"/>
                <a:cs typeface="Calibri"/>
              </a:rPr>
              <a:t> </a:t>
            </a:r>
            <a:r>
              <a:rPr sz="2800" spc="-10" dirty="0">
                <a:latin typeface="Calibri"/>
                <a:cs typeface="Calibri"/>
              </a:rPr>
              <a:t>linearly</a:t>
            </a:r>
            <a:r>
              <a:rPr sz="2800" spc="-5" dirty="0">
                <a:latin typeface="Calibri"/>
                <a:cs typeface="Calibri"/>
              </a:rPr>
              <a:t> </a:t>
            </a:r>
            <a:r>
              <a:rPr sz="2800" spc="-15" dirty="0">
                <a:latin typeface="Calibri"/>
                <a:cs typeface="Calibri"/>
              </a:rPr>
              <a:t>separable</a:t>
            </a:r>
            <a:endParaRPr sz="2800">
              <a:latin typeface="Calibri"/>
              <a:cs typeface="Calibri"/>
            </a:endParaRPr>
          </a:p>
          <a:p>
            <a:pPr marL="698500" lvl="1" indent="-228600">
              <a:lnSpc>
                <a:spcPct val="100000"/>
              </a:lnSpc>
              <a:spcBef>
                <a:spcPts val="120"/>
              </a:spcBef>
              <a:buFont typeface="Arial"/>
              <a:buChar char="•"/>
              <a:tabLst>
                <a:tab pos="698500" algn="l"/>
              </a:tabLst>
            </a:pPr>
            <a:r>
              <a:rPr sz="2800" spc="-15" dirty="0">
                <a:latin typeface="Calibri"/>
                <a:cs typeface="Calibri"/>
              </a:rPr>
              <a:t>Advantages</a:t>
            </a:r>
            <a:endParaRPr sz="2800">
              <a:latin typeface="Calibri"/>
              <a:cs typeface="Calibri"/>
            </a:endParaRPr>
          </a:p>
          <a:p>
            <a:pPr marL="1155700" lvl="2" indent="-229235">
              <a:lnSpc>
                <a:spcPct val="100000"/>
              </a:lnSpc>
              <a:spcBef>
                <a:spcPts val="240"/>
              </a:spcBef>
              <a:buFont typeface="Arial"/>
              <a:buChar char="•"/>
              <a:tabLst>
                <a:tab pos="1155700" algn="l"/>
              </a:tabLst>
            </a:pPr>
            <a:r>
              <a:rPr sz="2800" spc="-10" dirty="0">
                <a:latin typeface="Calibri"/>
                <a:cs typeface="Calibri"/>
              </a:rPr>
              <a:t>More</a:t>
            </a:r>
            <a:r>
              <a:rPr sz="2800" spc="-35" dirty="0">
                <a:latin typeface="Calibri"/>
                <a:cs typeface="Calibri"/>
              </a:rPr>
              <a:t> </a:t>
            </a:r>
            <a:r>
              <a:rPr sz="2800" spc="-20" dirty="0">
                <a:latin typeface="Calibri"/>
                <a:cs typeface="Calibri"/>
              </a:rPr>
              <a:t>accurate</a:t>
            </a:r>
            <a:endParaRPr sz="2800">
              <a:latin typeface="Calibri"/>
              <a:cs typeface="Calibri"/>
            </a:endParaRPr>
          </a:p>
          <a:p>
            <a:pPr marL="698500" lvl="1" indent="-228600">
              <a:lnSpc>
                <a:spcPct val="100000"/>
              </a:lnSpc>
              <a:spcBef>
                <a:spcPts val="140"/>
              </a:spcBef>
              <a:buFont typeface="Arial"/>
              <a:buChar char="•"/>
              <a:tabLst>
                <a:tab pos="698500" algn="l"/>
              </a:tabLst>
            </a:pPr>
            <a:r>
              <a:rPr sz="2800" spc="-15" dirty="0">
                <a:latin typeface="Calibri"/>
                <a:cs typeface="Calibri"/>
              </a:rPr>
              <a:t>Disadvantages</a:t>
            </a:r>
            <a:endParaRPr sz="2800">
              <a:latin typeface="Calibri"/>
              <a:cs typeface="Calibri"/>
            </a:endParaRPr>
          </a:p>
          <a:p>
            <a:pPr marL="1155700" lvl="2" indent="-229235">
              <a:lnSpc>
                <a:spcPct val="100000"/>
              </a:lnSpc>
              <a:spcBef>
                <a:spcPts val="145"/>
              </a:spcBef>
              <a:buFont typeface="Arial"/>
              <a:buChar char="•"/>
              <a:tabLst>
                <a:tab pos="1155700" algn="l"/>
              </a:tabLst>
            </a:pPr>
            <a:r>
              <a:rPr sz="2800" spc="-10" dirty="0">
                <a:latin typeface="Calibri"/>
                <a:cs typeface="Calibri"/>
              </a:rPr>
              <a:t>More</a:t>
            </a:r>
            <a:r>
              <a:rPr sz="2800" spc="-15" dirty="0">
                <a:latin typeface="Calibri"/>
                <a:cs typeface="Calibri"/>
              </a:rPr>
              <a:t> complicated,</a:t>
            </a:r>
            <a:r>
              <a:rPr sz="2800" spc="-5" dirty="0">
                <a:latin typeface="Calibri"/>
                <a:cs typeface="Calibri"/>
              </a:rPr>
              <a:t> </a:t>
            </a:r>
            <a:r>
              <a:rPr sz="2800" spc="-15" dirty="0">
                <a:latin typeface="Calibri"/>
                <a:cs typeface="Calibri"/>
              </a:rPr>
              <a:t>more</a:t>
            </a:r>
            <a:r>
              <a:rPr sz="2800" spc="-10" dirty="0">
                <a:latin typeface="Calibri"/>
                <a:cs typeface="Calibri"/>
              </a:rPr>
              <a:t> </a:t>
            </a:r>
            <a:r>
              <a:rPr sz="2800" spc="-20" dirty="0">
                <a:latin typeface="Calibri"/>
                <a:cs typeface="Calibri"/>
              </a:rPr>
              <a:t>parameters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Example: </a:t>
            </a:r>
            <a:r>
              <a:rPr sz="2800" spc="-5" dirty="0">
                <a:latin typeface="Calibri"/>
                <a:cs typeface="Calibri"/>
              </a:rPr>
              <a:t>Decision</a:t>
            </a:r>
            <a:r>
              <a:rPr sz="2800" spc="-10" dirty="0">
                <a:latin typeface="Calibri"/>
                <a:cs typeface="Calibri"/>
              </a:rPr>
              <a:t> </a:t>
            </a:r>
            <a:r>
              <a:rPr sz="2800" spc="-50" dirty="0">
                <a:latin typeface="Calibri"/>
                <a:cs typeface="Calibri"/>
              </a:rPr>
              <a:t>Trees</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grpSp>
        <p:nvGrpSpPr>
          <p:cNvPr id="5" name="object 5"/>
          <p:cNvGrpSpPr/>
          <p:nvPr/>
        </p:nvGrpSpPr>
        <p:grpSpPr>
          <a:xfrm>
            <a:off x="1176023" y="1914241"/>
            <a:ext cx="6337935" cy="3714750"/>
            <a:chOff x="1176023" y="1914241"/>
            <a:chExt cx="6337935" cy="3714750"/>
          </a:xfrm>
        </p:grpSpPr>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2838918" y="3897857"/>
              <a:ext cx="237685" cy="227832"/>
            </a:xfrm>
            <a:prstGeom prst="rect">
              <a:avLst/>
            </a:prstGeom>
          </p:spPr>
        </p:pic>
        <p:pic>
          <p:nvPicPr>
            <p:cNvPr id="9" name="object 9"/>
            <p:cNvPicPr/>
            <p:nvPr/>
          </p:nvPicPr>
          <p:blipFill>
            <a:blip r:embed="rId7" cstate="print"/>
            <a:stretch>
              <a:fillRect/>
            </a:stretch>
          </p:blipFill>
          <p:spPr>
            <a:xfrm>
              <a:off x="3374085" y="3815942"/>
              <a:ext cx="237685" cy="227832"/>
            </a:xfrm>
            <a:prstGeom prst="rect">
              <a:avLst/>
            </a:prstGeom>
          </p:spPr>
        </p:pic>
        <p:sp>
          <p:nvSpPr>
            <p:cNvPr id="10" name="object 10"/>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1" name="object 11"/>
            <p:cNvPicPr/>
            <p:nvPr/>
          </p:nvPicPr>
          <p:blipFill>
            <a:blip r:embed="rId7" cstate="print"/>
            <a:stretch>
              <a:fillRect/>
            </a:stretch>
          </p:blipFill>
          <p:spPr>
            <a:xfrm>
              <a:off x="2473317" y="4321398"/>
              <a:ext cx="237685" cy="227832"/>
            </a:xfrm>
            <a:prstGeom prst="rect">
              <a:avLst/>
            </a:prstGeom>
          </p:spPr>
        </p:pic>
        <p:pic>
          <p:nvPicPr>
            <p:cNvPr id="12" name="object 12"/>
            <p:cNvPicPr/>
            <p:nvPr/>
          </p:nvPicPr>
          <p:blipFill>
            <a:blip r:embed="rId8" cstate="print"/>
            <a:stretch>
              <a:fillRect/>
            </a:stretch>
          </p:blipFill>
          <p:spPr>
            <a:xfrm>
              <a:off x="2895160" y="2069603"/>
              <a:ext cx="237685" cy="227832"/>
            </a:xfrm>
            <a:prstGeom prst="rect">
              <a:avLst/>
            </a:prstGeom>
          </p:spPr>
        </p:pic>
        <p:sp>
          <p:nvSpPr>
            <p:cNvPr id="13" name="object 13"/>
            <p:cNvSpPr/>
            <p:nvPr/>
          </p:nvSpPr>
          <p:spPr>
            <a:xfrm>
              <a:off x="3210865" y="4328160"/>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14" name="object 14"/>
            <p:cNvSpPr/>
            <p:nvPr/>
          </p:nvSpPr>
          <p:spPr>
            <a:xfrm>
              <a:off x="3210871" y="4327748"/>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grpSp>
      <p:pic>
        <p:nvPicPr>
          <p:cNvPr id="15" name="object 15"/>
          <p:cNvPicPr/>
          <p:nvPr/>
        </p:nvPicPr>
        <p:blipFill>
          <a:blip r:embed="rId9" cstate="print"/>
          <a:stretch>
            <a:fillRect/>
          </a:stretch>
        </p:blipFill>
        <p:spPr>
          <a:xfrm>
            <a:off x="1742113" y="4133157"/>
            <a:ext cx="237685" cy="227832"/>
          </a:xfrm>
          <a:prstGeom prst="rect">
            <a:avLst/>
          </a:prstGeom>
        </p:spPr>
      </p:pic>
      <p:sp>
        <p:nvSpPr>
          <p:cNvPr id="16" name="object 16"/>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7" name="object 17"/>
          <p:cNvSpPr txBox="1"/>
          <p:nvPr/>
        </p:nvSpPr>
        <p:spPr>
          <a:xfrm>
            <a:off x="928728" y="1803908"/>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8" name="object 18"/>
          <p:cNvGrpSpPr/>
          <p:nvPr/>
        </p:nvGrpSpPr>
        <p:grpSpPr>
          <a:xfrm>
            <a:off x="464391" y="1473961"/>
            <a:ext cx="7506970" cy="4904105"/>
            <a:chOff x="464391" y="1473961"/>
            <a:chExt cx="7506970" cy="4904105"/>
          </a:xfrm>
        </p:grpSpPr>
        <p:sp>
          <p:nvSpPr>
            <p:cNvPr id="19" name="object 19"/>
            <p:cNvSpPr/>
            <p:nvPr/>
          </p:nvSpPr>
          <p:spPr>
            <a:xfrm>
              <a:off x="3239363" y="3566159"/>
              <a:ext cx="196850" cy="214629"/>
            </a:xfrm>
            <a:custGeom>
              <a:avLst/>
              <a:gdLst/>
              <a:ahLst/>
              <a:cxnLst/>
              <a:rect l="l" t="t" r="r" b="b"/>
              <a:pathLst>
                <a:path w="196850" h="214629">
                  <a:moveTo>
                    <a:pt x="196481" y="71120"/>
                  </a:moveTo>
                  <a:lnTo>
                    <a:pt x="124968" y="71120"/>
                  </a:lnTo>
                  <a:lnTo>
                    <a:pt x="124968" y="0"/>
                  </a:lnTo>
                  <a:lnTo>
                    <a:pt x="43027" y="0"/>
                  </a:lnTo>
                  <a:lnTo>
                    <a:pt x="43027" y="71120"/>
                  </a:lnTo>
                  <a:lnTo>
                    <a:pt x="0" y="71120"/>
                  </a:lnTo>
                  <a:lnTo>
                    <a:pt x="0" y="143510"/>
                  </a:lnTo>
                  <a:lnTo>
                    <a:pt x="43027" y="143510"/>
                  </a:lnTo>
                  <a:lnTo>
                    <a:pt x="43027" y="214630"/>
                  </a:lnTo>
                  <a:lnTo>
                    <a:pt x="124968" y="214630"/>
                  </a:lnTo>
                  <a:lnTo>
                    <a:pt x="124968" y="143510"/>
                  </a:lnTo>
                  <a:lnTo>
                    <a:pt x="196481" y="143510"/>
                  </a:lnTo>
                  <a:lnTo>
                    <a:pt x="196481" y="71120"/>
                  </a:lnTo>
                  <a:close/>
                </a:path>
              </a:pathLst>
            </a:custGeom>
            <a:solidFill>
              <a:srgbClr val="00B050"/>
            </a:solidFill>
          </p:spPr>
          <p:txBody>
            <a:bodyPr wrap="square" lIns="0" tIns="0" rIns="0" bIns="0" rtlCol="0"/>
            <a:lstStyle/>
            <a:p>
              <a:endParaRPr/>
            </a:p>
          </p:txBody>
        </p:sp>
        <p:sp>
          <p:nvSpPr>
            <p:cNvPr id="20" name="object 20"/>
            <p:cNvSpPr/>
            <p:nvPr/>
          </p:nvSpPr>
          <p:spPr>
            <a:xfrm>
              <a:off x="3210871" y="356596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3379989" y="3177778"/>
              <a:ext cx="237685" cy="227832"/>
            </a:xfrm>
            <a:prstGeom prst="rect">
              <a:avLst/>
            </a:prstGeom>
          </p:spPr>
        </p:pic>
        <p:sp>
          <p:nvSpPr>
            <p:cNvPr id="22" name="object 22"/>
            <p:cNvSpPr/>
            <p:nvPr/>
          </p:nvSpPr>
          <p:spPr>
            <a:xfrm>
              <a:off x="3239363" y="2438399"/>
              <a:ext cx="165100" cy="215900"/>
            </a:xfrm>
            <a:custGeom>
              <a:avLst/>
              <a:gdLst/>
              <a:ahLst/>
              <a:cxnLst/>
              <a:rect l="l" t="t" r="r" b="b"/>
              <a:pathLst>
                <a:path w="165100" h="215900">
                  <a:moveTo>
                    <a:pt x="164515" y="71120"/>
                  </a:moveTo>
                  <a:lnTo>
                    <a:pt x="92989" y="71120"/>
                  </a:lnTo>
                  <a:lnTo>
                    <a:pt x="92989" y="0"/>
                  </a:lnTo>
                  <a:lnTo>
                    <a:pt x="11049" y="0"/>
                  </a:lnTo>
                  <a:lnTo>
                    <a:pt x="11049" y="71120"/>
                  </a:lnTo>
                  <a:lnTo>
                    <a:pt x="0" y="71120"/>
                  </a:lnTo>
                  <a:lnTo>
                    <a:pt x="0" y="143510"/>
                  </a:lnTo>
                  <a:lnTo>
                    <a:pt x="11049" y="143510"/>
                  </a:lnTo>
                  <a:lnTo>
                    <a:pt x="11049" y="215900"/>
                  </a:lnTo>
                  <a:lnTo>
                    <a:pt x="92989" y="215900"/>
                  </a:lnTo>
                  <a:lnTo>
                    <a:pt x="92989" y="143510"/>
                  </a:lnTo>
                  <a:lnTo>
                    <a:pt x="164515" y="143510"/>
                  </a:lnTo>
                  <a:lnTo>
                    <a:pt x="164515" y="71120"/>
                  </a:lnTo>
                  <a:close/>
                </a:path>
              </a:pathLst>
            </a:custGeom>
            <a:solidFill>
              <a:srgbClr val="00B050"/>
            </a:solidFill>
          </p:spPr>
          <p:txBody>
            <a:bodyPr wrap="square" lIns="0" tIns="0" rIns="0" bIns="0" rtlCol="0"/>
            <a:lstStyle/>
            <a:p>
              <a:endParaRPr/>
            </a:p>
          </p:txBody>
        </p:sp>
        <p:sp>
          <p:nvSpPr>
            <p:cNvPr id="23" name="object 23"/>
            <p:cNvSpPr/>
            <p:nvPr/>
          </p:nvSpPr>
          <p:spPr>
            <a:xfrm>
              <a:off x="3178897" y="2438547"/>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4" name="object 24"/>
            <p:cNvPicPr/>
            <p:nvPr/>
          </p:nvPicPr>
          <p:blipFill>
            <a:blip r:embed="rId11" cstate="print"/>
            <a:stretch>
              <a:fillRect/>
            </a:stretch>
          </p:blipFill>
          <p:spPr>
            <a:xfrm>
              <a:off x="3584182" y="4213828"/>
              <a:ext cx="237685" cy="227832"/>
            </a:xfrm>
            <a:prstGeom prst="rect">
              <a:avLst/>
            </a:prstGeom>
          </p:spPr>
        </p:pic>
        <p:pic>
          <p:nvPicPr>
            <p:cNvPr id="25" name="object 25"/>
            <p:cNvPicPr/>
            <p:nvPr/>
          </p:nvPicPr>
          <p:blipFill>
            <a:blip r:embed="rId12" cstate="print"/>
            <a:stretch>
              <a:fillRect/>
            </a:stretch>
          </p:blipFill>
          <p:spPr>
            <a:xfrm>
              <a:off x="3366227" y="2826815"/>
              <a:ext cx="237685" cy="227832"/>
            </a:xfrm>
            <a:prstGeom prst="rect">
              <a:avLst/>
            </a:prstGeom>
          </p:spPr>
        </p:pic>
        <p:sp>
          <p:nvSpPr>
            <p:cNvPr id="26" name="object 26"/>
            <p:cNvSpPr/>
            <p:nvPr/>
          </p:nvSpPr>
          <p:spPr>
            <a:xfrm>
              <a:off x="3717086"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7" name="object 27"/>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8" name="object 28"/>
            <p:cNvSpPr/>
            <p:nvPr/>
          </p:nvSpPr>
          <p:spPr>
            <a:xfrm>
              <a:off x="4068623" y="3809999"/>
              <a:ext cx="201930" cy="214629"/>
            </a:xfrm>
            <a:custGeom>
              <a:avLst/>
              <a:gdLst/>
              <a:ahLst/>
              <a:cxnLst/>
              <a:rect l="l" t="t" r="r" b="b"/>
              <a:pathLst>
                <a:path w="201929" h="214629">
                  <a:moveTo>
                    <a:pt x="201917"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01917" y="143510"/>
                  </a:lnTo>
                  <a:lnTo>
                    <a:pt x="201917" y="71120"/>
                  </a:lnTo>
                  <a:close/>
                </a:path>
              </a:pathLst>
            </a:custGeom>
            <a:solidFill>
              <a:srgbClr val="00B050"/>
            </a:solidFill>
          </p:spPr>
          <p:txBody>
            <a:bodyPr wrap="square" lIns="0" tIns="0" rIns="0" bIns="0" rtlCol="0"/>
            <a:lstStyle/>
            <a:p>
              <a:endParaRPr/>
            </a:p>
          </p:txBody>
        </p:sp>
        <p:sp>
          <p:nvSpPr>
            <p:cNvPr id="29" name="object 29"/>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2522534" y="2429751"/>
              <a:ext cx="237685" cy="227832"/>
            </a:xfrm>
            <a:prstGeom prst="rect">
              <a:avLst/>
            </a:prstGeom>
          </p:spPr>
        </p:pic>
        <p:pic>
          <p:nvPicPr>
            <p:cNvPr id="31" name="object 31"/>
            <p:cNvPicPr/>
            <p:nvPr/>
          </p:nvPicPr>
          <p:blipFill>
            <a:blip r:embed="rId13" cstate="print"/>
            <a:stretch>
              <a:fillRect/>
            </a:stretch>
          </p:blipFill>
          <p:spPr>
            <a:xfrm>
              <a:off x="2290518" y="2750347"/>
              <a:ext cx="237685" cy="227832"/>
            </a:xfrm>
            <a:prstGeom prst="rect">
              <a:avLst/>
            </a:prstGeom>
          </p:spPr>
        </p:pic>
        <p:sp>
          <p:nvSpPr>
            <p:cNvPr id="32" name="object 32"/>
            <p:cNvSpPr/>
            <p:nvPr/>
          </p:nvSpPr>
          <p:spPr>
            <a:xfrm>
              <a:off x="5042395" y="263739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3" name="object 33"/>
            <p:cNvSpPr/>
            <p:nvPr/>
          </p:nvSpPr>
          <p:spPr>
            <a:xfrm>
              <a:off x="5042395" y="263739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4" name="object 34"/>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5" name="object 35"/>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6" name="object 36"/>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7" name="object 37"/>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8" name="object 38"/>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9" name="object 39"/>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0" name="object 40"/>
            <p:cNvSpPr/>
            <p:nvPr/>
          </p:nvSpPr>
          <p:spPr>
            <a:xfrm>
              <a:off x="5506427" y="2433510"/>
              <a:ext cx="225425" cy="102235"/>
            </a:xfrm>
            <a:custGeom>
              <a:avLst/>
              <a:gdLst/>
              <a:ahLst/>
              <a:cxnLst/>
              <a:rect l="l" t="t" r="r" b="b"/>
              <a:pathLst>
                <a:path w="225425" h="102235">
                  <a:moveTo>
                    <a:pt x="49403" y="0"/>
                  </a:moveTo>
                  <a:lnTo>
                    <a:pt x="0" y="0"/>
                  </a:lnTo>
                  <a:lnTo>
                    <a:pt x="0" y="101968"/>
                  </a:lnTo>
                  <a:lnTo>
                    <a:pt x="49403" y="101968"/>
                  </a:lnTo>
                  <a:lnTo>
                    <a:pt x="49403" y="0"/>
                  </a:lnTo>
                  <a:close/>
                </a:path>
                <a:path w="225425" h="102235">
                  <a:moveTo>
                    <a:pt x="224980" y="0"/>
                  </a:moveTo>
                  <a:lnTo>
                    <a:pt x="115404" y="0"/>
                  </a:lnTo>
                  <a:lnTo>
                    <a:pt x="115404" y="101968"/>
                  </a:lnTo>
                  <a:lnTo>
                    <a:pt x="224980" y="101968"/>
                  </a:lnTo>
                  <a:lnTo>
                    <a:pt x="224980" y="0"/>
                  </a:lnTo>
                  <a:close/>
                </a:path>
              </a:pathLst>
            </a:custGeom>
            <a:solidFill>
              <a:srgbClr val="00B0F0"/>
            </a:solidFill>
          </p:spPr>
          <p:txBody>
            <a:bodyPr wrap="square" lIns="0" tIns="0" rIns="0" bIns="0" rtlCol="0"/>
            <a:lstStyle/>
            <a:p>
              <a:endParaRPr/>
            </a:p>
          </p:txBody>
        </p:sp>
        <p:sp>
          <p:nvSpPr>
            <p:cNvPr id="41" name="object 41"/>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2" name="object 42"/>
            <p:cNvSpPr/>
            <p:nvPr/>
          </p:nvSpPr>
          <p:spPr>
            <a:xfrm>
              <a:off x="2951868" y="3456773"/>
              <a:ext cx="221615" cy="102235"/>
            </a:xfrm>
            <a:custGeom>
              <a:avLst/>
              <a:gdLst/>
              <a:ahLst/>
              <a:cxnLst/>
              <a:rect l="l" t="t" r="r" b="b"/>
              <a:pathLst>
                <a:path w="221614" h="102235">
                  <a:moveTo>
                    <a:pt x="0" y="101961"/>
                  </a:moveTo>
                  <a:lnTo>
                    <a:pt x="221491" y="101961"/>
                  </a:lnTo>
                  <a:lnTo>
                    <a:pt x="221491" y="0"/>
                  </a:lnTo>
                  <a:lnTo>
                    <a:pt x="0" y="0"/>
                  </a:lnTo>
                  <a:lnTo>
                    <a:pt x="0" y="101961"/>
                  </a:lnTo>
                  <a:close/>
                </a:path>
              </a:pathLst>
            </a:custGeom>
            <a:solidFill>
              <a:srgbClr val="00B0F0"/>
            </a:solidFill>
          </p:spPr>
          <p:txBody>
            <a:bodyPr wrap="square" lIns="0" tIns="0" rIns="0" bIns="0" rtlCol="0"/>
            <a:lstStyle/>
            <a:p>
              <a:endParaRPr/>
            </a:p>
          </p:txBody>
        </p:sp>
        <p:sp>
          <p:nvSpPr>
            <p:cNvPr id="43" name="object 43"/>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4" name="object 44"/>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5" name="object 45"/>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6" name="object 46"/>
            <p:cNvSpPr/>
            <p:nvPr/>
          </p:nvSpPr>
          <p:spPr>
            <a:xfrm>
              <a:off x="6322003"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7" name="object 47"/>
            <p:cNvSpPr/>
            <p:nvPr/>
          </p:nvSpPr>
          <p:spPr>
            <a:xfrm>
              <a:off x="6322003"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8" name="object 48"/>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9" name="object 49"/>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0" name="object 50"/>
            <p:cNvSpPr/>
            <p:nvPr/>
          </p:nvSpPr>
          <p:spPr>
            <a:xfrm>
              <a:off x="6322003"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1" name="object 51"/>
            <p:cNvSpPr/>
            <p:nvPr/>
          </p:nvSpPr>
          <p:spPr>
            <a:xfrm>
              <a:off x="632200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2" name="object 52"/>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3" name="object 53"/>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4" name="object 54"/>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5" name="object 55"/>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6" name="object 56"/>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7" name="object 57"/>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8" name="object 58"/>
            <p:cNvSpPr/>
            <p:nvPr/>
          </p:nvSpPr>
          <p:spPr>
            <a:xfrm>
              <a:off x="5481891" y="4593615"/>
              <a:ext cx="225425" cy="102235"/>
            </a:xfrm>
            <a:custGeom>
              <a:avLst/>
              <a:gdLst/>
              <a:ahLst/>
              <a:cxnLst/>
              <a:rect l="l" t="t" r="r" b="b"/>
              <a:pathLst>
                <a:path w="225425" h="102235">
                  <a:moveTo>
                    <a:pt x="73939" y="0"/>
                  </a:moveTo>
                  <a:lnTo>
                    <a:pt x="0" y="0"/>
                  </a:lnTo>
                  <a:lnTo>
                    <a:pt x="0" y="101968"/>
                  </a:lnTo>
                  <a:lnTo>
                    <a:pt x="73939" y="101968"/>
                  </a:lnTo>
                  <a:lnTo>
                    <a:pt x="73939" y="0"/>
                  </a:lnTo>
                  <a:close/>
                </a:path>
                <a:path w="225425" h="102235">
                  <a:moveTo>
                    <a:pt x="224980" y="0"/>
                  </a:moveTo>
                  <a:lnTo>
                    <a:pt x="139941" y="0"/>
                  </a:lnTo>
                  <a:lnTo>
                    <a:pt x="139941" y="101968"/>
                  </a:lnTo>
                  <a:lnTo>
                    <a:pt x="224980" y="101968"/>
                  </a:lnTo>
                  <a:lnTo>
                    <a:pt x="224980" y="0"/>
                  </a:lnTo>
                  <a:close/>
                </a:path>
              </a:pathLst>
            </a:custGeom>
            <a:solidFill>
              <a:srgbClr val="00B0F0"/>
            </a:solidFill>
          </p:spPr>
          <p:txBody>
            <a:bodyPr wrap="square" lIns="0" tIns="0" rIns="0" bIns="0" rtlCol="0"/>
            <a:lstStyle/>
            <a:p>
              <a:endParaRPr/>
            </a:p>
          </p:txBody>
        </p:sp>
        <p:sp>
          <p:nvSpPr>
            <p:cNvPr id="59" name="object 59"/>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0" name="object 60"/>
            <p:cNvSpPr/>
            <p:nvPr/>
          </p:nvSpPr>
          <p:spPr>
            <a:xfrm>
              <a:off x="5369404" y="3848126"/>
              <a:ext cx="186690" cy="102235"/>
            </a:xfrm>
            <a:custGeom>
              <a:avLst/>
              <a:gdLst/>
              <a:ahLst/>
              <a:cxnLst/>
              <a:rect l="l" t="t" r="r" b="b"/>
              <a:pathLst>
                <a:path w="186689" h="102235">
                  <a:moveTo>
                    <a:pt x="0" y="101961"/>
                  </a:moveTo>
                  <a:lnTo>
                    <a:pt x="186427" y="101961"/>
                  </a:lnTo>
                  <a:lnTo>
                    <a:pt x="186427" y="0"/>
                  </a:lnTo>
                  <a:lnTo>
                    <a:pt x="0" y="0"/>
                  </a:lnTo>
                  <a:lnTo>
                    <a:pt x="0" y="101961"/>
                  </a:lnTo>
                  <a:close/>
                </a:path>
              </a:pathLst>
            </a:custGeom>
            <a:solidFill>
              <a:srgbClr val="00B0F0"/>
            </a:solidFill>
          </p:spPr>
          <p:txBody>
            <a:bodyPr wrap="square" lIns="0" tIns="0" rIns="0" bIns="0" rtlCol="0"/>
            <a:lstStyle/>
            <a:p>
              <a:endParaRPr/>
            </a:p>
          </p:txBody>
        </p:sp>
        <p:sp>
          <p:nvSpPr>
            <p:cNvPr id="61" name="object 61"/>
            <p:cNvSpPr/>
            <p:nvPr/>
          </p:nvSpPr>
          <p:spPr>
            <a:xfrm>
              <a:off x="5369404"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2" name="object 62"/>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3" name="object 63"/>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4" name="object 64"/>
            <p:cNvSpPr/>
            <p:nvPr/>
          </p:nvSpPr>
          <p:spPr>
            <a:xfrm>
              <a:off x="4693462" y="3468369"/>
              <a:ext cx="180340" cy="214629"/>
            </a:xfrm>
            <a:custGeom>
              <a:avLst/>
              <a:gdLst/>
              <a:ahLst/>
              <a:cxnLst/>
              <a:rect l="l" t="t" r="r" b="b"/>
              <a:pathLst>
                <a:path w="180339" h="214629">
                  <a:moveTo>
                    <a:pt x="179755" y="71120"/>
                  </a:moveTo>
                  <a:lnTo>
                    <a:pt x="108229" y="71120"/>
                  </a:lnTo>
                  <a:lnTo>
                    <a:pt x="108229" y="0"/>
                  </a:lnTo>
                  <a:lnTo>
                    <a:pt x="26301" y="0"/>
                  </a:lnTo>
                  <a:lnTo>
                    <a:pt x="26301" y="71120"/>
                  </a:lnTo>
                  <a:lnTo>
                    <a:pt x="0" y="71120"/>
                  </a:lnTo>
                  <a:lnTo>
                    <a:pt x="0" y="143510"/>
                  </a:lnTo>
                  <a:lnTo>
                    <a:pt x="26301" y="143510"/>
                  </a:lnTo>
                  <a:lnTo>
                    <a:pt x="26301" y="214630"/>
                  </a:lnTo>
                  <a:lnTo>
                    <a:pt x="108229" y="214630"/>
                  </a:lnTo>
                  <a:lnTo>
                    <a:pt x="108229" y="143510"/>
                  </a:lnTo>
                  <a:lnTo>
                    <a:pt x="179755" y="143510"/>
                  </a:lnTo>
                  <a:lnTo>
                    <a:pt x="179755" y="71120"/>
                  </a:lnTo>
                  <a:close/>
                </a:path>
              </a:pathLst>
            </a:custGeom>
            <a:solidFill>
              <a:srgbClr val="00B050"/>
            </a:solidFill>
          </p:spPr>
          <p:txBody>
            <a:bodyPr wrap="square" lIns="0" tIns="0" rIns="0" bIns="0" rtlCol="0"/>
            <a:lstStyle/>
            <a:p>
              <a:endParaRPr/>
            </a:p>
          </p:txBody>
        </p:sp>
        <p:sp>
          <p:nvSpPr>
            <p:cNvPr id="65" name="object 65"/>
            <p:cNvSpPr/>
            <p:nvPr/>
          </p:nvSpPr>
          <p:spPr>
            <a:xfrm>
              <a:off x="4648243" y="346784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6" name="object 66"/>
            <p:cNvSpPr/>
            <p:nvPr/>
          </p:nvSpPr>
          <p:spPr>
            <a:xfrm>
              <a:off x="3815511"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8" name="object 68"/>
            <p:cNvSpPr/>
            <p:nvPr/>
          </p:nvSpPr>
          <p:spPr>
            <a:xfrm>
              <a:off x="4133126" y="4453889"/>
              <a:ext cx="225425" cy="215900"/>
            </a:xfrm>
            <a:custGeom>
              <a:avLst/>
              <a:gdLst/>
              <a:ahLst/>
              <a:cxnLst/>
              <a:rect l="l" t="t" r="r" b="b"/>
              <a:pathLst>
                <a:path w="225425" h="215900">
                  <a:moveTo>
                    <a:pt x="137414" y="0"/>
                  </a:moveTo>
                  <a:lnTo>
                    <a:pt x="71526" y="0"/>
                  </a:lnTo>
                  <a:lnTo>
                    <a:pt x="71526" y="71120"/>
                  </a:lnTo>
                  <a:lnTo>
                    <a:pt x="0" y="71120"/>
                  </a:lnTo>
                  <a:lnTo>
                    <a:pt x="0" y="143510"/>
                  </a:lnTo>
                  <a:lnTo>
                    <a:pt x="71526" y="143510"/>
                  </a:lnTo>
                  <a:lnTo>
                    <a:pt x="71526" y="215900"/>
                  </a:lnTo>
                  <a:lnTo>
                    <a:pt x="137414" y="215900"/>
                  </a:lnTo>
                  <a:lnTo>
                    <a:pt x="137414" y="143510"/>
                  </a:lnTo>
                  <a:lnTo>
                    <a:pt x="137414" y="71120"/>
                  </a:lnTo>
                  <a:lnTo>
                    <a:pt x="137414" y="0"/>
                  </a:lnTo>
                  <a:close/>
                </a:path>
                <a:path w="225425" h="215900">
                  <a:moveTo>
                    <a:pt x="224980" y="71120"/>
                  </a:moveTo>
                  <a:lnTo>
                    <a:pt x="203415" y="71120"/>
                  </a:lnTo>
                  <a:lnTo>
                    <a:pt x="203415" y="143510"/>
                  </a:lnTo>
                  <a:lnTo>
                    <a:pt x="224980" y="143510"/>
                  </a:lnTo>
                  <a:lnTo>
                    <a:pt x="224980" y="71120"/>
                  </a:lnTo>
                  <a:close/>
                </a:path>
              </a:pathLst>
            </a:custGeom>
            <a:solidFill>
              <a:srgbClr val="00B050"/>
            </a:solidFill>
          </p:spPr>
          <p:txBody>
            <a:bodyPr wrap="square" lIns="0" tIns="0" rIns="0" bIns="0" rtlCol="0"/>
            <a:lstStyle/>
            <a:p>
              <a:endParaRPr/>
            </a:p>
          </p:txBody>
        </p:sp>
        <p:sp>
          <p:nvSpPr>
            <p:cNvPr id="69" name="object 69"/>
            <p:cNvSpPr/>
            <p:nvPr/>
          </p:nvSpPr>
          <p:spPr>
            <a:xfrm>
              <a:off x="4133131" y="445410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0" name="object 70"/>
            <p:cNvPicPr/>
            <p:nvPr/>
          </p:nvPicPr>
          <p:blipFill>
            <a:blip r:embed="rId14" cstate="print"/>
            <a:stretch>
              <a:fillRect/>
            </a:stretch>
          </p:blipFill>
          <p:spPr>
            <a:xfrm>
              <a:off x="3839848" y="2584549"/>
              <a:ext cx="237685" cy="227832"/>
            </a:xfrm>
            <a:prstGeom prst="rect">
              <a:avLst/>
            </a:prstGeom>
          </p:spPr>
        </p:pic>
        <p:sp>
          <p:nvSpPr>
            <p:cNvPr id="71" name="object 71"/>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72" name="object 72"/>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4733920" y="3060894"/>
              <a:ext cx="237685" cy="227832"/>
            </a:xfrm>
            <a:prstGeom prst="rect">
              <a:avLst/>
            </a:prstGeom>
          </p:spPr>
        </p:pic>
        <p:pic>
          <p:nvPicPr>
            <p:cNvPr id="74" name="object 74"/>
            <p:cNvPicPr/>
            <p:nvPr/>
          </p:nvPicPr>
          <p:blipFill>
            <a:blip r:embed="rId14" cstate="print"/>
            <a:stretch>
              <a:fillRect/>
            </a:stretch>
          </p:blipFill>
          <p:spPr>
            <a:xfrm>
              <a:off x="4916971" y="3586572"/>
              <a:ext cx="237685" cy="227832"/>
            </a:xfrm>
            <a:prstGeom prst="rect">
              <a:avLst/>
            </a:prstGeom>
          </p:spPr>
        </p:pic>
        <p:pic>
          <p:nvPicPr>
            <p:cNvPr id="75" name="object 75"/>
            <p:cNvPicPr/>
            <p:nvPr/>
          </p:nvPicPr>
          <p:blipFill>
            <a:blip r:embed="rId16" cstate="print"/>
            <a:stretch>
              <a:fillRect/>
            </a:stretch>
          </p:blipFill>
          <p:spPr>
            <a:xfrm>
              <a:off x="5193857" y="3195077"/>
              <a:ext cx="237685" cy="227832"/>
            </a:xfrm>
            <a:prstGeom prst="rect">
              <a:avLst/>
            </a:prstGeom>
          </p:spPr>
        </p:pic>
        <p:sp>
          <p:nvSpPr>
            <p:cNvPr id="76" name="object 76"/>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7" name="object 77"/>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8" name="object 78"/>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9" name="object 79"/>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0" name="object 80"/>
            <p:cNvSpPr/>
            <p:nvPr/>
          </p:nvSpPr>
          <p:spPr>
            <a:xfrm>
              <a:off x="4420165" y="3715294"/>
              <a:ext cx="207645" cy="102235"/>
            </a:xfrm>
            <a:custGeom>
              <a:avLst/>
              <a:gdLst/>
              <a:ahLst/>
              <a:cxnLst/>
              <a:rect l="l" t="t" r="r" b="b"/>
              <a:pathLst>
                <a:path w="207645" h="102235">
                  <a:moveTo>
                    <a:pt x="0" y="101961"/>
                  </a:moveTo>
                  <a:lnTo>
                    <a:pt x="207305" y="101961"/>
                  </a:lnTo>
                  <a:lnTo>
                    <a:pt x="207305" y="0"/>
                  </a:lnTo>
                  <a:lnTo>
                    <a:pt x="0" y="0"/>
                  </a:lnTo>
                  <a:lnTo>
                    <a:pt x="0" y="101961"/>
                  </a:lnTo>
                  <a:close/>
                </a:path>
              </a:pathLst>
            </a:custGeom>
            <a:solidFill>
              <a:srgbClr val="00B0F0"/>
            </a:solidFill>
          </p:spPr>
          <p:txBody>
            <a:bodyPr wrap="square" lIns="0" tIns="0" rIns="0" bIns="0" rtlCol="0"/>
            <a:lstStyle/>
            <a:p>
              <a:endParaRPr/>
            </a:p>
          </p:txBody>
        </p:sp>
        <p:sp>
          <p:nvSpPr>
            <p:cNvPr id="81" name="object 81"/>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2" name="object 82"/>
            <p:cNvSpPr/>
            <p:nvPr/>
          </p:nvSpPr>
          <p:spPr>
            <a:xfrm>
              <a:off x="4693474" y="4007768"/>
              <a:ext cx="204470" cy="102235"/>
            </a:xfrm>
            <a:custGeom>
              <a:avLst/>
              <a:gdLst/>
              <a:ahLst/>
              <a:cxnLst/>
              <a:rect l="l" t="t" r="r" b="b"/>
              <a:pathLst>
                <a:path w="204470" h="102235">
                  <a:moveTo>
                    <a:pt x="0" y="101961"/>
                  </a:moveTo>
                  <a:lnTo>
                    <a:pt x="203928" y="101961"/>
                  </a:lnTo>
                  <a:lnTo>
                    <a:pt x="203928" y="0"/>
                  </a:lnTo>
                  <a:lnTo>
                    <a:pt x="0" y="0"/>
                  </a:lnTo>
                  <a:lnTo>
                    <a:pt x="0" y="101961"/>
                  </a:lnTo>
                  <a:close/>
                </a:path>
              </a:pathLst>
            </a:custGeom>
            <a:solidFill>
              <a:srgbClr val="00B0F0"/>
            </a:solidFill>
          </p:spPr>
          <p:txBody>
            <a:bodyPr wrap="square" lIns="0" tIns="0" rIns="0" bIns="0" rtlCol="0"/>
            <a:lstStyle/>
            <a:p>
              <a:endParaRPr/>
            </a:p>
          </p:txBody>
        </p:sp>
        <p:sp>
          <p:nvSpPr>
            <p:cNvPr id="83" name="object 83"/>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4" name="object 84"/>
            <p:cNvSpPr/>
            <p:nvPr/>
          </p:nvSpPr>
          <p:spPr>
            <a:xfrm>
              <a:off x="4410418" y="4063999"/>
              <a:ext cx="217170" cy="215900"/>
            </a:xfrm>
            <a:custGeom>
              <a:avLst/>
              <a:gdLst/>
              <a:ahLst/>
              <a:cxnLst/>
              <a:rect l="l" t="t" r="r" b="b"/>
              <a:pathLst>
                <a:path w="217170" h="215900">
                  <a:moveTo>
                    <a:pt x="217043" y="72390"/>
                  </a:moveTo>
                  <a:lnTo>
                    <a:pt x="153466" y="72390"/>
                  </a:lnTo>
                  <a:lnTo>
                    <a:pt x="153466" y="0"/>
                  </a:lnTo>
                  <a:lnTo>
                    <a:pt x="71526" y="0"/>
                  </a:lnTo>
                  <a:lnTo>
                    <a:pt x="71526" y="72390"/>
                  </a:lnTo>
                  <a:lnTo>
                    <a:pt x="0" y="72390"/>
                  </a:lnTo>
                  <a:lnTo>
                    <a:pt x="0" y="143510"/>
                  </a:lnTo>
                  <a:lnTo>
                    <a:pt x="71526" y="143510"/>
                  </a:lnTo>
                  <a:lnTo>
                    <a:pt x="71526" y="215900"/>
                  </a:lnTo>
                  <a:lnTo>
                    <a:pt x="153466" y="215900"/>
                  </a:lnTo>
                  <a:lnTo>
                    <a:pt x="153466" y="143510"/>
                  </a:lnTo>
                  <a:lnTo>
                    <a:pt x="217043" y="143510"/>
                  </a:lnTo>
                  <a:lnTo>
                    <a:pt x="217043" y="72390"/>
                  </a:lnTo>
                  <a:close/>
                </a:path>
              </a:pathLst>
            </a:custGeom>
            <a:solidFill>
              <a:srgbClr val="00B050"/>
            </a:solidFill>
          </p:spPr>
          <p:txBody>
            <a:bodyPr wrap="square" lIns="0" tIns="0" rIns="0" bIns="0" rtlCol="0"/>
            <a:lstStyle/>
            <a:p>
              <a:endParaRPr/>
            </a:p>
          </p:txBody>
        </p:sp>
        <p:sp>
          <p:nvSpPr>
            <p:cNvPr id="85" name="object 85"/>
            <p:cNvSpPr/>
            <p:nvPr/>
          </p:nvSpPr>
          <p:spPr>
            <a:xfrm>
              <a:off x="4410425" y="406437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86" name="object 86"/>
            <p:cNvPicPr/>
            <p:nvPr/>
          </p:nvPicPr>
          <p:blipFill>
            <a:blip r:embed="rId17" cstate="print"/>
            <a:stretch>
              <a:fillRect/>
            </a:stretch>
          </p:blipFill>
          <p:spPr>
            <a:xfrm>
              <a:off x="3928991" y="2084680"/>
              <a:ext cx="237685" cy="227832"/>
            </a:xfrm>
            <a:prstGeom prst="rect">
              <a:avLst/>
            </a:prstGeom>
          </p:spPr>
        </p:pic>
        <p:sp>
          <p:nvSpPr>
            <p:cNvPr id="87" name="object 87"/>
            <p:cNvSpPr/>
            <p:nvPr/>
          </p:nvSpPr>
          <p:spPr>
            <a:xfrm>
              <a:off x="483441" y="3830989"/>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88" name="object 88"/>
            <p:cNvSpPr/>
            <p:nvPr/>
          </p:nvSpPr>
          <p:spPr>
            <a:xfrm>
              <a:off x="2502562" y="1618313"/>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9" name="object 89"/>
            <p:cNvSpPr/>
            <p:nvPr/>
          </p:nvSpPr>
          <p:spPr>
            <a:xfrm>
              <a:off x="3192410"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0" name="object 90"/>
            <p:cNvSpPr/>
            <p:nvPr/>
          </p:nvSpPr>
          <p:spPr>
            <a:xfrm>
              <a:off x="683150" y="2743305"/>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91" name="object 91"/>
            <p:cNvSpPr/>
            <p:nvPr/>
          </p:nvSpPr>
          <p:spPr>
            <a:xfrm>
              <a:off x="4646521" y="1493011"/>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2" name="object 92"/>
            <p:cNvSpPr/>
            <p:nvPr/>
          </p:nvSpPr>
          <p:spPr>
            <a:xfrm>
              <a:off x="5574882" y="1759027"/>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3" name="object 93"/>
            <p:cNvSpPr/>
            <p:nvPr/>
          </p:nvSpPr>
          <p:spPr>
            <a:xfrm>
              <a:off x="4289599"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grpSp>
      <p:sp>
        <p:nvSpPr>
          <p:cNvPr id="94" name="object 94"/>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15225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a:t>
            </a:r>
            <a:r>
              <a:rPr spc="-10" dirty="0"/>
              <a:t> </a:t>
            </a:r>
            <a:r>
              <a:rPr spc="-15" dirty="0"/>
              <a:t>can</a:t>
            </a:r>
            <a:r>
              <a:rPr spc="-5" dirty="0"/>
              <a:t> </a:t>
            </a:r>
            <a:r>
              <a:rPr dirty="0"/>
              <a:t>fit</a:t>
            </a:r>
            <a:r>
              <a:rPr spc="-5" dirty="0"/>
              <a:t> </a:t>
            </a:r>
            <a:r>
              <a:rPr dirty="0"/>
              <a:t>a nonlinear</a:t>
            </a:r>
            <a:r>
              <a:rPr spc="-10" dirty="0"/>
              <a:t> </a:t>
            </a:r>
            <a:r>
              <a:rPr dirty="0"/>
              <a:t>function</a:t>
            </a:r>
          </a:p>
        </p:txBody>
      </p:sp>
      <p:pic>
        <p:nvPicPr>
          <p:cNvPr id="3" name="object 3"/>
          <p:cNvPicPr/>
          <p:nvPr/>
        </p:nvPicPr>
        <p:blipFill>
          <a:blip r:embed="rId2" cstate="print"/>
          <a:stretch>
            <a:fillRect/>
          </a:stretch>
        </p:blipFill>
        <p:spPr>
          <a:xfrm>
            <a:off x="1079874" y="1690146"/>
            <a:ext cx="6249372" cy="48027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07859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5" dirty="0"/>
              <a:t> </a:t>
            </a:r>
            <a:r>
              <a:rPr dirty="0"/>
              <a:t>Decision</a:t>
            </a:r>
            <a:r>
              <a:rPr spc="-5" dirty="0"/>
              <a:t> </a:t>
            </a:r>
            <a:r>
              <a:rPr spc="-80" dirty="0"/>
              <a:t>Trees</a:t>
            </a:r>
            <a:r>
              <a:rPr spc="-15" dirty="0"/>
              <a:t> </a:t>
            </a:r>
            <a:r>
              <a:rPr dirty="0"/>
              <a:t>-</a:t>
            </a:r>
            <a:r>
              <a:rPr spc="-5" dirty="0"/>
              <a:t> </a:t>
            </a:r>
            <a:r>
              <a:rPr dirty="0"/>
              <a:t>Decision</a:t>
            </a:r>
            <a:r>
              <a:rPr spc="-5" dirty="0"/>
              <a:t> Stump</a:t>
            </a:r>
          </a:p>
        </p:txBody>
      </p:sp>
      <p:sp>
        <p:nvSpPr>
          <p:cNvPr id="3" name="object 3"/>
          <p:cNvSpPr txBox="1"/>
          <p:nvPr/>
        </p:nvSpPr>
        <p:spPr>
          <a:xfrm>
            <a:off x="916939" y="1716532"/>
            <a:ext cx="8131175"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with</a:t>
            </a:r>
            <a:r>
              <a:rPr sz="2800" spc="5" dirty="0">
                <a:latin typeface="Calibri"/>
                <a:cs typeface="Calibri"/>
              </a:rPr>
              <a:t> </a:t>
            </a:r>
            <a:r>
              <a:rPr sz="2800" dirty="0">
                <a:latin typeface="Calibri"/>
                <a:cs typeface="Calibri"/>
              </a:rPr>
              <a:t>a</a:t>
            </a:r>
            <a:r>
              <a:rPr sz="2800" spc="-5" dirty="0">
                <a:latin typeface="Calibri"/>
                <a:cs typeface="Calibri"/>
              </a:rPr>
              <a:t> single node</a:t>
            </a:r>
            <a:endParaRPr sz="2800">
              <a:latin typeface="Calibri"/>
              <a:cs typeface="Calibri"/>
            </a:endParaRPr>
          </a:p>
          <a:p>
            <a:pPr marL="241300" indent="-228600">
              <a:lnSpc>
                <a:spcPct val="100000"/>
              </a:lnSpc>
              <a:spcBef>
                <a:spcPts val="625"/>
              </a:spcBef>
              <a:buFont typeface="Arial"/>
              <a:buChar char="•"/>
              <a:tabLst>
                <a:tab pos="241300" algn="l"/>
              </a:tabLst>
            </a:pPr>
            <a:r>
              <a:rPr sz="2800" spc="-5" dirty="0">
                <a:latin typeface="Calibri"/>
                <a:cs typeface="Calibri"/>
              </a:rPr>
              <a:t>Decides</a:t>
            </a:r>
            <a:r>
              <a:rPr sz="2800" spc="10" dirty="0">
                <a:latin typeface="Calibri"/>
                <a:cs typeface="Calibri"/>
              </a:rPr>
              <a:t> </a:t>
            </a:r>
            <a:r>
              <a:rPr sz="2800" spc="-5" dirty="0">
                <a:latin typeface="Calibri"/>
                <a:cs typeface="Calibri"/>
              </a:rPr>
              <a:t>how</a:t>
            </a:r>
            <a:r>
              <a:rPr sz="2800" dirty="0">
                <a:latin typeface="Calibri"/>
                <a:cs typeface="Calibri"/>
              </a:rPr>
              <a:t> </a:t>
            </a:r>
            <a:r>
              <a:rPr sz="2800" spc="-15" dirty="0">
                <a:latin typeface="Calibri"/>
                <a:cs typeface="Calibri"/>
              </a:rPr>
              <a:t>to</a:t>
            </a:r>
            <a:r>
              <a:rPr sz="2800" spc="5" dirty="0">
                <a:latin typeface="Calibri"/>
                <a:cs typeface="Calibri"/>
              </a:rPr>
              <a:t> </a:t>
            </a:r>
            <a:r>
              <a:rPr sz="2800" dirty="0">
                <a:latin typeface="Calibri"/>
                <a:cs typeface="Calibri"/>
              </a:rPr>
              <a:t>classify </a:t>
            </a:r>
            <a:r>
              <a:rPr sz="2800" spc="-20" dirty="0">
                <a:latin typeface="Calibri"/>
                <a:cs typeface="Calibri"/>
              </a:rPr>
              <a:t>examples</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a </a:t>
            </a:r>
            <a:r>
              <a:rPr sz="2800" spc="-5" dirty="0">
                <a:latin typeface="Calibri"/>
                <a:cs typeface="Calibri"/>
              </a:rPr>
              <a:t>single </a:t>
            </a:r>
            <a:r>
              <a:rPr sz="2800" spc="-25" dirty="0">
                <a:latin typeface="Calibri"/>
                <a:cs typeface="Calibri"/>
              </a:rPr>
              <a:t>feature.</a:t>
            </a:r>
            <a:endParaRPr sz="2800">
              <a:latin typeface="Calibri"/>
              <a:cs typeface="Calibri"/>
            </a:endParaRPr>
          </a:p>
        </p:txBody>
      </p:sp>
      <p:sp>
        <p:nvSpPr>
          <p:cNvPr id="4" name="object 4"/>
          <p:cNvSpPr txBox="1"/>
          <p:nvPr/>
        </p:nvSpPr>
        <p:spPr>
          <a:xfrm>
            <a:off x="916939" y="2716276"/>
            <a:ext cx="5533390" cy="1844039"/>
          </a:xfrm>
          <a:prstGeom prst="rect">
            <a:avLst/>
          </a:prstGeom>
        </p:spPr>
        <p:txBody>
          <a:bodyPr vert="horz" wrap="square" lIns="0" tIns="106680" rIns="0" bIns="0" rtlCol="0">
            <a:spAutoFit/>
          </a:bodyPr>
          <a:lstStyle/>
          <a:p>
            <a:pPr marL="241300" indent="-228600">
              <a:lnSpc>
                <a:spcPct val="100000"/>
              </a:lnSpc>
              <a:spcBef>
                <a:spcPts val="840"/>
              </a:spcBef>
              <a:buFont typeface="Arial"/>
              <a:buChar char="•"/>
              <a:tabLst>
                <a:tab pos="241300" algn="l"/>
              </a:tabLst>
            </a:pPr>
            <a:r>
              <a:rPr sz="2800" spc="-5" dirty="0">
                <a:latin typeface="Calibri"/>
                <a:cs typeface="Calibri"/>
              </a:rPr>
              <a:t>Which </a:t>
            </a:r>
            <a:r>
              <a:rPr sz="2800" spc="-25" dirty="0">
                <a:latin typeface="Calibri"/>
                <a:cs typeface="Calibri"/>
              </a:rPr>
              <a:t>feature</a:t>
            </a:r>
            <a:r>
              <a:rPr sz="2800" spc="-10" dirty="0">
                <a:latin typeface="Calibri"/>
                <a:cs typeface="Calibri"/>
              </a:rPr>
              <a:t> </a:t>
            </a:r>
            <a:r>
              <a:rPr sz="2800" spc="-5" dirty="0">
                <a:latin typeface="Calibri"/>
                <a:cs typeface="Calibri"/>
              </a:rPr>
              <a:t>should</a:t>
            </a:r>
            <a:r>
              <a:rPr sz="2800" dirty="0">
                <a:latin typeface="Calibri"/>
                <a:cs typeface="Calibri"/>
              </a:rPr>
              <a:t> be</a:t>
            </a:r>
            <a:r>
              <a:rPr sz="2800" spc="-15" dirty="0">
                <a:latin typeface="Calibri"/>
                <a:cs typeface="Calibri"/>
              </a:rPr>
              <a:t> </a:t>
            </a:r>
            <a:r>
              <a:rPr sz="2800" spc="-5" dirty="0">
                <a:latin typeface="Calibri"/>
                <a:cs typeface="Calibri"/>
              </a:rPr>
              <a:t>used?</a:t>
            </a:r>
            <a:endParaRPr sz="2800">
              <a:latin typeface="Calibri"/>
              <a:cs typeface="Calibri"/>
            </a:endParaRPr>
          </a:p>
          <a:p>
            <a:pPr marL="241300" indent="-228600">
              <a:lnSpc>
                <a:spcPct val="100000"/>
              </a:lnSpc>
              <a:spcBef>
                <a:spcPts val="745"/>
              </a:spcBef>
              <a:buFont typeface="Arial"/>
              <a:buChar char="•"/>
              <a:tabLst>
                <a:tab pos="241300" algn="l"/>
              </a:tabLst>
            </a:pPr>
            <a:r>
              <a:rPr sz="2800" spc="-10" dirty="0">
                <a:latin typeface="Calibri"/>
                <a:cs typeface="Calibri"/>
              </a:rPr>
              <a:t>Simplest</a:t>
            </a:r>
            <a:r>
              <a:rPr sz="2800" spc="-25" dirty="0">
                <a:latin typeface="Calibri"/>
                <a:cs typeface="Calibri"/>
              </a:rPr>
              <a:t> </a:t>
            </a:r>
            <a:r>
              <a:rPr sz="2800" spc="-5" dirty="0">
                <a:latin typeface="Calibri"/>
                <a:cs typeface="Calibri"/>
              </a:rPr>
              <a:t>solution:</a:t>
            </a:r>
            <a:endParaRPr sz="2800">
              <a:latin typeface="Calibri"/>
              <a:cs typeface="Calibri"/>
            </a:endParaRPr>
          </a:p>
          <a:p>
            <a:pPr marL="698500" lvl="1" indent="-228600">
              <a:lnSpc>
                <a:spcPct val="100000"/>
              </a:lnSpc>
              <a:spcBef>
                <a:spcPts val="234"/>
              </a:spcBef>
              <a:buFont typeface="Arial"/>
              <a:buChar char="•"/>
              <a:tabLst>
                <a:tab pos="698500" algn="l"/>
              </a:tabLst>
            </a:pPr>
            <a:r>
              <a:rPr sz="2400" spc="-5" dirty="0">
                <a:latin typeface="Calibri"/>
                <a:cs typeface="Calibri"/>
              </a:rPr>
              <a:t>Build</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decision</a:t>
            </a:r>
            <a:r>
              <a:rPr sz="2400" spc="-10" dirty="0">
                <a:latin typeface="Calibri"/>
                <a:cs typeface="Calibri"/>
              </a:rPr>
              <a:t> stump </a:t>
            </a:r>
            <a:r>
              <a:rPr sz="2400" spc="-20" dirty="0">
                <a:latin typeface="Calibri"/>
                <a:cs typeface="Calibri"/>
              </a:rPr>
              <a:t>for</a:t>
            </a:r>
            <a:r>
              <a:rPr sz="2400" spc="-10" dirty="0">
                <a:latin typeface="Calibri"/>
                <a:cs typeface="Calibri"/>
              </a:rPr>
              <a:t> </a:t>
            </a:r>
            <a:r>
              <a:rPr sz="2400" dirty="0">
                <a:latin typeface="Calibri"/>
                <a:cs typeface="Calibri"/>
              </a:rPr>
              <a:t>each</a:t>
            </a:r>
            <a:r>
              <a:rPr sz="2400" spc="-10" dirty="0">
                <a:latin typeface="Calibri"/>
                <a:cs typeface="Calibri"/>
              </a:rPr>
              <a:t> </a:t>
            </a:r>
            <a:r>
              <a:rPr sz="2400" spc="-20" dirty="0">
                <a:latin typeface="Calibri"/>
                <a:cs typeface="Calibri"/>
              </a:rPr>
              <a:t>feature</a:t>
            </a:r>
            <a:endParaRPr sz="2400">
              <a:latin typeface="Calibri"/>
              <a:cs typeface="Calibri"/>
            </a:endParaRPr>
          </a:p>
          <a:p>
            <a:pPr marL="698500" lvl="1" indent="-228600">
              <a:lnSpc>
                <a:spcPct val="100000"/>
              </a:lnSpc>
              <a:spcBef>
                <a:spcPts val="120"/>
              </a:spcBef>
              <a:buFont typeface="Arial"/>
              <a:buChar char="•"/>
              <a:tabLst>
                <a:tab pos="698500" algn="l"/>
              </a:tabLst>
            </a:pPr>
            <a:r>
              <a:rPr sz="2400" spc="-5" dirty="0">
                <a:latin typeface="Calibri"/>
                <a:cs typeface="Calibri"/>
              </a:rPr>
              <a:t>Select</a:t>
            </a:r>
            <a:r>
              <a:rPr sz="2400" spc="-20" dirty="0">
                <a:latin typeface="Calibri"/>
                <a:cs typeface="Calibri"/>
              </a:rPr>
              <a:t> </a:t>
            </a:r>
            <a:r>
              <a:rPr sz="2400" spc="-10" dirty="0">
                <a:latin typeface="Calibri"/>
                <a:cs typeface="Calibri"/>
              </a:rPr>
              <a:t>according</a:t>
            </a:r>
            <a:r>
              <a:rPr sz="2400" spc="-15" dirty="0">
                <a:latin typeface="Calibri"/>
                <a:cs typeface="Calibri"/>
              </a:rPr>
              <a:t> to</a:t>
            </a:r>
            <a:r>
              <a:rPr sz="2400" spc="-20" dirty="0">
                <a:latin typeface="Calibri"/>
                <a:cs typeface="Calibri"/>
              </a:rPr>
              <a:t> </a:t>
            </a:r>
            <a:r>
              <a:rPr sz="2400" spc="-10" dirty="0">
                <a:latin typeface="Calibri"/>
                <a:cs typeface="Calibri"/>
              </a:rPr>
              <a:t>accuracy </a:t>
            </a:r>
            <a:r>
              <a:rPr sz="2400" spc="-5" dirty="0">
                <a:latin typeface="Calibri"/>
                <a:cs typeface="Calibri"/>
              </a:rPr>
              <a:t>on</a:t>
            </a:r>
            <a:r>
              <a:rPr sz="2400" spc="-10" dirty="0">
                <a:latin typeface="Calibri"/>
                <a:cs typeface="Calibri"/>
              </a:rPr>
              <a:t> </a:t>
            </a:r>
            <a:r>
              <a:rPr sz="2400" spc="-15" dirty="0">
                <a:latin typeface="Calibri"/>
                <a:cs typeface="Calibri"/>
              </a:rPr>
              <a:t>data</a:t>
            </a:r>
            <a:endParaRPr sz="2400">
              <a:latin typeface="Calibri"/>
              <a:cs typeface="Calibri"/>
            </a:endParaRPr>
          </a:p>
        </p:txBody>
      </p:sp>
      <p:grpSp>
        <p:nvGrpSpPr>
          <p:cNvPr id="5" name="object 5"/>
          <p:cNvGrpSpPr/>
          <p:nvPr/>
        </p:nvGrpSpPr>
        <p:grpSpPr>
          <a:xfrm>
            <a:off x="9447617" y="2186659"/>
            <a:ext cx="1578610" cy="1144270"/>
            <a:chOff x="9447617" y="2186659"/>
            <a:chExt cx="1578610" cy="1144270"/>
          </a:xfrm>
        </p:grpSpPr>
        <p:sp>
          <p:nvSpPr>
            <p:cNvPr id="6" name="object 6"/>
            <p:cNvSpPr/>
            <p:nvPr/>
          </p:nvSpPr>
          <p:spPr>
            <a:xfrm>
              <a:off x="9453967" y="2193009"/>
              <a:ext cx="1565910" cy="1131570"/>
            </a:xfrm>
            <a:custGeom>
              <a:avLst/>
              <a:gdLst/>
              <a:ahLst/>
              <a:cxnLst/>
              <a:rect l="l" t="t" r="r" b="b"/>
              <a:pathLst>
                <a:path w="1565909" h="1131570">
                  <a:moveTo>
                    <a:pt x="782662" y="0"/>
                  </a:moveTo>
                  <a:lnTo>
                    <a:pt x="726768" y="1420"/>
                  </a:lnTo>
                  <a:lnTo>
                    <a:pt x="671934" y="5617"/>
                  </a:lnTo>
                  <a:lnTo>
                    <a:pt x="618293" y="12495"/>
                  </a:lnTo>
                  <a:lnTo>
                    <a:pt x="565978" y="21959"/>
                  </a:lnTo>
                  <a:lnTo>
                    <a:pt x="515121" y="33913"/>
                  </a:lnTo>
                  <a:lnTo>
                    <a:pt x="465854" y="48260"/>
                  </a:lnTo>
                  <a:lnTo>
                    <a:pt x="418310" y="64906"/>
                  </a:lnTo>
                  <a:lnTo>
                    <a:pt x="372622" y="83754"/>
                  </a:lnTo>
                  <a:lnTo>
                    <a:pt x="328922" y="104709"/>
                  </a:lnTo>
                  <a:lnTo>
                    <a:pt x="287341" y="127675"/>
                  </a:lnTo>
                  <a:lnTo>
                    <a:pt x="248014" y="152557"/>
                  </a:lnTo>
                  <a:lnTo>
                    <a:pt x="211071" y="179258"/>
                  </a:lnTo>
                  <a:lnTo>
                    <a:pt x="176646" y="207683"/>
                  </a:lnTo>
                  <a:lnTo>
                    <a:pt x="144871" y="237736"/>
                  </a:lnTo>
                  <a:lnTo>
                    <a:pt x="115879" y="269322"/>
                  </a:lnTo>
                  <a:lnTo>
                    <a:pt x="89801" y="302344"/>
                  </a:lnTo>
                  <a:lnTo>
                    <a:pt x="66771" y="336707"/>
                  </a:lnTo>
                  <a:lnTo>
                    <a:pt x="46920" y="372316"/>
                  </a:lnTo>
                  <a:lnTo>
                    <a:pt x="30382" y="409074"/>
                  </a:lnTo>
                  <a:lnTo>
                    <a:pt x="17288" y="446886"/>
                  </a:lnTo>
                  <a:lnTo>
                    <a:pt x="7772" y="485656"/>
                  </a:lnTo>
                  <a:lnTo>
                    <a:pt x="1965" y="525289"/>
                  </a:lnTo>
                  <a:lnTo>
                    <a:pt x="0" y="565688"/>
                  </a:lnTo>
                  <a:lnTo>
                    <a:pt x="1965" y="606087"/>
                  </a:lnTo>
                  <a:lnTo>
                    <a:pt x="7772" y="645720"/>
                  </a:lnTo>
                  <a:lnTo>
                    <a:pt x="17288" y="684490"/>
                  </a:lnTo>
                  <a:lnTo>
                    <a:pt x="30382" y="722302"/>
                  </a:lnTo>
                  <a:lnTo>
                    <a:pt x="46920" y="759060"/>
                  </a:lnTo>
                  <a:lnTo>
                    <a:pt x="66771" y="794669"/>
                  </a:lnTo>
                  <a:lnTo>
                    <a:pt x="89801" y="829032"/>
                  </a:lnTo>
                  <a:lnTo>
                    <a:pt x="115879" y="862054"/>
                  </a:lnTo>
                  <a:lnTo>
                    <a:pt x="144871" y="893640"/>
                  </a:lnTo>
                  <a:lnTo>
                    <a:pt x="176646" y="923693"/>
                  </a:lnTo>
                  <a:lnTo>
                    <a:pt x="211071" y="952118"/>
                  </a:lnTo>
                  <a:lnTo>
                    <a:pt x="248014" y="978819"/>
                  </a:lnTo>
                  <a:lnTo>
                    <a:pt x="287341" y="1003701"/>
                  </a:lnTo>
                  <a:lnTo>
                    <a:pt x="328922" y="1026667"/>
                  </a:lnTo>
                  <a:lnTo>
                    <a:pt x="372622" y="1047622"/>
                  </a:lnTo>
                  <a:lnTo>
                    <a:pt x="418310" y="1066470"/>
                  </a:lnTo>
                  <a:lnTo>
                    <a:pt x="465854" y="1083116"/>
                  </a:lnTo>
                  <a:lnTo>
                    <a:pt x="515121" y="1097463"/>
                  </a:lnTo>
                  <a:lnTo>
                    <a:pt x="565978" y="1109417"/>
                  </a:lnTo>
                  <a:lnTo>
                    <a:pt x="618293" y="1118881"/>
                  </a:lnTo>
                  <a:lnTo>
                    <a:pt x="671934" y="1125759"/>
                  </a:lnTo>
                  <a:lnTo>
                    <a:pt x="726768" y="1129956"/>
                  </a:lnTo>
                  <a:lnTo>
                    <a:pt x="782662" y="1131376"/>
                  </a:lnTo>
                  <a:lnTo>
                    <a:pt x="838557" y="1129956"/>
                  </a:lnTo>
                  <a:lnTo>
                    <a:pt x="893391" y="1125759"/>
                  </a:lnTo>
                  <a:lnTo>
                    <a:pt x="947032" y="1118881"/>
                  </a:lnTo>
                  <a:lnTo>
                    <a:pt x="999347" y="1109417"/>
                  </a:lnTo>
                  <a:lnTo>
                    <a:pt x="1050204" y="1097463"/>
                  </a:lnTo>
                  <a:lnTo>
                    <a:pt x="1099471" y="1083116"/>
                  </a:lnTo>
                  <a:lnTo>
                    <a:pt x="1147015" y="1066470"/>
                  </a:lnTo>
                  <a:lnTo>
                    <a:pt x="1192703" y="1047622"/>
                  </a:lnTo>
                  <a:lnTo>
                    <a:pt x="1236404" y="1026667"/>
                  </a:lnTo>
                  <a:lnTo>
                    <a:pt x="1277984" y="1003701"/>
                  </a:lnTo>
                  <a:lnTo>
                    <a:pt x="1317312" y="978819"/>
                  </a:lnTo>
                  <a:lnTo>
                    <a:pt x="1354254" y="952118"/>
                  </a:lnTo>
                  <a:lnTo>
                    <a:pt x="1388679" y="923693"/>
                  </a:lnTo>
                  <a:lnTo>
                    <a:pt x="1420454" y="893640"/>
                  </a:lnTo>
                  <a:lnTo>
                    <a:pt x="1449447" y="862054"/>
                  </a:lnTo>
                  <a:lnTo>
                    <a:pt x="1475525" y="829032"/>
                  </a:lnTo>
                  <a:lnTo>
                    <a:pt x="1498555" y="794669"/>
                  </a:lnTo>
                  <a:lnTo>
                    <a:pt x="1518406" y="759060"/>
                  </a:lnTo>
                  <a:lnTo>
                    <a:pt x="1534944" y="722302"/>
                  </a:lnTo>
                  <a:lnTo>
                    <a:pt x="1548038" y="684490"/>
                  </a:lnTo>
                  <a:lnTo>
                    <a:pt x="1557554" y="645720"/>
                  </a:lnTo>
                  <a:lnTo>
                    <a:pt x="1563361" y="606087"/>
                  </a:lnTo>
                  <a:lnTo>
                    <a:pt x="1565327" y="565688"/>
                  </a:lnTo>
                  <a:lnTo>
                    <a:pt x="1563361" y="525289"/>
                  </a:lnTo>
                  <a:lnTo>
                    <a:pt x="1557554" y="485656"/>
                  </a:lnTo>
                  <a:lnTo>
                    <a:pt x="1548038" y="446886"/>
                  </a:lnTo>
                  <a:lnTo>
                    <a:pt x="1534944" y="409074"/>
                  </a:lnTo>
                  <a:lnTo>
                    <a:pt x="1518406" y="372316"/>
                  </a:lnTo>
                  <a:lnTo>
                    <a:pt x="1498555" y="336707"/>
                  </a:lnTo>
                  <a:lnTo>
                    <a:pt x="1475525" y="302344"/>
                  </a:lnTo>
                  <a:lnTo>
                    <a:pt x="1449447" y="269322"/>
                  </a:lnTo>
                  <a:lnTo>
                    <a:pt x="1420454" y="237736"/>
                  </a:lnTo>
                  <a:lnTo>
                    <a:pt x="1388679" y="207683"/>
                  </a:lnTo>
                  <a:lnTo>
                    <a:pt x="1354254" y="179258"/>
                  </a:lnTo>
                  <a:lnTo>
                    <a:pt x="1317312" y="152557"/>
                  </a:lnTo>
                  <a:lnTo>
                    <a:pt x="1277984" y="127675"/>
                  </a:lnTo>
                  <a:lnTo>
                    <a:pt x="1236404" y="104709"/>
                  </a:lnTo>
                  <a:lnTo>
                    <a:pt x="1192703" y="83754"/>
                  </a:lnTo>
                  <a:lnTo>
                    <a:pt x="1147015" y="64906"/>
                  </a:lnTo>
                  <a:lnTo>
                    <a:pt x="1099471" y="48260"/>
                  </a:lnTo>
                  <a:lnTo>
                    <a:pt x="1050204" y="33913"/>
                  </a:lnTo>
                  <a:lnTo>
                    <a:pt x="999347" y="21959"/>
                  </a:lnTo>
                  <a:lnTo>
                    <a:pt x="947032" y="12495"/>
                  </a:lnTo>
                  <a:lnTo>
                    <a:pt x="893391" y="5617"/>
                  </a:lnTo>
                  <a:lnTo>
                    <a:pt x="838557" y="1420"/>
                  </a:lnTo>
                  <a:lnTo>
                    <a:pt x="782662" y="0"/>
                  </a:lnTo>
                  <a:close/>
                </a:path>
              </a:pathLst>
            </a:custGeom>
            <a:solidFill>
              <a:srgbClr val="4472C4"/>
            </a:solidFill>
          </p:spPr>
          <p:txBody>
            <a:bodyPr wrap="square" lIns="0" tIns="0" rIns="0" bIns="0" rtlCol="0"/>
            <a:lstStyle/>
            <a:p>
              <a:endParaRPr/>
            </a:p>
          </p:txBody>
        </p:sp>
        <p:sp>
          <p:nvSpPr>
            <p:cNvPr id="7" name="object 7"/>
            <p:cNvSpPr/>
            <p:nvPr/>
          </p:nvSpPr>
          <p:spPr>
            <a:xfrm>
              <a:off x="9453967" y="2193009"/>
              <a:ext cx="1565910" cy="1131570"/>
            </a:xfrm>
            <a:custGeom>
              <a:avLst/>
              <a:gdLst/>
              <a:ahLst/>
              <a:cxnLst/>
              <a:rect l="l" t="t" r="r" b="b"/>
              <a:pathLst>
                <a:path w="1565909" h="1131570">
                  <a:moveTo>
                    <a:pt x="0" y="565688"/>
                  </a:moveTo>
                  <a:lnTo>
                    <a:pt x="1965" y="525288"/>
                  </a:lnTo>
                  <a:lnTo>
                    <a:pt x="7772" y="485656"/>
                  </a:lnTo>
                  <a:lnTo>
                    <a:pt x="17288" y="446886"/>
                  </a:lnTo>
                  <a:lnTo>
                    <a:pt x="30382" y="409074"/>
                  </a:lnTo>
                  <a:lnTo>
                    <a:pt x="46920" y="372316"/>
                  </a:lnTo>
                  <a:lnTo>
                    <a:pt x="66771" y="336707"/>
                  </a:lnTo>
                  <a:lnTo>
                    <a:pt x="89801" y="302344"/>
                  </a:lnTo>
                  <a:lnTo>
                    <a:pt x="115879" y="269321"/>
                  </a:lnTo>
                  <a:lnTo>
                    <a:pt x="144872" y="237736"/>
                  </a:lnTo>
                  <a:lnTo>
                    <a:pt x="176647" y="207683"/>
                  </a:lnTo>
                  <a:lnTo>
                    <a:pt x="211072" y="179258"/>
                  </a:lnTo>
                  <a:lnTo>
                    <a:pt x="248014" y="152557"/>
                  </a:lnTo>
                  <a:lnTo>
                    <a:pt x="287342" y="127675"/>
                  </a:lnTo>
                  <a:lnTo>
                    <a:pt x="328922" y="104709"/>
                  </a:lnTo>
                  <a:lnTo>
                    <a:pt x="372623" y="83754"/>
                  </a:lnTo>
                  <a:lnTo>
                    <a:pt x="418311" y="64906"/>
                  </a:lnTo>
                  <a:lnTo>
                    <a:pt x="465855" y="48260"/>
                  </a:lnTo>
                  <a:lnTo>
                    <a:pt x="515122" y="33913"/>
                  </a:lnTo>
                  <a:lnTo>
                    <a:pt x="565979" y="21959"/>
                  </a:lnTo>
                  <a:lnTo>
                    <a:pt x="618294" y="12495"/>
                  </a:lnTo>
                  <a:lnTo>
                    <a:pt x="671935" y="5617"/>
                  </a:lnTo>
                  <a:lnTo>
                    <a:pt x="726769" y="1420"/>
                  </a:lnTo>
                  <a:lnTo>
                    <a:pt x="782664" y="0"/>
                  </a:lnTo>
                  <a:lnTo>
                    <a:pt x="838558" y="1420"/>
                  </a:lnTo>
                  <a:lnTo>
                    <a:pt x="893392" y="5617"/>
                  </a:lnTo>
                  <a:lnTo>
                    <a:pt x="947033" y="12495"/>
                  </a:lnTo>
                  <a:lnTo>
                    <a:pt x="999348" y="21959"/>
                  </a:lnTo>
                  <a:lnTo>
                    <a:pt x="1050205" y="33913"/>
                  </a:lnTo>
                  <a:lnTo>
                    <a:pt x="1099472" y="48260"/>
                  </a:lnTo>
                  <a:lnTo>
                    <a:pt x="1147016" y="64906"/>
                  </a:lnTo>
                  <a:lnTo>
                    <a:pt x="1192704" y="83754"/>
                  </a:lnTo>
                  <a:lnTo>
                    <a:pt x="1236405" y="104709"/>
                  </a:lnTo>
                  <a:lnTo>
                    <a:pt x="1277985" y="127675"/>
                  </a:lnTo>
                  <a:lnTo>
                    <a:pt x="1317313" y="152557"/>
                  </a:lnTo>
                  <a:lnTo>
                    <a:pt x="1354255" y="179258"/>
                  </a:lnTo>
                  <a:lnTo>
                    <a:pt x="1388680" y="207683"/>
                  </a:lnTo>
                  <a:lnTo>
                    <a:pt x="1420455" y="237736"/>
                  </a:lnTo>
                  <a:lnTo>
                    <a:pt x="1449448" y="269321"/>
                  </a:lnTo>
                  <a:lnTo>
                    <a:pt x="1475526" y="302344"/>
                  </a:lnTo>
                  <a:lnTo>
                    <a:pt x="1498556" y="336707"/>
                  </a:lnTo>
                  <a:lnTo>
                    <a:pt x="1518407" y="372316"/>
                  </a:lnTo>
                  <a:lnTo>
                    <a:pt x="1534945" y="409074"/>
                  </a:lnTo>
                  <a:lnTo>
                    <a:pt x="1548039" y="446886"/>
                  </a:lnTo>
                  <a:lnTo>
                    <a:pt x="1557555" y="485656"/>
                  </a:lnTo>
                  <a:lnTo>
                    <a:pt x="1563362" y="525288"/>
                  </a:lnTo>
                  <a:lnTo>
                    <a:pt x="1565328" y="565688"/>
                  </a:lnTo>
                  <a:lnTo>
                    <a:pt x="1563362" y="606087"/>
                  </a:lnTo>
                  <a:lnTo>
                    <a:pt x="1557555" y="645719"/>
                  </a:lnTo>
                  <a:lnTo>
                    <a:pt x="1548039" y="684489"/>
                  </a:lnTo>
                  <a:lnTo>
                    <a:pt x="1534945" y="722301"/>
                  </a:lnTo>
                  <a:lnTo>
                    <a:pt x="1518407" y="759059"/>
                  </a:lnTo>
                  <a:lnTo>
                    <a:pt x="1498556" y="794668"/>
                  </a:lnTo>
                  <a:lnTo>
                    <a:pt x="1475526" y="829031"/>
                  </a:lnTo>
                  <a:lnTo>
                    <a:pt x="1449448" y="862054"/>
                  </a:lnTo>
                  <a:lnTo>
                    <a:pt x="1420455" y="893639"/>
                  </a:lnTo>
                  <a:lnTo>
                    <a:pt x="1388680" y="923692"/>
                  </a:lnTo>
                  <a:lnTo>
                    <a:pt x="1354255" y="952117"/>
                  </a:lnTo>
                  <a:lnTo>
                    <a:pt x="1317313" y="978818"/>
                  </a:lnTo>
                  <a:lnTo>
                    <a:pt x="1277985" y="1003700"/>
                  </a:lnTo>
                  <a:lnTo>
                    <a:pt x="1236405" y="1026666"/>
                  </a:lnTo>
                  <a:lnTo>
                    <a:pt x="1192704" y="1047621"/>
                  </a:lnTo>
                  <a:lnTo>
                    <a:pt x="1147016" y="1066469"/>
                  </a:lnTo>
                  <a:lnTo>
                    <a:pt x="1099472" y="1083115"/>
                  </a:lnTo>
                  <a:lnTo>
                    <a:pt x="1050205" y="1097462"/>
                  </a:lnTo>
                  <a:lnTo>
                    <a:pt x="999348" y="1109416"/>
                  </a:lnTo>
                  <a:lnTo>
                    <a:pt x="947033" y="1118880"/>
                  </a:lnTo>
                  <a:lnTo>
                    <a:pt x="893392" y="1125758"/>
                  </a:lnTo>
                  <a:lnTo>
                    <a:pt x="838558" y="1129955"/>
                  </a:lnTo>
                  <a:lnTo>
                    <a:pt x="782664" y="1131376"/>
                  </a:lnTo>
                  <a:lnTo>
                    <a:pt x="726769" y="1129955"/>
                  </a:lnTo>
                  <a:lnTo>
                    <a:pt x="671935" y="1125758"/>
                  </a:lnTo>
                  <a:lnTo>
                    <a:pt x="618294" y="1118880"/>
                  </a:lnTo>
                  <a:lnTo>
                    <a:pt x="565979" y="1109416"/>
                  </a:lnTo>
                  <a:lnTo>
                    <a:pt x="515122" y="1097462"/>
                  </a:lnTo>
                  <a:lnTo>
                    <a:pt x="465855" y="1083115"/>
                  </a:lnTo>
                  <a:lnTo>
                    <a:pt x="418311" y="1066469"/>
                  </a:lnTo>
                  <a:lnTo>
                    <a:pt x="372623" y="1047621"/>
                  </a:lnTo>
                  <a:lnTo>
                    <a:pt x="328922" y="1026666"/>
                  </a:lnTo>
                  <a:lnTo>
                    <a:pt x="287342" y="1003700"/>
                  </a:lnTo>
                  <a:lnTo>
                    <a:pt x="248014" y="978818"/>
                  </a:lnTo>
                  <a:lnTo>
                    <a:pt x="211072" y="952117"/>
                  </a:lnTo>
                  <a:lnTo>
                    <a:pt x="176647" y="923692"/>
                  </a:lnTo>
                  <a:lnTo>
                    <a:pt x="144872" y="893639"/>
                  </a:lnTo>
                  <a:lnTo>
                    <a:pt x="115879" y="862054"/>
                  </a:lnTo>
                  <a:lnTo>
                    <a:pt x="89801" y="829031"/>
                  </a:lnTo>
                  <a:lnTo>
                    <a:pt x="66771" y="794668"/>
                  </a:lnTo>
                  <a:lnTo>
                    <a:pt x="46920" y="759059"/>
                  </a:lnTo>
                  <a:lnTo>
                    <a:pt x="30382" y="722301"/>
                  </a:lnTo>
                  <a:lnTo>
                    <a:pt x="17288" y="684489"/>
                  </a:lnTo>
                  <a:lnTo>
                    <a:pt x="7772" y="645719"/>
                  </a:lnTo>
                  <a:lnTo>
                    <a:pt x="1965" y="606087"/>
                  </a:lnTo>
                  <a:lnTo>
                    <a:pt x="0" y="565688"/>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9877855" y="270916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1</a:t>
            </a:r>
            <a:endParaRPr sz="1200">
              <a:latin typeface="Calibri"/>
              <a:cs typeface="Calibri"/>
            </a:endParaRPr>
          </a:p>
        </p:txBody>
      </p:sp>
      <p:sp>
        <p:nvSpPr>
          <p:cNvPr id="9" name="object 9"/>
          <p:cNvSpPr txBox="1"/>
          <p:nvPr/>
        </p:nvSpPr>
        <p:spPr>
          <a:xfrm>
            <a:off x="9808005" y="2596388"/>
            <a:ext cx="8572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f</a:t>
            </a:r>
            <a:r>
              <a:rPr sz="1800" spc="135" dirty="0">
                <a:solidFill>
                  <a:srgbClr val="FFFFFF"/>
                </a:solidFill>
                <a:latin typeface="Calibri"/>
                <a:cs typeface="Calibri"/>
              </a:rPr>
              <a:t> </a:t>
            </a:r>
            <a:r>
              <a:rPr sz="1800" spc="-5" dirty="0">
                <a:solidFill>
                  <a:srgbClr val="FFFFFF"/>
                </a:solidFill>
                <a:latin typeface="Calibri"/>
                <a:cs typeface="Calibri"/>
              </a:rPr>
              <a:t>&lt;1200?</a:t>
            </a:r>
            <a:endParaRPr sz="1800">
              <a:latin typeface="Calibri"/>
              <a:cs typeface="Calibri"/>
            </a:endParaRPr>
          </a:p>
        </p:txBody>
      </p:sp>
      <p:sp>
        <p:nvSpPr>
          <p:cNvPr id="10" name="object 10"/>
          <p:cNvSpPr/>
          <p:nvPr/>
        </p:nvSpPr>
        <p:spPr>
          <a:xfrm>
            <a:off x="8973515" y="3156991"/>
            <a:ext cx="2380615" cy="1133475"/>
          </a:xfrm>
          <a:custGeom>
            <a:avLst/>
            <a:gdLst/>
            <a:ahLst/>
            <a:cxnLst/>
            <a:rect l="l" t="t" r="r" b="b"/>
            <a:pathLst>
              <a:path w="2380615" h="1133475">
                <a:moveTo>
                  <a:pt x="712355" y="3429"/>
                </a:moveTo>
                <a:lnTo>
                  <a:pt x="707009" y="0"/>
                </a:lnTo>
                <a:lnTo>
                  <a:pt x="38544" y="1039241"/>
                </a:lnTo>
                <a:lnTo>
                  <a:pt x="9182" y="1020356"/>
                </a:lnTo>
                <a:lnTo>
                  <a:pt x="0" y="1105052"/>
                </a:lnTo>
                <a:lnTo>
                  <a:pt x="73266" y="1061567"/>
                </a:lnTo>
                <a:lnTo>
                  <a:pt x="60490" y="1053363"/>
                </a:lnTo>
                <a:lnTo>
                  <a:pt x="43891" y="1042682"/>
                </a:lnTo>
                <a:lnTo>
                  <a:pt x="712355" y="3429"/>
                </a:lnTo>
                <a:close/>
              </a:path>
              <a:path w="2380615" h="1133475">
                <a:moveTo>
                  <a:pt x="2380399" y="1047889"/>
                </a:moveTo>
                <a:lnTo>
                  <a:pt x="2349131" y="1063472"/>
                </a:lnTo>
                <a:lnTo>
                  <a:pt x="1819376" y="292"/>
                </a:lnTo>
                <a:lnTo>
                  <a:pt x="1813699" y="3124"/>
                </a:lnTo>
                <a:lnTo>
                  <a:pt x="2343454" y="1066304"/>
                </a:lnTo>
                <a:lnTo>
                  <a:pt x="2312187" y="1081874"/>
                </a:lnTo>
                <a:lnTo>
                  <a:pt x="2380284" y="1133094"/>
                </a:lnTo>
                <a:lnTo>
                  <a:pt x="2380348" y="1077671"/>
                </a:lnTo>
                <a:lnTo>
                  <a:pt x="2380399" y="1047889"/>
                </a:lnTo>
                <a:close/>
              </a:path>
            </a:pathLst>
          </a:custGeom>
          <a:solidFill>
            <a:srgbClr val="4472C4"/>
          </a:solidFill>
        </p:spPr>
        <p:txBody>
          <a:bodyPr wrap="square" lIns="0" tIns="0" rIns="0" bIns="0" rtlCol="0"/>
          <a:lstStyle/>
          <a:p>
            <a:endParaRPr/>
          </a:p>
        </p:txBody>
      </p:sp>
      <p:sp>
        <p:nvSpPr>
          <p:cNvPr id="11" name="object 11"/>
          <p:cNvSpPr txBox="1"/>
          <p:nvPr/>
        </p:nvSpPr>
        <p:spPr>
          <a:xfrm>
            <a:off x="8948492" y="3480307"/>
            <a:ext cx="32956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y</a:t>
            </a:r>
            <a:r>
              <a:rPr sz="1800" dirty="0">
                <a:latin typeface="Calibri"/>
                <a:cs typeface="Calibri"/>
              </a:rPr>
              <a:t>es</a:t>
            </a:r>
            <a:endParaRPr sz="1800">
              <a:latin typeface="Calibri"/>
              <a:cs typeface="Calibri"/>
            </a:endParaRPr>
          </a:p>
        </p:txBody>
      </p:sp>
      <p:sp>
        <p:nvSpPr>
          <p:cNvPr id="12" name="object 12"/>
          <p:cNvSpPr txBox="1"/>
          <p:nvPr/>
        </p:nvSpPr>
        <p:spPr>
          <a:xfrm>
            <a:off x="11186927" y="3480307"/>
            <a:ext cx="267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6981825" cy="3716654"/>
          </a:xfrm>
          <a:prstGeom prst="rect">
            <a:avLst/>
          </a:prstGeom>
        </p:spPr>
        <p:txBody>
          <a:bodyPr vert="horz" wrap="square" lIns="0" tIns="55244" rIns="0" bIns="0" rtlCol="0">
            <a:spAutoFit/>
          </a:bodyPr>
          <a:lstStyle/>
          <a:p>
            <a:pPr marL="241300" marR="5080" indent="-228600">
              <a:lnSpc>
                <a:spcPct val="90000"/>
              </a:lnSpc>
              <a:spcBef>
                <a:spcPts val="434"/>
              </a:spcBef>
              <a:buFont typeface="Arial"/>
              <a:buChar char="•"/>
              <a:tabLst>
                <a:tab pos="241300" algn="l"/>
              </a:tabLst>
            </a:pPr>
            <a:r>
              <a:rPr sz="2800" spc="-5" dirty="0">
                <a:latin typeface="Calibri"/>
                <a:cs typeface="Calibri"/>
              </a:rPr>
              <a:t>The</a:t>
            </a:r>
            <a:r>
              <a:rPr sz="2800" spc="-10" dirty="0">
                <a:latin typeface="Calibri"/>
                <a:cs typeface="Calibri"/>
              </a:rPr>
              <a:t> </a:t>
            </a:r>
            <a:r>
              <a:rPr sz="2800" spc="-15" dirty="0">
                <a:latin typeface="Calibri"/>
                <a:cs typeface="Calibri"/>
              </a:rPr>
              <a:t>central</a:t>
            </a:r>
            <a:r>
              <a:rPr sz="2800" spc="-10" dirty="0">
                <a:latin typeface="Calibri"/>
                <a:cs typeface="Calibri"/>
              </a:rPr>
              <a:t> </a:t>
            </a:r>
            <a:r>
              <a:rPr sz="2800" spc="-15" dirty="0">
                <a:latin typeface="Calibri"/>
                <a:cs typeface="Calibri"/>
              </a:rPr>
              <a:t>focus</a:t>
            </a:r>
            <a:r>
              <a:rPr sz="280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decision</a:t>
            </a:r>
            <a:r>
              <a:rPr sz="2800" dirty="0">
                <a:latin typeface="Calibri"/>
                <a:cs typeface="Calibri"/>
              </a:rPr>
              <a:t> </a:t>
            </a:r>
            <a:r>
              <a:rPr sz="2800" spc="-15" dirty="0">
                <a:latin typeface="Calibri"/>
                <a:cs typeface="Calibri"/>
              </a:rPr>
              <a:t>tree</a:t>
            </a:r>
            <a:r>
              <a:rPr sz="2800" spc="-10" dirty="0">
                <a:latin typeface="Calibri"/>
                <a:cs typeface="Calibri"/>
              </a:rPr>
              <a:t> </a:t>
            </a:r>
            <a:r>
              <a:rPr sz="2800" spc="-15" dirty="0">
                <a:latin typeface="Calibri"/>
                <a:cs typeface="Calibri"/>
              </a:rPr>
              <a:t>growing </a:t>
            </a:r>
            <a:r>
              <a:rPr sz="2800" spc="-10" dirty="0">
                <a:latin typeface="Calibri"/>
                <a:cs typeface="Calibri"/>
              </a:rPr>
              <a:t> algorithm</a:t>
            </a:r>
            <a:r>
              <a:rPr sz="2800" spc="-5" dirty="0">
                <a:latin typeface="Calibri"/>
                <a:cs typeface="Calibri"/>
              </a:rPr>
              <a:t> is</a:t>
            </a:r>
            <a:r>
              <a:rPr sz="2800" spc="5" dirty="0">
                <a:latin typeface="Calibri"/>
                <a:cs typeface="Calibri"/>
              </a:rPr>
              <a:t> </a:t>
            </a:r>
            <a:r>
              <a:rPr sz="2800" spc="-5" dirty="0">
                <a:latin typeface="Calibri"/>
                <a:cs typeface="Calibri"/>
              </a:rPr>
              <a:t>selecting which</a:t>
            </a:r>
            <a:r>
              <a:rPr sz="2800" dirty="0">
                <a:latin typeface="Calibri"/>
                <a:cs typeface="Calibri"/>
              </a:rPr>
              <a:t> </a:t>
            </a:r>
            <a:r>
              <a:rPr sz="2800" spc="-15" dirty="0">
                <a:latin typeface="Calibri"/>
                <a:cs typeface="Calibri"/>
              </a:rPr>
              <a:t>attribute</a:t>
            </a:r>
            <a:r>
              <a:rPr sz="2800" spc="-5" dirty="0">
                <a:latin typeface="Calibri"/>
                <a:cs typeface="Calibri"/>
              </a:rPr>
              <a:t> </a:t>
            </a:r>
            <a:r>
              <a:rPr sz="2800" spc="-15" dirty="0">
                <a:latin typeface="Calibri"/>
                <a:cs typeface="Calibri"/>
              </a:rPr>
              <a:t>to</a:t>
            </a:r>
            <a:r>
              <a:rPr sz="2800" dirty="0">
                <a:latin typeface="Calibri"/>
                <a:cs typeface="Calibri"/>
              </a:rPr>
              <a:t> </a:t>
            </a:r>
            <a:r>
              <a:rPr sz="2800" spc="-20" dirty="0">
                <a:latin typeface="Calibri"/>
                <a:cs typeface="Calibri"/>
              </a:rPr>
              <a:t>test</a:t>
            </a:r>
            <a:r>
              <a:rPr sz="2800" dirty="0">
                <a:latin typeface="Calibri"/>
                <a:cs typeface="Calibri"/>
              </a:rPr>
              <a:t> </a:t>
            </a:r>
            <a:r>
              <a:rPr sz="2800" spc="-15" dirty="0">
                <a:latin typeface="Calibri"/>
                <a:cs typeface="Calibri"/>
              </a:rPr>
              <a:t>at </a:t>
            </a:r>
            <a:r>
              <a:rPr sz="2800" spc="-620" dirty="0">
                <a:latin typeface="Calibri"/>
                <a:cs typeface="Calibri"/>
              </a:rPr>
              <a:t> </a:t>
            </a:r>
            <a:r>
              <a:rPr sz="2800" spc="-5" dirty="0">
                <a:latin typeface="Calibri"/>
                <a:cs typeface="Calibri"/>
              </a:rPr>
              <a:t>each</a:t>
            </a:r>
            <a:r>
              <a:rPr sz="2800" dirty="0">
                <a:latin typeface="Calibri"/>
                <a:cs typeface="Calibri"/>
              </a:rPr>
              <a:t> </a:t>
            </a:r>
            <a:r>
              <a:rPr sz="2800" spc="-5" dirty="0">
                <a:latin typeface="Calibri"/>
                <a:cs typeface="Calibri"/>
              </a:rPr>
              <a:t>node</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The</a:t>
            </a:r>
            <a:r>
              <a:rPr sz="2800" spc="-10" dirty="0">
                <a:latin typeface="Calibri"/>
                <a:cs typeface="Calibri"/>
              </a:rPr>
              <a:t> goal</a:t>
            </a:r>
            <a:r>
              <a:rPr sz="2800" spc="-5" dirty="0">
                <a:latin typeface="Calibri"/>
                <a:cs typeface="Calibri"/>
              </a:rPr>
              <a:t> is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select the </a:t>
            </a:r>
            <a:r>
              <a:rPr sz="2800" dirty="0">
                <a:latin typeface="Calibri"/>
                <a:cs typeface="Calibri"/>
              </a:rPr>
              <a:t> </a:t>
            </a:r>
            <a:r>
              <a:rPr sz="2800" spc="-15" dirty="0">
                <a:latin typeface="Calibri"/>
                <a:cs typeface="Calibri"/>
              </a:rPr>
              <a:t>attribute</a:t>
            </a:r>
            <a:r>
              <a:rPr sz="2800" spc="-10" dirty="0">
                <a:latin typeface="Calibri"/>
                <a:cs typeface="Calibri"/>
              </a:rPr>
              <a:t> that</a:t>
            </a:r>
            <a:r>
              <a:rPr sz="280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most</a:t>
            </a:r>
            <a:r>
              <a:rPr sz="2800" spc="-5" dirty="0">
                <a:latin typeface="Calibri"/>
                <a:cs typeface="Calibri"/>
              </a:rPr>
              <a:t> </a:t>
            </a:r>
            <a:r>
              <a:rPr sz="2800" spc="-10" dirty="0">
                <a:latin typeface="Calibri"/>
                <a:cs typeface="Calibri"/>
              </a:rPr>
              <a:t>useful</a:t>
            </a:r>
            <a:r>
              <a:rPr sz="2800" spc="-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classifying </a:t>
            </a:r>
            <a:r>
              <a:rPr sz="2800" dirty="0">
                <a:latin typeface="Calibri"/>
                <a:cs typeface="Calibri"/>
              </a:rPr>
              <a:t> </a:t>
            </a:r>
            <a:r>
              <a:rPr sz="2800" spc="-15" dirty="0">
                <a:latin typeface="Calibri"/>
                <a:cs typeface="Calibri"/>
              </a:rPr>
              <a:t>examples.</a:t>
            </a:r>
            <a:endParaRPr sz="2800">
              <a:latin typeface="Calibri"/>
              <a:cs typeface="Calibri"/>
            </a:endParaRPr>
          </a:p>
          <a:p>
            <a:pPr marL="241300" marR="10795" indent="-228600">
              <a:lnSpc>
                <a:spcPts val="3000"/>
              </a:lnSpc>
              <a:spcBef>
                <a:spcPts val="1050"/>
              </a:spcBef>
              <a:buFont typeface="Arial"/>
              <a:buChar char="•"/>
              <a:tabLst>
                <a:tab pos="241300" algn="l"/>
              </a:tabLst>
            </a:pPr>
            <a:r>
              <a:rPr sz="2800" spc="-35" dirty="0">
                <a:latin typeface="Calibri"/>
                <a:cs typeface="Calibri"/>
              </a:rPr>
              <a:t>Top-down,</a:t>
            </a:r>
            <a:r>
              <a:rPr sz="2800" dirty="0">
                <a:latin typeface="Calibri"/>
                <a:cs typeface="Calibri"/>
              </a:rPr>
              <a:t> </a:t>
            </a:r>
            <a:r>
              <a:rPr sz="2800" b="1" spc="-10" dirty="0">
                <a:latin typeface="Calibri"/>
                <a:cs typeface="Calibri"/>
              </a:rPr>
              <a:t>greedy</a:t>
            </a:r>
            <a:r>
              <a:rPr sz="2800" b="1" dirty="0">
                <a:latin typeface="Calibri"/>
                <a:cs typeface="Calibri"/>
              </a:rPr>
              <a:t> </a:t>
            </a:r>
            <a:r>
              <a:rPr sz="2800" spc="-10" dirty="0">
                <a:latin typeface="Calibri"/>
                <a:cs typeface="Calibri"/>
              </a:rPr>
              <a:t>search</a:t>
            </a:r>
            <a:r>
              <a:rPr sz="2800" spc="5" dirty="0">
                <a:latin typeface="Calibri"/>
                <a:cs typeface="Calibri"/>
              </a:rPr>
              <a:t> </a:t>
            </a:r>
            <a:r>
              <a:rPr sz="2800" spc="-10" dirty="0">
                <a:latin typeface="Calibri"/>
                <a:cs typeface="Calibri"/>
              </a:rPr>
              <a:t>through</a:t>
            </a:r>
            <a:r>
              <a:rPr sz="2800" dirty="0">
                <a:latin typeface="Calibri"/>
                <a:cs typeface="Calibri"/>
              </a:rPr>
              <a:t> </a:t>
            </a:r>
            <a:r>
              <a:rPr sz="2800" spc="-5" dirty="0">
                <a:latin typeface="Calibri"/>
                <a:cs typeface="Calibri"/>
              </a:rPr>
              <a:t>the </a:t>
            </a:r>
            <a:r>
              <a:rPr sz="2800" dirty="0">
                <a:latin typeface="Calibri"/>
                <a:cs typeface="Calibri"/>
              </a:rPr>
              <a:t>space </a:t>
            </a:r>
            <a:r>
              <a:rPr sz="2800" spc="-5" dirty="0">
                <a:latin typeface="Calibri"/>
                <a:cs typeface="Calibri"/>
              </a:rPr>
              <a:t>of </a:t>
            </a:r>
            <a:r>
              <a:rPr sz="2800" spc="-620" dirty="0">
                <a:latin typeface="Calibri"/>
                <a:cs typeface="Calibri"/>
              </a:rPr>
              <a:t> </a:t>
            </a:r>
            <a:r>
              <a:rPr sz="2800" spc="-5" dirty="0">
                <a:latin typeface="Calibri"/>
                <a:cs typeface="Calibri"/>
              </a:rPr>
              <a:t>possible</a:t>
            </a:r>
            <a:r>
              <a:rPr sz="2800" spc="-10" dirty="0">
                <a:latin typeface="Calibri"/>
                <a:cs typeface="Calibri"/>
              </a:rPr>
              <a:t> </a:t>
            </a:r>
            <a:r>
              <a:rPr sz="2800" spc="-5" dirty="0">
                <a:latin typeface="Calibri"/>
                <a:cs typeface="Calibri"/>
              </a:rPr>
              <a:t>decision</a:t>
            </a:r>
            <a:r>
              <a:rPr sz="2800" spc="5" dirty="0">
                <a:latin typeface="Calibri"/>
                <a:cs typeface="Calibri"/>
              </a:rPr>
              <a:t> </a:t>
            </a:r>
            <a:r>
              <a:rPr sz="2800" spc="-10" dirty="0">
                <a:latin typeface="Calibri"/>
                <a:cs typeface="Calibri"/>
              </a:rPr>
              <a:t>trees.</a:t>
            </a:r>
            <a:endParaRPr sz="2800">
              <a:latin typeface="Calibri"/>
              <a:cs typeface="Calibri"/>
            </a:endParaRPr>
          </a:p>
          <a:p>
            <a:pPr marL="698500" marR="19685" lvl="1" indent="-228600">
              <a:lnSpc>
                <a:spcPts val="3000"/>
              </a:lnSpc>
              <a:spcBef>
                <a:spcPts val="600"/>
              </a:spcBef>
              <a:buFont typeface="Arial"/>
              <a:buChar char="•"/>
              <a:tabLst>
                <a:tab pos="698500" algn="l"/>
              </a:tabLst>
            </a:pPr>
            <a:r>
              <a:rPr sz="2800" spc="-10" dirty="0">
                <a:latin typeface="Calibri"/>
                <a:cs typeface="Calibri"/>
              </a:rPr>
              <a:t>That</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it </a:t>
            </a:r>
            <a:r>
              <a:rPr sz="2800" spc="-10" dirty="0">
                <a:latin typeface="Calibri"/>
                <a:cs typeface="Calibri"/>
              </a:rPr>
              <a:t>picks</a:t>
            </a:r>
            <a:r>
              <a:rPr sz="2800" spc="5" dirty="0">
                <a:latin typeface="Calibri"/>
                <a:cs typeface="Calibri"/>
              </a:rPr>
              <a:t> </a:t>
            </a:r>
            <a:r>
              <a:rPr sz="2800" spc="-5" dirty="0">
                <a:latin typeface="Calibri"/>
                <a:cs typeface="Calibri"/>
              </a:rPr>
              <a:t>the</a:t>
            </a:r>
            <a:r>
              <a:rPr sz="2800" spc="-10" dirty="0">
                <a:latin typeface="Calibri"/>
                <a:cs typeface="Calibri"/>
              </a:rPr>
              <a:t> best</a:t>
            </a:r>
            <a:r>
              <a:rPr sz="2800" dirty="0">
                <a:latin typeface="Calibri"/>
                <a:cs typeface="Calibri"/>
              </a:rPr>
              <a:t> </a:t>
            </a:r>
            <a:r>
              <a:rPr sz="2800" spc="-15" dirty="0">
                <a:latin typeface="Calibri"/>
                <a:cs typeface="Calibri"/>
              </a:rPr>
              <a:t>attribute</a:t>
            </a:r>
            <a:r>
              <a:rPr sz="2800" spc="-1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never </a:t>
            </a:r>
            <a:r>
              <a:rPr sz="2800" spc="-620" dirty="0">
                <a:latin typeface="Calibri"/>
                <a:cs typeface="Calibri"/>
              </a:rPr>
              <a:t> </a:t>
            </a:r>
            <a:r>
              <a:rPr sz="2800" spc="-10" dirty="0">
                <a:latin typeface="Calibri"/>
                <a:cs typeface="Calibri"/>
              </a:rPr>
              <a:t>looks</a:t>
            </a:r>
            <a:r>
              <a:rPr sz="2800" dirty="0">
                <a:latin typeface="Calibri"/>
                <a:cs typeface="Calibri"/>
              </a:rPr>
              <a:t> </a:t>
            </a:r>
            <a:r>
              <a:rPr sz="2800" spc="-5" dirty="0">
                <a:latin typeface="Calibri"/>
                <a:cs typeface="Calibri"/>
              </a:rPr>
              <a:t>back</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reconsider</a:t>
            </a:r>
            <a:r>
              <a:rPr sz="2800" spc="-5" dirty="0">
                <a:latin typeface="Calibri"/>
                <a:cs typeface="Calibri"/>
              </a:rPr>
              <a:t> </a:t>
            </a:r>
            <a:r>
              <a:rPr sz="2800" spc="-10" dirty="0">
                <a:latin typeface="Calibri"/>
                <a:cs typeface="Calibri"/>
              </a:rPr>
              <a:t>earlier</a:t>
            </a:r>
            <a:r>
              <a:rPr sz="2800" dirty="0">
                <a:latin typeface="Calibri"/>
                <a:cs typeface="Calibri"/>
              </a:rPr>
              <a:t> </a:t>
            </a:r>
            <a:r>
              <a:rPr sz="2800" spc="-5" dirty="0">
                <a:latin typeface="Calibri"/>
                <a:cs typeface="Calibri"/>
              </a:rPr>
              <a:t>choices.</a:t>
            </a:r>
            <a:endParaRPr sz="28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10083800" cy="42989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0" dirty="0">
                <a:latin typeface="Calibri"/>
                <a:cs typeface="Calibri"/>
              </a:rPr>
              <a:t>Splitting</a:t>
            </a:r>
            <a:r>
              <a:rPr sz="2800" spc="-25" dirty="0">
                <a:latin typeface="Calibri"/>
                <a:cs typeface="Calibri"/>
              </a:rPr>
              <a:t> </a:t>
            </a:r>
            <a:r>
              <a:rPr sz="2800" spc="-10" dirty="0">
                <a:latin typeface="Calibri"/>
                <a:cs typeface="Calibri"/>
              </a:rPr>
              <a:t>criterion</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Finding</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features</a:t>
            </a:r>
            <a:r>
              <a:rPr sz="2800" spc="5"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the </a:t>
            </a:r>
            <a:r>
              <a:rPr sz="2800" spc="-10" dirty="0">
                <a:latin typeface="Calibri"/>
                <a:cs typeface="Calibri"/>
              </a:rPr>
              <a:t>values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 on</a:t>
            </a:r>
            <a:endParaRPr sz="2800">
              <a:latin typeface="Calibri"/>
              <a:cs typeface="Calibri"/>
            </a:endParaRPr>
          </a:p>
          <a:p>
            <a:pPr marL="1155700" lvl="2" indent="-229235">
              <a:lnSpc>
                <a:spcPct val="100000"/>
              </a:lnSpc>
              <a:spcBef>
                <a:spcPts val="320"/>
              </a:spcBef>
              <a:buFont typeface="Arial"/>
              <a:buChar char="•"/>
              <a:tabLst>
                <a:tab pos="1155065" algn="l"/>
                <a:tab pos="1155700" algn="l"/>
              </a:tabLst>
            </a:pPr>
            <a:r>
              <a:rPr sz="2000" spc="-15" dirty="0">
                <a:latin typeface="Calibri"/>
                <a:cs typeface="Calibri"/>
              </a:rPr>
              <a:t>for</a:t>
            </a:r>
            <a:r>
              <a:rPr sz="2000" spc="-5" dirty="0">
                <a:latin typeface="Calibri"/>
                <a:cs typeface="Calibri"/>
              </a:rPr>
              <a:t> </a:t>
            </a:r>
            <a:r>
              <a:rPr sz="2000" spc="-10" dirty="0">
                <a:latin typeface="Calibri"/>
                <a:cs typeface="Calibri"/>
              </a:rPr>
              <a:t>example,</a:t>
            </a:r>
            <a:r>
              <a:rPr sz="2000" spc="-5" dirty="0">
                <a:latin typeface="Calibri"/>
                <a:cs typeface="Calibri"/>
              </a:rPr>
              <a:t> </a:t>
            </a:r>
            <a:r>
              <a:rPr sz="2000" spc="-15" dirty="0">
                <a:latin typeface="Calibri"/>
                <a:cs typeface="Calibri"/>
              </a:rPr>
              <a:t>why</a:t>
            </a:r>
            <a:r>
              <a:rPr sz="2000" spc="-10" dirty="0">
                <a:latin typeface="Calibri"/>
                <a:cs typeface="Calibri"/>
              </a:rPr>
              <a:t> test</a:t>
            </a:r>
            <a:r>
              <a:rPr sz="2000" dirty="0">
                <a:latin typeface="Calibri"/>
                <a:cs typeface="Calibri"/>
              </a:rPr>
              <a:t> </a:t>
            </a:r>
            <a:r>
              <a:rPr sz="2000" spc="-15" dirty="0">
                <a:latin typeface="Calibri"/>
                <a:cs typeface="Calibri"/>
              </a:rPr>
              <a:t>first</a:t>
            </a:r>
            <a:r>
              <a:rPr sz="2000" dirty="0">
                <a:latin typeface="Calibri"/>
                <a:cs typeface="Calibri"/>
              </a:rPr>
              <a:t> </a:t>
            </a:r>
            <a:r>
              <a:rPr sz="2000" spc="-10" dirty="0">
                <a:latin typeface="Yu Gothic"/>
                <a:cs typeface="Yu Gothic"/>
              </a:rPr>
              <a:t>“</a:t>
            </a:r>
            <a:r>
              <a:rPr sz="2000" i="1" spc="-10" dirty="0">
                <a:latin typeface="Calibri"/>
                <a:cs typeface="Calibri"/>
              </a:rPr>
              <a:t>past</a:t>
            </a:r>
            <a:r>
              <a:rPr sz="2000" i="1" spc="-5" dirty="0">
                <a:latin typeface="Calibri"/>
                <a:cs typeface="Calibri"/>
              </a:rPr>
              <a:t> </a:t>
            </a:r>
            <a:r>
              <a:rPr sz="2000" i="1" spc="-10" dirty="0">
                <a:latin typeface="Calibri"/>
                <a:cs typeface="Calibri"/>
              </a:rPr>
              <a:t>tense</a:t>
            </a:r>
            <a:r>
              <a:rPr sz="2000" spc="-10" dirty="0">
                <a:latin typeface="Yu Gothic"/>
                <a:cs typeface="Yu Gothic"/>
              </a:rPr>
              <a:t>”</a:t>
            </a:r>
            <a:r>
              <a:rPr sz="2000" spc="-125" dirty="0">
                <a:latin typeface="Yu Gothic"/>
                <a:cs typeface="Yu Gothic"/>
              </a:rPr>
              <a:t> </a:t>
            </a:r>
            <a:r>
              <a:rPr sz="2000" spc="-5" dirty="0">
                <a:latin typeface="Calibri"/>
                <a:cs typeface="Calibri"/>
              </a:rPr>
              <a:t>and not</a:t>
            </a:r>
            <a:r>
              <a:rPr sz="2000" dirty="0">
                <a:latin typeface="Calibri"/>
                <a:cs typeface="Calibri"/>
              </a:rPr>
              <a:t> </a:t>
            </a:r>
            <a:r>
              <a:rPr sz="2000" spc="-10" dirty="0">
                <a:latin typeface="Yu Gothic"/>
                <a:cs typeface="Yu Gothic"/>
              </a:rPr>
              <a:t>“</a:t>
            </a:r>
            <a:r>
              <a:rPr sz="2000" spc="-10" dirty="0">
                <a:latin typeface="Calibri"/>
                <a:cs typeface="Calibri"/>
              </a:rPr>
              <a:t>negative</a:t>
            </a:r>
            <a:r>
              <a:rPr sz="2000" dirty="0">
                <a:latin typeface="Calibri"/>
                <a:cs typeface="Calibri"/>
              </a:rPr>
              <a:t> </a:t>
            </a:r>
            <a:r>
              <a:rPr sz="2000" spc="-5" dirty="0">
                <a:latin typeface="Calibri"/>
                <a:cs typeface="Calibri"/>
              </a:rPr>
              <a:t>emotion</a:t>
            </a:r>
            <a:r>
              <a:rPr sz="2000" spc="-5" dirty="0">
                <a:latin typeface="Yu Gothic"/>
                <a:cs typeface="Yu Gothic"/>
              </a:rPr>
              <a:t>”</a:t>
            </a:r>
            <a:r>
              <a:rPr sz="2000" spc="-5" dirty="0">
                <a:latin typeface="Calibri"/>
                <a:cs typeface="Calibri"/>
              </a:rPr>
              <a:t>?</a:t>
            </a:r>
            <a:endParaRPr sz="2000">
              <a:latin typeface="Calibri"/>
              <a:cs typeface="Calibri"/>
            </a:endParaRPr>
          </a:p>
          <a:p>
            <a:pPr marL="698500" lvl="1" indent="-228600">
              <a:lnSpc>
                <a:spcPts val="3180"/>
              </a:lnSpc>
              <a:spcBef>
                <a:spcPts val="110"/>
              </a:spcBef>
              <a:buFont typeface="Arial"/>
              <a:buChar char="•"/>
              <a:tabLst>
                <a:tab pos="698500" algn="l"/>
              </a:tabLst>
            </a:pPr>
            <a:r>
              <a:rPr sz="2800" spc="-5" dirty="0">
                <a:latin typeface="Calibri"/>
                <a:cs typeface="Calibri"/>
              </a:rPr>
              <a:t>Split</a:t>
            </a:r>
            <a:r>
              <a:rPr sz="2800"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gives</a:t>
            </a:r>
            <a:r>
              <a:rPr sz="2800" spc="10" dirty="0">
                <a:latin typeface="Calibri"/>
                <a:cs typeface="Calibri"/>
              </a:rPr>
              <a:t> </a:t>
            </a:r>
            <a:r>
              <a:rPr sz="2800" dirty="0">
                <a:latin typeface="Calibri"/>
                <a:cs typeface="Calibri"/>
              </a:rPr>
              <a:t>us</a:t>
            </a:r>
            <a:r>
              <a:rPr sz="2800" spc="5" dirty="0">
                <a:latin typeface="Calibri"/>
                <a:cs typeface="Calibri"/>
              </a:rPr>
              <a:t> </a:t>
            </a:r>
            <a:r>
              <a:rPr sz="2800" spc="-5" dirty="0">
                <a:latin typeface="Calibri"/>
                <a:cs typeface="Calibri"/>
              </a:rPr>
              <a:t>the </a:t>
            </a:r>
            <a:r>
              <a:rPr sz="2800" i="1" spc="-5" dirty="0">
                <a:latin typeface="Calibri"/>
                <a:cs typeface="Calibri"/>
              </a:rPr>
              <a:t>maximum</a:t>
            </a:r>
            <a:r>
              <a:rPr sz="2800" i="1" spc="5" dirty="0">
                <a:latin typeface="Calibri"/>
                <a:cs typeface="Calibri"/>
              </a:rPr>
              <a:t> </a:t>
            </a:r>
            <a:r>
              <a:rPr sz="2800" i="1" spc="-10" dirty="0">
                <a:latin typeface="Calibri"/>
                <a:cs typeface="Calibri"/>
              </a:rPr>
              <a:t>information</a:t>
            </a:r>
            <a:r>
              <a:rPr sz="2800" i="1" dirty="0">
                <a:latin typeface="Calibri"/>
                <a:cs typeface="Calibri"/>
              </a:rPr>
              <a:t> </a:t>
            </a:r>
            <a:r>
              <a:rPr sz="2800" i="1" spc="-5" dirty="0">
                <a:latin typeface="Calibri"/>
                <a:cs typeface="Calibri"/>
              </a:rPr>
              <a:t>gain</a:t>
            </a:r>
            <a:r>
              <a:rPr sz="2800" i="1" spc="5"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the</a:t>
            </a:r>
            <a:endParaRPr sz="2800">
              <a:latin typeface="Calibri"/>
              <a:cs typeface="Calibri"/>
            </a:endParaRPr>
          </a:p>
          <a:p>
            <a:pPr marL="698500">
              <a:lnSpc>
                <a:spcPts val="3180"/>
              </a:lnSpc>
            </a:pPr>
            <a:r>
              <a:rPr sz="2800" i="1" spc="-5" dirty="0">
                <a:latin typeface="Calibri"/>
                <a:cs typeface="Calibri"/>
              </a:rPr>
              <a:t>maximum reduction </a:t>
            </a:r>
            <a:r>
              <a:rPr sz="2800" i="1" dirty="0">
                <a:latin typeface="Calibri"/>
                <a:cs typeface="Calibri"/>
              </a:rPr>
              <a:t>of</a:t>
            </a:r>
            <a:r>
              <a:rPr sz="2800" i="1" spc="-5" dirty="0">
                <a:latin typeface="Calibri"/>
                <a:cs typeface="Calibri"/>
              </a:rPr>
              <a:t> </a:t>
            </a:r>
            <a:r>
              <a:rPr sz="2800" i="1" spc="-15" dirty="0">
                <a:latin typeface="Calibri"/>
                <a:cs typeface="Calibri"/>
              </a:rPr>
              <a:t>uncertainty</a:t>
            </a:r>
            <a:r>
              <a:rPr sz="2800" spc="-15" dirty="0">
                <a:latin typeface="Calibri"/>
                <a:cs typeface="Calibri"/>
              </a:rPr>
              <a:t>)</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Stopping</a:t>
            </a:r>
            <a:r>
              <a:rPr sz="2800" spc="-40" dirty="0">
                <a:latin typeface="Calibri"/>
                <a:cs typeface="Calibri"/>
              </a:rPr>
              <a:t> </a:t>
            </a:r>
            <a:r>
              <a:rPr sz="2800" spc="-10" dirty="0">
                <a:latin typeface="Calibri"/>
                <a:cs typeface="Calibri"/>
              </a:rPr>
              <a:t>criterion</a:t>
            </a:r>
            <a:endParaRPr sz="2800">
              <a:latin typeface="Calibri"/>
              <a:cs typeface="Calibri"/>
            </a:endParaRPr>
          </a:p>
          <a:p>
            <a:pPr marL="698500" marR="5080" lvl="1" indent="-228600">
              <a:lnSpc>
                <a:spcPts val="3000"/>
              </a:lnSpc>
              <a:spcBef>
                <a:spcPts val="640"/>
              </a:spcBef>
              <a:buFont typeface="Arial"/>
              <a:buChar char="•"/>
              <a:tabLst>
                <a:tab pos="698500" algn="l"/>
              </a:tabLst>
            </a:pPr>
            <a:r>
              <a:rPr sz="2800" spc="-5" dirty="0">
                <a:latin typeface="Calibri"/>
                <a:cs typeface="Calibri"/>
              </a:rPr>
              <a:t>When</a:t>
            </a:r>
            <a:r>
              <a:rPr sz="2800" dirty="0">
                <a:latin typeface="Calibri"/>
                <a:cs typeface="Calibri"/>
              </a:rPr>
              <a:t> </a:t>
            </a:r>
            <a:r>
              <a:rPr sz="2800" spc="-5" dirty="0">
                <a:latin typeface="Calibri"/>
                <a:cs typeface="Calibri"/>
              </a:rPr>
              <a:t>all the </a:t>
            </a:r>
            <a:r>
              <a:rPr sz="2800" spc="-10" dirty="0">
                <a:latin typeface="Calibri"/>
                <a:cs typeface="Calibri"/>
              </a:rPr>
              <a:t>elements</a:t>
            </a:r>
            <a:r>
              <a:rPr sz="2800" spc="5" dirty="0">
                <a:latin typeface="Calibri"/>
                <a:cs typeface="Calibri"/>
              </a:rPr>
              <a:t> </a:t>
            </a:r>
            <a:r>
              <a:rPr sz="2800" spc="-15" dirty="0">
                <a:latin typeface="Calibri"/>
                <a:cs typeface="Calibri"/>
              </a:rPr>
              <a:t>at</a:t>
            </a:r>
            <a:r>
              <a:rPr sz="2800" spc="-5" dirty="0">
                <a:latin typeface="Calibri"/>
                <a:cs typeface="Calibri"/>
              </a:rPr>
              <a:t> one node </a:t>
            </a:r>
            <a:r>
              <a:rPr sz="2800" spc="-25" dirty="0">
                <a:latin typeface="Calibri"/>
                <a:cs typeface="Calibri"/>
              </a:rPr>
              <a:t>have</a:t>
            </a:r>
            <a:r>
              <a:rPr sz="2800" spc="-5" dirty="0">
                <a:latin typeface="Calibri"/>
                <a:cs typeface="Calibri"/>
              </a:rPr>
              <a:t> the</a:t>
            </a:r>
            <a:r>
              <a:rPr sz="2800" spc="-10" dirty="0">
                <a:latin typeface="Calibri"/>
                <a:cs typeface="Calibri"/>
              </a:rPr>
              <a:t> </a:t>
            </a:r>
            <a:r>
              <a:rPr sz="2800" dirty="0">
                <a:latin typeface="Calibri"/>
                <a:cs typeface="Calibri"/>
              </a:rPr>
              <a:t>same</a:t>
            </a:r>
            <a:r>
              <a:rPr sz="2800" spc="-5" dirty="0">
                <a:latin typeface="Calibri"/>
                <a:cs typeface="Calibri"/>
              </a:rPr>
              <a:t> </a:t>
            </a:r>
            <a:r>
              <a:rPr sz="2800" dirty="0">
                <a:latin typeface="Calibri"/>
                <a:cs typeface="Calibri"/>
              </a:rPr>
              <a:t>class,</a:t>
            </a:r>
            <a:r>
              <a:rPr sz="2800" spc="5" dirty="0">
                <a:latin typeface="Calibri"/>
                <a:cs typeface="Calibri"/>
              </a:rPr>
              <a:t> </a:t>
            </a:r>
            <a:r>
              <a:rPr sz="2800" dirty="0">
                <a:latin typeface="Calibri"/>
                <a:cs typeface="Calibri"/>
              </a:rPr>
              <a:t>no </a:t>
            </a:r>
            <a:r>
              <a:rPr sz="2800" spc="-5" dirty="0">
                <a:latin typeface="Calibri"/>
                <a:cs typeface="Calibri"/>
              </a:rPr>
              <a:t>need </a:t>
            </a:r>
            <a:r>
              <a:rPr sz="2800" spc="-6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a:t>
            </a:r>
            <a:r>
              <a:rPr sz="2800" spc="5" dirty="0">
                <a:latin typeface="Calibri"/>
                <a:cs typeface="Calibri"/>
              </a:rPr>
              <a:t> </a:t>
            </a:r>
            <a:r>
              <a:rPr sz="2800" spc="-5" dirty="0">
                <a:latin typeface="Calibri"/>
                <a:cs typeface="Calibri"/>
              </a:rPr>
              <a:t>further</a:t>
            </a:r>
            <a:endParaRPr sz="2800">
              <a:latin typeface="Calibri"/>
              <a:cs typeface="Calibri"/>
            </a:endParaRPr>
          </a:p>
          <a:p>
            <a:pPr marL="241300" marR="181610" indent="-228600">
              <a:lnSpc>
                <a:spcPts val="3000"/>
              </a:lnSpc>
              <a:spcBef>
                <a:spcPts val="980"/>
              </a:spcBef>
              <a:buFont typeface="Arial"/>
              <a:buChar char="•"/>
              <a:tabLst>
                <a:tab pos="241300" algn="l"/>
              </a:tabLst>
            </a:pPr>
            <a:r>
              <a:rPr sz="2800" spc="-5" dirty="0">
                <a:latin typeface="Calibri"/>
                <a:cs typeface="Calibri"/>
              </a:rPr>
              <a:t>In</a:t>
            </a:r>
            <a:r>
              <a:rPr sz="2800" spc="5" dirty="0">
                <a:latin typeface="Calibri"/>
                <a:cs typeface="Calibri"/>
              </a:rPr>
              <a:t> </a:t>
            </a:r>
            <a:r>
              <a:rPr sz="2800" spc="-10" dirty="0">
                <a:latin typeface="Calibri"/>
                <a:cs typeface="Calibri"/>
              </a:rPr>
              <a:t>practice,</a:t>
            </a:r>
            <a:r>
              <a:rPr sz="2800" spc="5" dirty="0">
                <a:latin typeface="Calibri"/>
                <a:cs typeface="Calibri"/>
              </a:rPr>
              <a:t> </a:t>
            </a:r>
            <a:r>
              <a:rPr sz="2800" spc="-5" dirty="0">
                <a:latin typeface="Calibri"/>
                <a:cs typeface="Calibri"/>
              </a:rPr>
              <a:t>one</a:t>
            </a:r>
            <a:r>
              <a:rPr sz="2800" dirty="0">
                <a:latin typeface="Calibri"/>
                <a:cs typeface="Calibri"/>
              </a:rPr>
              <a:t> </a:t>
            </a:r>
            <a:r>
              <a:rPr sz="2800" spc="-20" dirty="0">
                <a:latin typeface="Calibri"/>
                <a:cs typeface="Calibri"/>
              </a:rPr>
              <a:t>first</a:t>
            </a:r>
            <a:r>
              <a:rPr sz="2800" dirty="0">
                <a:latin typeface="Calibri"/>
                <a:cs typeface="Calibri"/>
              </a:rPr>
              <a:t> </a:t>
            </a:r>
            <a:r>
              <a:rPr sz="2800" spc="-5" dirty="0">
                <a:latin typeface="Calibri"/>
                <a:cs typeface="Calibri"/>
              </a:rPr>
              <a:t>builds</a:t>
            </a:r>
            <a:r>
              <a:rPr sz="2800" spc="10" dirty="0">
                <a:latin typeface="Calibri"/>
                <a:cs typeface="Calibri"/>
              </a:rPr>
              <a:t> </a:t>
            </a:r>
            <a:r>
              <a:rPr sz="2800" dirty="0">
                <a:latin typeface="Calibri"/>
                <a:cs typeface="Calibri"/>
              </a:rPr>
              <a:t>a </a:t>
            </a:r>
            <a:r>
              <a:rPr sz="2800" spc="-20" dirty="0">
                <a:latin typeface="Calibri"/>
                <a:cs typeface="Calibri"/>
              </a:rPr>
              <a:t>large</a:t>
            </a:r>
            <a:r>
              <a:rPr sz="2800" dirty="0">
                <a:latin typeface="Calibri"/>
                <a:cs typeface="Calibri"/>
              </a:rPr>
              <a:t> </a:t>
            </a:r>
            <a:r>
              <a:rPr sz="2800" spc="-15" dirty="0">
                <a:latin typeface="Calibri"/>
                <a:cs typeface="Calibri"/>
              </a:rPr>
              <a:t>tree</a:t>
            </a:r>
            <a:r>
              <a:rPr sz="2800" spc="-5" dirty="0">
                <a:latin typeface="Calibri"/>
                <a:cs typeface="Calibri"/>
              </a:rPr>
              <a:t> and</a:t>
            </a:r>
            <a:r>
              <a:rPr sz="2800" spc="10"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one prunes</a:t>
            </a:r>
            <a:r>
              <a:rPr sz="2800" spc="10" dirty="0">
                <a:latin typeface="Calibri"/>
                <a:cs typeface="Calibri"/>
              </a:rPr>
              <a:t> </a:t>
            </a:r>
            <a:r>
              <a:rPr sz="2800" spc="-5" dirty="0">
                <a:latin typeface="Calibri"/>
                <a:cs typeface="Calibri"/>
              </a:rPr>
              <a:t>it</a:t>
            </a:r>
            <a:r>
              <a:rPr sz="2800" dirty="0">
                <a:latin typeface="Calibri"/>
                <a:cs typeface="Calibri"/>
              </a:rPr>
              <a:t> </a:t>
            </a:r>
            <a:r>
              <a:rPr sz="2800" spc="-5" dirty="0">
                <a:latin typeface="Calibri"/>
                <a:cs typeface="Calibri"/>
              </a:rPr>
              <a:t>back </a:t>
            </a:r>
            <a:r>
              <a:rPr sz="2800" spc="-615" dirty="0">
                <a:latin typeface="Calibri"/>
                <a:cs typeface="Calibri"/>
              </a:rPr>
              <a:t> </a:t>
            </a:r>
            <a:r>
              <a:rPr sz="2800" spc="-10" dirty="0">
                <a:latin typeface="Calibri"/>
                <a:cs typeface="Calibri"/>
              </a:rPr>
              <a:t>(to</a:t>
            </a:r>
            <a:r>
              <a:rPr sz="2800" spc="-5" dirty="0">
                <a:latin typeface="Calibri"/>
                <a:cs typeface="Calibri"/>
              </a:rPr>
              <a:t> </a:t>
            </a:r>
            <a:r>
              <a:rPr sz="2800" spc="-20" dirty="0">
                <a:latin typeface="Calibri"/>
                <a:cs typeface="Calibri"/>
              </a:rPr>
              <a:t>avoid</a:t>
            </a:r>
            <a:r>
              <a:rPr sz="2800" spc="5" dirty="0">
                <a:latin typeface="Calibri"/>
                <a:cs typeface="Calibri"/>
              </a:rPr>
              <a:t> </a:t>
            </a:r>
            <a:r>
              <a:rPr sz="2800" spc="-15" dirty="0">
                <a:latin typeface="Calibri"/>
                <a:cs typeface="Calibri"/>
              </a:rPr>
              <a:t>overfitting)</a:t>
            </a:r>
            <a:endParaRPr sz="2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67077"/>
            <a:ext cx="6414135" cy="1173480"/>
          </a:xfrm>
          <a:prstGeom prst="rect">
            <a:avLst/>
          </a:prstGeom>
        </p:spPr>
        <p:txBody>
          <a:bodyPr vert="horz" wrap="square" lIns="0" tIns="156845" rIns="0" bIns="0" rtlCol="0">
            <a:spAutoFit/>
          </a:bodyPr>
          <a:lstStyle/>
          <a:p>
            <a:pPr marL="12700">
              <a:lnSpc>
                <a:spcPct val="100000"/>
              </a:lnSpc>
              <a:spcBef>
                <a:spcPts val="1235"/>
              </a:spcBef>
            </a:pPr>
            <a:r>
              <a:rPr spc="-20" dirty="0"/>
              <a:t>Information</a:t>
            </a:r>
            <a:r>
              <a:rPr spc="-25" dirty="0"/>
              <a:t> </a:t>
            </a:r>
            <a:r>
              <a:rPr dirty="0"/>
              <a:t>Gain</a:t>
            </a:r>
          </a:p>
          <a:p>
            <a:pPr marL="12700">
              <a:lnSpc>
                <a:spcPct val="100000"/>
              </a:lnSpc>
              <a:spcBef>
                <a:spcPts val="459"/>
              </a:spcBef>
            </a:pPr>
            <a:r>
              <a:rPr sz="1800" b="0" spc="-5" dirty="0">
                <a:solidFill>
                  <a:srgbClr val="000000"/>
                </a:solidFill>
                <a:latin typeface="Calibri"/>
                <a:cs typeface="Calibri"/>
              </a:rPr>
              <a:t>Imagine</a:t>
            </a:r>
            <a:r>
              <a:rPr sz="1800" b="0" spc="5" dirty="0">
                <a:solidFill>
                  <a:srgbClr val="000000"/>
                </a:solidFill>
                <a:latin typeface="Calibri"/>
                <a:cs typeface="Calibri"/>
              </a:rPr>
              <a:t> </a:t>
            </a:r>
            <a:r>
              <a:rPr sz="1800" b="0" spc="-10" dirty="0">
                <a:solidFill>
                  <a:srgbClr val="000000"/>
                </a:solidFill>
                <a:latin typeface="Calibri"/>
                <a:cs typeface="Calibri"/>
              </a:rPr>
              <a:t>you</a:t>
            </a:r>
            <a:r>
              <a:rPr sz="1800" b="0" spc="10" dirty="0">
                <a:solidFill>
                  <a:srgbClr val="000000"/>
                </a:solidFill>
                <a:latin typeface="Calibri"/>
                <a:cs typeface="Calibri"/>
              </a:rPr>
              <a:t> </a:t>
            </a:r>
            <a:r>
              <a:rPr sz="1800" b="0" dirty="0">
                <a:solidFill>
                  <a:srgbClr val="000000"/>
                </a:solidFill>
                <a:latin typeface="Calibri"/>
                <a:cs typeface="Calibri"/>
              </a:rPr>
              <a:t>need</a:t>
            </a:r>
            <a:r>
              <a:rPr sz="1800" b="0" spc="10" dirty="0">
                <a:solidFill>
                  <a:srgbClr val="000000"/>
                </a:solidFill>
                <a:latin typeface="Calibri"/>
                <a:cs typeface="Calibri"/>
              </a:rPr>
              <a:t> </a:t>
            </a:r>
            <a:r>
              <a:rPr sz="1800" b="0" spc="-10" dirty="0">
                <a:solidFill>
                  <a:srgbClr val="000000"/>
                </a:solidFill>
                <a:latin typeface="Calibri"/>
                <a:cs typeface="Calibri"/>
              </a:rPr>
              <a:t>to</a:t>
            </a:r>
            <a:r>
              <a:rPr sz="1800" b="0" spc="5" dirty="0">
                <a:solidFill>
                  <a:srgbClr val="000000"/>
                </a:solidFill>
                <a:latin typeface="Calibri"/>
                <a:cs typeface="Calibri"/>
              </a:rPr>
              <a:t> </a:t>
            </a:r>
            <a:r>
              <a:rPr sz="1800" b="0" spc="-5" dirty="0">
                <a:solidFill>
                  <a:srgbClr val="000000"/>
                </a:solidFill>
                <a:latin typeface="Calibri"/>
                <a:cs typeface="Calibri"/>
              </a:rPr>
              <a:t>determine</a:t>
            </a:r>
            <a:r>
              <a:rPr sz="1800" b="0" spc="5" dirty="0">
                <a:solidFill>
                  <a:srgbClr val="000000"/>
                </a:solidFill>
                <a:latin typeface="Calibri"/>
                <a:cs typeface="Calibri"/>
              </a:rPr>
              <a:t> </a:t>
            </a:r>
            <a:r>
              <a:rPr sz="1800" b="0" dirty="0">
                <a:solidFill>
                  <a:srgbClr val="000000"/>
                </a:solidFill>
                <a:latin typeface="Calibri"/>
                <a:cs typeface="Calibri"/>
              </a:rPr>
              <a:t>who</a:t>
            </a:r>
            <a:r>
              <a:rPr sz="1800" b="0" spc="5" dirty="0">
                <a:solidFill>
                  <a:srgbClr val="000000"/>
                </a:solidFill>
                <a:latin typeface="Calibri"/>
                <a:cs typeface="Calibri"/>
              </a:rPr>
              <a:t> </a:t>
            </a:r>
            <a:r>
              <a:rPr sz="1800" b="0" dirty="0">
                <a:solidFill>
                  <a:srgbClr val="000000"/>
                </a:solidFill>
                <a:latin typeface="Calibri"/>
                <a:cs typeface="Calibri"/>
              </a:rPr>
              <a:t>a</a:t>
            </a:r>
            <a:r>
              <a:rPr sz="1800" b="0" spc="5" dirty="0">
                <a:solidFill>
                  <a:srgbClr val="000000"/>
                </a:solidFill>
                <a:latin typeface="Calibri"/>
                <a:cs typeface="Calibri"/>
              </a:rPr>
              <a:t> </a:t>
            </a:r>
            <a:r>
              <a:rPr sz="1800" b="0" dirty="0">
                <a:solidFill>
                  <a:srgbClr val="000000"/>
                </a:solidFill>
                <a:latin typeface="Calibri"/>
                <a:cs typeface="Calibri"/>
              </a:rPr>
              <a:t>bank</a:t>
            </a:r>
            <a:r>
              <a:rPr sz="1800" b="0" spc="-5" dirty="0">
                <a:solidFill>
                  <a:srgbClr val="000000"/>
                </a:solidFill>
                <a:latin typeface="Calibri"/>
                <a:cs typeface="Calibri"/>
              </a:rPr>
              <a:t> can</a:t>
            </a:r>
            <a:r>
              <a:rPr sz="1800" b="0" spc="10" dirty="0">
                <a:solidFill>
                  <a:srgbClr val="000000"/>
                </a:solidFill>
                <a:latin typeface="Calibri"/>
                <a:cs typeface="Calibri"/>
              </a:rPr>
              <a:t> </a:t>
            </a:r>
            <a:r>
              <a:rPr sz="1800" b="0" spc="-15" dirty="0">
                <a:solidFill>
                  <a:srgbClr val="000000"/>
                </a:solidFill>
                <a:latin typeface="Calibri"/>
                <a:cs typeface="Calibri"/>
              </a:rPr>
              <a:t>safely</a:t>
            </a:r>
            <a:r>
              <a:rPr sz="1800" b="0" dirty="0">
                <a:solidFill>
                  <a:srgbClr val="000000"/>
                </a:solidFill>
                <a:latin typeface="Calibri"/>
                <a:cs typeface="Calibri"/>
              </a:rPr>
              <a:t> </a:t>
            </a:r>
            <a:r>
              <a:rPr sz="1800" b="0" spc="-10" dirty="0">
                <a:solidFill>
                  <a:srgbClr val="000000"/>
                </a:solidFill>
                <a:latin typeface="Calibri"/>
                <a:cs typeface="Calibri"/>
              </a:rPr>
              <a:t>give</a:t>
            </a:r>
            <a:r>
              <a:rPr sz="1800" b="0" spc="5" dirty="0">
                <a:solidFill>
                  <a:srgbClr val="000000"/>
                </a:solidFill>
                <a:latin typeface="Calibri"/>
                <a:cs typeface="Calibri"/>
              </a:rPr>
              <a:t> </a:t>
            </a:r>
            <a:r>
              <a:rPr sz="1800" b="0" spc="-10" dirty="0">
                <a:solidFill>
                  <a:srgbClr val="000000"/>
                </a:solidFill>
                <a:latin typeface="Calibri"/>
                <a:cs typeface="Calibri"/>
              </a:rPr>
              <a:t>credit</a:t>
            </a:r>
            <a:r>
              <a:rPr sz="1800" b="0" dirty="0">
                <a:solidFill>
                  <a:srgbClr val="000000"/>
                </a:solidFill>
                <a:latin typeface="Calibri"/>
                <a:cs typeface="Calibri"/>
              </a:rPr>
              <a:t> </a:t>
            </a:r>
            <a:r>
              <a:rPr sz="1800" b="0" spc="-10" dirty="0">
                <a:solidFill>
                  <a:srgbClr val="000000"/>
                </a:solidFill>
                <a:latin typeface="Calibri"/>
                <a:cs typeface="Calibri"/>
              </a:rPr>
              <a:t>to?</a:t>
            </a:r>
            <a:endParaRPr sz="1800">
              <a:latin typeface="Calibri"/>
              <a:cs typeface="Calibri"/>
            </a:endParaRPr>
          </a:p>
        </p:txBody>
      </p:sp>
      <p:pic>
        <p:nvPicPr>
          <p:cNvPr id="3" name="object 3"/>
          <p:cNvPicPr/>
          <p:nvPr/>
        </p:nvPicPr>
        <p:blipFill>
          <a:blip r:embed="rId2" cstate="print"/>
          <a:stretch>
            <a:fillRect/>
          </a:stretch>
        </p:blipFill>
        <p:spPr>
          <a:xfrm>
            <a:off x="1267373" y="1776286"/>
            <a:ext cx="8615502" cy="4586957"/>
          </a:xfrm>
          <a:prstGeom prst="rect">
            <a:avLst/>
          </a:prstGeom>
        </p:spPr>
      </p:pic>
      <p:sp>
        <p:nvSpPr>
          <p:cNvPr id="4" name="object 4"/>
          <p:cNvSpPr txBox="1"/>
          <p:nvPr/>
        </p:nvSpPr>
        <p:spPr>
          <a:xfrm>
            <a:off x="1938536"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931035" cy="695960"/>
          </a:xfrm>
          <a:prstGeom prst="rect">
            <a:avLst/>
          </a:prstGeom>
        </p:spPr>
        <p:txBody>
          <a:bodyPr vert="horz" wrap="square" lIns="0" tIns="12700" rIns="0" bIns="0" rtlCol="0">
            <a:spAutoFit/>
          </a:bodyPr>
          <a:lstStyle/>
          <a:p>
            <a:pPr marL="12700">
              <a:lnSpc>
                <a:spcPct val="100000"/>
              </a:lnSpc>
              <a:spcBef>
                <a:spcPts val="100"/>
              </a:spcBef>
            </a:pPr>
            <a:r>
              <a:rPr spc="-5" dirty="0"/>
              <a:t>Impurity</a:t>
            </a:r>
          </a:p>
        </p:txBody>
      </p:sp>
      <p:sp>
        <p:nvSpPr>
          <p:cNvPr id="3" name="object 3"/>
          <p:cNvSpPr txBox="1"/>
          <p:nvPr/>
        </p:nvSpPr>
        <p:spPr>
          <a:xfrm>
            <a:off x="1907539" y="6193028"/>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pic>
        <p:nvPicPr>
          <p:cNvPr id="4" name="object 4"/>
          <p:cNvPicPr/>
          <p:nvPr/>
        </p:nvPicPr>
        <p:blipFill>
          <a:blip r:embed="rId2" cstate="print"/>
          <a:stretch>
            <a:fillRect/>
          </a:stretch>
        </p:blipFill>
        <p:spPr>
          <a:xfrm>
            <a:off x="1722136" y="1804280"/>
            <a:ext cx="8282106" cy="28135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463593" y="3855623"/>
            <a:ext cx="2555964" cy="2461298"/>
          </a:xfrm>
          <a:prstGeom prst="rect">
            <a:avLst/>
          </a:prstGeom>
        </p:spPr>
      </p:pic>
      <p:sp>
        <p:nvSpPr>
          <p:cNvPr id="6" name="object 6"/>
          <p:cNvSpPr txBox="1"/>
          <p:nvPr/>
        </p:nvSpPr>
        <p:spPr>
          <a:xfrm>
            <a:off x="916939" y="3379723"/>
            <a:ext cx="8141970" cy="1049655"/>
          </a:xfrm>
          <a:prstGeom prst="rect">
            <a:avLst/>
          </a:prstGeom>
        </p:spPr>
        <p:txBody>
          <a:bodyPr vert="horz" wrap="square" lIns="0" tIns="109855" rIns="0" bIns="0" rtlCol="0">
            <a:spAutoFit/>
          </a:bodyPr>
          <a:lstStyle/>
          <a:p>
            <a:pPr marL="12700">
              <a:lnSpc>
                <a:spcPct val="100000"/>
              </a:lnSpc>
              <a:spcBef>
                <a:spcPts val="865"/>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19040" marR="5080">
              <a:lnSpc>
                <a:spcPct val="102200"/>
              </a:lnSpc>
              <a:spcBef>
                <a:spcPts val="720"/>
              </a:spcBef>
            </a:pPr>
            <a:r>
              <a:rPr sz="1800" spc="-10" dirty="0">
                <a:latin typeface="Calibri"/>
                <a:cs typeface="Calibri"/>
              </a:rPr>
              <a:t>For </a:t>
            </a:r>
            <a:r>
              <a:rPr sz="1800" dirty="0">
                <a:latin typeface="Calibri"/>
                <a:cs typeface="Calibri"/>
              </a:rPr>
              <a:t>a </a:t>
            </a:r>
            <a:r>
              <a:rPr sz="1800" spc="-5" dirty="0">
                <a:latin typeface="Calibri"/>
                <a:cs typeface="Calibri"/>
              </a:rPr>
              <a:t>set </a:t>
            </a:r>
            <a:r>
              <a:rPr sz="1800" dirty="0">
                <a:latin typeface="Calibri"/>
                <a:cs typeface="Calibri"/>
              </a:rPr>
              <a:t>of</a:t>
            </a:r>
            <a:r>
              <a:rPr sz="1800" spc="-5" dirty="0">
                <a:latin typeface="Calibri"/>
                <a:cs typeface="Calibri"/>
              </a:rPr>
              <a:t> </a:t>
            </a:r>
            <a:r>
              <a:rPr sz="1800" spc="-10" dirty="0">
                <a:latin typeface="Calibri"/>
                <a:cs typeface="Calibri"/>
              </a:rPr>
              <a:t>examples,</a:t>
            </a:r>
            <a:r>
              <a:rPr sz="1800" dirty="0">
                <a:latin typeface="Calibri"/>
                <a:cs typeface="Calibri"/>
              </a:rPr>
              <a:t> </a:t>
            </a:r>
            <a:r>
              <a:rPr sz="1800" spc="-5" dirty="0">
                <a:latin typeface="Calibri"/>
                <a:cs typeface="Calibri"/>
              </a:rPr>
              <a:t>P(a)</a:t>
            </a:r>
            <a:r>
              <a:rPr sz="1800" dirty="0">
                <a:latin typeface="Calibri"/>
                <a:cs typeface="Calibri"/>
              </a:rPr>
              <a:t> </a:t>
            </a:r>
            <a:r>
              <a:rPr sz="1800" spc="-5" dirty="0">
                <a:latin typeface="Calibri"/>
                <a:cs typeface="Calibri"/>
              </a:rPr>
              <a:t>is the </a:t>
            </a:r>
            <a:r>
              <a:rPr sz="1800" dirty="0">
                <a:latin typeface="Calibri"/>
                <a:cs typeface="Calibri"/>
              </a:rPr>
              <a:t> </a:t>
            </a:r>
            <a:r>
              <a:rPr sz="1800" spc="-5" dirty="0">
                <a:latin typeface="Calibri"/>
                <a:cs typeface="Calibri"/>
              </a:rPr>
              <a:t>proportion</a:t>
            </a:r>
            <a:r>
              <a:rPr sz="1800" spc="-15" dirty="0">
                <a:latin typeface="Calibri"/>
                <a:cs typeface="Calibri"/>
              </a:rPr>
              <a:t> </a:t>
            </a:r>
            <a:r>
              <a:rPr sz="1800" dirty="0">
                <a:latin typeface="Calibri"/>
                <a:cs typeface="Calibri"/>
              </a:rPr>
              <a:t>of</a:t>
            </a:r>
            <a:r>
              <a:rPr sz="1800" spc="-10" dirty="0">
                <a:latin typeface="Calibri"/>
                <a:cs typeface="Calibri"/>
              </a:rPr>
              <a:t> examples</a:t>
            </a:r>
            <a:r>
              <a:rPr sz="1800" spc="-20"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type </a:t>
            </a:r>
            <a:r>
              <a:rPr sz="1800" i="1" dirty="0">
                <a:latin typeface="Times New Roman"/>
                <a:cs typeface="Times New Roman"/>
              </a:rPr>
              <a:t>a.</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2396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00" dirty="0"/>
              <a:t>Intuition</a:t>
            </a:r>
            <a:r>
              <a:rPr spc="-610" dirty="0"/>
              <a:t> </a:t>
            </a:r>
            <a:r>
              <a:rPr spc="-290" dirty="0"/>
              <a:t>(cont.)</a:t>
            </a:r>
          </a:p>
        </p:txBody>
      </p:sp>
      <p:sp>
        <p:nvSpPr>
          <p:cNvPr id="3" name="object 3"/>
          <p:cNvSpPr txBox="1"/>
          <p:nvPr/>
        </p:nvSpPr>
        <p:spPr>
          <a:xfrm>
            <a:off x="916939" y="1795778"/>
            <a:ext cx="494792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rlito"/>
                <a:cs typeface="Carlito"/>
              </a:rPr>
              <a:t>The bag of </a:t>
            </a:r>
            <a:r>
              <a:rPr sz="2800" spc="-20" dirty="0">
                <a:latin typeface="Carlito"/>
                <a:cs typeface="Carlito"/>
              </a:rPr>
              <a:t>words</a:t>
            </a:r>
            <a:r>
              <a:rPr sz="2800" spc="-5" dirty="0">
                <a:latin typeface="Carlito"/>
                <a:cs typeface="Carlito"/>
              </a:rPr>
              <a:t> </a:t>
            </a:r>
            <a:r>
              <a:rPr sz="2800" spc="-20" dirty="0">
                <a:latin typeface="Carlito"/>
                <a:cs typeface="Carlito"/>
              </a:rPr>
              <a:t>representation</a:t>
            </a:r>
            <a:endParaRPr sz="2800">
              <a:latin typeface="Carlito"/>
              <a:cs typeface="Carlito"/>
            </a:endParaRPr>
          </a:p>
        </p:txBody>
      </p:sp>
      <p:sp>
        <p:nvSpPr>
          <p:cNvPr id="4" name="object 4"/>
          <p:cNvSpPr txBox="1"/>
          <p:nvPr/>
        </p:nvSpPr>
        <p:spPr>
          <a:xfrm>
            <a:off x="2098039" y="3167378"/>
            <a:ext cx="92900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UKIJ Esliye Qara"/>
                <a:cs typeface="UKIJ Esliye Qara"/>
              </a:rPr>
              <a:t>f</a:t>
            </a:r>
            <a:r>
              <a:rPr sz="10600" dirty="0">
                <a:latin typeface="Carlito"/>
                <a:cs typeface="Carlito"/>
              </a:rPr>
              <a:t>(</a:t>
            </a:r>
            <a:endParaRPr sz="10600">
              <a:latin typeface="Carlito"/>
              <a:cs typeface="Carlito"/>
            </a:endParaRPr>
          </a:p>
        </p:txBody>
      </p:sp>
      <p:sp>
        <p:nvSpPr>
          <p:cNvPr id="5" name="object 5"/>
          <p:cNvSpPr txBox="1"/>
          <p:nvPr/>
        </p:nvSpPr>
        <p:spPr>
          <a:xfrm>
            <a:off x="8784218" y="3167378"/>
            <a:ext cx="1671955" cy="1640839"/>
          </a:xfrm>
          <a:prstGeom prst="rect">
            <a:avLst/>
          </a:prstGeom>
        </p:spPr>
        <p:txBody>
          <a:bodyPr vert="horz" wrap="square" lIns="0" tIns="12700" rIns="0" bIns="0" rtlCol="0">
            <a:spAutoFit/>
          </a:bodyPr>
          <a:lstStyle/>
          <a:p>
            <a:pPr marL="12700">
              <a:lnSpc>
                <a:spcPct val="100000"/>
              </a:lnSpc>
              <a:spcBef>
                <a:spcPts val="100"/>
              </a:spcBef>
            </a:pPr>
            <a:r>
              <a:rPr sz="10600" spc="-5" dirty="0">
                <a:latin typeface="Carlito"/>
                <a:cs typeface="Carlito"/>
              </a:rPr>
              <a:t>)</a:t>
            </a:r>
            <a:r>
              <a:rPr sz="10600" spc="-15" dirty="0">
                <a:latin typeface="Carlito"/>
                <a:cs typeface="Carlito"/>
              </a:rPr>
              <a:t>=</a:t>
            </a:r>
            <a:r>
              <a:rPr sz="10600" dirty="0">
                <a:latin typeface="Carlito"/>
                <a:cs typeface="Carlito"/>
              </a:rPr>
              <a:t>c</a:t>
            </a:r>
            <a:endParaRPr sz="10600">
              <a:latin typeface="Carlito"/>
              <a:cs typeface="Carlito"/>
            </a:endParaRPr>
          </a:p>
        </p:txBody>
      </p:sp>
      <p:graphicFrame>
        <p:nvGraphicFramePr>
          <p:cNvPr id="6" name="object 6"/>
          <p:cNvGraphicFramePr>
            <a:graphicFrameLocks noGrp="1"/>
          </p:cNvGraphicFramePr>
          <p:nvPr/>
        </p:nvGraphicFramePr>
        <p:xfrm>
          <a:off x="3414712" y="2942488"/>
          <a:ext cx="4876800" cy="3284220"/>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95300">
                <a:tc>
                  <a:txBody>
                    <a:bodyPr/>
                    <a:lstStyle/>
                    <a:p>
                      <a:pPr marL="90805">
                        <a:lnSpc>
                          <a:spcPts val="3320"/>
                        </a:lnSpc>
                      </a:pPr>
                      <a:r>
                        <a:rPr sz="2800" spc="-10" dirty="0">
                          <a:latin typeface="Courier New"/>
                          <a:cs typeface="Courier New"/>
                        </a:rPr>
                        <a:t>seen</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2</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24840">
                <a:tc>
                  <a:txBody>
                    <a:bodyPr/>
                    <a:lstStyle/>
                    <a:p>
                      <a:pPr marL="90805">
                        <a:lnSpc>
                          <a:spcPts val="3329"/>
                        </a:lnSpc>
                      </a:pPr>
                      <a:r>
                        <a:rPr sz="2800" spc="-10" dirty="0">
                          <a:latin typeface="Courier New"/>
                          <a:cs typeface="Courier New"/>
                        </a:rPr>
                        <a:t>sweet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01980">
                <a:tc>
                  <a:txBody>
                    <a:bodyPr/>
                    <a:lstStyle/>
                    <a:p>
                      <a:pPr marL="90805">
                        <a:lnSpc>
                          <a:spcPts val="3329"/>
                        </a:lnSpc>
                      </a:pPr>
                      <a:r>
                        <a:rPr sz="2800" spc="-10" dirty="0">
                          <a:latin typeface="Courier New"/>
                          <a:cs typeface="Courier New"/>
                        </a:rPr>
                        <a:t>whimsical</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95290">
                <a:tc>
                  <a:txBody>
                    <a:bodyPr/>
                    <a:lstStyle/>
                    <a:p>
                      <a:pPr marL="90805">
                        <a:lnSpc>
                          <a:spcPts val="3320"/>
                        </a:lnSpc>
                      </a:pPr>
                      <a:r>
                        <a:rPr sz="2800" spc="-10" dirty="0">
                          <a:latin typeface="Courier New"/>
                          <a:cs typeface="Courier New"/>
                        </a:rPr>
                        <a:t>recommend</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63880">
                <a:tc>
                  <a:txBody>
                    <a:bodyPr/>
                    <a:lstStyle/>
                    <a:p>
                      <a:pPr marL="90805">
                        <a:lnSpc>
                          <a:spcPts val="3329"/>
                        </a:lnSpc>
                      </a:pPr>
                      <a:r>
                        <a:rPr sz="2800" spc="-10" dirty="0">
                          <a:latin typeface="Courier New"/>
                          <a:cs typeface="Courier New"/>
                        </a:rPr>
                        <a:t>happy</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02930">
                <a:tc>
                  <a:txBody>
                    <a:bodyPr/>
                    <a:lstStyle/>
                    <a:p>
                      <a:pPr algn="ctr">
                        <a:lnSpc>
                          <a:spcPts val="3329"/>
                        </a:lnSpc>
                      </a:pPr>
                      <a:r>
                        <a:rPr sz="2800" spc="-10" dirty="0">
                          <a:latin typeface="Courier New"/>
                          <a:cs typeface="Courier New"/>
                        </a:rPr>
                        <a: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ts val="3329"/>
                        </a:lnSpc>
                      </a:pPr>
                      <a:r>
                        <a:rPr sz="2800" spc="-10" dirty="0">
                          <a:latin typeface="Courier New"/>
                          <a:cs typeface="Courier New"/>
                        </a:rPr>
                        <a:t>...</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7"/>
          <p:cNvSpPr/>
          <p:nvPr/>
        </p:nvSpPr>
        <p:spPr>
          <a:xfrm>
            <a:off x="10617200" y="5080863"/>
            <a:ext cx="558800" cy="5036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715500" y="5080865"/>
            <a:ext cx="591827" cy="5333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631562" y="3820752"/>
            <a:ext cx="2555964" cy="2461298"/>
          </a:xfrm>
          <a:prstGeom prst="rect">
            <a:avLst/>
          </a:prstGeom>
        </p:spPr>
      </p:pic>
      <p:sp>
        <p:nvSpPr>
          <p:cNvPr id="6" name="object 6"/>
          <p:cNvSpPr txBox="1"/>
          <p:nvPr/>
        </p:nvSpPr>
        <p:spPr>
          <a:xfrm>
            <a:off x="878839" y="3422396"/>
            <a:ext cx="9528175" cy="3360420"/>
          </a:xfrm>
          <a:prstGeom prst="rect">
            <a:avLst/>
          </a:prstGeom>
        </p:spPr>
        <p:txBody>
          <a:bodyPr vert="horz" wrap="square" lIns="0" tIns="67310" rIns="0" bIns="0" rtlCol="0">
            <a:spAutoFit/>
          </a:bodyPr>
          <a:lstStyle/>
          <a:p>
            <a:pPr marL="50800">
              <a:lnSpc>
                <a:spcPct val="100000"/>
              </a:lnSpc>
              <a:spcBef>
                <a:spcPts val="530"/>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57140">
              <a:lnSpc>
                <a:spcPct val="100000"/>
              </a:lnSpc>
              <a:spcBef>
                <a:spcPts val="575"/>
              </a:spcBef>
            </a:pPr>
            <a:r>
              <a:rPr sz="2400" i="1" dirty="0">
                <a:latin typeface="Times New Roman"/>
                <a:cs typeface="Times New Roman"/>
              </a:rPr>
              <a:t>If</a:t>
            </a:r>
            <a:r>
              <a:rPr sz="2400" i="1" spc="-20" dirty="0">
                <a:latin typeface="Times New Roman"/>
                <a:cs typeface="Times New Roman"/>
              </a:rPr>
              <a:t> </a:t>
            </a:r>
            <a:r>
              <a:rPr sz="2400" i="1" dirty="0">
                <a:latin typeface="Times New Roman"/>
                <a:cs typeface="Times New Roman"/>
              </a:rPr>
              <a:t>P(a=0)</a:t>
            </a:r>
            <a:r>
              <a:rPr sz="2400" i="1" spc="-15" dirty="0">
                <a:latin typeface="Times New Roman"/>
                <a:cs typeface="Times New Roman"/>
              </a:rPr>
              <a:t> </a:t>
            </a:r>
            <a:r>
              <a:rPr sz="2400" i="1" dirty="0">
                <a:latin typeface="Times New Roman"/>
                <a:cs typeface="Times New Roman"/>
              </a:rPr>
              <a:t>=&gt;</a:t>
            </a:r>
            <a:r>
              <a:rPr sz="2400" i="1" spc="-5" dirty="0">
                <a:latin typeface="Times New Roman"/>
                <a:cs typeface="Times New Roman"/>
              </a:rPr>
              <a:t> P(b)</a:t>
            </a:r>
            <a:r>
              <a:rPr sz="2400" i="1" spc="-1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-(0*</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0</a:t>
            </a:r>
            <a:r>
              <a:rPr sz="2400" i="1" spc="-5" dirty="0">
                <a:latin typeface="Times New Roman"/>
                <a:cs typeface="Times New Roman"/>
              </a:rPr>
              <a:t> </a:t>
            </a:r>
            <a:r>
              <a:rPr sz="2400" i="1" dirty="0">
                <a:latin typeface="Times New Roman"/>
                <a:cs typeface="Times New Roman"/>
              </a:rPr>
              <a:t>+ 1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 0</a:t>
            </a:r>
            <a:endParaRPr sz="2400">
              <a:latin typeface="Times New Roman"/>
              <a:cs typeface="Times New Roman"/>
            </a:endParaRPr>
          </a:p>
          <a:p>
            <a:pPr marL="5057140" marR="2292350">
              <a:lnSpc>
                <a:spcPct val="197500"/>
              </a:lnSpc>
              <a:spcBef>
                <a:spcPts val="120"/>
              </a:spcBef>
            </a:pPr>
            <a:r>
              <a:rPr sz="2400" i="1" dirty="0">
                <a:latin typeface="Times New Roman"/>
                <a:cs typeface="Times New Roman"/>
              </a:rPr>
              <a:t>Same</a:t>
            </a:r>
            <a:r>
              <a:rPr sz="2400" i="1" spc="-50" dirty="0">
                <a:latin typeface="Times New Roman"/>
                <a:cs typeface="Times New Roman"/>
              </a:rPr>
              <a:t> </a:t>
            </a:r>
            <a:r>
              <a:rPr sz="2400" i="1" spc="-5" dirty="0">
                <a:latin typeface="Times New Roman"/>
                <a:cs typeface="Times New Roman"/>
              </a:rPr>
              <a:t>for</a:t>
            </a:r>
            <a:r>
              <a:rPr sz="2400" i="1" spc="-45" dirty="0">
                <a:latin typeface="Times New Roman"/>
                <a:cs typeface="Times New Roman"/>
              </a:rPr>
              <a:t> </a:t>
            </a:r>
            <a:r>
              <a:rPr sz="2400" i="1" dirty="0">
                <a:latin typeface="Times New Roman"/>
                <a:cs typeface="Times New Roman"/>
              </a:rPr>
              <a:t>P(a=1)! </a:t>
            </a:r>
            <a:r>
              <a:rPr sz="2400" i="1" spc="-585" dirty="0">
                <a:latin typeface="Times New Roman"/>
                <a:cs typeface="Times New Roman"/>
              </a:rPr>
              <a:t> </a:t>
            </a:r>
            <a:r>
              <a:rPr sz="2400" i="1" dirty="0">
                <a:latin typeface="Times New Roman"/>
                <a:cs typeface="Times New Roman"/>
              </a:rPr>
              <a:t>If</a:t>
            </a:r>
            <a:r>
              <a:rPr sz="2400" i="1" spc="-15" dirty="0">
                <a:latin typeface="Times New Roman"/>
                <a:cs typeface="Times New Roman"/>
              </a:rPr>
              <a:t> </a:t>
            </a:r>
            <a:r>
              <a:rPr sz="2400" i="1" spc="-5" dirty="0">
                <a:latin typeface="Times New Roman"/>
                <a:cs typeface="Times New Roman"/>
              </a:rPr>
              <a:t>P(a)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0.5</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300"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a:t>
            </a:r>
            <a:endParaRPr sz="2400">
              <a:latin typeface="Times New Roman"/>
              <a:cs typeface="Times New Roman"/>
            </a:endParaRPr>
          </a:p>
          <a:p>
            <a:pPr marL="5742940">
              <a:lnSpc>
                <a:spcPct val="100000"/>
              </a:lnSpc>
              <a:spcBef>
                <a:spcPts val="25"/>
              </a:spcBef>
            </a:pP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r>
              <a:rPr sz="2400" i="1" spc="-10"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5129" y="2828913"/>
            <a:ext cx="4225802" cy="3367437"/>
          </a:xfrm>
          <a:prstGeom prst="rect">
            <a:avLst/>
          </a:prstGeom>
        </p:spPr>
      </p:pic>
      <p:sp>
        <p:nvSpPr>
          <p:cNvPr id="3" name="object 3"/>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4" name="object 4"/>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5" name="object 5"/>
          <p:cNvPicPr/>
          <p:nvPr/>
        </p:nvPicPr>
        <p:blipFill>
          <a:blip r:embed="rId3" cstate="print"/>
          <a:stretch>
            <a:fillRect/>
          </a:stretch>
        </p:blipFill>
        <p:spPr>
          <a:xfrm>
            <a:off x="5600700" y="2480664"/>
            <a:ext cx="5651500" cy="10350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498715" cy="695960"/>
          </a:xfrm>
          <a:prstGeom prst="rect">
            <a:avLst/>
          </a:prstGeom>
        </p:spPr>
        <p:txBody>
          <a:bodyPr vert="horz" wrap="square" lIns="0" tIns="12700" rIns="0" bIns="0" rtlCol="0">
            <a:spAutoFit/>
          </a:bodyPr>
          <a:lstStyle/>
          <a:p>
            <a:pPr marL="12700">
              <a:lnSpc>
                <a:spcPct val="100000"/>
              </a:lnSpc>
              <a:spcBef>
                <a:spcPts val="100"/>
              </a:spcBef>
            </a:pPr>
            <a:r>
              <a:rPr spc="-25" dirty="0"/>
              <a:t>From</a:t>
            </a:r>
            <a:r>
              <a:rPr spc="-15" dirty="0"/>
              <a:t> </a:t>
            </a:r>
            <a:r>
              <a:rPr spc="-25" dirty="0"/>
              <a:t>entropy</a:t>
            </a:r>
            <a:r>
              <a:rPr spc="-15" dirty="0"/>
              <a:t> </a:t>
            </a:r>
            <a:r>
              <a:rPr spc="-20" dirty="0"/>
              <a:t>to</a:t>
            </a:r>
            <a:r>
              <a:rPr dirty="0"/>
              <a:t> </a:t>
            </a:r>
            <a:r>
              <a:rPr spc="-15" dirty="0"/>
              <a:t>information</a:t>
            </a:r>
            <a:r>
              <a:rPr spc="-5" dirty="0"/>
              <a:t> </a:t>
            </a:r>
            <a:r>
              <a:rPr spc="-25" dirty="0"/>
              <a:t>gain</a:t>
            </a:r>
          </a:p>
        </p:txBody>
      </p:sp>
      <p:sp>
        <p:nvSpPr>
          <p:cNvPr id="3" name="object 3"/>
          <p:cNvSpPr txBox="1"/>
          <p:nvPr/>
        </p:nvSpPr>
        <p:spPr>
          <a:xfrm>
            <a:off x="916939" y="1795779"/>
            <a:ext cx="10235565" cy="3003550"/>
          </a:xfrm>
          <a:prstGeom prst="rect">
            <a:avLst/>
          </a:prstGeom>
        </p:spPr>
        <p:txBody>
          <a:bodyPr vert="horz" wrap="square" lIns="0" tIns="63500" rIns="0" bIns="0" rtlCol="0">
            <a:spAutoFit/>
          </a:bodyPr>
          <a:lstStyle/>
          <a:p>
            <a:pPr marL="241300" marR="662940" indent="-228600">
              <a:lnSpc>
                <a:spcPts val="3000"/>
              </a:lnSpc>
              <a:spcBef>
                <a:spcPts val="500"/>
              </a:spcBef>
              <a:buFont typeface="Arial"/>
              <a:buChar char="•"/>
              <a:tabLst>
                <a:tab pos="241300" algn="l"/>
              </a:tabLst>
            </a:pPr>
            <a:r>
              <a:rPr sz="2800" spc="-5" dirty="0">
                <a:latin typeface="Calibri"/>
                <a:cs typeface="Calibri"/>
              </a:rPr>
              <a:t>How</a:t>
            </a:r>
            <a:r>
              <a:rPr sz="2800" dirty="0">
                <a:latin typeface="Calibri"/>
                <a:cs typeface="Calibri"/>
              </a:rPr>
              <a:t> much</a:t>
            </a:r>
            <a:r>
              <a:rPr sz="2800" spc="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organized</a:t>
            </a:r>
            <a:r>
              <a:rPr sz="2800" spc="5" dirty="0">
                <a:latin typeface="Calibri"/>
                <a:cs typeface="Calibri"/>
              </a:rPr>
              <a:t> </a:t>
            </a:r>
            <a:r>
              <a:rPr sz="2800" dirty="0">
                <a:latin typeface="Calibri"/>
                <a:cs typeface="Calibri"/>
              </a:rPr>
              <a:t>the</a:t>
            </a:r>
            <a:r>
              <a:rPr sz="2800" spc="-5" dirty="0">
                <a:latin typeface="Calibri"/>
                <a:cs typeface="Calibri"/>
              </a:rPr>
              <a:t> labels</a:t>
            </a:r>
            <a:r>
              <a:rPr sz="2800" spc="10" dirty="0">
                <a:latin typeface="Calibri"/>
                <a:cs typeface="Calibri"/>
              </a:rPr>
              <a:t> </a:t>
            </a:r>
            <a:r>
              <a:rPr sz="2800" spc="-10" dirty="0">
                <a:latin typeface="Calibri"/>
                <a:cs typeface="Calibri"/>
              </a:rPr>
              <a:t>become</a:t>
            </a:r>
            <a:r>
              <a:rPr sz="2800" spc="-5" dirty="0">
                <a:latin typeface="Calibri"/>
                <a:cs typeface="Calibri"/>
              </a:rPr>
              <a:t> once </a:t>
            </a:r>
            <a:r>
              <a:rPr sz="2800" spc="-15" dirty="0">
                <a:latin typeface="Calibri"/>
                <a:cs typeface="Calibri"/>
              </a:rPr>
              <a:t>we</a:t>
            </a:r>
            <a:r>
              <a:rPr sz="2800" spc="-5" dirty="0">
                <a:latin typeface="Calibri"/>
                <a:cs typeface="Calibri"/>
              </a:rPr>
              <a:t> apply</a:t>
            </a:r>
            <a:r>
              <a:rPr sz="2800" dirty="0">
                <a:latin typeface="Calibri"/>
                <a:cs typeface="Calibri"/>
              </a:rPr>
              <a:t> the </a:t>
            </a:r>
            <a:r>
              <a:rPr sz="2800" spc="-620" dirty="0">
                <a:latin typeface="Calibri"/>
                <a:cs typeface="Calibri"/>
              </a:rPr>
              <a:t> </a:t>
            </a:r>
            <a:r>
              <a:rPr sz="2800" spc="-5" dirty="0">
                <a:latin typeface="Calibri"/>
                <a:cs typeface="Calibri"/>
              </a:rPr>
              <a:t>decision</a:t>
            </a:r>
            <a:r>
              <a:rPr sz="2800" dirty="0">
                <a:latin typeface="Calibri"/>
                <a:cs typeface="Calibri"/>
              </a:rPr>
              <a:t> </a:t>
            </a:r>
            <a:r>
              <a:rPr sz="2800" spc="-10" dirty="0">
                <a:latin typeface="Calibri"/>
                <a:cs typeface="Calibri"/>
              </a:rPr>
              <a:t>stump?</a:t>
            </a:r>
            <a:endParaRPr sz="2800">
              <a:latin typeface="Calibri"/>
              <a:cs typeface="Calibri"/>
            </a:endParaRPr>
          </a:p>
          <a:p>
            <a:pPr marL="241300" marR="5080" indent="-228600">
              <a:lnSpc>
                <a:spcPct val="91100"/>
              </a:lnSpc>
              <a:spcBef>
                <a:spcPts val="880"/>
              </a:spcBef>
              <a:buFont typeface="Arial"/>
              <a:buChar char="•"/>
              <a:tabLst>
                <a:tab pos="241300" algn="l"/>
              </a:tabLst>
            </a:pPr>
            <a:r>
              <a:rPr sz="2800" spc="-55" dirty="0">
                <a:latin typeface="Calibri"/>
                <a:cs typeface="Calibri"/>
              </a:rPr>
              <a:t>We</a:t>
            </a:r>
            <a:r>
              <a:rPr sz="2800" spc="-5" dirty="0">
                <a:latin typeface="Calibri"/>
                <a:cs typeface="Calibri"/>
              </a:rPr>
              <a:t> </a:t>
            </a:r>
            <a:r>
              <a:rPr sz="2800" spc="-15" dirty="0">
                <a:latin typeface="Calibri"/>
                <a:cs typeface="Calibri"/>
              </a:rPr>
              <a:t>calculate</a:t>
            </a:r>
            <a:r>
              <a:rPr sz="2800" spc="-5" dirty="0">
                <a:latin typeface="Calibri"/>
                <a:cs typeface="Calibri"/>
              </a:rPr>
              <a:t> the</a:t>
            </a:r>
            <a:r>
              <a:rPr sz="2800" dirty="0">
                <a:latin typeface="Calibri"/>
                <a:cs typeface="Calibri"/>
              </a:rPr>
              <a:t> </a:t>
            </a:r>
            <a:r>
              <a:rPr sz="2800" spc="-15" dirty="0">
                <a:latin typeface="Calibri"/>
                <a:cs typeface="Calibri"/>
              </a:rPr>
              <a:t>entropy</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each</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 decision</a:t>
            </a:r>
            <a:r>
              <a:rPr sz="2800" spc="5" dirty="0">
                <a:latin typeface="Calibri"/>
                <a:cs typeface="Calibri"/>
              </a:rPr>
              <a:t> </a:t>
            </a:r>
            <a:r>
              <a:rPr sz="2800" spc="-10" dirty="0">
                <a:latin typeface="Calibri"/>
                <a:cs typeface="Calibri"/>
              </a:rPr>
              <a:t>stump's</a:t>
            </a:r>
            <a:r>
              <a:rPr sz="2800" spc="10" dirty="0">
                <a:latin typeface="Calibri"/>
                <a:cs typeface="Calibri"/>
              </a:rPr>
              <a:t> </a:t>
            </a:r>
            <a:r>
              <a:rPr sz="2800" spc="-15" dirty="0">
                <a:latin typeface="Calibri"/>
                <a:cs typeface="Calibri"/>
              </a:rPr>
              <a:t>leaves,</a:t>
            </a:r>
            <a:r>
              <a:rPr sz="2800" spc="5" dirty="0">
                <a:latin typeface="Calibri"/>
                <a:cs typeface="Calibri"/>
              </a:rPr>
              <a:t> </a:t>
            </a:r>
            <a:r>
              <a:rPr sz="2800" spc="-5" dirty="0">
                <a:latin typeface="Calibri"/>
                <a:cs typeface="Calibri"/>
              </a:rPr>
              <a:t>and </a:t>
            </a:r>
            <a:r>
              <a:rPr sz="2800" spc="-615" dirty="0">
                <a:latin typeface="Calibri"/>
                <a:cs typeface="Calibri"/>
              </a:rPr>
              <a:t> </a:t>
            </a:r>
            <a:r>
              <a:rPr sz="2800" spc="-35" dirty="0">
                <a:latin typeface="Calibri"/>
                <a:cs typeface="Calibri"/>
              </a:rPr>
              <a:t>take</a:t>
            </a:r>
            <a:r>
              <a:rPr sz="2800" spc="-5" dirty="0">
                <a:latin typeface="Calibri"/>
                <a:cs typeface="Calibri"/>
              </a:rPr>
              <a:t> the </a:t>
            </a:r>
            <a:r>
              <a:rPr sz="2800" spc="-30" dirty="0">
                <a:latin typeface="Calibri"/>
                <a:cs typeface="Calibri"/>
              </a:rPr>
              <a:t>average</a:t>
            </a:r>
            <a:r>
              <a:rPr sz="2800" spc="-5" dirty="0">
                <a:latin typeface="Calibri"/>
                <a:cs typeface="Calibri"/>
              </a:rPr>
              <a:t> of</a:t>
            </a:r>
            <a:r>
              <a:rPr sz="2800" spc="5" dirty="0">
                <a:latin typeface="Calibri"/>
                <a:cs typeface="Calibri"/>
              </a:rPr>
              <a:t> </a:t>
            </a:r>
            <a:r>
              <a:rPr sz="2800" spc="-5" dirty="0">
                <a:latin typeface="Calibri"/>
                <a:cs typeface="Calibri"/>
              </a:rPr>
              <a:t>those </a:t>
            </a:r>
            <a:r>
              <a:rPr sz="2800" spc="-10" dirty="0">
                <a:latin typeface="Calibri"/>
                <a:cs typeface="Calibri"/>
              </a:rPr>
              <a:t>leaf</a:t>
            </a:r>
            <a:r>
              <a:rPr sz="2800" dirty="0">
                <a:latin typeface="Calibri"/>
                <a:cs typeface="Calibri"/>
              </a:rPr>
              <a:t> </a:t>
            </a:r>
            <a:r>
              <a:rPr sz="2800" spc="-20" dirty="0">
                <a:latin typeface="Calibri"/>
                <a:cs typeface="Calibri"/>
              </a:rPr>
              <a:t>entropy</a:t>
            </a:r>
            <a:r>
              <a:rPr sz="2800" dirty="0">
                <a:latin typeface="Calibri"/>
                <a:cs typeface="Calibri"/>
              </a:rPr>
              <a:t> </a:t>
            </a:r>
            <a:r>
              <a:rPr sz="2800" spc="-15" dirty="0">
                <a:latin typeface="Calibri"/>
                <a:cs typeface="Calibri"/>
              </a:rPr>
              <a:t>values</a:t>
            </a:r>
            <a:r>
              <a:rPr sz="2800" spc="5" dirty="0">
                <a:latin typeface="Calibri"/>
                <a:cs typeface="Calibri"/>
              </a:rPr>
              <a:t> </a:t>
            </a:r>
            <a:r>
              <a:rPr sz="2800" spc="-15" dirty="0">
                <a:latin typeface="Calibri"/>
                <a:cs typeface="Calibri"/>
              </a:rPr>
              <a:t>(weighted</a:t>
            </a:r>
            <a:r>
              <a:rPr sz="2800" spc="5" dirty="0">
                <a:latin typeface="Calibri"/>
                <a:cs typeface="Calibri"/>
              </a:rPr>
              <a:t> </a:t>
            </a:r>
            <a:r>
              <a:rPr sz="2800" spc="-10" dirty="0">
                <a:latin typeface="Calibri"/>
                <a:cs typeface="Calibri"/>
              </a:rPr>
              <a:t>by</a:t>
            </a:r>
            <a:r>
              <a:rPr sz="2800" dirty="0">
                <a:latin typeface="Calibri"/>
                <a:cs typeface="Calibri"/>
              </a:rPr>
              <a:t> </a:t>
            </a:r>
            <a:r>
              <a:rPr sz="2800" spc="-5" dirty="0">
                <a:latin typeface="Calibri"/>
                <a:cs typeface="Calibri"/>
              </a:rPr>
              <a:t>the </a:t>
            </a:r>
            <a:r>
              <a:rPr sz="2800" dirty="0">
                <a:latin typeface="Calibri"/>
                <a:cs typeface="Calibri"/>
              </a:rPr>
              <a:t> </a:t>
            </a:r>
            <a:r>
              <a:rPr sz="2800" spc="-5" dirty="0">
                <a:latin typeface="Calibri"/>
                <a:cs typeface="Calibri"/>
              </a:rPr>
              <a:t>number of</a:t>
            </a:r>
            <a:r>
              <a:rPr sz="2800" dirty="0">
                <a:latin typeface="Calibri"/>
                <a:cs typeface="Calibri"/>
              </a:rPr>
              <a:t> </a:t>
            </a:r>
            <a:r>
              <a:rPr sz="2800" spc="-5" dirty="0">
                <a:latin typeface="Calibri"/>
                <a:cs typeface="Calibri"/>
              </a:rPr>
              <a:t>samples</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each</a:t>
            </a:r>
            <a:r>
              <a:rPr sz="2800" spc="5" dirty="0">
                <a:latin typeface="Calibri"/>
                <a:cs typeface="Calibri"/>
              </a:rPr>
              <a:t> </a:t>
            </a:r>
            <a:r>
              <a:rPr sz="2800" dirty="0">
                <a:latin typeface="Calibri"/>
                <a:cs typeface="Calibri"/>
              </a:rPr>
              <a:t>leaf)</a:t>
            </a:r>
            <a:endParaRPr sz="2800">
              <a:latin typeface="Calibri"/>
              <a:cs typeface="Calibri"/>
            </a:endParaRPr>
          </a:p>
          <a:p>
            <a:pPr marL="241300" marR="167640" indent="-228600">
              <a:lnSpc>
                <a:spcPts val="3000"/>
              </a:lnSpc>
              <a:spcBef>
                <a:spcPts val="1025"/>
              </a:spcBef>
              <a:buFont typeface="Arial"/>
              <a:buChar char="•"/>
              <a:tabLst>
                <a:tab pos="241300" algn="l"/>
              </a:tabLst>
            </a:pPr>
            <a:r>
              <a:rPr sz="2800" spc="-5" dirty="0">
                <a:latin typeface="Calibri"/>
                <a:cs typeface="Calibri"/>
              </a:rPr>
              <a:t>The </a:t>
            </a:r>
            <a:r>
              <a:rPr sz="2800" spc="-15" dirty="0">
                <a:latin typeface="Calibri"/>
                <a:cs typeface="Calibri"/>
              </a:rPr>
              <a:t>information</a:t>
            </a:r>
            <a:r>
              <a:rPr sz="2800" spc="5" dirty="0">
                <a:latin typeface="Calibri"/>
                <a:cs typeface="Calibri"/>
              </a:rPr>
              <a:t> </a:t>
            </a:r>
            <a:r>
              <a:rPr sz="2800" spc="-20" dirty="0">
                <a:latin typeface="Calibri"/>
                <a:cs typeface="Calibri"/>
              </a:rPr>
              <a:t>gain</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equal</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 original </a:t>
            </a:r>
            <a:r>
              <a:rPr sz="2800" spc="-20" dirty="0">
                <a:latin typeface="Calibri"/>
                <a:cs typeface="Calibri"/>
              </a:rPr>
              <a:t>entropy</a:t>
            </a:r>
            <a:r>
              <a:rPr sz="2800" spc="-5" dirty="0">
                <a:latin typeface="Calibri"/>
                <a:cs typeface="Calibri"/>
              </a:rPr>
              <a:t> minus</a:t>
            </a:r>
            <a:r>
              <a:rPr sz="2800" spc="5" dirty="0">
                <a:latin typeface="Calibri"/>
                <a:cs typeface="Calibri"/>
              </a:rPr>
              <a:t> </a:t>
            </a:r>
            <a:r>
              <a:rPr sz="2800" spc="-5" dirty="0">
                <a:latin typeface="Calibri"/>
                <a:cs typeface="Calibri"/>
              </a:rPr>
              <a:t>this </a:t>
            </a:r>
            <a:r>
              <a:rPr sz="2800" spc="-615" dirty="0">
                <a:latin typeface="Calibri"/>
                <a:cs typeface="Calibri"/>
              </a:rPr>
              <a:t> </a:t>
            </a:r>
            <a:r>
              <a:rPr sz="2800" spc="-70" dirty="0">
                <a:latin typeface="Calibri"/>
                <a:cs typeface="Calibri"/>
              </a:rPr>
              <a:t>new,</a:t>
            </a:r>
            <a:r>
              <a:rPr sz="2800" dirty="0">
                <a:latin typeface="Calibri"/>
                <a:cs typeface="Calibri"/>
              </a:rPr>
              <a:t> </a:t>
            </a:r>
            <a:r>
              <a:rPr sz="2800" spc="-10" dirty="0">
                <a:latin typeface="Calibri"/>
                <a:cs typeface="Calibri"/>
              </a:rPr>
              <a:t>reduced</a:t>
            </a:r>
            <a:r>
              <a:rPr sz="2800" spc="5" dirty="0">
                <a:latin typeface="Calibri"/>
                <a:cs typeface="Calibri"/>
              </a:rPr>
              <a:t> </a:t>
            </a:r>
            <a:r>
              <a:rPr sz="2800" spc="-40" dirty="0">
                <a:latin typeface="Calibri"/>
                <a:cs typeface="Calibri"/>
              </a:rPr>
              <a:t>entropy.</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1850" y="1197710"/>
            <a:ext cx="8489315" cy="5300345"/>
            <a:chOff x="831850" y="1197710"/>
            <a:chExt cx="8489315" cy="5300345"/>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7" name="object 7"/>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9" name="object 9"/>
            <p:cNvSpPr/>
            <p:nvPr/>
          </p:nvSpPr>
          <p:spPr>
            <a:xfrm>
              <a:off x="838200" y="5517397"/>
              <a:ext cx="8476615" cy="974090"/>
            </a:xfrm>
            <a:custGeom>
              <a:avLst/>
              <a:gdLst/>
              <a:ahLst/>
              <a:cxnLst/>
              <a:rect l="l" t="t" r="r" b="b"/>
              <a:pathLst>
                <a:path w="8476615" h="974089">
                  <a:moveTo>
                    <a:pt x="8476615" y="0"/>
                  </a:moveTo>
                  <a:lnTo>
                    <a:pt x="0" y="0"/>
                  </a:lnTo>
                  <a:lnTo>
                    <a:pt x="0" y="973755"/>
                  </a:lnTo>
                  <a:lnTo>
                    <a:pt x="8476615" y="973755"/>
                  </a:lnTo>
                  <a:lnTo>
                    <a:pt x="8476615" y="0"/>
                  </a:lnTo>
                  <a:close/>
                </a:path>
              </a:pathLst>
            </a:custGeom>
            <a:solidFill>
              <a:srgbClr val="FFFFFF"/>
            </a:solidFill>
          </p:spPr>
          <p:txBody>
            <a:bodyPr wrap="square" lIns="0" tIns="0" rIns="0" bIns="0" rtlCol="0"/>
            <a:lstStyle/>
            <a:p>
              <a:endParaRPr/>
            </a:p>
          </p:txBody>
        </p:sp>
        <p:sp>
          <p:nvSpPr>
            <p:cNvPr id="10" name="object 10"/>
            <p:cNvSpPr/>
            <p:nvPr/>
          </p:nvSpPr>
          <p:spPr>
            <a:xfrm>
              <a:off x="838200" y="5517397"/>
              <a:ext cx="8476615" cy="974090"/>
            </a:xfrm>
            <a:custGeom>
              <a:avLst/>
              <a:gdLst/>
              <a:ahLst/>
              <a:cxnLst/>
              <a:rect l="l" t="t" r="r" b="b"/>
              <a:pathLst>
                <a:path w="8476615" h="974089">
                  <a:moveTo>
                    <a:pt x="0" y="0"/>
                  </a:moveTo>
                  <a:lnTo>
                    <a:pt x="8476615" y="0"/>
                  </a:lnTo>
                  <a:lnTo>
                    <a:pt x="8476615" y="973755"/>
                  </a:lnTo>
                  <a:lnTo>
                    <a:pt x="0" y="973755"/>
                  </a:lnTo>
                  <a:lnTo>
                    <a:pt x="0" y="0"/>
                  </a:lnTo>
                  <a:close/>
                </a:path>
              </a:pathLst>
            </a:custGeom>
            <a:ln w="12700">
              <a:solidFill>
                <a:srgbClr val="FFFFFF"/>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8200" y="1197710"/>
            <a:ext cx="7689850" cy="5297170"/>
            <a:chOff x="838200" y="1197710"/>
            <a:chExt cx="7689850" cy="5297170"/>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307339" y="0"/>
                  </a:moveTo>
                  <a:lnTo>
                    <a:pt x="0" y="0"/>
                  </a:lnTo>
                  <a:lnTo>
                    <a:pt x="0" y="220435"/>
                  </a:lnTo>
                  <a:lnTo>
                    <a:pt x="307339" y="220435"/>
                  </a:lnTo>
                  <a:lnTo>
                    <a:pt x="307339" y="0"/>
                  </a:lnTo>
                  <a:close/>
                </a:path>
              </a:pathLst>
            </a:custGeom>
            <a:solidFill>
              <a:srgbClr val="FFFFFF"/>
            </a:solidFill>
          </p:spPr>
          <p:txBody>
            <a:bodyPr wrap="square" lIns="0" tIns="0" rIns="0" bIns="0" rtlCol="0"/>
            <a:lstStyle/>
            <a:p>
              <a:endParaRPr/>
            </a:p>
          </p:txBody>
        </p:sp>
        <p:sp>
          <p:nvSpPr>
            <p:cNvPr id="7" name="object 7"/>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9" name="object 9"/>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6406-916E-1E0F-86D3-ECD879E0E43C}"/>
              </a:ext>
            </a:extLst>
          </p:cNvPr>
          <p:cNvSpPr>
            <a:spLocks noGrp="1"/>
          </p:cNvSpPr>
          <p:nvPr>
            <p:ph type="title"/>
          </p:nvPr>
        </p:nvSpPr>
        <p:spPr/>
        <p:txBody>
          <a:bodyPr/>
          <a:lstStyle/>
          <a:p>
            <a:r>
              <a:rPr lang="en-US" dirty="0"/>
              <a:t>Impurity and Entropy</a:t>
            </a:r>
          </a:p>
        </p:txBody>
      </p:sp>
      <p:sp>
        <p:nvSpPr>
          <p:cNvPr id="3" name="Text Placeholder 2">
            <a:extLst>
              <a:ext uri="{FF2B5EF4-FFF2-40B4-BE49-F238E27FC236}">
                <a16:creationId xmlns:a16="http://schemas.microsoft.com/office/drawing/2014/main" id="{AB5CB970-8A91-3595-1608-CDF57B37C856}"/>
              </a:ext>
            </a:extLst>
          </p:cNvPr>
          <p:cNvSpPr>
            <a:spLocks noGrp="1"/>
          </p:cNvSpPr>
          <p:nvPr>
            <p:ph type="body" idx="1"/>
          </p:nvPr>
        </p:nvSpPr>
        <p:spPr/>
        <p:txBody>
          <a:bodyPr/>
          <a:lstStyle/>
          <a:p>
            <a:endParaRPr lang="en-US" dirty="0"/>
          </a:p>
        </p:txBody>
      </p:sp>
      <p:pic>
        <p:nvPicPr>
          <p:cNvPr id="4" name="object 4">
            <a:extLst>
              <a:ext uri="{FF2B5EF4-FFF2-40B4-BE49-F238E27FC236}">
                <a16:creationId xmlns:a16="http://schemas.microsoft.com/office/drawing/2014/main" id="{5EAB1BA6-F250-9694-1F65-51FF18A67155}"/>
              </a:ext>
            </a:extLst>
          </p:cNvPr>
          <p:cNvPicPr/>
          <p:nvPr/>
        </p:nvPicPr>
        <p:blipFill>
          <a:blip r:embed="rId2" cstate="print"/>
          <a:stretch>
            <a:fillRect/>
          </a:stretch>
        </p:blipFill>
        <p:spPr>
          <a:xfrm>
            <a:off x="1722136" y="1804280"/>
            <a:ext cx="8282106" cy="2813538"/>
          </a:xfrm>
          <a:prstGeom prst="rect">
            <a:avLst/>
          </a:prstGeom>
        </p:spPr>
      </p:pic>
      <p:sp>
        <p:nvSpPr>
          <p:cNvPr id="5" name="TextBox 4">
            <a:extLst>
              <a:ext uri="{FF2B5EF4-FFF2-40B4-BE49-F238E27FC236}">
                <a16:creationId xmlns:a16="http://schemas.microsoft.com/office/drawing/2014/main" id="{2AC5F228-6C90-F31C-6B99-C502DF5A1412}"/>
              </a:ext>
            </a:extLst>
          </p:cNvPr>
          <p:cNvSpPr txBox="1"/>
          <p:nvPr/>
        </p:nvSpPr>
        <p:spPr>
          <a:xfrm>
            <a:off x="2321226" y="4936376"/>
            <a:ext cx="1412574" cy="369332"/>
          </a:xfrm>
          <a:prstGeom prst="rect">
            <a:avLst/>
          </a:prstGeom>
          <a:noFill/>
        </p:spPr>
        <p:txBody>
          <a:bodyPr wrap="square">
            <a:spAutoFit/>
          </a:bodyPr>
          <a:lstStyle/>
          <a:p>
            <a:r>
              <a:rPr lang="en-US" sz="1800" spc="-5" dirty="0">
                <a:latin typeface="Calibri"/>
                <a:cs typeface="Calibri"/>
              </a:rPr>
              <a:t>High Entropy </a:t>
            </a:r>
            <a:endParaRPr lang="en-US" dirty="0"/>
          </a:p>
        </p:txBody>
      </p:sp>
      <p:sp>
        <p:nvSpPr>
          <p:cNvPr id="6" name="TextBox 5">
            <a:extLst>
              <a:ext uri="{FF2B5EF4-FFF2-40B4-BE49-F238E27FC236}">
                <a16:creationId xmlns:a16="http://schemas.microsoft.com/office/drawing/2014/main" id="{80E2B64D-BD53-5344-99B0-0A8D15CC3F51}"/>
              </a:ext>
            </a:extLst>
          </p:cNvPr>
          <p:cNvSpPr txBox="1"/>
          <p:nvPr/>
        </p:nvSpPr>
        <p:spPr>
          <a:xfrm>
            <a:off x="5486400" y="4936376"/>
            <a:ext cx="1828800" cy="369332"/>
          </a:xfrm>
          <a:prstGeom prst="rect">
            <a:avLst/>
          </a:prstGeom>
          <a:noFill/>
        </p:spPr>
        <p:txBody>
          <a:bodyPr wrap="square">
            <a:spAutoFit/>
          </a:bodyPr>
          <a:lstStyle/>
          <a:p>
            <a:r>
              <a:rPr lang="en-US" sz="1800" spc="-5" dirty="0">
                <a:latin typeface="Calibri"/>
                <a:cs typeface="Calibri"/>
              </a:rPr>
              <a:t>Medium Entropy </a:t>
            </a:r>
            <a:endParaRPr lang="en-US" dirty="0"/>
          </a:p>
        </p:txBody>
      </p:sp>
      <p:sp>
        <p:nvSpPr>
          <p:cNvPr id="7" name="TextBox 6">
            <a:extLst>
              <a:ext uri="{FF2B5EF4-FFF2-40B4-BE49-F238E27FC236}">
                <a16:creationId xmlns:a16="http://schemas.microsoft.com/office/drawing/2014/main" id="{A3F8560E-E7EA-27FE-D2DD-4BD48B90144D}"/>
              </a:ext>
            </a:extLst>
          </p:cNvPr>
          <p:cNvSpPr txBox="1"/>
          <p:nvPr/>
        </p:nvSpPr>
        <p:spPr>
          <a:xfrm>
            <a:off x="8458202" y="4936376"/>
            <a:ext cx="1412574" cy="369332"/>
          </a:xfrm>
          <a:prstGeom prst="rect">
            <a:avLst/>
          </a:prstGeom>
          <a:noFill/>
        </p:spPr>
        <p:txBody>
          <a:bodyPr wrap="square">
            <a:spAutoFit/>
          </a:bodyPr>
          <a:lstStyle/>
          <a:p>
            <a:r>
              <a:rPr lang="en-US" sz="1800" spc="-5" dirty="0">
                <a:latin typeface="Calibri"/>
                <a:cs typeface="Calibri"/>
              </a:rPr>
              <a:t>Low Entropy </a:t>
            </a:r>
            <a:endParaRPr lang="en-US" dirty="0"/>
          </a:p>
        </p:txBody>
      </p:sp>
    </p:spTree>
    <p:extLst>
      <p:ext uri="{BB962C8B-B14F-4D97-AF65-F5344CB8AC3E}">
        <p14:creationId xmlns:p14="http://schemas.microsoft.com/office/powerpoint/2010/main" val="425581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3689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Strengths</a:t>
            </a:r>
          </a:p>
        </p:txBody>
      </p:sp>
      <p:sp>
        <p:nvSpPr>
          <p:cNvPr id="3" name="object 3"/>
          <p:cNvSpPr txBox="1"/>
          <p:nvPr/>
        </p:nvSpPr>
        <p:spPr>
          <a:xfrm>
            <a:off x="916939" y="1716532"/>
            <a:ext cx="9944100" cy="32105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trees</a:t>
            </a:r>
            <a:r>
              <a:rPr sz="2800" spc="10"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able </a:t>
            </a:r>
            <a:r>
              <a:rPr sz="2800" spc="-15" dirty="0">
                <a:latin typeface="Calibri"/>
                <a:cs typeface="Calibri"/>
              </a:rPr>
              <a:t>to</a:t>
            </a:r>
            <a:r>
              <a:rPr sz="2800" dirty="0">
                <a:latin typeface="Calibri"/>
                <a:cs typeface="Calibri"/>
              </a:rPr>
              <a:t> </a:t>
            </a:r>
            <a:r>
              <a:rPr sz="2800" spc="-25" dirty="0">
                <a:latin typeface="Calibri"/>
                <a:cs typeface="Calibri"/>
              </a:rPr>
              <a:t>generate</a:t>
            </a:r>
            <a:r>
              <a:rPr sz="2800" spc="-5" dirty="0">
                <a:latin typeface="Calibri"/>
                <a:cs typeface="Calibri"/>
              </a:rPr>
              <a:t> </a:t>
            </a:r>
            <a:r>
              <a:rPr sz="2800" spc="-10" dirty="0">
                <a:latin typeface="Calibri"/>
                <a:cs typeface="Calibri"/>
              </a:rPr>
              <a:t>understandable </a:t>
            </a:r>
            <a:r>
              <a:rPr sz="2800" spc="-5" dirty="0">
                <a:latin typeface="Calibri"/>
                <a:cs typeface="Calibri"/>
              </a:rPr>
              <a:t>rules.</a:t>
            </a:r>
            <a:endParaRPr sz="2800">
              <a:latin typeface="Calibri"/>
              <a:cs typeface="Calibri"/>
            </a:endParaRPr>
          </a:p>
          <a:p>
            <a:pPr marL="241300" marR="975360" indent="-228600">
              <a:lnSpc>
                <a:spcPts val="3000"/>
              </a:lnSpc>
              <a:spcBef>
                <a:spcPts val="1025"/>
              </a:spcBef>
              <a:buFont typeface="Arial"/>
              <a:buChar char="•"/>
              <a:tabLst>
                <a:tab pos="241300" algn="l"/>
              </a:tabLst>
            </a:pPr>
            <a:r>
              <a:rPr sz="2800" spc="-5" dirty="0">
                <a:latin typeface="Calibri"/>
                <a:cs typeface="Calibri"/>
              </a:rPr>
              <a:t>Decision</a:t>
            </a:r>
            <a:r>
              <a:rPr sz="2800" spc="15" dirty="0">
                <a:latin typeface="Calibri"/>
                <a:cs typeface="Calibri"/>
              </a:rPr>
              <a:t> </a:t>
            </a:r>
            <a:r>
              <a:rPr sz="2800" spc="-15" dirty="0">
                <a:latin typeface="Calibri"/>
                <a:cs typeface="Calibri"/>
              </a:rPr>
              <a:t>trees</a:t>
            </a:r>
            <a:r>
              <a:rPr sz="2800" spc="20" dirty="0">
                <a:latin typeface="Calibri"/>
                <a:cs typeface="Calibri"/>
              </a:rPr>
              <a:t> </a:t>
            </a:r>
            <a:r>
              <a:rPr sz="2800" spc="-15" dirty="0">
                <a:latin typeface="Calibri"/>
                <a:cs typeface="Calibri"/>
              </a:rPr>
              <a:t>perform</a:t>
            </a:r>
            <a:r>
              <a:rPr sz="2800" spc="10" dirty="0">
                <a:latin typeface="Calibri"/>
                <a:cs typeface="Calibri"/>
              </a:rPr>
              <a:t> </a:t>
            </a:r>
            <a:r>
              <a:rPr sz="2800" spc="-10" dirty="0">
                <a:latin typeface="Calibri"/>
                <a:cs typeface="Calibri"/>
              </a:rPr>
              <a:t>classification</a:t>
            </a:r>
            <a:r>
              <a:rPr sz="2800" spc="20" dirty="0">
                <a:latin typeface="Calibri"/>
                <a:cs typeface="Calibri"/>
              </a:rPr>
              <a:t> </a:t>
            </a:r>
            <a:r>
              <a:rPr sz="2800" spc="-5" dirty="0">
                <a:latin typeface="Calibri"/>
                <a:cs typeface="Calibri"/>
              </a:rPr>
              <a:t>without</a:t>
            </a:r>
            <a:r>
              <a:rPr sz="2800" spc="15" dirty="0">
                <a:latin typeface="Calibri"/>
                <a:cs typeface="Calibri"/>
              </a:rPr>
              <a:t> </a:t>
            </a:r>
            <a:r>
              <a:rPr sz="2800" spc="-10" dirty="0">
                <a:latin typeface="Calibri"/>
                <a:cs typeface="Calibri"/>
              </a:rPr>
              <a:t>requiring</a:t>
            </a:r>
            <a:r>
              <a:rPr sz="2800" spc="5" dirty="0">
                <a:latin typeface="Calibri"/>
                <a:cs typeface="Calibri"/>
              </a:rPr>
              <a:t> </a:t>
            </a:r>
            <a:r>
              <a:rPr sz="2800" dirty="0">
                <a:latin typeface="Calibri"/>
                <a:cs typeface="Calibri"/>
              </a:rPr>
              <a:t>much </a:t>
            </a:r>
            <a:r>
              <a:rPr sz="2800" spc="-615" dirty="0">
                <a:latin typeface="Calibri"/>
                <a:cs typeface="Calibri"/>
              </a:rPr>
              <a:t> </a:t>
            </a:r>
            <a:r>
              <a:rPr sz="2800" spc="-10" dirty="0">
                <a:latin typeface="Calibri"/>
                <a:cs typeface="Calibri"/>
              </a:rPr>
              <a:t>computation.</a:t>
            </a:r>
            <a:endParaRPr sz="2800">
              <a:latin typeface="Calibri"/>
              <a:cs typeface="Calibri"/>
            </a:endParaRPr>
          </a:p>
          <a:p>
            <a:pPr marL="241300" marR="241935" indent="-228600">
              <a:lnSpc>
                <a:spcPts val="3000"/>
              </a:lnSpc>
              <a:spcBef>
                <a:spcPts val="1105"/>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spc="-5" dirty="0">
                <a:latin typeface="Calibri"/>
                <a:cs typeface="Calibri"/>
              </a:rPr>
              <a:t> able</a:t>
            </a:r>
            <a:r>
              <a:rPr sz="2800" dirty="0">
                <a:latin typeface="Calibri"/>
                <a:cs typeface="Calibri"/>
              </a:rPr>
              <a:t> </a:t>
            </a:r>
            <a:r>
              <a:rPr sz="2800" spc="-15" dirty="0">
                <a:latin typeface="Calibri"/>
                <a:cs typeface="Calibri"/>
              </a:rPr>
              <a:t>to</a:t>
            </a:r>
            <a:r>
              <a:rPr sz="2800" spc="10" dirty="0">
                <a:latin typeface="Calibri"/>
                <a:cs typeface="Calibri"/>
              </a:rPr>
              <a:t> </a:t>
            </a:r>
            <a:r>
              <a:rPr sz="2800" spc="-5" dirty="0">
                <a:latin typeface="Calibri"/>
                <a:cs typeface="Calibri"/>
              </a:rPr>
              <a:t>handle both</a:t>
            </a:r>
            <a:r>
              <a:rPr sz="2800" spc="15" dirty="0">
                <a:latin typeface="Calibri"/>
                <a:cs typeface="Calibri"/>
              </a:rPr>
              <a:t> </a:t>
            </a:r>
            <a:r>
              <a:rPr sz="2800" spc="-10" dirty="0">
                <a:latin typeface="Calibri"/>
                <a:cs typeface="Calibri"/>
              </a:rPr>
              <a:t>continuous</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categorical </a:t>
            </a:r>
            <a:r>
              <a:rPr sz="2800" spc="-615" dirty="0">
                <a:latin typeface="Calibri"/>
                <a:cs typeface="Calibri"/>
              </a:rPr>
              <a:t> </a:t>
            </a:r>
            <a:r>
              <a:rPr sz="2800" spc="-10" dirty="0">
                <a:latin typeface="Calibri"/>
                <a:cs typeface="Calibri"/>
              </a:rPr>
              <a:t>variables.</a:t>
            </a:r>
            <a:endParaRPr sz="28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provide</a:t>
            </a:r>
            <a:r>
              <a:rPr sz="2800" dirty="0">
                <a:latin typeface="Calibri"/>
                <a:cs typeface="Calibri"/>
              </a:rPr>
              <a:t> a</a:t>
            </a:r>
            <a:r>
              <a:rPr sz="2800" spc="5" dirty="0">
                <a:latin typeface="Calibri"/>
                <a:cs typeface="Calibri"/>
              </a:rPr>
              <a:t> </a:t>
            </a:r>
            <a:r>
              <a:rPr sz="2800" spc="-5" dirty="0">
                <a:latin typeface="Calibri"/>
                <a:cs typeface="Calibri"/>
              </a:rPr>
              <a:t>clear</a:t>
            </a:r>
            <a:r>
              <a:rPr sz="2800" spc="5" dirty="0">
                <a:latin typeface="Calibri"/>
                <a:cs typeface="Calibri"/>
              </a:rPr>
              <a:t> </a:t>
            </a:r>
            <a:r>
              <a:rPr sz="2800" spc="-10" dirty="0">
                <a:latin typeface="Calibri"/>
                <a:cs typeface="Calibri"/>
              </a:rPr>
              <a:t>indication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which</a:t>
            </a:r>
            <a:r>
              <a:rPr sz="2800" spc="15" dirty="0">
                <a:latin typeface="Calibri"/>
                <a:cs typeface="Calibri"/>
              </a:rPr>
              <a:t> </a:t>
            </a:r>
            <a:r>
              <a:rPr sz="2800" spc="-25" dirty="0">
                <a:latin typeface="Calibri"/>
                <a:cs typeface="Calibri"/>
              </a:rPr>
              <a:t>features</a:t>
            </a:r>
            <a:r>
              <a:rPr sz="2800" spc="15"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most </a:t>
            </a:r>
            <a:r>
              <a:rPr sz="2800" spc="-615" dirty="0">
                <a:latin typeface="Calibri"/>
                <a:cs typeface="Calibri"/>
              </a:rPr>
              <a:t> </a:t>
            </a:r>
            <a:r>
              <a:rPr sz="2800" spc="-10" dirty="0">
                <a:latin typeface="Calibri"/>
                <a:cs typeface="Calibri"/>
              </a:rPr>
              <a:t>important</a:t>
            </a:r>
            <a:r>
              <a:rPr sz="2800"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classification.</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1256612" y="1454403"/>
            <a:ext cx="9561830" cy="3006725"/>
          </a:xfrm>
          <a:prstGeom prst="rect">
            <a:avLst/>
          </a:prstGeom>
        </p:spPr>
        <p:txBody>
          <a:bodyPr vert="horz" wrap="square" lIns="0" tIns="63500" rIns="0" bIns="0" rtlCol="0">
            <a:spAutoFit/>
          </a:bodyPr>
          <a:lstStyle/>
          <a:p>
            <a:pPr marL="240665" marR="29209" indent="-228600">
              <a:lnSpc>
                <a:spcPts val="3000"/>
              </a:lnSpc>
              <a:spcBef>
                <a:spcPts val="50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dirty="0">
                <a:latin typeface="Calibri"/>
                <a:cs typeface="Calibri"/>
              </a:rPr>
              <a:t> </a:t>
            </a:r>
            <a:r>
              <a:rPr sz="2800" spc="-15" dirty="0">
                <a:latin typeface="Calibri"/>
                <a:cs typeface="Calibri"/>
              </a:rPr>
              <a:t>prone</a:t>
            </a:r>
            <a:r>
              <a:rPr sz="2800"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errors</a:t>
            </a:r>
            <a:r>
              <a:rPr sz="2800" spc="15" dirty="0">
                <a:latin typeface="Calibri"/>
                <a:cs typeface="Calibri"/>
              </a:rPr>
              <a:t> </a:t>
            </a:r>
            <a:r>
              <a:rPr sz="2800" spc="-5" dirty="0">
                <a:latin typeface="Calibri"/>
                <a:cs typeface="Calibri"/>
              </a:rPr>
              <a:t>in</a:t>
            </a:r>
            <a:r>
              <a:rPr sz="2800" spc="15" dirty="0">
                <a:latin typeface="Calibri"/>
                <a:cs typeface="Calibri"/>
              </a:rPr>
              <a:t> </a:t>
            </a:r>
            <a:r>
              <a:rPr sz="2800" spc="-10" dirty="0">
                <a:latin typeface="Calibri"/>
                <a:cs typeface="Calibri"/>
              </a:rPr>
              <a:t>classification</a:t>
            </a:r>
            <a:r>
              <a:rPr sz="2800" spc="15" dirty="0">
                <a:latin typeface="Calibri"/>
                <a:cs typeface="Calibri"/>
              </a:rPr>
              <a:t> </a:t>
            </a:r>
            <a:r>
              <a:rPr sz="2800" spc="-10" dirty="0">
                <a:latin typeface="Calibri"/>
                <a:cs typeface="Calibri"/>
              </a:rPr>
              <a:t>problems</a:t>
            </a:r>
            <a:r>
              <a:rPr sz="2800" spc="10" dirty="0">
                <a:latin typeface="Calibri"/>
                <a:cs typeface="Calibri"/>
              </a:rPr>
              <a:t> </a:t>
            </a:r>
            <a:r>
              <a:rPr sz="2800" spc="-5" dirty="0">
                <a:latin typeface="Calibri"/>
                <a:cs typeface="Calibri"/>
              </a:rPr>
              <a:t>with </a:t>
            </a:r>
            <a:r>
              <a:rPr sz="2800" spc="-615" dirty="0">
                <a:latin typeface="Calibri"/>
                <a:cs typeface="Calibri"/>
              </a:rPr>
              <a:t> </a:t>
            </a:r>
            <a:r>
              <a:rPr sz="2800" spc="-15" dirty="0">
                <a:latin typeface="Calibri"/>
                <a:cs typeface="Calibri"/>
              </a:rPr>
              <a:t>many</a:t>
            </a:r>
            <a:r>
              <a:rPr sz="2800" dirty="0">
                <a:latin typeface="Calibri"/>
                <a:cs typeface="Calibri"/>
              </a:rPr>
              <a:t> </a:t>
            </a:r>
            <a:r>
              <a:rPr sz="2800" spc="-5" dirty="0">
                <a:latin typeface="Calibri"/>
                <a:cs typeface="Calibri"/>
              </a:rPr>
              <a:t>classes</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relatively</a:t>
            </a:r>
            <a:r>
              <a:rPr sz="2800" dirty="0">
                <a:latin typeface="Calibri"/>
                <a:cs typeface="Calibri"/>
              </a:rPr>
              <a:t> </a:t>
            </a:r>
            <a:r>
              <a:rPr sz="2800" spc="-5" dirty="0">
                <a:latin typeface="Calibri"/>
                <a:cs typeface="Calibri"/>
              </a:rPr>
              <a:t>small</a:t>
            </a:r>
            <a:r>
              <a:rPr sz="2800" spc="5" dirty="0">
                <a:latin typeface="Calibri"/>
                <a:cs typeface="Calibri"/>
              </a:rPr>
              <a:t> </a:t>
            </a:r>
            <a:r>
              <a:rPr sz="2800" spc="-5" dirty="0">
                <a:latin typeface="Calibri"/>
                <a:cs typeface="Calibri"/>
              </a:rPr>
              <a:t>number</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dirty="0">
                <a:latin typeface="Calibri"/>
                <a:cs typeface="Calibri"/>
              </a:rPr>
              <a:t> </a:t>
            </a:r>
            <a:r>
              <a:rPr sz="2800" spc="-15" dirty="0">
                <a:latin typeface="Calibri"/>
                <a:cs typeface="Calibri"/>
              </a:rPr>
              <a:t>examples.</a:t>
            </a:r>
            <a:endParaRPr sz="2800">
              <a:latin typeface="Calibri"/>
              <a:cs typeface="Calibri"/>
            </a:endParaRPr>
          </a:p>
          <a:p>
            <a:pPr marL="697865" marR="5080" lvl="1" indent="-228600">
              <a:lnSpc>
                <a:spcPct val="90700"/>
              </a:lnSpc>
              <a:spcBef>
                <a:spcPts val="415"/>
              </a:spcBef>
              <a:buFont typeface="Arial"/>
              <a:buChar char="•"/>
              <a:tabLst>
                <a:tab pos="698500" algn="l"/>
              </a:tabLst>
            </a:pPr>
            <a:r>
              <a:rPr sz="2800" spc="-5" dirty="0">
                <a:latin typeface="Calibri"/>
                <a:cs typeface="Calibri"/>
              </a:rPr>
              <a:t>Since each</a:t>
            </a:r>
            <a:r>
              <a:rPr sz="2800" spc="5" dirty="0">
                <a:latin typeface="Calibri"/>
                <a:cs typeface="Calibri"/>
              </a:rPr>
              <a:t> </a:t>
            </a:r>
            <a:r>
              <a:rPr sz="2800" spc="-15" dirty="0">
                <a:latin typeface="Calibri"/>
                <a:cs typeface="Calibri"/>
              </a:rPr>
              <a:t>branch</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dirty="0">
                <a:latin typeface="Calibri"/>
                <a:cs typeface="Calibri"/>
              </a:rPr>
              <a:t> </a:t>
            </a:r>
            <a:r>
              <a:rPr sz="2800" spc="-5" dirty="0">
                <a:latin typeface="Calibri"/>
                <a:cs typeface="Calibri"/>
              </a:rPr>
              <a:t>splits</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training</a:t>
            </a:r>
            <a:r>
              <a:rPr sz="2800" spc="-5" dirty="0">
                <a:latin typeface="Calibri"/>
                <a:cs typeface="Calibri"/>
              </a:rPr>
              <a:t> </a:t>
            </a:r>
            <a:r>
              <a:rPr sz="2800" spc="-15" dirty="0">
                <a:latin typeface="Calibri"/>
                <a:cs typeface="Calibri"/>
              </a:rPr>
              <a:t>data, </a:t>
            </a:r>
            <a:r>
              <a:rPr sz="2800" spc="-615" dirty="0">
                <a:latin typeface="Calibri"/>
                <a:cs typeface="Calibri"/>
              </a:rPr>
              <a:t> </a:t>
            </a:r>
            <a:r>
              <a:rPr sz="2800" dirty="0">
                <a:latin typeface="Calibri"/>
                <a:cs typeface="Calibri"/>
              </a:rPr>
              <a:t>the</a:t>
            </a:r>
            <a:r>
              <a:rPr sz="2800" spc="-10" dirty="0">
                <a:latin typeface="Calibri"/>
                <a:cs typeface="Calibri"/>
              </a:rPr>
              <a:t> amount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spc="-5"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available</a:t>
            </a:r>
            <a:r>
              <a:rPr sz="2800" spc="-5"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r>
              <a:rPr sz="2800" spc="5" dirty="0">
                <a:latin typeface="Calibri"/>
                <a:cs typeface="Calibri"/>
              </a:rPr>
              <a:t> </a:t>
            </a:r>
            <a:r>
              <a:rPr sz="2800" spc="-5" dirty="0">
                <a:latin typeface="Calibri"/>
                <a:cs typeface="Calibri"/>
              </a:rPr>
              <a:t>nodes</a:t>
            </a:r>
            <a:r>
              <a:rPr sz="2800" spc="5" dirty="0">
                <a:latin typeface="Calibri"/>
                <a:cs typeface="Calibri"/>
              </a:rPr>
              <a:t> </a:t>
            </a:r>
            <a:r>
              <a:rPr sz="2800" spc="-15" dirty="0">
                <a:latin typeface="Calibri"/>
                <a:cs typeface="Calibri"/>
              </a:rPr>
              <a:t>lower</a:t>
            </a:r>
            <a:r>
              <a:rPr sz="2800" dirty="0">
                <a:latin typeface="Calibri"/>
                <a:cs typeface="Calibri"/>
              </a:rPr>
              <a:t> </a:t>
            </a:r>
            <a:r>
              <a:rPr sz="2800" spc="-5" dirty="0">
                <a:latin typeface="Calibri"/>
                <a:cs typeface="Calibri"/>
              </a:rPr>
              <a:t>in </a:t>
            </a:r>
            <a:r>
              <a:rPr sz="2800" dirty="0">
                <a:latin typeface="Calibri"/>
                <a:cs typeface="Calibri"/>
              </a:rPr>
              <a:t> the</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5" dirty="0">
                <a:latin typeface="Calibri"/>
                <a:cs typeface="Calibri"/>
              </a:rPr>
              <a:t> </a:t>
            </a:r>
            <a:r>
              <a:rPr sz="2800" spc="-10" dirty="0">
                <a:latin typeface="Calibri"/>
                <a:cs typeface="Calibri"/>
              </a:rPr>
              <a:t>become</a:t>
            </a:r>
            <a:r>
              <a:rPr sz="2800" spc="-5" dirty="0">
                <a:latin typeface="Calibri"/>
                <a:cs typeface="Calibri"/>
              </a:rPr>
              <a:t> </a:t>
            </a:r>
            <a:r>
              <a:rPr sz="2800" spc="-10" dirty="0">
                <a:latin typeface="Calibri"/>
                <a:cs typeface="Calibri"/>
              </a:rPr>
              <a:t>quite</a:t>
            </a:r>
            <a:r>
              <a:rPr sz="2800" spc="-5" dirty="0">
                <a:latin typeface="Calibri"/>
                <a:cs typeface="Calibri"/>
              </a:rPr>
              <a:t> small.</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10" dirty="0">
                <a:latin typeface="Calibri"/>
                <a:cs typeface="Calibri"/>
              </a:rPr>
              <a:t> </a:t>
            </a:r>
            <a:r>
              <a:rPr sz="2800" dirty="0">
                <a:latin typeface="Calibri"/>
                <a:cs typeface="Calibri"/>
              </a:rPr>
              <a:t>be</a:t>
            </a:r>
            <a:r>
              <a:rPr sz="2800" spc="-5" dirty="0">
                <a:latin typeface="Calibri"/>
                <a:cs typeface="Calibri"/>
              </a:rPr>
              <a:t> </a:t>
            </a:r>
            <a:r>
              <a:rPr sz="2800" spc="-10" dirty="0">
                <a:latin typeface="Calibri"/>
                <a:cs typeface="Calibri"/>
              </a:rPr>
              <a:t>computationally</a:t>
            </a:r>
            <a:r>
              <a:rPr sz="2800" spc="-5" dirty="0">
                <a:latin typeface="Calibri"/>
                <a:cs typeface="Calibri"/>
              </a:rPr>
              <a:t> </a:t>
            </a:r>
            <a:r>
              <a:rPr sz="2800" spc="-15" dirty="0">
                <a:latin typeface="Calibri"/>
                <a:cs typeface="Calibri"/>
              </a:rPr>
              <a:t>expensive</a:t>
            </a:r>
            <a:r>
              <a:rPr sz="2800"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endParaRPr sz="2800">
              <a:latin typeface="Calibri"/>
              <a:cs typeface="Calibri"/>
            </a:endParaRPr>
          </a:p>
          <a:p>
            <a:pPr marL="698500" lvl="1" indent="-229235">
              <a:lnSpc>
                <a:spcPct val="100000"/>
              </a:lnSpc>
              <a:spcBef>
                <a:spcPts val="140"/>
              </a:spcBef>
              <a:buFont typeface="Arial"/>
              <a:buChar char="•"/>
              <a:tabLst>
                <a:tab pos="698500" algn="l"/>
              </a:tabLst>
            </a:pPr>
            <a:r>
              <a:rPr sz="2800" spc="-5" dirty="0">
                <a:latin typeface="Calibri"/>
                <a:cs typeface="Calibri"/>
              </a:rPr>
              <a:t>Need </a:t>
            </a:r>
            <a:r>
              <a:rPr sz="2800" spc="-15" dirty="0">
                <a:latin typeface="Calibri"/>
                <a:cs typeface="Calibri"/>
              </a:rPr>
              <a:t>to</a:t>
            </a:r>
            <a:r>
              <a:rPr sz="2800" spc="-5" dirty="0">
                <a:latin typeface="Calibri"/>
                <a:cs typeface="Calibri"/>
              </a:rPr>
              <a:t> </a:t>
            </a:r>
            <a:r>
              <a:rPr sz="2800" spc="-10" dirty="0">
                <a:latin typeface="Calibri"/>
                <a:cs typeface="Calibri"/>
              </a:rPr>
              <a:t>compare </a:t>
            </a:r>
            <a:r>
              <a:rPr sz="2800" spc="-5" dirty="0">
                <a:latin typeface="Calibri"/>
                <a:cs typeface="Calibri"/>
              </a:rPr>
              <a:t>all</a:t>
            </a:r>
            <a:r>
              <a:rPr sz="2800" spc="-10" dirty="0">
                <a:latin typeface="Calibri"/>
                <a:cs typeface="Calibri"/>
              </a:rPr>
              <a:t> </a:t>
            </a:r>
            <a:r>
              <a:rPr sz="2800" spc="-5" dirty="0">
                <a:latin typeface="Calibri"/>
                <a:cs typeface="Calibri"/>
              </a:rPr>
              <a:t>possible</a:t>
            </a:r>
            <a:r>
              <a:rPr sz="2800" spc="-15" dirty="0">
                <a:latin typeface="Calibri"/>
                <a:cs typeface="Calibri"/>
              </a:rPr>
              <a:t> </a:t>
            </a:r>
            <a:r>
              <a:rPr sz="2800" spc="-5" dirty="0">
                <a:latin typeface="Calibri"/>
                <a:cs typeface="Calibri"/>
              </a:rPr>
              <a:t>splits</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916939" y="1661667"/>
            <a:ext cx="10576560" cy="299339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0" dirty="0">
                <a:latin typeface="Calibri"/>
                <a:cs typeface="Calibri"/>
              </a:rPr>
              <a:t>Most</a:t>
            </a:r>
            <a:r>
              <a:rPr sz="2800" spc="10" dirty="0">
                <a:latin typeface="Calibri"/>
                <a:cs typeface="Calibri"/>
              </a:rPr>
              <a:t> </a:t>
            </a:r>
            <a:r>
              <a:rPr sz="2800" spc="-10" dirty="0">
                <a:latin typeface="Calibri"/>
                <a:cs typeface="Calibri"/>
              </a:rPr>
              <a:t>decision-tree</a:t>
            </a:r>
            <a:r>
              <a:rPr sz="2800" dirty="0">
                <a:latin typeface="Calibri"/>
                <a:cs typeface="Calibri"/>
              </a:rPr>
              <a:t> </a:t>
            </a:r>
            <a:r>
              <a:rPr sz="2800" spc="-10" dirty="0">
                <a:latin typeface="Calibri"/>
                <a:cs typeface="Calibri"/>
              </a:rPr>
              <a:t>algorithms</a:t>
            </a:r>
            <a:r>
              <a:rPr sz="2800" spc="20" dirty="0">
                <a:latin typeface="Calibri"/>
                <a:cs typeface="Calibri"/>
              </a:rPr>
              <a:t> </a:t>
            </a:r>
            <a:r>
              <a:rPr sz="2800" spc="-5" dirty="0">
                <a:latin typeface="Calibri"/>
                <a:cs typeface="Calibri"/>
              </a:rPr>
              <a:t>only</a:t>
            </a:r>
            <a:r>
              <a:rPr sz="2800" dirty="0">
                <a:latin typeface="Calibri"/>
                <a:cs typeface="Calibri"/>
              </a:rPr>
              <a:t> </a:t>
            </a:r>
            <a:r>
              <a:rPr sz="2800" spc="-20" dirty="0">
                <a:latin typeface="Calibri"/>
                <a:cs typeface="Calibri"/>
              </a:rPr>
              <a:t>examine</a:t>
            </a:r>
            <a:r>
              <a:rPr sz="2800" dirty="0">
                <a:latin typeface="Calibri"/>
                <a:cs typeface="Calibri"/>
              </a:rPr>
              <a:t> a</a:t>
            </a:r>
            <a:r>
              <a:rPr sz="2800" spc="5" dirty="0">
                <a:latin typeface="Calibri"/>
                <a:cs typeface="Calibri"/>
              </a:rPr>
              <a:t> </a:t>
            </a:r>
            <a:r>
              <a:rPr sz="2800" spc="-5" dirty="0">
                <a:latin typeface="Calibri"/>
                <a:cs typeface="Calibri"/>
              </a:rPr>
              <a:t>single</a:t>
            </a:r>
            <a:r>
              <a:rPr sz="2800" spc="5" dirty="0">
                <a:latin typeface="Calibri"/>
                <a:cs typeface="Calibri"/>
              </a:rPr>
              <a:t> </a:t>
            </a:r>
            <a:r>
              <a:rPr sz="2800" spc="-5" dirty="0">
                <a:latin typeface="Calibri"/>
                <a:cs typeface="Calibri"/>
              </a:rPr>
              <a:t>field</a:t>
            </a:r>
            <a:r>
              <a:rPr sz="2800" spc="10" dirty="0">
                <a:latin typeface="Calibri"/>
                <a:cs typeface="Calibri"/>
              </a:rPr>
              <a:t> </a:t>
            </a:r>
            <a:r>
              <a:rPr sz="2800" spc="-15" dirty="0">
                <a:latin typeface="Calibri"/>
                <a:cs typeface="Calibri"/>
              </a:rPr>
              <a:t>at</a:t>
            </a:r>
            <a:r>
              <a:rPr sz="2800" spc="5" dirty="0">
                <a:latin typeface="Calibri"/>
                <a:cs typeface="Calibri"/>
              </a:rPr>
              <a:t> </a:t>
            </a:r>
            <a:r>
              <a:rPr sz="2800" dirty="0">
                <a:latin typeface="Calibri"/>
                <a:cs typeface="Calibri"/>
              </a:rPr>
              <a:t>a</a:t>
            </a:r>
            <a:r>
              <a:rPr sz="2800" spc="10" dirty="0">
                <a:latin typeface="Calibri"/>
                <a:cs typeface="Calibri"/>
              </a:rPr>
              <a:t> </a:t>
            </a:r>
            <a:r>
              <a:rPr sz="2800" spc="-5" dirty="0">
                <a:latin typeface="Calibri"/>
                <a:cs typeface="Calibri"/>
              </a:rPr>
              <a:t>time.</a:t>
            </a:r>
            <a:r>
              <a:rPr sz="2800" spc="15" dirty="0">
                <a:latin typeface="Calibri"/>
                <a:cs typeface="Calibri"/>
              </a:rPr>
              <a:t> </a:t>
            </a:r>
            <a:r>
              <a:rPr sz="2800" spc="-5" dirty="0">
                <a:latin typeface="Calibri"/>
                <a:cs typeface="Calibri"/>
              </a:rPr>
              <a:t>This </a:t>
            </a:r>
            <a:r>
              <a:rPr sz="2800" spc="-615" dirty="0">
                <a:latin typeface="Calibri"/>
                <a:cs typeface="Calibri"/>
              </a:rPr>
              <a:t> </a:t>
            </a:r>
            <a:r>
              <a:rPr sz="2800" spc="-5" dirty="0">
                <a:latin typeface="Calibri"/>
                <a:cs typeface="Calibri"/>
              </a:rPr>
              <a:t>leads</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rectangular</a:t>
            </a:r>
            <a:r>
              <a:rPr sz="2800" dirty="0">
                <a:latin typeface="Calibri"/>
                <a:cs typeface="Calibri"/>
              </a:rPr>
              <a:t> </a:t>
            </a:r>
            <a:r>
              <a:rPr sz="2800" spc="-10" dirty="0">
                <a:latin typeface="Calibri"/>
                <a:cs typeface="Calibri"/>
              </a:rPr>
              <a:t>classification</a:t>
            </a:r>
            <a:r>
              <a:rPr sz="2800" spc="5" dirty="0">
                <a:latin typeface="Calibri"/>
                <a:cs typeface="Calibri"/>
              </a:rPr>
              <a:t> </a:t>
            </a:r>
            <a:r>
              <a:rPr sz="2800" spc="-30" dirty="0">
                <a:latin typeface="Calibri"/>
                <a:cs typeface="Calibri"/>
              </a:rPr>
              <a:t>boxes</a:t>
            </a:r>
            <a:r>
              <a:rPr sz="2800" spc="5" dirty="0">
                <a:latin typeface="Calibri"/>
                <a:cs typeface="Calibri"/>
              </a:rPr>
              <a:t> </a:t>
            </a:r>
            <a:r>
              <a:rPr sz="2800" spc="-10" dirty="0">
                <a:latin typeface="Calibri"/>
                <a:cs typeface="Calibri"/>
              </a:rPr>
              <a:t>that</a:t>
            </a:r>
            <a:r>
              <a:rPr sz="2800" dirty="0">
                <a:latin typeface="Calibri"/>
                <a:cs typeface="Calibri"/>
              </a:rPr>
              <a:t> </a:t>
            </a:r>
            <a:r>
              <a:rPr sz="2800" spc="-25" dirty="0">
                <a:latin typeface="Calibri"/>
                <a:cs typeface="Calibri"/>
              </a:rPr>
              <a:t>may</a:t>
            </a:r>
            <a:r>
              <a:rPr sz="2800" spc="-5" dirty="0">
                <a:latin typeface="Calibri"/>
                <a:cs typeface="Calibri"/>
              </a:rPr>
              <a:t> not</a:t>
            </a:r>
            <a:r>
              <a:rPr sz="2800" dirty="0">
                <a:latin typeface="Calibri"/>
                <a:cs typeface="Calibri"/>
              </a:rPr>
              <a:t> </a:t>
            </a:r>
            <a:r>
              <a:rPr sz="2800" spc="-10" dirty="0">
                <a:latin typeface="Calibri"/>
                <a:cs typeface="Calibri"/>
              </a:rPr>
              <a:t>correspond</a:t>
            </a:r>
            <a:r>
              <a:rPr sz="2800" spc="5" dirty="0">
                <a:latin typeface="Calibri"/>
                <a:cs typeface="Calibri"/>
              </a:rPr>
              <a:t> </a:t>
            </a:r>
            <a:r>
              <a:rPr sz="2800" spc="-15" dirty="0">
                <a:latin typeface="Calibri"/>
                <a:cs typeface="Calibri"/>
              </a:rPr>
              <a:t>well </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the</a:t>
            </a:r>
            <a:r>
              <a:rPr sz="2800" spc="-5" dirty="0">
                <a:latin typeface="Calibri"/>
                <a:cs typeface="Calibri"/>
              </a:rPr>
              <a:t> actual distribution</a:t>
            </a:r>
            <a:r>
              <a:rPr sz="2800" spc="5" dirty="0">
                <a:latin typeface="Calibri"/>
                <a:cs typeface="Calibri"/>
              </a:rPr>
              <a:t> </a:t>
            </a:r>
            <a:r>
              <a:rPr sz="2800" spc="-5" dirty="0">
                <a:latin typeface="Calibri"/>
                <a:cs typeface="Calibri"/>
              </a:rPr>
              <a:t>of </a:t>
            </a:r>
            <a:r>
              <a:rPr sz="2800" spc="-20" dirty="0">
                <a:latin typeface="Calibri"/>
                <a:cs typeface="Calibri"/>
              </a:rPr>
              <a:t>records</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the</a:t>
            </a:r>
            <a:r>
              <a:rPr sz="2800" spc="-5" dirty="0">
                <a:latin typeface="Calibri"/>
                <a:cs typeface="Calibri"/>
              </a:rPr>
              <a:t> decision</a:t>
            </a:r>
            <a:r>
              <a:rPr sz="2800" spc="5" dirty="0">
                <a:latin typeface="Calibri"/>
                <a:cs typeface="Calibri"/>
              </a:rPr>
              <a:t> </a:t>
            </a:r>
            <a:r>
              <a:rPr sz="2800" spc="-5" dirty="0">
                <a:latin typeface="Calibri"/>
                <a:cs typeface="Calibri"/>
              </a:rPr>
              <a:t>space.</a:t>
            </a:r>
            <a:endParaRPr sz="2800">
              <a:latin typeface="Calibri"/>
              <a:cs typeface="Calibri"/>
            </a:endParaRPr>
          </a:p>
          <a:p>
            <a:pPr marL="698500" marR="173355" lvl="1" indent="-228600">
              <a:lnSpc>
                <a:spcPct val="90400"/>
              </a:lnSpc>
              <a:spcBef>
                <a:spcPts val="465"/>
              </a:spcBef>
              <a:buFont typeface="Arial"/>
              <a:buChar char="•"/>
              <a:tabLst>
                <a:tab pos="698500" algn="l"/>
              </a:tabLst>
            </a:pPr>
            <a:r>
              <a:rPr sz="2400" dirty="0">
                <a:latin typeface="Calibri"/>
                <a:cs typeface="Calibri"/>
              </a:rPr>
              <a:t>The </a:t>
            </a:r>
            <a:r>
              <a:rPr sz="2400" spc="-15" dirty="0">
                <a:latin typeface="Calibri"/>
                <a:cs typeface="Calibri"/>
              </a:rPr>
              <a:t>fact</a:t>
            </a:r>
            <a:r>
              <a:rPr sz="2400" spc="-5" dirty="0">
                <a:latin typeface="Calibri"/>
                <a:cs typeface="Calibri"/>
              </a:rPr>
              <a:t> </a:t>
            </a:r>
            <a:r>
              <a:rPr sz="2400" spc="-10" dirty="0">
                <a:latin typeface="Calibri"/>
                <a:cs typeface="Calibri"/>
              </a:rPr>
              <a:t>that</a:t>
            </a:r>
            <a:r>
              <a:rPr sz="2400" spc="-5" dirty="0">
                <a:latin typeface="Calibri"/>
                <a:cs typeface="Calibri"/>
              </a:rPr>
              <a:t> decision</a:t>
            </a:r>
            <a:r>
              <a:rPr sz="2400" dirty="0">
                <a:latin typeface="Calibri"/>
                <a:cs typeface="Calibri"/>
              </a:rPr>
              <a:t> </a:t>
            </a:r>
            <a:r>
              <a:rPr sz="2400" spc="-10" dirty="0">
                <a:latin typeface="Calibri"/>
                <a:cs typeface="Calibri"/>
              </a:rPr>
              <a:t>trees</a:t>
            </a:r>
            <a:r>
              <a:rPr sz="2400" spc="-5" dirty="0">
                <a:latin typeface="Calibri"/>
                <a:cs typeface="Calibri"/>
              </a:rPr>
              <a:t> </a:t>
            </a:r>
            <a:r>
              <a:rPr sz="2400" spc="-10" dirty="0">
                <a:latin typeface="Calibri"/>
                <a:cs typeface="Calibri"/>
              </a:rPr>
              <a:t>require</a:t>
            </a:r>
            <a:r>
              <a:rPr sz="2400" dirty="0">
                <a:latin typeface="Calibri"/>
                <a:cs typeface="Calibri"/>
              </a:rPr>
              <a:t> </a:t>
            </a:r>
            <a:r>
              <a:rPr sz="2400" spc="-10" dirty="0">
                <a:latin typeface="Calibri"/>
                <a:cs typeface="Calibri"/>
              </a:rPr>
              <a:t>that</a:t>
            </a:r>
            <a:r>
              <a:rPr sz="2400" spc="-5" dirty="0">
                <a:latin typeface="Calibri"/>
                <a:cs typeface="Calibri"/>
              </a:rPr>
              <a:t> </a:t>
            </a:r>
            <a:r>
              <a:rPr sz="2400" spc="-15" dirty="0">
                <a:latin typeface="Calibri"/>
                <a:cs typeface="Calibri"/>
              </a:rPr>
              <a:t>features</a:t>
            </a:r>
            <a:r>
              <a:rPr sz="2400" spc="-5" dirty="0">
                <a:latin typeface="Calibri"/>
                <a:cs typeface="Calibri"/>
              </a:rPr>
              <a:t> </a:t>
            </a:r>
            <a:r>
              <a:rPr sz="2400" dirty="0">
                <a:latin typeface="Calibri"/>
                <a:cs typeface="Calibri"/>
              </a:rPr>
              <a:t>be</a:t>
            </a:r>
            <a:r>
              <a:rPr sz="2400" spc="5" dirty="0">
                <a:latin typeface="Calibri"/>
                <a:cs typeface="Calibri"/>
              </a:rPr>
              <a:t> </a:t>
            </a:r>
            <a:r>
              <a:rPr sz="2400" spc="-15" dirty="0">
                <a:latin typeface="Calibri"/>
                <a:cs typeface="Calibri"/>
              </a:rPr>
              <a:t>checked</a:t>
            </a:r>
            <a:r>
              <a:rPr sz="2400" dirty="0">
                <a:latin typeface="Calibri"/>
                <a:cs typeface="Calibri"/>
              </a:rPr>
              <a:t> </a:t>
            </a:r>
            <a:r>
              <a:rPr sz="2400" spc="-5" dirty="0">
                <a:latin typeface="Calibri"/>
                <a:cs typeface="Calibri"/>
              </a:rPr>
              <a:t>in</a:t>
            </a:r>
            <a:r>
              <a:rPr sz="2400" dirty="0">
                <a:latin typeface="Calibri"/>
                <a:cs typeface="Calibri"/>
              </a:rPr>
              <a:t> a</a:t>
            </a:r>
            <a:r>
              <a:rPr sz="2400" spc="-5" dirty="0">
                <a:latin typeface="Calibri"/>
                <a:cs typeface="Calibri"/>
              </a:rPr>
              <a:t> specific </a:t>
            </a:r>
            <a:r>
              <a:rPr sz="2400" spc="-10" dirty="0">
                <a:latin typeface="Calibri"/>
                <a:cs typeface="Calibri"/>
              </a:rPr>
              <a:t>order </a:t>
            </a:r>
            <a:r>
              <a:rPr sz="2400" spc="-525" dirty="0">
                <a:latin typeface="Calibri"/>
                <a:cs typeface="Calibri"/>
              </a:rPr>
              <a:t> </a:t>
            </a:r>
            <a:r>
              <a:rPr sz="2400" spc="-5" dirty="0">
                <a:latin typeface="Calibri"/>
                <a:cs typeface="Calibri"/>
              </a:rPr>
              <a:t>limits</a:t>
            </a:r>
            <a:r>
              <a:rPr sz="2400" spc="-10"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ability </a:t>
            </a:r>
            <a:r>
              <a:rPr sz="2400" spc="-15" dirty="0">
                <a:latin typeface="Calibri"/>
                <a:cs typeface="Calibri"/>
              </a:rPr>
              <a:t>to</a:t>
            </a:r>
            <a:r>
              <a:rPr sz="2400" spc="-5" dirty="0">
                <a:latin typeface="Calibri"/>
                <a:cs typeface="Calibri"/>
              </a:rPr>
              <a:t> </a:t>
            </a:r>
            <a:r>
              <a:rPr sz="2400" spc="-10" dirty="0">
                <a:latin typeface="Calibri"/>
                <a:cs typeface="Calibri"/>
              </a:rPr>
              <a:t>exploit </a:t>
            </a:r>
            <a:r>
              <a:rPr sz="2400" spc="-15" dirty="0">
                <a:latin typeface="Calibri"/>
                <a:cs typeface="Calibri"/>
              </a:rPr>
              <a:t>features</a:t>
            </a:r>
            <a:r>
              <a:rPr sz="2400" spc="-5" dirty="0">
                <a:latin typeface="Calibri"/>
                <a:cs typeface="Calibri"/>
              </a:rPr>
              <a:t> </a:t>
            </a:r>
            <a:r>
              <a:rPr sz="2400" spc="-10" dirty="0">
                <a:latin typeface="Calibri"/>
                <a:cs typeface="Calibri"/>
              </a:rPr>
              <a:t>that </a:t>
            </a:r>
            <a:r>
              <a:rPr sz="2400" spc="-15" dirty="0">
                <a:latin typeface="Calibri"/>
                <a:cs typeface="Calibri"/>
              </a:rPr>
              <a:t>are</a:t>
            </a:r>
            <a:r>
              <a:rPr sz="2400" spc="5" dirty="0">
                <a:latin typeface="Calibri"/>
                <a:cs typeface="Calibri"/>
              </a:rPr>
              <a:t> </a:t>
            </a:r>
            <a:r>
              <a:rPr sz="2400" spc="-10" dirty="0">
                <a:latin typeface="Calibri"/>
                <a:cs typeface="Calibri"/>
              </a:rPr>
              <a:t>relatively</a:t>
            </a:r>
            <a:r>
              <a:rPr sz="2400" spc="-5" dirty="0">
                <a:latin typeface="Calibri"/>
                <a:cs typeface="Calibri"/>
              </a:rPr>
              <a:t> independent of</a:t>
            </a:r>
            <a:r>
              <a:rPr sz="2400" dirty="0">
                <a:latin typeface="Calibri"/>
                <a:cs typeface="Calibri"/>
              </a:rPr>
              <a:t> </a:t>
            </a:r>
            <a:r>
              <a:rPr sz="2400" spc="-5" dirty="0">
                <a:latin typeface="Calibri"/>
                <a:cs typeface="Calibri"/>
              </a:rPr>
              <a:t>one </a:t>
            </a:r>
            <a:r>
              <a:rPr sz="2400" dirty="0">
                <a:latin typeface="Calibri"/>
                <a:cs typeface="Calibri"/>
              </a:rPr>
              <a:t> </a:t>
            </a:r>
            <a:r>
              <a:rPr sz="2400" spc="-35" dirty="0">
                <a:latin typeface="Calibri"/>
                <a:cs typeface="Calibri"/>
              </a:rPr>
              <a:t>another.</a:t>
            </a:r>
            <a:endParaRPr sz="2400">
              <a:latin typeface="Calibri"/>
              <a:cs typeface="Calibri"/>
            </a:endParaRPr>
          </a:p>
          <a:p>
            <a:pPr marL="698500" marR="1098550" lvl="1" indent="-228600">
              <a:lnSpc>
                <a:spcPts val="2590"/>
              </a:lnSpc>
              <a:spcBef>
                <a:spcPts val="545"/>
              </a:spcBef>
              <a:buFont typeface="Arial"/>
              <a:buChar char="•"/>
              <a:tabLst>
                <a:tab pos="698500" algn="l"/>
              </a:tabLst>
            </a:pPr>
            <a:r>
              <a:rPr sz="2400" spc="-10" dirty="0">
                <a:latin typeface="Calibri"/>
                <a:cs typeface="Calibri"/>
              </a:rPr>
              <a:t>Naive</a:t>
            </a:r>
            <a:r>
              <a:rPr sz="2400" dirty="0">
                <a:latin typeface="Calibri"/>
                <a:cs typeface="Calibri"/>
              </a:rPr>
              <a:t> </a:t>
            </a:r>
            <a:r>
              <a:rPr sz="2400" spc="-20" dirty="0">
                <a:latin typeface="Calibri"/>
                <a:cs typeface="Calibri"/>
              </a:rPr>
              <a:t>Bayes</a:t>
            </a:r>
            <a:r>
              <a:rPr sz="2400" spc="-5" dirty="0">
                <a:latin typeface="Calibri"/>
                <a:cs typeface="Calibri"/>
              </a:rPr>
              <a:t> </a:t>
            </a:r>
            <a:r>
              <a:rPr sz="2400" spc="-15" dirty="0">
                <a:latin typeface="Calibri"/>
                <a:cs typeface="Calibri"/>
              </a:rPr>
              <a:t>overcomes</a:t>
            </a:r>
            <a:r>
              <a:rPr sz="2400" spc="-10" dirty="0">
                <a:latin typeface="Calibri"/>
                <a:cs typeface="Calibri"/>
              </a:rPr>
              <a:t> </a:t>
            </a:r>
            <a:r>
              <a:rPr sz="2400" spc="-5" dirty="0">
                <a:latin typeface="Calibri"/>
                <a:cs typeface="Calibri"/>
              </a:rPr>
              <a:t>this </a:t>
            </a:r>
            <a:r>
              <a:rPr sz="2400" spc="-10" dirty="0">
                <a:latin typeface="Calibri"/>
                <a:cs typeface="Calibri"/>
              </a:rPr>
              <a:t>limitation</a:t>
            </a:r>
            <a:r>
              <a:rPr sz="2400" spc="-5"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allowing</a:t>
            </a:r>
            <a:r>
              <a:rPr sz="2400" spc="-10" dirty="0">
                <a:latin typeface="Calibri"/>
                <a:cs typeface="Calibri"/>
              </a:rPr>
              <a:t> </a:t>
            </a:r>
            <a:r>
              <a:rPr sz="2400" spc="-5" dirty="0">
                <a:latin typeface="Calibri"/>
                <a:cs typeface="Calibri"/>
              </a:rPr>
              <a:t>all </a:t>
            </a:r>
            <a:r>
              <a:rPr sz="2400" spc="-15" dirty="0">
                <a:latin typeface="Calibri"/>
                <a:cs typeface="Calibri"/>
              </a:rPr>
              <a:t>features</a:t>
            </a:r>
            <a:r>
              <a:rPr sz="2400" spc="-10" dirty="0">
                <a:latin typeface="Calibri"/>
                <a:cs typeface="Calibri"/>
              </a:rPr>
              <a:t> </a:t>
            </a:r>
            <a:r>
              <a:rPr sz="2400" spc="-15" dirty="0">
                <a:latin typeface="Calibri"/>
                <a:cs typeface="Calibri"/>
              </a:rPr>
              <a:t>to</a:t>
            </a:r>
            <a:r>
              <a:rPr sz="2400" spc="-5" dirty="0">
                <a:latin typeface="Calibri"/>
                <a:cs typeface="Calibri"/>
              </a:rPr>
              <a:t> act</a:t>
            </a:r>
            <a:r>
              <a:rPr sz="2400" spc="-10" dirty="0">
                <a:latin typeface="Calibri"/>
                <a:cs typeface="Calibri"/>
              </a:rPr>
              <a:t> </a:t>
            </a:r>
            <a:r>
              <a:rPr sz="2400" dirty="0">
                <a:latin typeface="Calibri"/>
                <a:cs typeface="Calibri"/>
              </a:rPr>
              <a:t>"in </a:t>
            </a:r>
            <a:r>
              <a:rPr sz="2400" spc="-525" dirty="0">
                <a:latin typeface="Calibri"/>
                <a:cs typeface="Calibri"/>
              </a:rPr>
              <a:t> </a:t>
            </a:r>
            <a:r>
              <a:rPr sz="2400" spc="-10" dirty="0">
                <a:latin typeface="Calibri"/>
                <a:cs typeface="Calibri"/>
              </a:rPr>
              <a:t>parallel."</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707898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trees</a:t>
            </a:r>
            <a:r>
              <a:rPr spc="-15" dirty="0"/>
              <a:t> can</a:t>
            </a:r>
            <a:r>
              <a:rPr spc="-10" dirty="0"/>
              <a:t> </a:t>
            </a:r>
            <a:r>
              <a:rPr dirty="0"/>
              <a:t>easily</a:t>
            </a:r>
            <a:r>
              <a:rPr spc="-15" dirty="0"/>
              <a:t> </a:t>
            </a:r>
            <a:r>
              <a:rPr spc="-10" dirty="0"/>
              <a:t>overfit</a:t>
            </a:r>
          </a:p>
        </p:txBody>
      </p:sp>
      <p:sp>
        <p:nvSpPr>
          <p:cNvPr id="3" name="object 3"/>
          <p:cNvSpPr txBox="1"/>
          <p:nvPr/>
        </p:nvSpPr>
        <p:spPr>
          <a:xfrm>
            <a:off x="499777" y="4199635"/>
            <a:ext cx="11586845" cy="2311400"/>
          </a:xfrm>
          <a:prstGeom prst="rect">
            <a:avLst/>
          </a:prstGeom>
        </p:spPr>
        <p:txBody>
          <a:bodyPr vert="horz" wrap="square" lIns="0" tIns="40005" rIns="0" bIns="0" rtlCol="0">
            <a:spAutoFit/>
          </a:bodyPr>
          <a:lstStyle/>
          <a:p>
            <a:pPr marL="241300" indent="-228600">
              <a:lnSpc>
                <a:spcPct val="100000"/>
              </a:lnSpc>
              <a:spcBef>
                <a:spcPts val="315"/>
              </a:spcBef>
              <a:buFont typeface="Arial"/>
              <a:buChar char="•"/>
              <a:tabLst>
                <a:tab pos="241300" algn="l"/>
              </a:tabLst>
            </a:pPr>
            <a:r>
              <a:rPr sz="2400" spc="-45" dirty="0">
                <a:latin typeface="Calibri"/>
                <a:cs typeface="Calibri"/>
              </a:rPr>
              <a:t>Two</a:t>
            </a:r>
            <a:r>
              <a:rPr sz="2400" spc="-15" dirty="0">
                <a:latin typeface="Calibri"/>
                <a:cs typeface="Calibri"/>
              </a:rPr>
              <a:t> </a:t>
            </a:r>
            <a:r>
              <a:rPr sz="2400" spc="-10" dirty="0">
                <a:latin typeface="Calibri"/>
                <a:cs typeface="Calibri"/>
              </a:rPr>
              <a:t>common </a:t>
            </a:r>
            <a:r>
              <a:rPr sz="2400" spc="-5" dirty="0">
                <a:latin typeface="Calibri"/>
                <a:cs typeface="Calibri"/>
              </a:rPr>
              <a:t>techniques</a:t>
            </a:r>
            <a:r>
              <a:rPr sz="2400" spc="-15" dirty="0">
                <a:latin typeface="Calibri"/>
                <a:cs typeface="Calibri"/>
              </a:rPr>
              <a:t> to avoid</a:t>
            </a:r>
            <a:r>
              <a:rPr sz="2400" spc="-25" dirty="0">
                <a:latin typeface="Calibri"/>
                <a:cs typeface="Calibri"/>
              </a:rPr>
              <a:t> </a:t>
            </a:r>
            <a:r>
              <a:rPr sz="2400" spc="-10" dirty="0">
                <a:latin typeface="Calibri"/>
                <a:cs typeface="Calibri"/>
              </a:rPr>
              <a:t>overfitting:</a:t>
            </a:r>
            <a:endParaRPr sz="2400">
              <a:latin typeface="Calibri"/>
              <a:cs typeface="Calibri"/>
            </a:endParaRPr>
          </a:p>
          <a:p>
            <a:pPr marL="698500" lvl="1" indent="-228600">
              <a:lnSpc>
                <a:spcPct val="100000"/>
              </a:lnSpc>
              <a:spcBef>
                <a:spcPts val="215"/>
              </a:spcBef>
              <a:buFont typeface="Arial"/>
              <a:buChar char="•"/>
              <a:tabLst>
                <a:tab pos="698500" algn="l"/>
              </a:tabLst>
            </a:pPr>
            <a:r>
              <a:rPr sz="2400" spc="-10" dirty="0">
                <a:latin typeface="Calibri"/>
                <a:cs typeface="Calibri"/>
              </a:rPr>
              <a:t>Restrict</a:t>
            </a:r>
            <a:r>
              <a:rPr sz="2400" spc="-15" dirty="0">
                <a:latin typeface="Calibri"/>
                <a:cs typeface="Calibri"/>
              </a:rPr>
              <a:t> </a:t>
            </a:r>
            <a:r>
              <a:rPr sz="2400" spc="-5" dirty="0">
                <a:latin typeface="Calibri"/>
                <a:cs typeface="Calibri"/>
              </a:rPr>
              <a:t>the </a:t>
            </a:r>
            <a:r>
              <a:rPr sz="2400" spc="-10" dirty="0">
                <a:latin typeface="Calibri"/>
                <a:cs typeface="Calibri"/>
              </a:rPr>
              <a:t>maximum</a:t>
            </a:r>
            <a:r>
              <a:rPr sz="2400" spc="-15" dirty="0">
                <a:latin typeface="Calibri"/>
                <a:cs typeface="Calibri"/>
              </a:rPr>
              <a:t> </a:t>
            </a:r>
            <a:r>
              <a:rPr sz="2400" spc="-5" dirty="0">
                <a:latin typeface="Calibri"/>
                <a:cs typeface="Calibri"/>
              </a:rPr>
              <a:t>depth</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the </a:t>
            </a:r>
            <a:r>
              <a:rPr sz="2400" spc="-10" dirty="0">
                <a:latin typeface="Calibri"/>
                <a:cs typeface="Calibri"/>
              </a:rPr>
              <a:t>tree</a:t>
            </a:r>
            <a:endParaRPr sz="2400">
              <a:latin typeface="Calibri"/>
              <a:cs typeface="Calibri"/>
            </a:endParaRPr>
          </a:p>
          <a:p>
            <a:pPr marL="698500" marR="711835" lvl="1" indent="-228600">
              <a:lnSpc>
                <a:spcPts val="2590"/>
              </a:lnSpc>
              <a:spcBef>
                <a:spcPts val="450"/>
              </a:spcBef>
              <a:buFont typeface="Arial"/>
              <a:buChar char="•"/>
              <a:tabLst>
                <a:tab pos="698500" algn="l"/>
              </a:tabLst>
            </a:pPr>
            <a:r>
              <a:rPr sz="2400" spc="-10" dirty="0">
                <a:latin typeface="Calibri"/>
                <a:cs typeface="Calibri"/>
              </a:rPr>
              <a:t>Restrict </a:t>
            </a:r>
            <a:r>
              <a:rPr sz="2400" spc="-5" dirty="0">
                <a:latin typeface="Calibri"/>
                <a:cs typeface="Calibri"/>
              </a:rPr>
              <a:t>the</a:t>
            </a:r>
            <a:r>
              <a:rPr sz="2400" dirty="0">
                <a:latin typeface="Calibri"/>
                <a:cs typeface="Calibri"/>
              </a:rPr>
              <a:t> </a:t>
            </a:r>
            <a:r>
              <a:rPr sz="2400" spc="-5" dirty="0">
                <a:latin typeface="Calibri"/>
                <a:cs typeface="Calibri"/>
              </a:rPr>
              <a:t>minimum</a:t>
            </a:r>
            <a:r>
              <a:rPr sz="2400" spc="-10" dirty="0">
                <a:latin typeface="Calibri"/>
                <a:cs typeface="Calibri"/>
              </a:rPr>
              <a:t> </a:t>
            </a:r>
            <a:r>
              <a:rPr sz="2400" dirty="0">
                <a:latin typeface="Calibri"/>
                <a:cs typeface="Calibri"/>
              </a:rPr>
              <a:t>number</a:t>
            </a:r>
            <a:r>
              <a:rPr sz="2400" spc="-5" dirty="0">
                <a:latin typeface="Calibri"/>
                <a:cs typeface="Calibri"/>
              </a:rPr>
              <a:t> of</a:t>
            </a:r>
            <a:r>
              <a:rPr sz="2400" dirty="0">
                <a:latin typeface="Calibri"/>
                <a:cs typeface="Calibri"/>
              </a:rPr>
              <a:t> </a:t>
            </a:r>
            <a:r>
              <a:rPr sz="2400" spc="-10" dirty="0">
                <a:latin typeface="Calibri"/>
                <a:cs typeface="Calibri"/>
              </a:rPr>
              <a:t>instances that must </a:t>
            </a:r>
            <a:r>
              <a:rPr sz="2400" dirty="0">
                <a:latin typeface="Calibri"/>
                <a:cs typeface="Calibri"/>
              </a:rPr>
              <a:t>be </a:t>
            </a:r>
            <a:r>
              <a:rPr sz="2400" spc="-5" dirty="0">
                <a:latin typeface="Calibri"/>
                <a:cs typeface="Calibri"/>
              </a:rPr>
              <a:t>remaining</a:t>
            </a:r>
            <a:r>
              <a:rPr sz="2400" spc="-10" dirty="0">
                <a:latin typeface="Calibri"/>
                <a:cs typeface="Calibri"/>
              </a:rPr>
              <a:t> </a:t>
            </a:r>
            <a:r>
              <a:rPr sz="2400" spc="-20" dirty="0">
                <a:latin typeface="Calibri"/>
                <a:cs typeface="Calibri"/>
              </a:rPr>
              <a:t>before</a:t>
            </a:r>
            <a:r>
              <a:rPr sz="2400" dirty="0">
                <a:latin typeface="Calibri"/>
                <a:cs typeface="Calibri"/>
              </a:rPr>
              <a:t> </a:t>
            </a:r>
            <a:r>
              <a:rPr sz="2400" spc="-10" dirty="0">
                <a:latin typeface="Calibri"/>
                <a:cs typeface="Calibri"/>
              </a:rPr>
              <a:t>splitting </a:t>
            </a:r>
            <a:r>
              <a:rPr sz="2400" spc="-530" dirty="0">
                <a:latin typeface="Calibri"/>
                <a:cs typeface="Calibri"/>
              </a:rPr>
              <a:t> </a:t>
            </a:r>
            <a:r>
              <a:rPr sz="2400" dirty="0">
                <a:latin typeface="Calibri"/>
                <a:cs typeface="Calibri"/>
              </a:rPr>
              <a:t>further</a:t>
            </a:r>
            <a:endParaRPr sz="2400">
              <a:latin typeface="Calibri"/>
              <a:cs typeface="Calibri"/>
            </a:endParaRPr>
          </a:p>
          <a:p>
            <a:pPr marL="241300" marR="5080" indent="-228600">
              <a:lnSpc>
                <a:spcPts val="2620"/>
              </a:lnSpc>
              <a:spcBef>
                <a:spcPts val="985"/>
              </a:spcBef>
              <a:buFont typeface="Arial"/>
              <a:buChar char="•"/>
              <a:tabLst>
                <a:tab pos="241300" algn="l"/>
              </a:tabLst>
            </a:pPr>
            <a:r>
              <a:rPr sz="2400" spc="-5" dirty="0">
                <a:latin typeface="Calibri"/>
                <a:cs typeface="Calibri"/>
              </a:rPr>
              <a:t>If</a:t>
            </a:r>
            <a:r>
              <a:rPr sz="2400" spc="5" dirty="0">
                <a:latin typeface="Calibri"/>
                <a:cs typeface="Calibri"/>
              </a:rPr>
              <a:t> </a:t>
            </a:r>
            <a:r>
              <a:rPr sz="2400" spc="-15" dirty="0">
                <a:latin typeface="Calibri"/>
                <a:cs typeface="Calibri"/>
              </a:rPr>
              <a:t>you</a:t>
            </a:r>
            <a:r>
              <a:rPr sz="2400" spc="-5" dirty="0">
                <a:latin typeface="Calibri"/>
                <a:cs typeface="Calibri"/>
              </a:rPr>
              <a:t> </a:t>
            </a:r>
            <a:r>
              <a:rPr sz="2400" spc="-20" dirty="0">
                <a:latin typeface="Calibri"/>
                <a:cs typeface="Calibri"/>
              </a:rPr>
              <a:t>stop</a:t>
            </a:r>
            <a:r>
              <a:rPr sz="2400" dirty="0">
                <a:latin typeface="Calibri"/>
                <a:cs typeface="Calibri"/>
              </a:rPr>
              <a:t> </a:t>
            </a:r>
            <a:r>
              <a:rPr sz="2400" spc="-10" dirty="0">
                <a:latin typeface="Calibri"/>
                <a:cs typeface="Calibri"/>
              </a:rPr>
              <a:t>creating</a:t>
            </a:r>
            <a:r>
              <a:rPr sz="2400" spc="-5" dirty="0">
                <a:latin typeface="Calibri"/>
                <a:cs typeface="Calibri"/>
              </a:rPr>
              <a:t> </a:t>
            </a:r>
            <a:r>
              <a:rPr sz="2400" dirty="0">
                <a:latin typeface="Calibri"/>
                <a:cs typeface="Calibri"/>
              </a:rPr>
              <a:t>a deeper </a:t>
            </a:r>
            <a:r>
              <a:rPr sz="2400" spc="-10" dirty="0">
                <a:latin typeface="Calibri"/>
                <a:cs typeface="Calibri"/>
              </a:rPr>
              <a:t>tree</a:t>
            </a:r>
            <a:r>
              <a:rPr sz="2400" spc="5" dirty="0">
                <a:latin typeface="Calibri"/>
                <a:cs typeface="Calibri"/>
              </a:rPr>
              <a:t> </a:t>
            </a:r>
            <a:r>
              <a:rPr sz="2400" spc="-20" dirty="0">
                <a:latin typeface="Calibri"/>
                <a:cs typeface="Calibri"/>
              </a:rPr>
              <a:t>before</a:t>
            </a:r>
            <a:r>
              <a:rPr sz="2400" spc="5" dirty="0">
                <a:latin typeface="Calibri"/>
                <a:cs typeface="Calibri"/>
              </a:rPr>
              <a:t> </a:t>
            </a:r>
            <a:r>
              <a:rPr sz="2400" spc="-5" dirty="0">
                <a:latin typeface="Calibri"/>
                <a:cs typeface="Calibri"/>
              </a:rPr>
              <a:t>all </a:t>
            </a:r>
            <a:r>
              <a:rPr sz="2400" spc="-10" dirty="0">
                <a:latin typeface="Calibri"/>
                <a:cs typeface="Calibri"/>
              </a:rPr>
              <a:t>instances</a:t>
            </a:r>
            <a:r>
              <a:rPr sz="2400" spc="-5" dirty="0">
                <a:latin typeface="Calibri"/>
                <a:cs typeface="Calibri"/>
              </a:rPr>
              <a:t> </a:t>
            </a:r>
            <a:r>
              <a:rPr sz="2400" spc="-15" dirty="0">
                <a:latin typeface="Calibri"/>
                <a:cs typeface="Calibri"/>
              </a:rPr>
              <a:t>at</a:t>
            </a:r>
            <a:r>
              <a:rPr sz="2400" spc="-5" dirty="0">
                <a:latin typeface="Calibri"/>
                <a:cs typeface="Calibri"/>
              </a:rPr>
              <a:t> </a:t>
            </a:r>
            <a:r>
              <a:rPr sz="2400" spc="-10" dirty="0">
                <a:latin typeface="Calibri"/>
                <a:cs typeface="Calibri"/>
              </a:rPr>
              <a:t>that</a:t>
            </a:r>
            <a:r>
              <a:rPr sz="2400" spc="-5" dirty="0">
                <a:latin typeface="Calibri"/>
                <a:cs typeface="Calibri"/>
              </a:rPr>
              <a:t> node</a:t>
            </a:r>
            <a:r>
              <a:rPr sz="2400" spc="5" dirty="0">
                <a:latin typeface="Calibri"/>
                <a:cs typeface="Calibri"/>
              </a:rPr>
              <a:t> </a:t>
            </a:r>
            <a:r>
              <a:rPr sz="2400" spc="-5" dirty="0">
                <a:latin typeface="Calibri"/>
                <a:cs typeface="Calibri"/>
              </a:rPr>
              <a:t>belong </a:t>
            </a:r>
            <a:r>
              <a:rPr sz="2400" spc="-15" dirty="0">
                <a:latin typeface="Calibri"/>
                <a:cs typeface="Calibri"/>
              </a:rPr>
              <a:t>to</a:t>
            </a:r>
            <a:r>
              <a:rPr sz="2400" spc="-5" dirty="0">
                <a:latin typeface="Calibri"/>
                <a:cs typeface="Calibri"/>
              </a:rPr>
              <a:t> the</a:t>
            </a:r>
            <a:r>
              <a:rPr sz="2400" spc="5" dirty="0">
                <a:latin typeface="Calibri"/>
                <a:cs typeface="Calibri"/>
              </a:rPr>
              <a:t> </a:t>
            </a:r>
            <a:r>
              <a:rPr sz="2400" spc="-5" dirty="0">
                <a:latin typeface="Calibri"/>
                <a:cs typeface="Calibri"/>
              </a:rPr>
              <a:t>same</a:t>
            </a:r>
            <a:r>
              <a:rPr sz="2400" spc="5" dirty="0">
                <a:latin typeface="Calibri"/>
                <a:cs typeface="Calibri"/>
              </a:rPr>
              <a:t> </a:t>
            </a:r>
            <a:r>
              <a:rPr sz="2400" spc="-5" dirty="0">
                <a:latin typeface="Calibri"/>
                <a:cs typeface="Calibri"/>
              </a:rPr>
              <a:t>class, </a:t>
            </a:r>
            <a:r>
              <a:rPr sz="2400" spc="-525" dirty="0">
                <a:latin typeface="Calibri"/>
                <a:cs typeface="Calibri"/>
              </a:rPr>
              <a:t> </a:t>
            </a:r>
            <a:r>
              <a:rPr sz="2400" spc="-5" dirty="0">
                <a:latin typeface="Calibri"/>
                <a:cs typeface="Calibri"/>
              </a:rPr>
              <a:t>use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majority class</a:t>
            </a:r>
            <a:r>
              <a:rPr sz="2400" spc="-10" dirty="0">
                <a:latin typeface="Calibri"/>
                <a:cs typeface="Calibri"/>
              </a:rPr>
              <a:t> </a:t>
            </a:r>
            <a:r>
              <a:rPr sz="2400" spc="-5" dirty="0">
                <a:latin typeface="Calibri"/>
                <a:cs typeface="Calibri"/>
              </a:rPr>
              <a:t>within </a:t>
            </a:r>
            <a:r>
              <a:rPr sz="2400" spc="-10" dirty="0">
                <a:latin typeface="Calibri"/>
                <a:cs typeface="Calibri"/>
              </a:rPr>
              <a:t>that group</a:t>
            </a:r>
            <a:r>
              <a:rPr sz="2400" spc="-5"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the</a:t>
            </a:r>
            <a:r>
              <a:rPr sz="2400" dirty="0">
                <a:latin typeface="Calibri"/>
                <a:cs typeface="Calibri"/>
              </a:rPr>
              <a:t> final</a:t>
            </a:r>
            <a:r>
              <a:rPr sz="2400" spc="-10" dirty="0">
                <a:latin typeface="Calibri"/>
                <a:cs typeface="Calibri"/>
              </a:rPr>
              <a:t> </a:t>
            </a:r>
            <a:r>
              <a:rPr sz="2400" spc="-5" dirty="0">
                <a:latin typeface="Calibri"/>
                <a:cs typeface="Calibri"/>
              </a:rPr>
              <a:t>class</a:t>
            </a:r>
            <a:r>
              <a:rPr sz="2400" spc="-10" dirty="0">
                <a:latin typeface="Calibri"/>
                <a:cs typeface="Calibri"/>
              </a:rPr>
              <a:t> </a:t>
            </a:r>
            <a:r>
              <a:rPr sz="2400" spc="-20" dirty="0">
                <a:latin typeface="Calibri"/>
                <a:cs typeface="Calibri"/>
              </a:rPr>
              <a:t>for</a:t>
            </a:r>
            <a:r>
              <a:rPr sz="2400" spc="-5" dirty="0">
                <a:latin typeface="Calibri"/>
                <a:cs typeface="Calibri"/>
              </a:rPr>
              <a:t> the</a:t>
            </a:r>
            <a:r>
              <a:rPr sz="2400" dirty="0">
                <a:latin typeface="Calibri"/>
                <a:cs typeface="Calibri"/>
              </a:rPr>
              <a:t> </a:t>
            </a:r>
            <a:r>
              <a:rPr sz="2400" spc="-5" dirty="0">
                <a:latin typeface="Calibri"/>
                <a:cs typeface="Calibri"/>
              </a:rPr>
              <a:t>leaf</a:t>
            </a:r>
            <a:r>
              <a:rPr sz="2400" dirty="0">
                <a:latin typeface="Calibri"/>
                <a:cs typeface="Calibri"/>
              </a:rPr>
              <a:t> node.</a:t>
            </a:r>
            <a:endParaRPr sz="2400">
              <a:latin typeface="Calibri"/>
              <a:cs typeface="Calibri"/>
            </a:endParaRPr>
          </a:p>
        </p:txBody>
      </p:sp>
      <p:pic>
        <p:nvPicPr>
          <p:cNvPr id="4" name="object 4"/>
          <p:cNvPicPr/>
          <p:nvPr/>
        </p:nvPicPr>
        <p:blipFill>
          <a:blip r:embed="rId2" cstate="print"/>
          <a:stretch>
            <a:fillRect/>
          </a:stretch>
        </p:blipFill>
        <p:spPr>
          <a:xfrm>
            <a:off x="1531749" y="1241694"/>
            <a:ext cx="2098622" cy="2743199"/>
          </a:xfrm>
          <a:prstGeom prst="rect">
            <a:avLst/>
          </a:prstGeom>
        </p:spPr>
      </p:pic>
      <p:pic>
        <p:nvPicPr>
          <p:cNvPr id="5" name="object 5"/>
          <p:cNvPicPr/>
          <p:nvPr/>
        </p:nvPicPr>
        <p:blipFill>
          <a:blip r:embed="rId3" cstate="print"/>
          <a:stretch>
            <a:fillRect/>
          </a:stretch>
        </p:blipFill>
        <p:spPr>
          <a:xfrm>
            <a:off x="8335219" y="1549544"/>
            <a:ext cx="3162088" cy="241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9372"/>
            <a:ext cx="8655050" cy="1293495"/>
          </a:xfrm>
          <a:prstGeom prst="rect">
            <a:avLst/>
          </a:prstGeom>
        </p:spPr>
        <p:txBody>
          <a:bodyPr vert="horz" wrap="square" lIns="0" tIns="93980" rIns="0" bIns="0" rtlCol="0">
            <a:spAutoFit/>
          </a:bodyPr>
          <a:lstStyle/>
          <a:p>
            <a:pPr marL="12700" marR="5080">
              <a:lnSpc>
                <a:spcPts val="4700"/>
              </a:lnSpc>
              <a:spcBef>
                <a:spcPts val="740"/>
              </a:spcBef>
            </a:pPr>
            <a:r>
              <a:rPr spc="-270" dirty="0"/>
              <a:t>Bayes’ </a:t>
            </a:r>
            <a:r>
              <a:rPr spc="-225" dirty="0"/>
              <a:t>Rule </a:t>
            </a:r>
            <a:r>
              <a:rPr spc="-210" dirty="0"/>
              <a:t>Applied </a:t>
            </a:r>
            <a:r>
              <a:rPr spc="-204" dirty="0"/>
              <a:t>to </a:t>
            </a:r>
            <a:r>
              <a:rPr spc="-165" dirty="0"/>
              <a:t>Documents</a:t>
            </a:r>
            <a:r>
              <a:rPr spc="-760" dirty="0"/>
              <a:t> </a:t>
            </a:r>
            <a:r>
              <a:rPr spc="-175" dirty="0"/>
              <a:t>and  </a:t>
            </a:r>
            <a:r>
              <a:rPr spc="-190" dirty="0"/>
              <a:t>Classes</a:t>
            </a:r>
          </a:p>
        </p:txBody>
      </p:sp>
      <p:sp>
        <p:nvSpPr>
          <p:cNvPr id="3" name="object 3"/>
          <p:cNvSpPr txBox="1"/>
          <p:nvPr/>
        </p:nvSpPr>
        <p:spPr>
          <a:xfrm>
            <a:off x="891539" y="1770379"/>
            <a:ext cx="6773545" cy="2275840"/>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Lst>
            </a:pPr>
            <a:r>
              <a:rPr sz="2800" spc="-15" dirty="0">
                <a:latin typeface="Carlito"/>
                <a:cs typeface="Carlito"/>
              </a:rPr>
              <a:t>For </a:t>
            </a:r>
            <a:r>
              <a:rPr sz="2800" dirty="0">
                <a:latin typeface="Carlito"/>
                <a:cs typeface="Carlito"/>
              </a:rPr>
              <a:t>a </a:t>
            </a:r>
            <a:r>
              <a:rPr sz="2800" spc="-5" dirty="0">
                <a:latin typeface="Carlito"/>
                <a:cs typeface="Carlito"/>
              </a:rPr>
              <a:t>document </a:t>
            </a:r>
            <a:r>
              <a:rPr sz="3200" i="1" spc="-140" dirty="0">
                <a:solidFill>
                  <a:srgbClr val="FF0000"/>
                </a:solidFill>
                <a:latin typeface="Trebuchet MS"/>
                <a:cs typeface="Trebuchet MS"/>
              </a:rPr>
              <a:t>d </a:t>
            </a:r>
            <a:r>
              <a:rPr sz="3200" spc="-5" dirty="0">
                <a:latin typeface="Carlito"/>
                <a:cs typeface="Carlito"/>
              </a:rPr>
              <a:t>and </a:t>
            </a:r>
            <a:r>
              <a:rPr sz="3200" dirty="0">
                <a:latin typeface="Carlito"/>
                <a:cs typeface="Carlito"/>
              </a:rPr>
              <a:t>a </a:t>
            </a:r>
            <a:r>
              <a:rPr sz="3200" spc="-5" dirty="0">
                <a:latin typeface="Carlito"/>
                <a:cs typeface="Carlito"/>
              </a:rPr>
              <a:t>class</a:t>
            </a:r>
            <a:r>
              <a:rPr sz="3200" spc="5" dirty="0">
                <a:latin typeface="Carlito"/>
                <a:cs typeface="Carlito"/>
              </a:rPr>
              <a:t> </a:t>
            </a:r>
            <a:r>
              <a:rPr sz="3600" i="1" spc="-160" dirty="0">
                <a:solidFill>
                  <a:srgbClr val="FF0000"/>
                </a:solidFill>
                <a:latin typeface="Trebuchet MS"/>
                <a:cs typeface="Trebuchet MS"/>
              </a:rPr>
              <a:t>c</a:t>
            </a:r>
            <a:endParaRPr sz="3600">
              <a:latin typeface="Trebuchet MS"/>
              <a:cs typeface="Trebuchet MS"/>
            </a:endParaRPr>
          </a:p>
          <a:p>
            <a:pPr marL="2472690">
              <a:lnSpc>
                <a:spcPct val="100000"/>
              </a:lnSpc>
              <a:spcBef>
                <a:spcPts val="3135"/>
              </a:spcBef>
            </a:pPr>
            <a:r>
              <a:rPr sz="5925" i="1" spc="15" baseline="-33052" dirty="0">
                <a:latin typeface="Times New Roman"/>
                <a:cs typeface="Times New Roman"/>
              </a:rPr>
              <a:t>P</a:t>
            </a:r>
            <a:r>
              <a:rPr sz="5925" spc="15" baseline="-33052" dirty="0">
                <a:latin typeface="Times New Roman"/>
                <a:cs typeface="Times New Roman"/>
              </a:rPr>
              <a:t>(</a:t>
            </a:r>
            <a:r>
              <a:rPr sz="5925" i="1" spc="15" baseline="-33052" dirty="0">
                <a:latin typeface="Times New Roman"/>
                <a:cs typeface="Times New Roman"/>
              </a:rPr>
              <a:t>c</a:t>
            </a:r>
            <a:r>
              <a:rPr sz="5925" i="1" spc="-434" baseline="-33052" dirty="0">
                <a:latin typeface="Times New Roman"/>
                <a:cs typeface="Times New Roman"/>
              </a:rPr>
              <a:t> </a:t>
            </a:r>
            <a:r>
              <a:rPr sz="5925" spc="-30" baseline="-33052" dirty="0">
                <a:latin typeface="Times New Roman"/>
                <a:cs typeface="Times New Roman"/>
              </a:rPr>
              <a:t>|</a:t>
            </a:r>
            <a:r>
              <a:rPr sz="5925" spc="-494" baseline="-33052" dirty="0">
                <a:latin typeface="Times New Roman"/>
                <a:cs typeface="Times New Roman"/>
              </a:rPr>
              <a:t> </a:t>
            </a:r>
            <a:r>
              <a:rPr sz="5925" i="1" spc="172" baseline="-33052" dirty="0">
                <a:latin typeface="Times New Roman"/>
                <a:cs typeface="Times New Roman"/>
              </a:rPr>
              <a:t>d</a:t>
            </a:r>
            <a:r>
              <a:rPr sz="5925" spc="172" baseline="-33052" dirty="0">
                <a:latin typeface="Times New Roman"/>
                <a:cs typeface="Times New Roman"/>
              </a:rPr>
              <a:t>)</a:t>
            </a:r>
            <a:r>
              <a:rPr sz="5925" spc="-509" baseline="-33052" dirty="0">
                <a:latin typeface="Times New Roman"/>
                <a:cs typeface="Times New Roman"/>
              </a:rPr>
              <a:t> </a:t>
            </a:r>
            <a:r>
              <a:rPr sz="5925" spc="-67" baseline="-33052" dirty="0">
                <a:latin typeface="Symbol"/>
                <a:cs typeface="Symbol"/>
              </a:rPr>
              <a:t></a:t>
            </a:r>
            <a:r>
              <a:rPr sz="5925" spc="254" baseline="-33052" dirty="0">
                <a:latin typeface="Times New Roman"/>
                <a:cs typeface="Times New Roman"/>
              </a:rPr>
              <a:t> </a:t>
            </a:r>
            <a:r>
              <a:rPr sz="3950" i="1" spc="25" dirty="0">
                <a:latin typeface="Times New Roman"/>
                <a:cs typeface="Times New Roman"/>
              </a:rPr>
              <a:t>P</a:t>
            </a:r>
            <a:r>
              <a:rPr sz="3950" spc="25" dirty="0">
                <a:latin typeface="Times New Roman"/>
                <a:cs typeface="Times New Roman"/>
              </a:rPr>
              <a:t>(</a:t>
            </a:r>
            <a:r>
              <a:rPr sz="3950" i="1" spc="25" dirty="0">
                <a:latin typeface="Times New Roman"/>
                <a:cs typeface="Times New Roman"/>
              </a:rPr>
              <a:t>d</a:t>
            </a:r>
            <a:r>
              <a:rPr sz="3950" i="1" spc="-105" dirty="0">
                <a:latin typeface="Times New Roman"/>
                <a:cs typeface="Times New Roman"/>
              </a:rPr>
              <a:t> </a:t>
            </a:r>
            <a:r>
              <a:rPr sz="3950" spc="-20" dirty="0">
                <a:latin typeface="Times New Roman"/>
                <a:cs typeface="Times New Roman"/>
              </a:rPr>
              <a:t>|</a:t>
            </a:r>
            <a:r>
              <a:rPr sz="3950" spc="-380" dirty="0">
                <a:latin typeface="Times New Roman"/>
                <a:cs typeface="Times New Roman"/>
              </a:rPr>
              <a:t> </a:t>
            </a:r>
            <a:r>
              <a:rPr sz="3950" i="1" spc="40" dirty="0">
                <a:latin typeface="Times New Roman"/>
                <a:cs typeface="Times New Roman"/>
              </a:rPr>
              <a:t>c</a:t>
            </a:r>
            <a:r>
              <a:rPr sz="3950" spc="40" dirty="0">
                <a:latin typeface="Times New Roman"/>
                <a:cs typeface="Times New Roman"/>
              </a:rPr>
              <a:t>)</a:t>
            </a:r>
            <a:r>
              <a:rPr sz="3950" i="1" spc="40" dirty="0">
                <a:latin typeface="Times New Roman"/>
                <a:cs typeface="Times New Roman"/>
              </a:rPr>
              <a:t>P</a:t>
            </a:r>
            <a:r>
              <a:rPr sz="3950" spc="40" dirty="0">
                <a:latin typeface="Times New Roman"/>
                <a:cs typeface="Times New Roman"/>
              </a:rPr>
              <a:t>(</a:t>
            </a:r>
            <a:r>
              <a:rPr sz="3950" i="1" spc="40" dirty="0">
                <a:latin typeface="Times New Roman"/>
                <a:cs typeface="Times New Roman"/>
              </a:rPr>
              <a:t>c</a:t>
            </a:r>
            <a:r>
              <a:rPr sz="3950" spc="40" dirty="0">
                <a:latin typeface="Times New Roman"/>
                <a:cs typeface="Times New Roman"/>
              </a:rPr>
              <a:t>)</a:t>
            </a:r>
            <a:endParaRPr sz="3950">
              <a:latin typeface="Times New Roman"/>
              <a:cs typeface="Times New Roman"/>
            </a:endParaRPr>
          </a:p>
          <a:p>
            <a:pPr marR="742315" algn="r">
              <a:lnSpc>
                <a:spcPct val="100000"/>
              </a:lnSpc>
              <a:spcBef>
                <a:spcPts val="780"/>
              </a:spcBef>
            </a:pPr>
            <a:r>
              <a:rPr sz="3950" i="1" spc="65" dirty="0">
                <a:latin typeface="Times New Roman"/>
                <a:cs typeface="Times New Roman"/>
              </a:rPr>
              <a:t>P</a:t>
            </a:r>
            <a:r>
              <a:rPr sz="3950" spc="60" dirty="0">
                <a:latin typeface="Times New Roman"/>
                <a:cs typeface="Times New Roman"/>
              </a:rPr>
              <a:t>(</a:t>
            </a:r>
            <a:r>
              <a:rPr sz="3950" i="1" spc="254" dirty="0">
                <a:latin typeface="Times New Roman"/>
                <a:cs typeface="Times New Roman"/>
              </a:rPr>
              <a:t>d</a:t>
            </a:r>
            <a:r>
              <a:rPr sz="3950" spc="-30" dirty="0">
                <a:latin typeface="Times New Roman"/>
                <a:cs typeface="Times New Roman"/>
              </a:rPr>
              <a:t>)</a:t>
            </a:r>
            <a:endParaRPr sz="3950">
              <a:latin typeface="Times New Roman"/>
              <a:cs typeface="Times New Roman"/>
            </a:endParaRPr>
          </a:p>
        </p:txBody>
      </p:sp>
      <p:sp>
        <p:nvSpPr>
          <p:cNvPr id="4" name="object 4"/>
          <p:cNvSpPr/>
          <p:nvPr/>
        </p:nvSpPr>
        <p:spPr>
          <a:xfrm>
            <a:off x="5249995" y="3425731"/>
            <a:ext cx="2361565" cy="0"/>
          </a:xfrm>
          <a:custGeom>
            <a:avLst/>
            <a:gdLst/>
            <a:ahLst/>
            <a:cxnLst/>
            <a:rect l="l" t="t" r="r" b="b"/>
            <a:pathLst>
              <a:path w="2361565">
                <a:moveTo>
                  <a:pt x="0" y="0"/>
                </a:moveTo>
                <a:lnTo>
                  <a:pt x="2361557" y="0"/>
                </a:lnTo>
              </a:path>
            </a:pathLst>
          </a:custGeom>
          <a:ln w="24792">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lang="en-US" dirty="0"/>
              <a:t>Shallow Decision Tree</a:t>
            </a:r>
            <a:endParaRPr spc="-20" dirty="0"/>
          </a:p>
        </p:txBody>
      </p:sp>
      <p:sp>
        <p:nvSpPr>
          <p:cNvPr id="3" name="object 3"/>
          <p:cNvSpPr txBox="1"/>
          <p:nvPr/>
        </p:nvSpPr>
        <p:spPr>
          <a:xfrm>
            <a:off x="916939" y="1661667"/>
            <a:ext cx="10576560" cy="3822008"/>
          </a:xfrm>
          <a:prstGeom prst="rect">
            <a:avLst/>
          </a:prstGeom>
        </p:spPr>
        <p:txBody>
          <a:bodyPr vert="horz" wrap="square" lIns="0" tIns="63500" rIns="0" bIns="0" rtlCol="0">
            <a:spAutoFit/>
          </a:bodyPr>
          <a:lstStyle/>
          <a:p>
            <a:r>
              <a:rPr lang="en-US" sz="2400" b="1" dirty="0">
                <a:effectLst/>
              </a:rPr>
              <a:t>Shallow decision trees </a:t>
            </a:r>
            <a:r>
              <a:rPr lang="en-US" sz="2400" dirty="0">
                <a:effectLst/>
              </a:rPr>
              <a:t>- trees that are too shallow might lead to overly simple models that can’t fit the data.</a:t>
            </a:r>
            <a:endParaRPr lang="en-US" sz="2400" dirty="0"/>
          </a:p>
          <a:p>
            <a:endParaRPr lang="en-US" sz="2400" dirty="0">
              <a:effectLst/>
            </a:endParaRPr>
          </a:p>
          <a:p>
            <a:r>
              <a:rPr lang="en-US" sz="2400" dirty="0">
                <a:effectLst/>
              </a:rPr>
              <a:t>A model that is underfit will have high training and high testing error. Hence, bad performance on training and test sets indicates underfitting which means the set of hypotheses are not complex enough (decision trees that are shallow ) to include the true but unknown prediction function.</a:t>
            </a:r>
            <a:endParaRPr lang="en-US" sz="2400" dirty="0"/>
          </a:p>
          <a:p>
            <a:endParaRPr lang="en-US" sz="2400" b="1" dirty="0">
              <a:effectLst/>
            </a:endParaRPr>
          </a:p>
          <a:p>
            <a:r>
              <a:rPr lang="en-US" sz="2400" b="1" dirty="0">
                <a:effectLst/>
              </a:rPr>
              <a:t>The shallower the tree the less variance we have in our predictions</a:t>
            </a:r>
            <a:endParaRPr lang="en-US" sz="3600" dirty="0"/>
          </a:p>
          <a:p>
            <a:pPr marL="241300" marR="5080" indent="-228600">
              <a:lnSpc>
                <a:spcPts val="3000"/>
              </a:lnSpc>
              <a:spcBef>
                <a:spcPts val="500"/>
              </a:spcBef>
              <a:buFont typeface="Arial"/>
              <a:buChar char="•"/>
              <a:tabLst>
                <a:tab pos="241300" algn="l"/>
              </a:tabLst>
            </a:pPr>
            <a:endParaRPr sz="2400" dirty="0">
              <a:latin typeface="Calibri"/>
              <a:cs typeface="Calibri"/>
            </a:endParaRPr>
          </a:p>
        </p:txBody>
      </p:sp>
    </p:spTree>
    <p:extLst>
      <p:ext uri="{BB962C8B-B14F-4D97-AF65-F5344CB8AC3E}">
        <p14:creationId xmlns:p14="http://schemas.microsoft.com/office/powerpoint/2010/main" val="108079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2E0-4B6D-7CF7-96AC-A39D3919E644}"/>
              </a:ext>
            </a:extLst>
          </p:cNvPr>
          <p:cNvSpPr>
            <a:spLocks noGrp="1"/>
          </p:cNvSpPr>
          <p:nvPr>
            <p:ph type="title"/>
          </p:nvPr>
        </p:nvSpPr>
        <p:spPr>
          <a:xfrm>
            <a:off x="916939" y="0"/>
            <a:ext cx="10358120" cy="1354217"/>
          </a:xfrm>
        </p:spPr>
        <p:txBody>
          <a:bodyPr/>
          <a:lstStyle/>
          <a:p>
            <a:r>
              <a:rPr lang="en-US" dirty="0"/>
              <a:t>Can we average the output of multiple decision trees?</a:t>
            </a:r>
          </a:p>
        </p:txBody>
      </p:sp>
      <p:sp>
        <p:nvSpPr>
          <p:cNvPr id="3" name="Text Placeholder 2">
            <a:extLst>
              <a:ext uri="{FF2B5EF4-FFF2-40B4-BE49-F238E27FC236}">
                <a16:creationId xmlns:a16="http://schemas.microsoft.com/office/drawing/2014/main" id="{8735DF24-D81C-C21A-7B3B-21FF3F715FBA}"/>
              </a:ext>
            </a:extLst>
          </p:cNvPr>
          <p:cNvSpPr>
            <a:spLocks noGrp="1"/>
          </p:cNvSpPr>
          <p:nvPr>
            <p:ph type="body" idx="1"/>
          </p:nvPr>
        </p:nvSpPr>
        <p:spPr>
          <a:xfrm>
            <a:off x="916939" y="1640813"/>
            <a:ext cx="9791700" cy="5232202"/>
          </a:xfrm>
        </p:spPr>
        <p:txBody>
          <a:bodyPr/>
          <a:lstStyle/>
          <a:p>
            <a:r>
              <a:rPr lang="en-US" sz="2400" dirty="0"/>
              <a:t>Averaging out the predictions of multiple classifiers will drastically reduce the variance.</a:t>
            </a:r>
          </a:p>
          <a:p>
            <a:endParaRPr lang="en-US" sz="2400" dirty="0"/>
          </a:p>
          <a:p>
            <a:r>
              <a:rPr lang="en-US" sz="2400" dirty="0"/>
              <a:t>Averaging is not specific to decision trees; it can work with many different learning algorithms. But it works particularly well with decision trees.</a:t>
            </a:r>
          </a:p>
          <a:p>
            <a:endParaRPr lang="en-US" sz="2400" i="1" u="sng" dirty="0"/>
          </a:p>
          <a:p>
            <a:r>
              <a:rPr lang="en-US" sz="2400" i="1" u="sng" dirty="0"/>
              <a:t>Why averaging?</a:t>
            </a:r>
            <a:endParaRPr lang="en-US" sz="2400" dirty="0"/>
          </a:p>
          <a:p>
            <a:r>
              <a:rPr lang="en-US" sz="2400" dirty="0"/>
              <a:t>If two trees pick different features for the very first split at the top of the tree, then it’s quite common for the trees to be completely different. </a:t>
            </a:r>
          </a:p>
          <a:p>
            <a:endParaRPr lang="en-US" sz="2400" dirty="0"/>
          </a:p>
          <a:p>
            <a:r>
              <a:rPr lang="en-US" sz="2400" dirty="0"/>
              <a:t>So decision trees tend to have high variance. To fix this, we can reduce the variance of decision trees by taking an average answer of a bunch of decision trees.</a:t>
            </a:r>
          </a:p>
          <a:p>
            <a:endParaRPr lang="en-US" dirty="0"/>
          </a:p>
        </p:txBody>
      </p:sp>
    </p:spTree>
    <p:extLst>
      <p:ext uri="{BB962C8B-B14F-4D97-AF65-F5344CB8AC3E}">
        <p14:creationId xmlns:p14="http://schemas.microsoft.com/office/powerpoint/2010/main" val="1669317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BF0-5EF1-9E7D-D2A7-C64DC4E73869}"/>
              </a:ext>
            </a:extLst>
          </p:cNvPr>
          <p:cNvSpPr>
            <a:spLocks noGrp="1"/>
          </p:cNvSpPr>
          <p:nvPr>
            <p:ph type="title"/>
          </p:nvPr>
        </p:nvSpPr>
        <p:spPr/>
        <p:txBody>
          <a:bodyPr/>
          <a:lstStyle/>
          <a:p>
            <a:r>
              <a:rPr lang="en-US" dirty="0"/>
              <a:t>Pruning a Decision Tree</a:t>
            </a:r>
          </a:p>
        </p:txBody>
      </p:sp>
      <p:sp>
        <p:nvSpPr>
          <p:cNvPr id="3" name="Text Placeholder 2">
            <a:extLst>
              <a:ext uri="{FF2B5EF4-FFF2-40B4-BE49-F238E27FC236}">
                <a16:creationId xmlns:a16="http://schemas.microsoft.com/office/drawing/2014/main" id="{F866ACD8-06E0-6BF0-BF63-81A2ED8B41F2}"/>
              </a:ext>
            </a:extLst>
          </p:cNvPr>
          <p:cNvSpPr>
            <a:spLocks noGrp="1"/>
          </p:cNvSpPr>
          <p:nvPr>
            <p:ph type="body" idx="1"/>
          </p:nvPr>
        </p:nvSpPr>
        <p:spPr>
          <a:xfrm>
            <a:off x="916939" y="1640813"/>
            <a:ext cx="9791700" cy="4124206"/>
          </a:xfrm>
        </p:spPr>
        <p:txBody>
          <a:bodyPr/>
          <a:lstStyle/>
          <a:p>
            <a:pPr algn="just"/>
            <a:r>
              <a:rPr lang="en-US" sz="2400" dirty="0">
                <a:effectLst/>
                <a:latin typeface="Helvetica Neue" panose="02000503000000020004" pitchFamily="2" charset="0"/>
              </a:rPr>
              <a:t>The reason for pruning is that the trees prepared by the base algorithm can be prone to overfitting as they become incredibly large and complex.</a:t>
            </a:r>
          </a:p>
          <a:p>
            <a:pPr algn="just"/>
            <a:endParaRPr lang="en-US" sz="2400" dirty="0">
              <a:effectLst/>
              <a:latin typeface="Helvetica Neue" panose="02000503000000020004" pitchFamily="2" charset="0"/>
            </a:endParaRPr>
          </a:p>
          <a:p>
            <a:pPr algn="just"/>
            <a:r>
              <a:rPr lang="en-US" sz="2400" dirty="0">
                <a:effectLst/>
                <a:latin typeface="Helvetica Neue" panose="02000503000000020004" pitchFamily="2" charset="0"/>
              </a:rPr>
              <a:t>Pruning is a technique in machine learning and search algorithms that reduces the size of decision trees by removing sections of the tree that provide little power to classify instances. </a:t>
            </a:r>
          </a:p>
          <a:p>
            <a:pPr algn="just"/>
            <a:endParaRPr lang="en-US" sz="2400" dirty="0">
              <a:latin typeface="Helvetica Neue" panose="02000503000000020004" pitchFamily="2" charset="0"/>
            </a:endParaRPr>
          </a:p>
          <a:p>
            <a:pPr algn="just"/>
            <a:r>
              <a:rPr lang="en-US" sz="2400" dirty="0">
                <a:effectLst/>
                <a:latin typeface="Helvetica Neue" panose="02000503000000020004" pitchFamily="2" charset="0"/>
              </a:rPr>
              <a:t>Pruning reduces the complexity of the final classifier, and hence improves predictive accuracy by the reduction of overfitting. </a:t>
            </a:r>
            <a:endParaRPr lang="en-US" sz="2400" dirty="0"/>
          </a:p>
          <a:p>
            <a:endParaRPr lang="en-US" dirty="0"/>
          </a:p>
        </p:txBody>
      </p:sp>
    </p:spTree>
    <p:extLst>
      <p:ext uri="{BB962C8B-B14F-4D97-AF65-F5344CB8AC3E}">
        <p14:creationId xmlns:p14="http://schemas.microsoft.com/office/powerpoint/2010/main" val="316561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FC93-BD8C-5E3F-7BB7-C75E71A2379E}"/>
              </a:ext>
            </a:extLst>
          </p:cNvPr>
          <p:cNvSpPr>
            <a:spLocks noGrp="1"/>
          </p:cNvSpPr>
          <p:nvPr>
            <p:ph type="title"/>
          </p:nvPr>
        </p:nvSpPr>
        <p:spPr/>
        <p:txBody>
          <a:bodyPr/>
          <a:lstStyle/>
          <a:p>
            <a:r>
              <a:rPr lang="en-US" dirty="0"/>
              <a:t>High Variance</a:t>
            </a:r>
          </a:p>
        </p:txBody>
      </p:sp>
      <p:sp>
        <p:nvSpPr>
          <p:cNvPr id="3" name="Text Placeholder 2">
            <a:extLst>
              <a:ext uri="{FF2B5EF4-FFF2-40B4-BE49-F238E27FC236}">
                <a16:creationId xmlns:a16="http://schemas.microsoft.com/office/drawing/2014/main" id="{B13D9414-73CD-F1F0-AE72-0461F4A773A8}"/>
              </a:ext>
            </a:extLst>
          </p:cNvPr>
          <p:cNvSpPr>
            <a:spLocks noGrp="1"/>
          </p:cNvSpPr>
          <p:nvPr>
            <p:ph type="body" idx="1"/>
          </p:nvPr>
        </p:nvSpPr>
        <p:spPr>
          <a:xfrm>
            <a:off x="916939" y="1640813"/>
            <a:ext cx="9791700" cy="5170646"/>
          </a:xfrm>
        </p:spPr>
        <p:txBody>
          <a:bodyPr/>
          <a:lstStyle/>
          <a:p>
            <a:pPr algn="just"/>
            <a:r>
              <a:rPr lang="en-US" sz="2800" dirty="0">
                <a:effectLst/>
                <a:latin typeface="Helvetica Neue" panose="02000503000000020004" pitchFamily="2" charset="0"/>
              </a:rPr>
              <a:t>A model has high variance if it is very sensitive to (small) changes in the training data.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Decision trees are generally unstable considering that a small change in the data set can result in a very different set of splits. This results in high variance.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This is mainly due to the hierarchical nature of decision trees, since a change in split points in the initial stages will affect all the subsequent splits.</a:t>
            </a:r>
          </a:p>
          <a:p>
            <a:endParaRPr lang="en-US" dirty="0"/>
          </a:p>
          <a:p>
            <a:endParaRPr lang="en-US" dirty="0"/>
          </a:p>
        </p:txBody>
      </p:sp>
    </p:spTree>
    <p:extLst>
      <p:ext uri="{BB962C8B-B14F-4D97-AF65-F5344CB8AC3E}">
        <p14:creationId xmlns:p14="http://schemas.microsoft.com/office/powerpoint/2010/main" val="696115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Support Vector Machines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3246898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701665" cy="695960"/>
          </a:xfrm>
          <a:prstGeom prst="rect">
            <a:avLst/>
          </a:prstGeom>
        </p:spPr>
        <p:txBody>
          <a:bodyPr vert="horz" wrap="square" lIns="0" tIns="12700" rIns="0" bIns="0" rtlCol="0">
            <a:spAutoFit/>
          </a:bodyPr>
          <a:lstStyle/>
          <a:p>
            <a:pPr marL="12700">
              <a:lnSpc>
                <a:spcPct val="100000"/>
              </a:lnSpc>
              <a:spcBef>
                <a:spcPts val="100"/>
              </a:spcBef>
            </a:pPr>
            <a:r>
              <a:rPr spc="-5" dirty="0"/>
              <a:t>Support</a:t>
            </a:r>
            <a:r>
              <a:rPr dirty="0"/>
              <a:t> </a:t>
            </a:r>
            <a:r>
              <a:rPr spc="-45" dirty="0"/>
              <a:t>Vector</a:t>
            </a:r>
            <a:r>
              <a:rPr spc="-10" dirty="0"/>
              <a:t> </a:t>
            </a:r>
            <a:r>
              <a:rPr spc="-5" dirty="0"/>
              <a:t>Machines</a:t>
            </a:r>
          </a:p>
        </p:txBody>
      </p:sp>
      <p:grpSp>
        <p:nvGrpSpPr>
          <p:cNvPr id="3" name="object 3"/>
          <p:cNvGrpSpPr/>
          <p:nvPr/>
        </p:nvGrpSpPr>
        <p:grpSpPr>
          <a:xfrm>
            <a:off x="1828800" y="1514960"/>
            <a:ext cx="4577715" cy="3467100"/>
            <a:chOff x="1828800" y="1514960"/>
            <a:chExt cx="4577715" cy="3467100"/>
          </a:xfrm>
        </p:grpSpPr>
        <p:pic>
          <p:nvPicPr>
            <p:cNvPr id="4" name="object 4"/>
            <p:cNvPicPr/>
            <p:nvPr/>
          </p:nvPicPr>
          <p:blipFill>
            <a:blip r:embed="rId2" cstate="print"/>
            <a:stretch>
              <a:fillRect/>
            </a:stretch>
          </p:blipFill>
          <p:spPr>
            <a:xfrm>
              <a:off x="2730447" y="3055661"/>
              <a:ext cx="145487" cy="154412"/>
            </a:xfrm>
            <a:prstGeom prst="rect">
              <a:avLst/>
            </a:prstGeom>
          </p:spPr>
        </p:pic>
        <p:pic>
          <p:nvPicPr>
            <p:cNvPr id="5" name="object 5"/>
            <p:cNvPicPr/>
            <p:nvPr/>
          </p:nvPicPr>
          <p:blipFill>
            <a:blip r:embed="rId3" cstate="print"/>
            <a:stretch>
              <a:fillRect/>
            </a:stretch>
          </p:blipFill>
          <p:spPr>
            <a:xfrm>
              <a:off x="2775769" y="3345436"/>
              <a:ext cx="145487" cy="154412"/>
            </a:xfrm>
            <a:prstGeom prst="rect">
              <a:avLst/>
            </a:prstGeom>
          </p:spPr>
        </p:pic>
        <p:pic>
          <p:nvPicPr>
            <p:cNvPr id="6" name="object 6"/>
            <p:cNvPicPr/>
            <p:nvPr/>
          </p:nvPicPr>
          <p:blipFill>
            <a:blip r:embed="rId3" cstate="print"/>
            <a:stretch>
              <a:fillRect/>
            </a:stretch>
          </p:blipFill>
          <p:spPr>
            <a:xfrm>
              <a:off x="3999424" y="3973281"/>
              <a:ext cx="145487" cy="154412"/>
            </a:xfrm>
            <a:prstGeom prst="rect">
              <a:avLst/>
            </a:prstGeom>
          </p:spPr>
        </p:pic>
        <p:pic>
          <p:nvPicPr>
            <p:cNvPr id="7" name="object 7"/>
            <p:cNvPicPr/>
            <p:nvPr/>
          </p:nvPicPr>
          <p:blipFill>
            <a:blip r:embed="rId4" cstate="print"/>
            <a:stretch>
              <a:fillRect/>
            </a:stretch>
          </p:blipFill>
          <p:spPr>
            <a:xfrm>
              <a:off x="3455577" y="3538618"/>
              <a:ext cx="145487" cy="154412"/>
            </a:xfrm>
            <a:prstGeom prst="rect">
              <a:avLst/>
            </a:prstGeom>
          </p:spPr>
        </p:pic>
        <p:pic>
          <p:nvPicPr>
            <p:cNvPr id="8" name="object 8"/>
            <p:cNvPicPr/>
            <p:nvPr/>
          </p:nvPicPr>
          <p:blipFill>
            <a:blip r:embed="rId4" cstate="print"/>
            <a:stretch>
              <a:fillRect/>
            </a:stretch>
          </p:blipFill>
          <p:spPr>
            <a:xfrm>
              <a:off x="3636860" y="4118169"/>
              <a:ext cx="145487" cy="154412"/>
            </a:xfrm>
            <a:prstGeom prst="rect">
              <a:avLst/>
            </a:prstGeom>
          </p:spPr>
        </p:pic>
        <p:pic>
          <p:nvPicPr>
            <p:cNvPr id="9" name="object 9"/>
            <p:cNvPicPr/>
            <p:nvPr/>
          </p:nvPicPr>
          <p:blipFill>
            <a:blip r:embed="rId2" cstate="print"/>
            <a:stretch>
              <a:fillRect/>
            </a:stretch>
          </p:blipFill>
          <p:spPr>
            <a:xfrm>
              <a:off x="3863461" y="4214760"/>
              <a:ext cx="145487" cy="154412"/>
            </a:xfrm>
            <a:prstGeom prst="rect">
              <a:avLst/>
            </a:prstGeom>
          </p:spPr>
        </p:pic>
        <p:pic>
          <p:nvPicPr>
            <p:cNvPr id="10" name="object 10"/>
            <p:cNvPicPr/>
            <p:nvPr/>
          </p:nvPicPr>
          <p:blipFill>
            <a:blip r:embed="rId3" cstate="print"/>
            <a:stretch>
              <a:fillRect/>
            </a:stretch>
          </p:blipFill>
          <p:spPr>
            <a:xfrm>
              <a:off x="2685127" y="3683508"/>
              <a:ext cx="145487" cy="154412"/>
            </a:xfrm>
            <a:prstGeom prst="rect">
              <a:avLst/>
            </a:prstGeom>
          </p:spPr>
        </p:pic>
        <p:pic>
          <p:nvPicPr>
            <p:cNvPr id="11" name="object 11"/>
            <p:cNvPicPr/>
            <p:nvPr/>
          </p:nvPicPr>
          <p:blipFill>
            <a:blip r:embed="rId2" cstate="print"/>
            <a:stretch>
              <a:fillRect/>
            </a:stretch>
          </p:blipFill>
          <p:spPr>
            <a:xfrm>
              <a:off x="3319616" y="3828394"/>
              <a:ext cx="145487" cy="154412"/>
            </a:xfrm>
            <a:prstGeom prst="rect">
              <a:avLst/>
            </a:prstGeom>
          </p:spPr>
        </p:pic>
        <p:pic>
          <p:nvPicPr>
            <p:cNvPr id="12" name="object 12"/>
            <p:cNvPicPr/>
            <p:nvPr/>
          </p:nvPicPr>
          <p:blipFill>
            <a:blip r:embed="rId5" cstate="print"/>
            <a:stretch>
              <a:fillRect/>
            </a:stretch>
          </p:blipFill>
          <p:spPr>
            <a:xfrm>
              <a:off x="3546218" y="1558493"/>
              <a:ext cx="145487" cy="154412"/>
            </a:xfrm>
            <a:prstGeom prst="rect">
              <a:avLst/>
            </a:prstGeom>
          </p:spPr>
        </p:pic>
        <p:pic>
          <p:nvPicPr>
            <p:cNvPr id="13" name="object 13"/>
            <p:cNvPicPr/>
            <p:nvPr/>
          </p:nvPicPr>
          <p:blipFill>
            <a:blip r:embed="rId6" cstate="print"/>
            <a:stretch>
              <a:fillRect/>
            </a:stretch>
          </p:blipFill>
          <p:spPr>
            <a:xfrm>
              <a:off x="4361988" y="2041450"/>
              <a:ext cx="145487" cy="154412"/>
            </a:xfrm>
            <a:prstGeom prst="rect">
              <a:avLst/>
            </a:prstGeom>
          </p:spPr>
        </p:pic>
        <p:pic>
          <p:nvPicPr>
            <p:cNvPr id="14" name="object 14"/>
            <p:cNvPicPr/>
            <p:nvPr/>
          </p:nvPicPr>
          <p:blipFill>
            <a:blip r:embed="rId6" cstate="print"/>
            <a:stretch>
              <a:fillRect/>
            </a:stretch>
          </p:blipFill>
          <p:spPr>
            <a:xfrm>
              <a:off x="5132438" y="2427817"/>
              <a:ext cx="145487" cy="154412"/>
            </a:xfrm>
            <a:prstGeom prst="rect">
              <a:avLst/>
            </a:prstGeom>
          </p:spPr>
        </p:pic>
        <p:pic>
          <p:nvPicPr>
            <p:cNvPr id="15" name="object 15"/>
            <p:cNvPicPr/>
            <p:nvPr/>
          </p:nvPicPr>
          <p:blipFill>
            <a:blip r:embed="rId7" cstate="print"/>
            <a:stretch>
              <a:fillRect/>
            </a:stretch>
          </p:blipFill>
          <p:spPr>
            <a:xfrm>
              <a:off x="4996477" y="3200549"/>
              <a:ext cx="145487" cy="154412"/>
            </a:xfrm>
            <a:prstGeom prst="rect">
              <a:avLst/>
            </a:prstGeom>
          </p:spPr>
        </p:pic>
        <p:pic>
          <p:nvPicPr>
            <p:cNvPr id="16" name="object 16"/>
            <p:cNvPicPr/>
            <p:nvPr/>
          </p:nvPicPr>
          <p:blipFill>
            <a:blip r:embed="rId5" cstate="print"/>
            <a:stretch>
              <a:fillRect/>
            </a:stretch>
          </p:blipFill>
          <p:spPr>
            <a:xfrm>
              <a:off x="3636860" y="2234634"/>
              <a:ext cx="145487" cy="154412"/>
            </a:xfrm>
            <a:prstGeom prst="rect">
              <a:avLst/>
            </a:prstGeom>
          </p:spPr>
        </p:pic>
        <p:pic>
          <p:nvPicPr>
            <p:cNvPr id="17" name="object 17"/>
            <p:cNvPicPr/>
            <p:nvPr/>
          </p:nvPicPr>
          <p:blipFill>
            <a:blip r:embed="rId5" cstate="print"/>
            <a:stretch>
              <a:fillRect/>
            </a:stretch>
          </p:blipFill>
          <p:spPr>
            <a:xfrm>
              <a:off x="4180706" y="2669294"/>
              <a:ext cx="145487" cy="154412"/>
            </a:xfrm>
            <a:prstGeom prst="rect">
              <a:avLst/>
            </a:prstGeom>
          </p:spPr>
        </p:pic>
        <p:pic>
          <p:nvPicPr>
            <p:cNvPr id="18" name="object 18"/>
            <p:cNvPicPr/>
            <p:nvPr/>
          </p:nvPicPr>
          <p:blipFill>
            <a:blip r:embed="rId8" cstate="print"/>
            <a:stretch>
              <a:fillRect/>
            </a:stretch>
          </p:blipFill>
          <p:spPr>
            <a:xfrm>
              <a:off x="4815194" y="2959070"/>
              <a:ext cx="145487" cy="154412"/>
            </a:xfrm>
            <a:prstGeom prst="rect">
              <a:avLst/>
            </a:prstGeom>
          </p:spPr>
        </p:pic>
        <p:pic>
          <p:nvPicPr>
            <p:cNvPr id="19" name="object 19"/>
            <p:cNvPicPr/>
            <p:nvPr/>
          </p:nvPicPr>
          <p:blipFill>
            <a:blip r:embed="rId7" cstate="print"/>
            <a:stretch>
              <a:fillRect/>
            </a:stretch>
          </p:blipFill>
          <p:spPr>
            <a:xfrm>
              <a:off x="4044745" y="2379521"/>
              <a:ext cx="145487" cy="154412"/>
            </a:xfrm>
            <a:prstGeom prst="rect">
              <a:avLst/>
            </a:prstGeom>
          </p:spPr>
        </p:pic>
        <p:pic>
          <p:nvPicPr>
            <p:cNvPr id="20" name="object 20"/>
            <p:cNvPicPr/>
            <p:nvPr/>
          </p:nvPicPr>
          <p:blipFill>
            <a:blip r:embed="rId8" cstate="print"/>
            <a:stretch>
              <a:fillRect/>
            </a:stretch>
          </p:blipFill>
          <p:spPr>
            <a:xfrm>
              <a:off x="3682180" y="1896563"/>
              <a:ext cx="145487" cy="154412"/>
            </a:xfrm>
            <a:prstGeom prst="rect">
              <a:avLst/>
            </a:prstGeom>
          </p:spPr>
        </p:pic>
        <p:sp>
          <p:nvSpPr>
            <p:cNvPr id="21" name="object 21"/>
            <p:cNvSpPr/>
            <p:nvPr/>
          </p:nvSpPr>
          <p:spPr>
            <a:xfrm>
              <a:off x="1828800" y="1514970"/>
              <a:ext cx="4577715" cy="3467100"/>
            </a:xfrm>
            <a:custGeom>
              <a:avLst/>
              <a:gdLst/>
              <a:ahLst/>
              <a:cxnLst/>
              <a:rect l="l" t="t" r="r" b="b"/>
              <a:pathLst>
                <a:path w="4577715" h="3467100">
                  <a:moveTo>
                    <a:pt x="4577372" y="3429000"/>
                  </a:moveTo>
                  <a:lnTo>
                    <a:pt x="4501172" y="3390900"/>
                  </a:lnTo>
                  <a:lnTo>
                    <a:pt x="4501172" y="3424237"/>
                  </a:lnTo>
                  <a:lnTo>
                    <a:pt x="186042" y="3424237"/>
                  </a:lnTo>
                  <a:lnTo>
                    <a:pt x="186042" y="76200"/>
                  </a:lnTo>
                  <a:lnTo>
                    <a:pt x="219379" y="76200"/>
                  </a:lnTo>
                  <a:lnTo>
                    <a:pt x="213029" y="63487"/>
                  </a:lnTo>
                  <a:lnTo>
                    <a:pt x="181279" y="0"/>
                  </a:lnTo>
                  <a:lnTo>
                    <a:pt x="143179" y="76200"/>
                  </a:lnTo>
                  <a:lnTo>
                    <a:pt x="176517" y="76200"/>
                  </a:lnTo>
                  <a:lnTo>
                    <a:pt x="176517" y="3424237"/>
                  </a:lnTo>
                  <a:lnTo>
                    <a:pt x="0" y="3424237"/>
                  </a:lnTo>
                  <a:lnTo>
                    <a:pt x="0" y="3433762"/>
                  </a:lnTo>
                  <a:lnTo>
                    <a:pt x="4501172" y="3433762"/>
                  </a:lnTo>
                  <a:lnTo>
                    <a:pt x="4501172" y="3467100"/>
                  </a:lnTo>
                  <a:lnTo>
                    <a:pt x="4567847" y="3433762"/>
                  </a:lnTo>
                  <a:lnTo>
                    <a:pt x="4577372" y="3429000"/>
                  </a:lnTo>
                  <a:close/>
                </a:path>
              </a:pathLst>
            </a:custGeom>
            <a:solidFill>
              <a:srgbClr val="000000"/>
            </a:solidFill>
          </p:spPr>
          <p:txBody>
            <a:bodyPr wrap="square" lIns="0" tIns="0" rIns="0" bIns="0" rtlCol="0"/>
            <a:lstStyle/>
            <a:p>
              <a:endParaRPr/>
            </a:p>
          </p:txBody>
        </p:sp>
        <p:pic>
          <p:nvPicPr>
            <p:cNvPr id="22" name="object 22"/>
            <p:cNvPicPr/>
            <p:nvPr/>
          </p:nvPicPr>
          <p:blipFill>
            <a:blip r:embed="rId9" cstate="print"/>
            <a:stretch>
              <a:fillRect/>
            </a:stretch>
          </p:blipFill>
          <p:spPr>
            <a:xfrm>
              <a:off x="6129490" y="4267081"/>
              <a:ext cx="102054" cy="154412"/>
            </a:xfrm>
            <a:prstGeom prst="rect">
              <a:avLst/>
            </a:prstGeom>
          </p:spPr>
        </p:pic>
        <p:pic>
          <p:nvPicPr>
            <p:cNvPr id="23" name="object 23"/>
            <p:cNvPicPr/>
            <p:nvPr/>
          </p:nvPicPr>
          <p:blipFill>
            <a:blip r:embed="rId10" cstate="print"/>
            <a:stretch>
              <a:fillRect/>
            </a:stretch>
          </p:blipFill>
          <p:spPr>
            <a:xfrm>
              <a:off x="6129490" y="4556855"/>
              <a:ext cx="102054" cy="154412"/>
            </a:xfrm>
            <a:prstGeom prst="rect">
              <a:avLst/>
            </a:prstGeom>
          </p:spPr>
        </p:pic>
        <p:pic>
          <p:nvPicPr>
            <p:cNvPr id="24" name="object 24"/>
            <p:cNvPicPr/>
            <p:nvPr/>
          </p:nvPicPr>
          <p:blipFill>
            <a:blip r:embed="rId3" cstate="print"/>
            <a:stretch>
              <a:fillRect/>
            </a:stretch>
          </p:blipFill>
          <p:spPr>
            <a:xfrm>
              <a:off x="4180706" y="4697718"/>
              <a:ext cx="145487" cy="154412"/>
            </a:xfrm>
            <a:prstGeom prst="rect">
              <a:avLst/>
            </a:prstGeom>
          </p:spPr>
        </p:pic>
      </p:grpSp>
      <p:sp>
        <p:nvSpPr>
          <p:cNvPr id="25" name="object 25"/>
          <p:cNvSpPr txBox="1"/>
          <p:nvPr/>
        </p:nvSpPr>
        <p:spPr>
          <a:xfrm>
            <a:off x="6349899" y="4233164"/>
            <a:ext cx="485775" cy="680720"/>
          </a:xfrm>
          <a:prstGeom prst="rect">
            <a:avLst/>
          </a:prstGeom>
        </p:spPr>
        <p:txBody>
          <a:bodyPr vert="horz" wrap="square" lIns="0" tIns="12700" rIns="0" bIns="0" rtlCol="0">
            <a:spAutoFit/>
          </a:bodyPr>
          <a:lstStyle/>
          <a:p>
            <a:pPr marL="12700">
              <a:lnSpc>
                <a:spcPts val="2580"/>
              </a:lnSpc>
              <a:spcBef>
                <a:spcPts val="100"/>
              </a:spcBef>
            </a:pPr>
            <a:r>
              <a:rPr sz="2400" dirty="0">
                <a:latin typeface="Calibri"/>
                <a:cs typeface="Calibri"/>
              </a:rPr>
              <a:t>=-1</a:t>
            </a:r>
            <a:endParaRPr sz="2400">
              <a:latin typeface="Calibri"/>
              <a:cs typeface="Calibri"/>
            </a:endParaRPr>
          </a:p>
          <a:p>
            <a:pPr marL="12700">
              <a:lnSpc>
                <a:spcPts val="2580"/>
              </a:lnSpc>
            </a:pPr>
            <a:r>
              <a:rPr sz="2400" dirty="0">
                <a:latin typeface="Calibri"/>
                <a:cs typeface="Calibri"/>
              </a:rPr>
              <a:t>=+1</a:t>
            </a:r>
            <a:endParaRPr sz="2400">
              <a:latin typeface="Calibri"/>
              <a:cs typeface="Calibri"/>
            </a:endParaRPr>
          </a:p>
        </p:txBody>
      </p:sp>
      <p:sp>
        <p:nvSpPr>
          <p:cNvPr id="26" name="object 26"/>
          <p:cNvSpPr txBox="1"/>
          <p:nvPr/>
        </p:nvSpPr>
        <p:spPr>
          <a:xfrm>
            <a:off x="7216140" y="2596388"/>
            <a:ext cx="2844800" cy="1125855"/>
          </a:xfrm>
          <a:prstGeom prst="rect">
            <a:avLst/>
          </a:prstGeom>
        </p:spPr>
        <p:txBody>
          <a:bodyPr vert="horz" wrap="square" lIns="0" tIns="12700" rIns="0" bIns="0" rtlCol="0">
            <a:spAutoFit/>
          </a:bodyPr>
          <a:lstStyle/>
          <a:p>
            <a:pPr marL="38100">
              <a:lnSpc>
                <a:spcPct val="100000"/>
              </a:lnSpc>
              <a:spcBef>
                <a:spcPts val="100"/>
              </a:spcBef>
            </a:pPr>
            <a:r>
              <a:rPr sz="2400" spc="-15" dirty="0">
                <a:solidFill>
                  <a:srgbClr val="44546A"/>
                </a:solidFill>
                <a:latin typeface="Calibri"/>
                <a:cs typeface="Calibri"/>
              </a:rPr>
              <a:t>Data:</a:t>
            </a:r>
            <a:r>
              <a:rPr sz="2400" spc="-35" dirty="0">
                <a:solidFill>
                  <a:srgbClr val="44546A"/>
                </a:solidFill>
                <a:latin typeface="Calibri"/>
                <a:cs typeface="Calibri"/>
              </a:rPr>
              <a:t> </a:t>
            </a:r>
            <a:r>
              <a:rPr sz="2400" spc="-5" dirty="0">
                <a:solidFill>
                  <a:srgbClr val="44546A"/>
                </a:solidFill>
                <a:latin typeface="Calibri"/>
                <a:cs typeface="Calibri"/>
              </a:rPr>
              <a:t>&lt;</a:t>
            </a: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5" dirty="0">
                <a:solidFill>
                  <a:srgbClr val="44546A"/>
                </a:solidFill>
                <a:latin typeface="Calibri"/>
                <a:cs typeface="Calibri"/>
              </a:rPr>
              <a:t>,y</a:t>
            </a:r>
            <a:r>
              <a:rPr sz="2400" spc="-7" baseline="-17361" dirty="0">
                <a:solidFill>
                  <a:srgbClr val="44546A"/>
                </a:solidFill>
                <a:latin typeface="Calibri"/>
                <a:cs typeface="Calibri"/>
              </a:rPr>
              <a:t>i</a:t>
            </a:r>
            <a:r>
              <a:rPr sz="2400" spc="-5" dirty="0">
                <a:solidFill>
                  <a:srgbClr val="44546A"/>
                </a:solidFill>
                <a:latin typeface="Calibri"/>
                <a:cs typeface="Calibri"/>
              </a:rPr>
              <a:t>&gt;,</a:t>
            </a:r>
            <a:r>
              <a:rPr sz="2400" spc="-20" dirty="0">
                <a:solidFill>
                  <a:srgbClr val="44546A"/>
                </a:solidFill>
                <a:latin typeface="Calibri"/>
                <a:cs typeface="Calibri"/>
              </a:rPr>
              <a:t> </a:t>
            </a:r>
            <a:r>
              <a:rPr sz="2400" spc="-5" dirty="0">
                <a:solidFill>
                  <a:srgbClr val="44546A"/>
                </a:solidFill>
                <a:latin typeface="Calibri"/>
                <a:cs typeface="Calibri"/>
              </a:rPr>
              <a:t>i=1,..,|D|</a:t>
            </a:r>
            <a:endParaRPr sz="2400">
              <a:latin typeface="Calibri"/>
              <a:cs typeface="Calibri"/>
            </a:endParaRPr>
          </a:p>
          <a:p>
            <a:pPr marL="38100">
              <a:lnSpc>
                <a:spcPts val="2830"/>
              </a:lnSpc>
              <a:spcBef>
                <a:spcPts val="120"/>
              </a:spcBef>
            </a:pP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217" baseline="-17361" dirty="0">
                <a:solidFill>
                  <a:srgbClr val="44546A"/>
                </a:solidFill>
                <a:latin typeface="Calibri"/>
                <a:cs typeface="Calibri"/>
              </a:rPr>
              <a:t> </a:t>
            </a:r>
            <a:r>
              <a:rPr sz="2400" spc="240" dirty="0">
                <a:solidFill>
                  <a:srgbClr val="44546A"/>
                </a:solidFill>
                <a:latin typeface="Symbol"/>
                <a:cs typeface="Symbol"/>
              </a:rPr>
              <a:t></a:t>
            </a:r>
            <a:r>
              <a:rPr sz="2400" spc="-90" dirty="0">
                <a:solidFill>
                  <a:srgbClr val="44546A"/>
                </a:solidFill>
                <a:latin typeface="Times New Roman"/>
                <a:cs typeface="Times New Roman"/>
              </a:rPr>
              <a:t> </a:t>
            </a:r>
            <a:r>
              <a:rPr sz="2400" spc="-5" dirty="0">
                <a:solidFill>
                  <a:srgbClr val="44546A"/>
                </a:solidFill>
                <a:latin typeface="Calibri"/>
                <a:cs typeface="Calibri"/>
              </a:rPr>
              <a:t>R</a:t>
            </a:r>
            <a:r>
              <a:rPr sz="2400" spc="-7" baseline="24305" dirty="0">
                <a:solidFill>
                  <a:srgbClr val="44546A"/>
                </a:solidFill>
                <a:latin typeface="Calibri"/>
                <a:cs typeface="Calibri"/>
              </a:rPr>
              <a:t>d</a:t>
            </a:r>
            <a:endParaRPr sz="2400" baseline="24305">
              <a:latin typeface="Calibri"/>
              <a:cs typeface="Calibri"/>
            </a:endParaRPr>
          </a:p>
          <a:p>
            <a:pPr marL="38100">
              <a:lnSpc>
                <a:spcPts val="2830"/>
              </a:lnSpc>
            </a:pPr>
            <a:r>
              <a:rPr sz="2400" dirty="0">
                <a:solidFill>
                  <a:srgbClr val="44546A"/>
                </a:solidFill>
                <a:latin typeface="Calibri"/>
                <a:cs typeface="Calibri"/>
              </a:rPr>
              <a:t>y</a:t>
            </a:r>
            <a:r>
              <a:rPr sz="2400" baseline="-17361" dirty="0">
                <a:solidFill>
                  <a:srgbClr val="44546A"/>
                </a:solidFill>
                <a:latin typeface="Calibri"/>
                <a:cs typeface="Calibri"/>
              </a:rPr>
              <a:t>i</a:t>
            </a:r>
            <a:r>
              <a:rPr sz="2400" spc="225" baseline="-17361" dirty="0">
                <a:solidFill>
                  <a:srgbClr val="44546A"/>
                </a:solidFill>
                <a:latin typeface="Calibri"/>
                <a:cs typeface="Calibri"/>
              </a:rPr>
              <a:t> </a:t>
            </a:r>
            <a:r>
              <a:rPr sz="2400" spc="240" dirty="0">
                <a:solidFill>
                  <a:srgbClr val="44546A"/>
                </a:solidFill>
                <a:latin typeface="Symbol"/>
                <a:cs typeface="Symbol"/>
              </a:rPr>
              <a:t></a:t>
            </a:r>
            <a:r>
              <a:rPr sz="2400" spc="-85" dirty="0">
                <a:solidFill>
                  <a:srgbClr val="44546A"/>
                </a:solidFill>
                <a:latin typeface="Times New Roman"/>
                <a:cs typeface="Times New Roman"/>
              </a:rPr>
              <a:t> </a:t>
            </a:r>
            <a:r>
              <a:rPr sz="2400" spc="-5" dirty="0">
                <a:solidFill>
                  <a:srgbClr val="44546A"/>
                </a:solidFill>
                <a:latin typeface="Calibri"/>
                <a:cs typeface="Calibri"/>
              </a:rPr>
              <a:t>{-1,+1}</a:t>
            </a:r>
            <a:endParaRPr sz="2400">
              <a:latin typeface="Calibri"/>
              <a:cs typeface="Calibri"/>
            </a:endParaRPr>
          </a:p>
        </p:txBody>
      </p:sp>
      <p:sp>
        <p:nvSpPr>
          <p:cNvPr id="27" name="object 27"/>
          <p:cNvSpPr txBox="1"/>
          <p:nvPr/>
        </p:nvSpPr>
        <p:spPr>
          <a:xfrm>
            <a:off x="1940387" y="5055108"/>
            <a:ext cx="9351010" cy="1644014"/>
          </a:xfrm>
          <a:prstGeom prst="rect">
            <a:avLst/>
          </a:prstGeom>
        </p:spPr>
        <p:txBody>
          <a:bodyPr vert="horz" wrap="square" lIns="0" tIns="12700" rIns="0" bIns="0" rtlCol="0">
            <a:spAutoFit/>
          </a:bodyPr>
          <a:lstStyle/>
          <a:p>
            <a:pPr marL="50800" marR="571500">
              <a:lnSpc>
                <a:spcPct val="100000"/>
              </a:lnSpc>
              <a:spcBef>
                <a:spcPts val="100"/>
              </a:spcBef>
            </a:pPr>
            <a:r>
              <a:rPr sz="2000" dirty="0">
                <a:latin typeface="Calibri"/>
                <a:cs typeface="Calibri"/>
              </a:rPr>
              <a:t>All </a:t>
            </a:r>
            <a:r>
              <a:rPr sz="2000" spc="-10" dirty="0">
                <a:latin typeface="Calibri"/>
                <a:cs typeface="Calibri"/>
              </a:rPr>
              <a:t>hyperplanes </a:t>
            </a:r>
            <a:r>
              <a:rPr sz="2000" dirty="0">
                <a:latin typeface="Calibri"/>
                <a:cs typeface="Calibri"/>
              </a:rPr>
              <a:t>in R</a:t>
            </a:r>
            <a:r>
              <a:rPr sz="1950" baseline="25641" dirty="0">
                <a:latin typeface="Calibri"/>
                <a:cs typeface="Calibri"/>
              </a:rPr>
              <a:t>d</a:t>
            </a:r>
            <a:r>
              <a:rPr sz="1950" spc="7" baseline="25641" dirty="0">
                <a:latin typeface="Calibri"/>
                <a:cs typeface="Calibri"/>
              </a:rPr>
              <a:t> </a:t>
            </a:r>
            <a:r>
              <a:rPr sz="2000" spc="-10" dirty="0">
                <a:latin typeface="Calibri"/>
                <a:cs typeface="Calibri"/>
              </a:rPr>
              <a:t>are parameterized by </a:t>
            </a:r>
            <a:r>
              <a:rPr sz="2000" dirty="0">
                <a:latin typeface="Calibri"/>
                <a:cs typeface="Calibri"/>
              </a:rPr>
              <a:t>a </a:t>
            </a:r>
            <a:r>
              <a:rPr sz="2000" spc="-10" dirty="0">
                <a:latin typeface="Calibri"/>
                <a:cs typeface="Calibri"/>
              </a:rPr>
              <a:t>vector </a:t>
            </a:r>
            <a:r>
              <a:rPr sz="2000" dirty="0">
                <a:latin typeface="Calibri"/>
                <a:cs typeface="Calibri"/>
              </a:rPr>
              <a:t>(</a:t>
            </a:r>
            <a:r>
              <a:rPr sz="2000" b="1" dirty="0">
                <a:latin typeface="Calibri"/>
                <a:cs typeface="Calibri"/>
              </a:rPr>
              <a:t>w</a:t>
            </a:r>
            <a:r>
              <a:rPr sz="2000" dirty="0">
                <a:latin typeface="Calibri"/>
                <a:cs typeface="Calibri"/>
              </a:rPr>
              <a:t>) </a:t>
            </a:r>
            <a:r>
              <a:rPr sz="2000" spc="-5" dirty="0">
                <a:latin typeface="Calibri"/>
                <a:cs typeface="Calibri"/>
              </a:rPr>
              <a:t>and </a:t>
            </a:r>
            <a:r>
              <a:rPr sz="2000" dirty="0">
                <a:latin typeface="Calibri"/>
                <a:cs typeface="Calibri"/>
              </a:rPr>
              <a:t>a </a:t>
            </a:r>
            <a:r>
              <a:rPr sz="2000" spc="-15" dirty="0">
                <a:latin typeface="Calibri"/>
                <a:cs typeface="Calibri"/>
              </a:rPr>
              <a:t>constant </a:t>
            </a:r>
            <a:r>
              <a:rPr sz="2000" dirty="0">
                <a:latin typeface="Calibri"/>
                <a:cs typeface="Calibri"/>
              </a:rPr>
              <a:t>b (bias). </a:t>
            </a:r>
            <a:r>
              <a:rPr sz="2000" spc="5" dirty="0">
                <a:latin typeface="Calibri"/>
                <a:cs typeface="Calibri"/>
              </a:rPr>
              <a:t> </a:t>
            </a:r>
            <a:r>
              <a:rPr sz="2000" spc="-5" dirty="0">
                <a:latin typeface="Calibri"/>
                <a:cs typeface="Calibri"/>
              </a:rPr>
              <a:t>Hence,</a:t>
            </a:r>
            <a:r>
              <a:rPr sz="2000" dirty="0">
                <a:latin typeface="Calibri"/>
                <a:cs typeface="Calibri"/>
              </a:rPr>
              <a:t> </a:t>
            </a:r>
            <a:r>
              <a:rPr sz="2000" spc="-5" dirty="0">
                <a:latin typeface="Calibri"/>
                <a:cs typeface="Calibri"/>
              </a:rPr>
              <a:t>they can</a:t>
            </a:r>
            <a:r>
              <a:rPr sz="2000" dirty="0">
                <a:latin typeface="Calibri"/>
                <a:cs typeface="Calibri"/>
              </a:rPr>
              <a:t> </a:t>
            </a:r>
            <a:r>
              <a:rPr sz="2000" spc="-5" dirty="0">
                <a:latin typeface="Calibri"/>
                <a:cs typeface="Calibri"/>
              </a:rPr>
              <a:t>be</a:t>
            </a:r>
            <a:r>
              <a:rPr sz="2000" spc="5" dirty="0">
                <a:latin typeface="Calibri"/>
                <a:cs typeface="Calibri"/>
              </a:rPr>
              <a:t> </a:t>
            </a:r>
            <a:r>
              <a:rPr sz="2000" spc="-10" dirty="0">
                <a:latin typeface="Calibri"/>
                <a:cs typeface="Calibri"/>
              </a:rPr>
              <a:t>expressed</a:t>
            </a:r>
            <a:r>
              <a:rPr sz="2000" dirty="0">
                <a:latin typeface="Calibri"/>
                <a:cs typeface="Calibri"/>
              </a:rPr>
              <a:t> as</a:t>
            </a:r>
            <a:r>
              <a:rPr sz="2000" spc="10" dirty="0">
                <a:latin typeface="Calibri"/>
                <a:cs typeface="Calibri"/>
              </a:rPr>
              <a:t> </a:t>
            </a:r>
            <a:r>
              <a:rPr sz="2000" b="1" spc="-5" dirty="0">
                <a:latin typeface="Calibri"/>
                <a:cs typeface="Calibri"/>
              </a:rPr>
              <a:t>w•x</a:t>
            </a:r>
            <a:r>
              <a:rPr sz="2000" spc="-5" dirty="0">
                <a:latin typeface="Calibri"/>
                <a:cs typeface="Calibri"/>
              </a:rPr>
              <a:t>+b=0</a:t>
            </a:r>
            <a:r>
              <a:rPr sz="2000" dirty="0">
                <a:latin typeface="Calibri"/>
                <a:cs typeface="Calibri"/>
              </a:rPr>
              <a:t> </a:t>
            </a:r>
            <a:r>
              <a:rPr sz="2000" spc="-5" dirty="0">
                <a:latin typeface="Calibri"/>
                <a:cs typeface="Calibri"/>
              </a:rPr>
              <a:t>(remember</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equation</a:t>
            </a:r>
            <a:r>
              <a:rPr sz="2000" dirty="0">
                <a:latin typeface="Calibri"/>
                <a:cs typeface="Calibri"/>
              </a:rPr>
              <a:t> </a:t>
            </a:r>
            <a:r>
              <a:rPr sz="2000" spc="-15" dirty="0">
                <a:latin typeface="Calibri"/>
                <a:cs typeface="Calibri"/>
              </a:rPr>
              <a:t>for</a:t>
            </a:r>
            <a:r>
              <a:rPr sz="2000" spc="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hyperplane </a:t>
            </a:r>
            <a:r>
              <a:rPr sz="2000" spc="-434" dirty="0">
                <a:latin typeface="Calibri"/>
                <a:cs typeface="Calibri"/>
              </a:rPr>
              <a:t> </a:t>
            </a:r>
            <a:r>
              <a:rPr sz="2000" spc="-10" dirty="0">
                <a:latin typeface="Calibri"/>
                <a:cs typeface="Calibri"/>
              </a:rPr>
              <a:t>from</a:t>
            </a:r>
            <a:r>
              <a:rPr sz="2000" spc="-5" dirty="0">
                <a:latin typeface="Calibri"/>
                <a:cs typeface="Calibri"/>
              </a:rPr>
              <a:t> </a:t>
            </a:r>
            <a:r>
              <a:rPr sz="2000" spc="-10" dirty="0">
                <a:latin typeface="Calibri"/>
                <a:cs typeface="Calibri"/>
              </a:rPr>
              <a:t>algebra!)</a:t>
            </a:r>
            <a:endParaRPr sz="2000">
              <a:latin typeface="Calibri"/>
              <a:cs typeface="Calibri"/>
            </a:endParaRPr>
          </a:p>
          <a:p>
            <a:pPr>
              <a:lnSpc>
                <a:spcPct val="100000"/>
              </a:lnSpc>
              <a:spcBef>
                <a:spcPts val="30"/>
              </a:spcBef>
            </a:pPr>
            <a:endParaRPr sz="2550">
              <a:latin typeface="Calibri"/>
              <a:cs typeface="Calibri"/>
            </a:endParaRPr>
          </a:p>
          <a:p>
            <a:pPr marL="45085">
              <a:lnSpc>
                <a:spcPct val="100000"/>
              </a:lnSpc>
            </a:pPr>
            <a:r>
              <a:rPr sz="2000" spc="-5" dirty="0">
                <a:latin typeface="Calibri"/>
                <a:cs typeface="Calibri"/>
              </a:rPr>
              <a:t>Our </a:t>
            </a:r>
            <a:r>
              <a:rPr sz="2000" dirty="0">
                <a:latin typeface="Calibri"/>
                <a:cs typeface="Calibri"/>
              </a:rPr>
              <a:t>aim is </a:t>
            </a:r>
            <a:r>
              <a:rPr sz="2000" spc="-10" dirty="0">
                <a:latin typeface="Calibri"/>
                <a:cs typeface="Calibri"/>
              </a:rPr>
              <a:t>to </a:t>
            </a:r>
            <a:r>
              <a:rPr sz="2000" spc="-5" dirty="0">
                <a:latin typeface="Calibri"/>
                <a:cs typeface="Calibri"/>
              </a:rPr>
              <a:t>find </a:t>
            </a:r>
            <a:r>
              <a:rPr sz="2000" dirty="0">
                <a:latin typeface="Calibri"/>
                <a:cs typeface="Calibri"/>
              </a:rPr>
              <a:t>such a </a:t>
            </a:r>
            <a:r>
              <a:rPr sz="2000" spc="-10" dirty="0">
                <a:latin typeface="Calibri"/>
                <a:cs typeface="Calibri"/>
              </a:rPr>
              <a:t>hyperplane</a:t>
            </a:r>
            <a:r>
              <a:rPr sz="2000" spc="459" dirty="0">
                <a:latin typeface="Calibri"/>
                <a:cs typeface="Calibri"/>
              </a:rPr>
              <a:t> </a:t>
            </a:r>
            <a:r>
              <a:rPr sz="2000" u="sng" dirty="0">
                <a:uFill>
                  <a:solidFill>
                    <a:srgbClr val="000000"/>
                  </a:solidFill>
                </a:uFill>
                <a:latin typeface="Calibri"/>
                <a:cs typeface="Calibri"/>
              </a:rPr>
              <a:t>f(x)=sign(</a:t>
            </a:r>
            <a:r>
              <a:rPr sz="2000" b="1" u="sng" dirty="0">
                <a:uFill>
                  <a:solidFill>
                    <a:srgbClr val="000000"/>
                  </a:solidFill>
                </a:uFill>
                <a:latin typeface="Calibri"/>
                <a:cs typeface="Calibri"/>
              </a:rPr>
              <a:t>w•x</a:t>
            </a:r>
            <a:r>
              <a:rPr sz="2000" u="sng" dirty="0">
                <a:uFill>
                  <a:solidFill>
                    <a:srgbClr val="000000"/>
                  </a:solidFill>
                </a:uFill>
                <a:latin typeface="Calibri"/>
                <a:cs typeface="Calibri"/>
              </a:rPr>
              <a:t>+b),</a:t>
            </a:r>
            <a:r>
              <a:rPr sz="2000" spc="-10" dirty="0">
                <a:latin typeface="Calibri"/>
                <a:cs typeface="Calibri"/>
              </a:rPr>
              <a:t> </a:t>
            </a:r>
            <a:r>
              <a:rPr sz="2000" spc="-5" dirty="0">
                <a:latin typeface="Calibri"/>
                <a:cs typeface="Calibri"/>
              </a:rPr>
              <a:t>that</a:t>
            </a:r>
            <a:r>
              <a:rPr sz="2000" dirty="0">
                <a:latin typeface="Calibri"/>
                <a:cs typeface="Calibri"/>
              </a:rPr>
              <a:t> </a:t>
            </a:r>
            <a:r>
              <a:rPr sz="2000" spc="-5" dirty="0">
                <a:latin typeface="Calibri"/>
                <a:cs typeface="Calibri"/>
              </a:rPr>
              <a:t>can correctly</a:t>
            </a:r>
            <a:r>
              <a:rPr sz="2000" spc="-10" dirty="0">
                <a:latin typeface="Calibri"/>
                <a:cs typeface="Calibri"/>
              </a:rPr>
              <a:t> </a:t>
            </a:r>
            <a:r>
              <a:rPr sz="2000" dirty="0">
                <a:latin typeface="Calibri"/>
                <a:cs typeface="Calibri"/>
              </a:rPr>
              <a:t>classify</a:t>
            </a:r>
            <a:r>
              <a:rPr sz="2000" spc="-5" dirty="0">
                <a:latin typeface="Calibri"/>
                <a:cs typeface="Calibri"/>
              </a:rPr>
              <a:t> our </a:t>
            </a:r>
            <a:r>
              <a:rPr sz="2000" spc="-10" dirty="0">
                <a:latin typeface="Calibri"/>
                <a:cs typeface="Calibri"/>
              </a:rPr>
              <a:t>data.</a:t>
            </a:r>
            <a:endParaRPr sz="2000">
              <a:latin typeface="Calibri"/>
              <a:cs typeface="Calibri"/>
            </a:endParaRPr>
          </a:p>
        </p:txBody>
      </p:sp>
      <p:sp>
        <p:nvSpPr>
          <p:cNvPr id="28" name="object 28"/>
          <p:cNvSpPr txBox="1"/>
          <p:nvPr/>
        </p:nvSpPr>
        <p:spPr>
          <a:xfrm>
            <a:off x="5336541" y="4360164"/>
            <a:ext cx="3676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f</a:t>
            </a:r>
            <a:r>
              <a:rPr sz="2000" spc="5" dirty="0">
                <a:latin typeface="Calibri"/>
                <a:cs typeface="Calibri"/>
              </a:rPr>
              <a:t>(</a:t>
            </a:r>
            <a:r>
              <a:rPr sz="2000" spc="-5" dirty="0">
                <a:latin typeface="Calibri"/>
                <a:cs typeface="Calibri"/>
              </a:rPr>
              <a:t>x</a:t>
            </a:r>
            <a:r>
              <a:rPr sz="2000" dirty="0">
                <a:latin typeface="Calibri"/>
                <a:cs typeface="Calibri"/>
              </a:rPr>
              <a:t>)</a:t>
            </a:r>
            <a:endParaRPr sz="2000">
              <a:latin typeface="Calibri"/>
              <a:cs typeface="Calibri"/>
            </a:endParaRPr>
          </a:p>
        </p:txBody>
      </p:sp>
      <p:grpSp>
        <p:nvGrpSpPr>
          <p:cNvPr id="29" name="object 29"/>
          <p:cNvGrpSpPr/>
          <p:nvPr/>
        </p:nvGrpSpPr>
        <p:grpSpPr>
          <a:xfrm>
            <a:off x="2052637" y="1281596"/>
            <a:ext cx="3895725" cy="3438525"/>
            <a:chOff x="2052637" y="1281596"/>
            <a:chExt cx="3895725" cy="3438525"/>
          </a:xfrm>
        </p:grpSpPr>
        <p:sp>
          <p:nvSpPr>
            <p:cNvPr id="30" name="object 30"/>
            <p:cNvSpPr/>
            <p:nvPr/>
          </p:nvSpPr>
          <p:spPr>
            <a:xfrm>
              <a:off x="2057400" y="1743558"/>
              <a:ext cx="3886200" cy="2895600"/>
            </a:xfrm>
            <a:custGeom>
              <a:avLst/>
              <a:gdLst/>
              <a:ahLst/>
              <a:cxnLst/>
              <a:rect l="l" t="t" r="r" b="b"/>
              <a:pathLst>
                <a:path w="3886200" h="2895600">
                  <a:moveTo>
                    <a:pt x="0" y="0"/>
                  </a:moveTo>
                  <a:lnTo>
                    <a:pt x="3886200" y="2895600"/>
                  </a:lnTo>
                </a:path>
              </a:pathLst>
            </a:custGeom>
            <a:ln w="9525">
              <a:solidFill>
                <a:srgbClr val="000000"/>
              </a:solidFill>
            </a:ln>
          </p:spPr>
          <p:txBody>
            <a:bodyPr wrap="square" lIns="0" tIns="0" rIns="0" bIns="0" rtlCol="0"/>
            <a:lstStyle/>
            <a:p>
              <a:endParaRPr/>
            </a:p>
          </p:txBody>
        </p:sp>
        <p:sp>
          <p:nvSpPr>
            <p:cNvPr id="31" name="object 31"/>
            <p:cNvSpPr/>
            <p:nvPr/>
          </p:nvSpPr>
          <p:spPr>
            <a:xfrm>
              <a:off x="2133600" y="2734158"/>
              <a:ext cx="3352800" cy="1143000"/>
            </a:xfrm>
            <a:custGeom>
              <a:avLst/>
              <a:gdLst/>
              <a:ahLst/>
              <a:cxnLst/>
              <a:rect l="l" t="t" r="r" b="b"/>
              <a:pathLst>
                <a:path w="3352800" h="1143000">
                  <a:moveTo>
                    <a:pt x="0" y="0"/>
                  </a:moveTo>
                  <a:lnTo>
                    <a:pt x="3352800" y="1143000"/>
                  </a:lnTo>
                </a:path>
              </a:pathLst>
            </a:custGeom>
            <a:ln w="9525">
              <a:solidFill>
                <a:srgbClr val="000000"/>
              </a:solidFill>
            </a:ln>
          </p:spPr>
          <p:txBody>
            <a:bodyPr wrap="square" lIns="0" tIns="0" rIns="0" bIns="0" rtlCol="0"/>
            <a:lstStyle/>
            <a:p>
              <a:endParaRPr/>
            </a:p>
          </p:txBody>
        </p:sp>
        <p:sp>
          <p:nvSpPr>
            <p:cNvPr id="32" name="object 32"/>
            <p:cNvSpPr/>
            <p:nvPr/>
          </p:nvSpPr>
          <p:spPr>
            <a:xfrm>
              <a:off x="2971800" y="1286358"/>
              <a:ext cx="1905000" cy="3429000"/>
            </a:xfrm>
            <a:custGeom>
              <a:avLst/>
              <a:gdLst/>
              <a:ahLst/>
              <a:cxnLst/>
              <a:rect l="l" t="t" r="r" b="b"/>
              <a:pathLst>
                <a:path w="1905000" h="3429000">
                  <a:moveTo>
                    <a:pt x="1905000" y="3429000"/>
                  </a:moveTo>
                  <a:lnTo>
                    <a:pt x="0" y="0"/>
                  </a:lnTo>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92645" cy="695960"/>
          </a:xfrm>
          <a:prstGeom prst="rect">
            <a:avLst/>
          </a:prstGeom>
        </p:spPr>
        <p:txBody>
          <a:bodyPr vert="horz" wrap="square" lIns="0" tIns="12700" rIns="0" bIns="0" rtlCol="0">
            <a:spAutoFit/>
          </a:bodyPr>
          <a:lstStyle/>
          <a:p>
            <a:pPr marL="12700">
              <a:lnSpc>
                <a:spcPct val="100000"/>
              </a:lnSpc>
              <a:spcBef>
                <a:spcPts val="100"/>
              </a:spcBef>
            </a:pPr>
            <a:r>
              <a:rPr spc="-5" dirty="0"/>
              <a:t>Support </a:t>
            </a:r>
            <a:r>
              <a:rPr spc="-45" dirty="0"/>
              <a:t>Vector</a:t>
            </a:r>
            <a:r>
              <a:rPr spc="-5" dirty="0"/>
              <a:t> Machines </a:t>
            </a:r>
            <a:r>
              <a:rPr spc="-10" dirty="0"/>
              <a:t>(SVM)</a:t>
            </a:r>
          </a:p>
        </p:txBody>
      </p:sp>
      <p:sp>
        <p:nvSpPr>
          <p:cNvPr id="3" name="object 3"/>
          <p:cNvSpPr txBox="1"/>
          <p:nvPr/>
        </p:nvSpPr>
        <p:spPr>
          <a:xfrm>
            <a:off x="916939" y="1716532"/>
            <a:ext cx="5680710" cy="327152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a:p>
            <a:pPr marL="920750" lvl="1" indent="-437515">
              <a:lnSpc>
                <a:spcPct val="100000"/>
              </a:lnSpc>
              <a:spcBef>
                <a:spcPts val="430"/>
              </a:spcBef>
              <a:buFont typeface="Arial"/>
              <a:buChar char="•"/>
              <a:tabLst>
                <a:tab pos="920115" algn="l"/>
                <a:tab pos="92075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920750" lvl="1" indent="-437515">
              <a:lnSpc>
                <a:spcPts val="2570"/>
              </a:lnSpc>
              <a:spcBef>
                <a:spcPts val="75"/>
              </a:spcBef>
              <a:buFont typeface="Arial"/>
              <a:buChar char="•"/>
              <a:tabLst>
                <a:tab pos="920115" algn="l"/>
                <a:tab pos="92075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50" dirty="0">
                <a:latin typeface="Yu Gothic"/>
                <a:cs typeface="Yu Gothic"/>
              </a:rPr>
              <a:t> </a:t>
            </a:r>
            <a:r>
              <a:rPr sz="2200" spc="-10" dirty="0">
                <a:latin typeface="Tahoma"/>
                <a:cs typeface="Tahoma"/>
              </a:rPr>
              <a:t>from </a:t>
            </a:r>
            <a:r>
              <a:rPr sz="2200" spc="-5" dirty="0">
                <a:latin typeface="Tahoma"/>
                <a:cs typeface="Tahoma"/>
              </a:rPr>
              <a:t>the data:</a:t>
            </a:r>
            <a:endParaRPr sz="2200">
              <a:latin typeface="Tahoma"/>
              <a:cs typeface="Tahoma"/>
            </a:endParaRPr>
          </a:p>
          <a:p>
            <a:pPr marL="92011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920115" marR="566420" lvl="1" indent="-436880">
              <a:lnSpc>
                <a:spcPts val="2400"/>
              </a:lnSpc>
              <a:spcBef>
                <a:spcPts val="540"/>
              </a:spcBef>
              <a:buFont typeface="Arial"/>
              <a:buChar char="•"/>
              <a:tabLst>
                <a:tab pos="920115" algn="l"/>
                <a:tab pos="92075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pic>
        <p:nvPicPr>
          <p:cNvPr id="5" name="object 5"/>
          <p:cNvPicPr/>
          <p:nvPr/>
        </p:nvPicPr>
        <p:blipFill>
          <a:blip r:embed="rId2" cstate="print"/>
          <a:stretch>
            <a:fillRect/>
          </a:stretch>
        </p:blipFill>
        <p:spPr>
          <a:xfrm>
            <a:off x="7239397" y="2509837"/>
            <a:ext cx="161925" cy="161925"/>
          </a:xfrm>
          <a:prstGeom prst="rect">
            <a:avLst/>
          </a:prstGeom>
        </p:spPr>
      </p:pic>
      <p:pic>
        <p:nvPicPr>
          <p:cNvPr id="6" name="object 6"/>
          <p:cNvPicPr/>
          <p:nvPr/>
        </p:nvPicPr>
        <p:blipFill>
          <a:blip r:embed="rId2" cstate="print"/>
          <a:stretch>
            <a:fillRect/>
          </a:stretch>
        </p:blipFill>
        <p:spPr>
          <a:xfrm>
            <a:off x="7086997" y="35004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086997" y="37290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grpSp>
        <p:nvGrpSpPr>
          <p:cNvPr id="12" name="object 12"/>
          <p:cNvGrpSpPr/>
          <p:nvPr/>
        </p:nvGrpSpPr>
        <p:grpSpPr>
          <a:xfrm>
            <a:off x="8252222" y="1977062"/>
            <a:ext cx="884555" cy="2912110"/>
            <a:chOff x="8252222" y="1977062"/>
            <a:chExt cx="884555" cy="2912110"/>
          </a:xfrm>
        </p:grpSpPr>
        <p:pic>
          <p:nvPicPr>
            <p:cNvPr id="13" name="object 13"/>
            <p:cNvPicPr/>
            <p:nvPr/>
          </p:nvPicPr>
          <p:blipFill>
            <a:blip r:embed="rId3" cstate="print"/>
            <a:stretch>
              <a:fillRect/>
            </a:stretch>
          </p:blipFill>
          <p:spPr>
            <a:xfrm>
              <a:off x="8763397" y="2357437"/>
              <a:ext cx="161925" cy="161925"/>
            </a:xfrm>
            <a:prstGeom prst="rect">
              <a:avLst/>
            </a:prstGeom>
          </p:spPr>
        </p:pic>
        <p:pic>
          <p:nvPicPr>
            <p:cNvPr id="14" name="object 14"/>
            <p:cNvPicPr/>
            <p:nvPr/>
          </p:nvPicPr>
          <p:blipFill>
            <a:blip r:embed="rId3" cstate="print"/>
            <a:stretch>
              <a:fillRect/>
            </a:stretch>
          </p:blipFill>
          <p:spPr>
            <a:xfrm>
              <a:off x="8763397" y="2890837"/>
              <a:ext cx="161925" cy="161925"/>
            </a:xfrm>
            <a:prstGeom prst="rect">
              <a:avLst/>
            </a:prstGeom>
          </p:spPr>
        </p:pic>
        <p:pic>
          <p:nvPicPr>
            <p:cNvPr id="15" name="object 15"/>
            <p:cNvPicPr/>
            <p:nvPr/>
          </p:nvPicPr>
          <p:blipFill>
            <a:blip r:embed="rId2" cstate="print"/>
            <a:stretch>
              <a:fillRect/>
            </a:stretch>
          </p:blipFill>
          <p:spPr>
            <a:xfrm>
              <a:off x="8610997" y="4110037"/>
              <a:ext cx="161925" cy="161925"/>
            </a:xfrm>
            <a:prstGeom prst="rect">
              <a:avLst/>
            </a:prstGeom>
          </p:spPr>
        </p:pic>
        <p:sp>
          <p:nvSpPr>
            <p:cNvPr id="16" name="object 16"/>
            <p:cNvSpPr/>
            <p:nvPr/>
          </p:nvSpPr>
          <p:spPr>
            <a:xfrm>
              <a:off x="8517112" y="199611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7" name="object 17"/>
            <p:cNvSpPr/>
            <p:nvPr/>
          </p:nvSpPr>
          <p:spPr>
            <a:xfrm>
              <a:off x="8593312" y="20278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8" name="object 18"/>
            <p:cNvSpPr/>
            <p:nvPr/>
          </p:nvSpPr>
          <p:spPr>
            <a:xfrm>
              <a:off x="8463137" y="21040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9" name="object 19"/>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20" name="object 20"/>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1" name="object 21"/>
            <p:cNvSpPr/>
            <p:nvPr/>
          </p:nvSpPr>
          <p:spPr>
            <a:xfrm>
              <a:off x="8963423"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2" name="object 22"/>
            <p:cNvSpPr/>
            <p:nvPr/>
          </p:nvSpPr>
          <p:spPr>
            <a:xfrm>
              <a:off x="8963423"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3" name="object 23"/>
            <p:cNvSpPr/>
            <p:nvPr/>
          </p:nvSpPr>
          <p:spPr>
            <a:xfrm>
              <a:off x="8941198"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4" name="object 24"/>
            <p:cNvSpPr/>
            <p:nvPr/>
          </p:nvSpPr>
          <p:spPr>
            <a:xfrm>
              <a:off x="8941198"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pic>
          <p:nvPicPr>
            <p:cNvPr id="25" name="object 25"/>
            <p:cNvPicPr/>
            <p:nvPr/>
          </p:nvPicPr>
          <p:blipFill>
            <a:blip r:embed="rId2" cstate="print"/>
            <a:stretch>
              <a:fillRect/>
            </a:stretch>
          </p:blipFill>
          <p:spPr>
            <a:xfrm>
              <a:off x="8252222" y="3571874"/>
              <a:ext cx="161925" cy="161925"/>
            </a:xfrm>
            <a:prstGeom prst="rect">
              <a:avLst/>
            </a:prstGeom>
          </p:spPr>
        </p:pic>
      </p:grpSp>
      <p:pic>
        <p:nvPicPr>
          <p:cNvPr id="26" name="object 26"/>
          <p:cNvPicPr/>
          <p:nvPr/>
        </p:nvPicPr>
        <p:blipFill>
          <a:blip r:embed="rId3" cstate="print"/>
          <a:stretch>
            <a:fillRect/>
          </a:stretch>
        </p:blipFill>
        <p:spPr>
          <a:xfrm>
            <a:off x="9372997" y="2509837"/>
            <a:ext cx="161925" cy="161925"/>
          </a:xfrm>
          <a:prstGeom prst="rect">
            <a:avLst/>
          </a:prstGeom>
        </p:spPr>
      </p:pic>
      <p:grpSp>
        <p:nvGrpSpPr>
          <p:cNvPr id="27" name="object 27"/>
          <p:cNvGrpSpPr/>
          <p:nvPr/>
        </p:nvGrpSpPr>
        <p:grpSpPr>
          <a:xfrm>
            <a:off x="9677797" y="2967037"/>
            <a:ext cx="314325" cy="238125"/>
            <a:chOff x="9677797" y="2967037"/>
            <a:chExt cx="314325" cy="238125"/>
          </a:xfrm>
        </p:grpSpPr>
        <p:sp>
          <p:nvSpPr>
            <p:cNvPr id="28" name="object 28"/>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grpSp>
        <p:nvGrpSpPr>
          <p:cNvPr id="32" name="object 32"/>
          <p:cNvGrpSpPr/>
          <p:nvPr/>
        </p:nvGrpSpPr>
        <p:grpSpPr>
          <a:xfrm>
            <a:off x="9982597" y="3271837"/>
            <a:ext cx="542925" cy="390525"/>
            <a:chOff x="9982597" y="3271837"/>
            <a:chExt cx="542925" cy="390525"/>
          </a:xfrm>
        </p:grpSpPr>
        <p:sp>
          <p:nvSpPr>
            <p:cNvPr id="33" name="object 33"/>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9" name="object 39"/>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0" name="object 40"/>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41" name="object 41"/>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2" name="object 42"/>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pic>
        <p:nvPicPr>
          <p:cNvPr id="43" name="object 43"/>
          <p:cNvPicPr/>
          <p:nvPr/>
        </p:nvPicPr>
        <p:blipFill>
          <a:blip r:embed="rId3" cstate="print"/>
          <a:stretch>
            <a:fillRect/>
          </a:stretch>
        </p:blipFill>
        <p:spPr>
          <a:xfrm>
            <a:off x="9753997" y="3652837"/>
            <a:ext cx="161925" cy="161925"/>
          </a:xfrm>
          <a:prstGeom prst="rect">
            <a:avLst/>
          </a:prstGeom>
        </p:spPr>
      </p:pic>
      <p:pic>
        <p:nvPicPr>
          <p:cNvPr id="44" name="object 44"/>
          <p:cNvPicPr/>
          <p:nvPr/>
        </p:nvPicPr>
        <p:blipFill>
          <a:blip r:embed="rId3" cstate="print"/>
          <a:stretch>
            <a:fillRect/>
          </a:stretch>
        </p:blipFill>
        <p:spPr>
          <a:xfrm>
            <a:off x="10439797" y="4033837"/>
            <a:ext cx="161925" cy="161925"/>
          </a:xfrm>
          <a:prstGeom prst="rect">
            <a:avLst/>
          </a:prstGeom>
        </p:spPr>
      </p:pic>
      <p:pic>
        <p:nvPicPr>
          <p:cNvPr id="45" name="object 45"/>
          <p:cNvPicPr/>
          <p:nvPr/>
        </p:nvPicPr>
        <p:blipFill>
          <a:blip r:embed="rId3" cstate="print"/>
          <a:stretch>
            <a:fillRect/>
          </a:stretch>
        </p:blipFill>
        <p:spPr>
          <a:xfrm>
            <a:off x="9830197" y="4186237"/>
            <a:ext cx="161925" cy="161925"/>
          </a:xfrm>
          <a:prstGeom prst="rect">
            <a:avLst/>
          </a:prstGeom>
        </p:spPr>
      </p:pic>
      <p:pic>
        <p:nvPicPr>
          <p:cNvPr id="46" name="object 46"/>
          <p:cNvPicPr/>
          <p:nvPr/>
        </p:nvPicPr>
        <p:blipFill>
          <a:blip r:embed="rId2" cstate="print"/>
          <a:stretch>
            <a:fillRect/>
          </a:stretch>
        </p:blipFill>
        <p:spPr>
          <a:xfrm>
            <a:off x="7391797" y="3652837"/>
            <a:ext cx="161925" cy="161925"/>
          </a:xfrm>
          <a:prstGeom prst="rect">
            <a:avLst/>
          </a:prstGeom>
        </p:spPr>
      </p:pic>
      <p:pic>
        <p:nvPicPr>
          <p:cNvPr id="47" name="object 47"/>
          <p:cNvPicPr/>
          <p:nvPr/>
        </p:nvPicPr>
        <p:blipFill>
          <a:blip r:embed="rId2" cstate="print"/>
          <a:stretch>
            <a:fillRect/>
          </a:stretch>
        </p:blipFill>
        <p:spPr>
          <a:xfrm>
            <a:off x="7086997" y="2967037"/>
            <a:ext cx="161925" cy="161925"/>
          </a:xfrm>
          <a:prstGeom prst="rect">
            <a:avLst/>
          </a:prstGeom>
        </p:spPr>
      </p:pic>
      <p:pic>
        <p:nvPicPr>
          <p:cNvPr id="48" name="object 48"/>
          <p:cNvPicPr/>
          <p:nvPr/>
        </p:nvPicPr>
        <p:blipFill>
          <a:blip r:embed="rId2" cstate="print"/>
          <a:stretch>
            <a:fillRect/>
          </a:stretch>
        </p:blipFill>
        <p:spPr>
          <a:xfrm>
            <a:off x="7848997" y="3119437"/>
            <a:ext cx="161925" cy="161925"/>
          </a:xfrm>
          <a:prstGeom prst="rect">
            <a:avLst/>
          </a:prstGeom>
        </p:spPr>
      </p:pic>
      <p:pic>
        <p:nvPicPr>
          <p:cNvPr id="49" name="object 49"/>
          <p:cNvPicPr/>
          <p:nvPr/>
        </p:nvPicPr>
        <p:blipFill>
          <a:blip r:embed="rId2" cstate="print"/>
          <a:stretch>
            <a:fillRect/>
          </a:stretch>
        </p:blipFill>
        <p:spPr>
          <a:xfrm>
            <a:off x="7772797" y="3500437"/>
            <a:ext cx="161925" cy="161925"/>
          </a:xfrm>
          <a:prstGeom prst="rect">
            <a:avLst/>
          </a:prstGeom>
        </p:spPr>
      </p:pic>
      <p:pic>
        <p:nvPicPr>
          <p:cNvPr id="50" name="object 50"/>
          <p:cNvPicPr/>
          <p:nvPr/>
        </p:nvPicPr>
        <p:blipFill>
          <a:blip r:embed="rId2" cstate="print"/>
          <a:stretch>
            <a:fillRect/>
          </a:stretch>
        </p:blipFill>
        <p:spPr>
          <a:xfrm>
            <a:off x="7696597" y="4110037"/>
            <a:ext cx="161925" cy="161925"/>
          </a:xfrm>
          <a:prstGeom prst="rect">
            <a:avLst/>
          </a:prstGeom>
        </p:spPr>
      </p:pic>
      <p:pic>
        <p:nvPicPr>
          <p:cNvPr id="51" name="object 51"/>
          <p:cNvPicPr/>
          <p:nvPr/>
        </p:nvPicPr>
        <p:blipFill>
          <a:blip r:embed="rId3" cstate="print"/>
          <a:stretch>
            <a:fillRect/>
          </a:stretch>
        </p:blipFill>
        <p:spPr>
          <a:xfrm>
            <a:off x="9372997" y="3195637"/>
            <a:ext cx="161925" cy="161925"/>
          </a:xfrm>
          <a:prstGeom prst="rect">
            <a:avLst/>
          </a:prstGeom>
        </p:spPr>
      </p:pic>
      <p:pic>
        <p:nvPicPr>
          <p:cNvPr id="52" name="object 52"/>
          <p:cNvPicPr/>
          <p:nvPr/>
        </p:nvPicPr>
        <p:blipFill>
          <a:blip r:embed="rId3" cstate="print"/>
          <a:stretch>
            <a:fillRect/>
          </a:stretch>
        </p:blipFill>
        <p:spPr>
          <a:xfrm>
            <a:off x="9601597" y="3424237"/>
            <a:ext cx="161925" cy="161925"/>
          </a:xfrm>
          <a:prstGeom prst="rect">
            <a:avLst/>
          </a:prstGeom>
        </p:spPr>
      </p:pic>
      <p:sp>
        <p:nvSpPr>
          <p:cNvPr id="53" name="object 53"/>
          <p:cNvSpPr txBox="1"/>
          <p:nvPr/>
        </p:nvSpPr>
        <p:spPr>
          <a:xfrm>
            <a:off x="8770701" y="5214620"/>
            <a:ext cx="568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BAD</a:t>
            </a:r>
            <a:endParaRPr sz="1800">
              <a:latin typeface="Verdana"/>
              <a:cs typeface="Verdana"/>
            </a:endParaRPr>
          </a:p>
        </p:txBody>
      </p:sp>
      <p:grpSp>
        <p:nvGrpSpPr>
          <p:cNvPr id="54" name="object 54"/>
          <p:cNvGrpSpPr/>
          <p:nvPr/>
        </p:nvGrpSpPr>
        <p:grpSpPr>
          <a:xfrm>
            <a:off x="7833123" y="2112963"/>
            <a:ext cx="193675" cy="193675"/>
            <a:chOff x="7833123" y="2112963"/>
            <a:chExt cx="193675" cy="193675"/>
          </a:xfrm>
        </p:grpSpPr>
        <p:sp>
          <p:nvSpPr>
            <p:cNvPr id="55" name="object 55"/>
            <p:cNvSpPr/>
            <p:nvPr/>
          </p:nvSpPr>
          <p:spPr>
            <a:xfrm>
              <a:off x="7853760"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56" name="object 56"/>
            <p:cNvSpPr/>
            <p:nvPr/>
          </p:nvSpPr>
          <p:spPr>
            <a:xfrm>
              <a:off x="7853760"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6403340" y="5573267"/>
            <a:ext cx="4193540" cy="675640"/>
          </a:xfrm>
          <a:prstGeom prst="rect">
            <a:avLst/>
          </a:prstGeom>
        </p:spPr>
        <p:txBody>
          <a:bodyPr vert="horz" wrap="square" lIns="0" tIns="12700" rIns="0" bIns="0" rtlCol="0">
            <a:spAutoFit/>
          </a:bodyPr>
          <a:lstStyle/>
          <a:p>
            <a:pPr marL="170180">
              <a:lnSpc>
                <a:spcPct val="100000"/>
              </a:lnSpc>
              <a:spcBef>
                <a:spcPts val="100"/>
              </a:spcBef>
            </a:pPr>
            <a:r>
              <a:rPr sz="2925" spc="-187" baseline="1424" dirty="0">
                <a:solidFill>
                  <a:srgbClr val="ED7D31"/>
                </a:solidFill>
                <a:latin typeface="Wingdings"/>
                <a:cs typeface="Wingdings"/>
              </a:rPr>
              <a:t></a:t>
            </a:r>
            <a:r>
              <a:rPr sz="2925" spc="270" baseline="1424" dirty="0">
                <a:solidFill>
                  <a:srgbClr val="ED7D31"/>
                </a:solidFill>
                <a:latin typeface="Times New Roman"/>
                <a:cs typeface="Times New Roman"/>
              </a:rPr>
              <a:t> </a:t>
            </a:r>
            <a:r>
              <a:rPr sz="2000" b="1" spc="-5" dirty="0">
                <a:solidFill>
                  <a:srgbClr val="ED7D31"/>
                </a:solidFill>
                <a:latin typeface="Verdana"/>
                <a:cs typeface="Verdana"/>
              </a:rPr>
              <a:t>Maximal</a:t>
            </a:r>
            <a:r>
              <a:rPr sz="2000" b="1" spc="-15" dirty="0">
                <a:solidFill>
                  <a:srgbClr val="ED7D31"/>
                </a:solidFill>
                <a:latin typeface="Verdana"/>
                <a:cs typeface="Verdana"/>
              </a:rPr>
              <a:t> </a:t>
            </a:r>
            <a:r>
              <a:rPr sz="2000" b="1" dirty="0">
                <a:solidFill>
                  <a:srgbClr val="ED7D31"/>
                </a:solidFill>
                <a:latin typeface="Verdana"/>
                <a:cs typeface="Verdana"/>
              </a:rPr>
              <a:t>Margin</a:t>
            </a:r>
            <a:r>
              <a:rPr sz="2000" b="1" spc="-20" dirty="0">
                <a:solidFill>
                  <a:srgbClr val="ED7D31"/>
                </a:solidFill>
                <a:latin typeface="Verdana"/>
                <a:cs typeface="Verdana"/>
              </a:rPr>
              <a:t> </a:t>
            </a:r>
            <a:r>
              <a:rPr sz="2000" b="1" dirty="0">
                <a:solidFill>
                  <a:srgbClr val="ED7D31"/>
                </a:solidFill>
                <a:latin typeface="Verdana"/>
                <a:cs typeface="Verdana"/>
              </a:rPr>
              <a:t>Classifier</a:t>
            </a:r>
            <a:endParaRPr sz="2000">
              <a:latin typeface="Verdana"/>
              <a:cs typeface="Verdana"/>
            </a:endParaRPr>
          </a:p>
          <a:p>
            <a:pPr marL="12700">
              <a:lnSpc>
                <a:spcPct val="100000"/>
              </a:lnSpc>
              <a:spcBef>
                <a:spcPts val="128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sp>
        <p:nvSpPr>
          <p:cNvPr id="4" name="object 4"/>
          <p:cNvSpPr txBox="1"/>
          <p:nvPr/>
        </p:nvSpPr>
        <p:spPr>
          <a:xfrm>
            <a:off x="916939" y="1716532"/>
            <a:ext cx="5680710" cy="154686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p:txBody>
      </p:sp>
      <p:sp>
        <p:nvSpPr>
          <p:cNvPr id="5" name="object 5"/>
          <p:cNvSpPr txBox="1"/>
          <p:nvPr/>
        </p:nvSpPr>
        <p:spPr>
          <a:xfrm>
            <a:off x="1388110" y="3292347"/>
            <a:ext cx="5173980" cy="1696085"/>
          </a:xfrm>
          <a:prstGeom prst="rect">
            <a:avLst/>
          </a:prstGeom>
        </p:spPr>
        <p:txBody>
          <a:bodyPr vert="horz" wrap="square" lIns="0" tIns="12700" rIns="0" bIns="0" rtlCol="0">
            <a:spAutoFit/>
          </a:bodyPr>
          <a:lstStyle/>
          <a:p>
            <a:pPr marL="449580" indent="-436880">
              <a:lnSpc>
                <a:spcPct val="100000"/>
              </a:lnSpc>
              <a:spcBef>
                <a:spcPts val="100"/>
              </a:spcBef>
              <a:buFont typeface="Arial"/>
              <a:buChar char="•"/>
              <a:tabLst>
                <a:tab pos="448945" algn="l"/>
                <a:tab pos="44958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449580" indent="-436880">
              <a:lnSpc>
                <a:spcPts val="2570"/>
              </a:lnSpc>
              <a:spcBef>
                <a:spcPts val="70"/>
              </a:spcBef>
              <a:buFont typeface="Arial"/>
              <a:buChar char="•"/>
              <a:tabLst>
                <a:tab pos="448945" algn="l"/>
                <a:tab pos="44958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45" dirty="0">
                <a:latin typeface="Yu Gothic"/>
                <a:cs typeface="Yu Gothic"/>
              </a:rPr>
              <a:t> </a:t>
            </a:r>
            <a:r>
              <a:rPr sz="2200" spc="-10" dirty="0">
                <a:latin typeface="Tahoma"/>
                <a:cs typeface="Tahoma"/>
              </a:rPr>
              <a:t>from</a:t>
            </a:r>
            <a:r>
              <a:rPr sz="2200" spc="-5" dirty="0">
                <a:latin typeface="Tahoma"/>
                <a:cs typeface="Tahoma"/>
              </a:rPr>
              <a:t> the</a:t>
            </a:r>
            <a:r>
              <a:rPr sz="2200" spc="-10" dirty="0">
                <a:latin typeface="Tahoma"/>
                <a:cs typeface="Tahoma"/>
              </a:rPr>
              <a:t> </a:t>
            </a:r>
            <a:r>
              <a:rPr sz="2200" spc="-5" dirty="0">
                <a:latin typeface="Tahoma"/>
                <a:cs typeface="Tahoma"/>
              </a:rPr>
              <a:t>data:</a:t>
            </a:r>
            <a:endParaRPr sz="2200">
              <a:latin typeface="Tahoma"/>
              <a:cs typeface="Tahoma"/>
            </a:endParaRPr>
          </a:p>
          <a:p>
            <a:pPr marL="44894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448945" marR="530860" indent="-436880">
              <a:lnSpc>
                <a:spcPts val="2400"/>
              </a:lnSpc>
              <a:spcBef>
                <a:spcPts val="545"/>
              </a:spcBef>
              <a:buFont typeface="Arial"/>
              <a:buChar char="•"/>
              <a:tabLst>
                <a:tab pos="448945" algn="l"/>
                <a:tab pos="44958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grpSp>
        <p:nvGrpSpPr>
          <p:cNvPr id="6" name="object 6"/>
          <p:cNvGrpSpPr/>
          <p:nvPr/>
        </p:nvGrpSpPr>
        <p:grpSpPr>
          <a:xfrm>
            <a:off x="7239397" y="1941649"/>
            <a:ext cx="3286125" cy="2986405"/>
            <a:chOff x="7239397" y="1941649"/>
            <a:chExt cx="3286125" cy="2986405"/>
          </a:xfrm>
        </p:grpSpPr>
        <p:pic>
          <p:nvPicPr>
            <p:cNvPr id="7" name="object 7"/>
            <p:cNvPicPr/>
            <p:nvPr/>
          </p:nvPicPr>
          <p:blipFill>
            <a:blip r:embed="rId2" cstate="print"/>
            <a:stretch>
              <a:fillRect/>
            </a:stretch>
          </p:blipFill>
          <p:spPr>
            <a:xfrm>
              <a:off x="7239397" y="2509837"/>
              <a:ext cx="161925" cy="161925"/>
            </a:xfrm>
            <a:prstGeom prst="rect">
              <a:avLst/>
            </a:prstGeom>
          </p:spPr>
        </p:pic>
        <p:pic>
          <p:nvPicPr>
            <p:cNvPr id="8" name="object 8"/>
            <p:cNvPicPr/>
            <p:nvPr/>
          </p:nvPicPr>
          <p:blipFill>
            <a:blip r:embed="rId2" cstate="print"/>
            <a:stretch>
              <a:fillRect/>
            </a:stretch>
          </p:blipFill>
          <p:spPr>
            <a:xfrm>
              <a:off x="7467997" y="31956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pic>
          <p:nvPicPr>
            <p:cNvPr id="12" name="object 12"/>
            <p:cNvPicPr/>
            <p:nvPr/>
          </p:nvPicPr>
          <p:blipFill>
            <a:blip r:embed="rId3" cstate="print"/>
            <a:stretch>
              <a:fillRect/>
            </a:stretch>
          </p:blipFill>
          <p:spPr>
            <a:xfrm>
              <a:off x="8763397" y="2357437"/>
              <a:ext cx="161925" cy="161925"/>
            </a:xfrm>
            <a:prstGeom prst="rect">
              <a:avLst/>
            </a:prstGeom>
          </p:spPr>
        </p:pic>
        <p:pic>
          <p:nvPicPr>
            <p:cNvPr id="13" name="object 13"/>
            <p:cNvPicPr/>
            <p:nvPr/>
          </p:nvPicPr>
          <p:blipFill>
            <a:blip r:embed="rId3" cstate="print"/>
            <a:stretch>
              <a:fillRect/>
            </a:stretch>
          </p:blipFill>
          <p:spPr>
            <a:xfrm>
              <a:off x="9372997" y="2509837"/>
              <a:ext cx="161925" cy="161925"/>
            </a:xfrm>
            <a:prstGeom prst="rect">
              <a:avLst/>
            </a:prstGeom>
          </p:spPr>
        </p:pic>
        <p:sp>
          <p:nvSpPr>
            <p:cNvPr id="14" name="object 14"/>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5" name="object 15"/>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7" name="object 17"/>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763397" y="2890837"/>
              <a:ext cx="161925" cy="161925"/>
            </a:xfrm>
            <a:prstGeom prst="rect">
              <a:avLst/>
            </a:prstGeom>
          </p:spPr>
        </p:pic>
        <p:pic>
          <p:nvPicPr>
            <p:cNvPr id="19" name="object 19"/>
            <p:cNvPicPr/>
            <p:nvPr/>
          </p:nvPicPr>
          <p:blipFill>
            <a:blip r:embed="rId3" cstate="print"/>
            <a:stretch>
              <a:fillRect/>
            </a:stretch>
          </p:blipFill>
          <p:spPr>
            <a:xfrm>
              <a:off x="9753997" y="3652837"/>
              <a:ext cx="161925" cy="161925"/>
            </a:xfrm>
            <a:prstGeom prst="rect">
              <a:avLst/>
            </a:prstGeom>
          </p:spPr>
        </p:pic>
        <p:pic>
          <p:nvPicPr>
            <p:cNvPr id="20" name="object 20"/>
            <p:cNvPicPr/>
            <p:nvPr/>
          </p:nvPicPr>
          <p:blipFill>
            <a:blip r:embed="rId2" cstate="print"/>
            <a:stretch>
              <a:fillRect/>
            </a:stretch>
          </p:blipFill>
          <p:spPr>
            <a:xfrm>
              <a:off x="7391797" y="3652837"/>
              <a:ext cx="161925" cy="161925"/>
            </a:xfrm>
            <a:prstGeom prst="rect">
              <a:avLst/>
            </a:prstGeom>
          </p:spPr>
        </p:pic>
        <p:pic>
          <p:nvPicPr>
            <p:cNvPr id="21" name="object 21"/>
            <p:cNvPicPr/>
            <p:nvPr/>
          </p:nvPicPr>
          <p:blipFill>
            <a:blip r:embed="rId2" cstate="print"/>
            <a:stretch>
              <a:fillRect/>
            </a:stretch>
          </p:blipFill>
          <p:spPr>
            <a:xfrm>
              <a:off x="7848997" y="3119437"/>
              <a:ext cx="161925" cy="161925"/>
            </a:xfrm>
            <a:prstGeom prst="rect">
              <a:avLst/>
            </a:prstGeom>
          </p:spPr>
        </p:pic>
        <p:pic>
          <p:nvPicPr>
            <p:cNvPr id="22" name="object 22"/>
            <p:cNvPicPr/>
            <p:nvPr/>
          </p:nvPicPr>
          <p:blipFill>
            <a:blip r:embed="rId2" cstate="print"/>
            <a:stretch>
              <a:fillRect/>
            </a:stretch>
          </p:blipFill>
          <p:spPr>
            <a:xfrm>
              <a:off x="8610997" y="4110037"/>
              <a:ext cx="161925" cy="161925"/>
            </a:xfrm>
            <a:prstGeom prst="rect">
              <a:avLst/>
            </a:prstGeom>
          </p:spPr>
        </p:pic>
        <p:pic>
          <p:nvPicPr>
            <p:cNvPr id="23" name="object 23"/>
            <p:cNvPicPr/>
            <p:nvPr/>
          </p:nvPicPr>
          <p:blipFill>
            <a:blip r:embed="rId2" cstate="print"/>
            <a:stretch>
              <a:fillRect/>
            </a:stretch>
          </p:blipFill>
          <p:spPr>
            <a:xfrm>
              <a:off x="7772797" y="3500437"/>
              <a:ext cx="161925" cy="161925"/>
            </a:xfrm>
            <a:prstGeom prst="rect">
              <a:avLst/>
            </a:prstGeom>
          </p:spPr>
        </p:pic>
        <p:pic>
          <p:nvPicPr>
            <p:cNvPr id="24" name="object 24"/>
            <p:cNvPicPr/>
            <p:nvPr/>
          </p:nvPicPr>
          <p:blipFill>
            <a:blip r:embed="rId2" cstate="print"/>
            <a:stretch>
              <a:fillRect/>
            </a:stretch>
          </p:blipFill>
          <p:spPr>
            <a:xfrm>
              <a:off x="7696597" y="4110037"/>
              <a:ext cx="161925" cy="161925"/>
            </a:xfrm>
            <a:prstGeom prst="rect">
              <a:avLst/>
            </a:prstGeom>
          </p:spPr>
        </p:pic>
        <p:pic>
          <p:nvPicPr>
            <p:cNvPr id="25" name="object 25"/>
            <p:cNvPicPr/>
            <p:nvPr/>
          </p:nvPicPr>
          <p:blipFill>
            <a:blip r:embed="rId3" cstate="print"/>
            <a:stretch>
              <a:fillRect/>
            </a:stretch>
          </p:blipFill>
          <p:spPr>
            <a:xfrm>
              <a:off x="9372997" y="3195637"/>
              <a:ext cx="161925" cy="161925"/>
            </a:xfrm>
            <a:prstGeom prst="rect">
              <a:avLst/>
            </a:prstGeom>
          </p:spPr>
        </p:pic>
        <p:pic>
          <p:nvPicPr>
            <p:cNvPr id="26" name="object 26"/>
            <p:cNvPicPr/>
            <p:nvPr/>
          </p:nvPicPr>
          <p:blipFill>
            <a:blip r:embed="rId3" cstate="print"/>
            <a:stretch>
              <a:fillRect/>
            </a:stretch>
          </p:blipFill>
          <p:spPr>
            <a:xfrm>
              <a:off x="9601597" y="3424237"/>
              <a:ext cx="161925" cy="161925"/>
            </a:xfrm>
            <a:prstGeom prst="rect">
              <a:avLst/>
            </a:prstGeom>
          </p:spPr>
        </p:pic>
        <p:sp>
          <p:nvSpPr>
            <p:cNvPr id="27" name="object 27"/>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8" name="object 28"/>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0" name="object 30"/>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2" name="object 32"/>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9830197" y="4186237"/>
              <a:ext cx="161925" cy="161925"/>
            </a:xfrm>
            <a:prstGeom prst="rect">
              <a:avLst/>
            </a:prstGeom>
          </p:spPr>
        </p:pic>
        <p:sp>
          <p:nvSpPr>
            <p:cNvPr id="40" name="object 40"/>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41" name="object 41"/>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2" name="object 42"/>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3" name="object 43"/>
            <p:cNvSpPr/>
            <p:nvPr/>
          </p:nvSpPr>
          <p:spPr>
            <a:xfrm>
              <a:off x="7853761"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4" name="object 44"/>
            <p:cNvSpPr/>
            <p:nvPr/>
          </p:nvSpPr>
          <p:spPr>
            <a:xfrm>
              <a:off x="7853761"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5" name="object 45"/>
            <p:cNvSpPr/>
            <p:nvPr/>
          </p:nvSpPr>
          <p:spPr>
            <a:xfrm>
              <a:off x="8963424"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6" name="object 46"/>
            <p:cNvSpPr/>
            <p:nvPr/>
          </p:nvSpPr>
          <p:spPr>
            <a:xfrm>
              <a:off x="8963424"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7" name="object 47"/>
            <p:cNvSpPr/>
            <p:nvPr/>
          </p:nvSpPr>
          <p:spPr>
            <a:xfrm>
              <a:off x="8793561"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8" name="object 48"/>
            <p:cNvSpPr/>
            <p:nvPr/>
          </p:nvSpPr>
          <p:spPr>
            <a:xfrm>
              <a:off x="8793561"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pic>
        <p:nvPicPr>
          <p:cNvPr id="49" name="object 49"/>
          <p:cNvPicPr/>
          <p:nvPr/>
        </p:nvPicPr>
        <p:blipFill>
          <a:blip r:embed="rId2" cstate="print"/>
          <a:stretch>
            <a:fillRect/>
          </a:stretch>
        </p:blipFill>
        <p:spPr>
          <a:xfrm>
            <a:off x="7086997" y="3500437"/>
            <a:ext cx="161925" cy="161925"/>
          </a:xfrm>
          <a:prstGeom prst="rect">
            <a:avLst/>
          </a:prstGeom>
        </p:spPr>
      </p:pic>
      <p:pic>
        <p:nvPicPr>
          <p:cNvPr id="50" name="object 50"/>
          <p:cNvPicPr/>
          <p:nvPr/>
        </p:nvPicPr>
        <p:blipFill>
          <a:blip r:embed="rId2" cstate="print"/>
          <a:stretch>
            <a:fillRect/>
          </a:stretch>
        </p:blipFill>
        <p:spPr>
          <a:xfrm>
            <a:off x="7086997" y="3729037"/>
            <a:ext cx="161925" cy="161925"/>
          </a:xfrm>
          <a:prstGeom prst="rect">
            <a:avLst/>
          </a:prstGeom>
        </p:spPr>
      </p:pic>
      <p:pic>
        <p:nvPicPr>
          <p:cNvPr id="51" name="object 51"/>
          <p:cNvPicPr/>
          <p:nvPr/>
        </p:nvPicPr>
        <p:blipFill>
          <a:blip r:embed="rId3" cstate="print"/>
          <a:stretch>
            <a:fillRect/>
          </a:stretch>
        </p:blipFill>
        <p:spPr>
          <a:xfrm>
            <a:off x="10439797" y="4033837"/>
            <a:ext cx="161925" cy="161925"/>
          </a:xfrm>
          <a:prstGeom prst="rect">
            <a:avLst/>
          </a:prstGeom>
        </p:spPr>
      </p:pic>
      <p:pic>
        <p:nvPicPr>
          <p:cNvPr id="52" name="object 52"/>
          <p:cNvPicPr/>
          <p:nvPr/>
        </p:nvPicPr>
        <p:blipFill>
          <a:blip r:embed="rId2" cstate="print"/>
          <a:stretch>
            <a:fillRect/>
          </a:stretch>
        </p:blipFill>
        <p:spPr>
          <a:xfrm>
            <a:off x="7086997" y="2967037"/>
            <a:ext cx="161925" cy="161925"/>
          </a:xfrm>
          <a:prstGeom prst="rect">
            <a:avLst/>
          </a:prstGeom>
        </p:spPr>
      </p:pic>
      <p:sp>
        <p:nvSpPr>
          <p:cNvPr id="53" name="object 53"/>
          <p:cNvSpPr txBox="1"/>
          <p:nvPr/>
        </p:nvSpPr>
        <p:spPr>
          <a:xfrm>
            <a:off x="9532700" y="4848859"/>
            <a:ext cx="7886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G</a:t>
            </a:r>
            <a:r>
              <a:rPr sz="1800" b="1" spc="-5" dirty="0">
                <a:solidFill>
                  <a:srgbClr val="ED7D31"/>
                </a:solidFill>
                <a:latin typeface="Verdana"/>
                <a:cs typeface="Verdana"/>
              </a:rPr>
              <a:t>OO</a:t>
            </a:r>
            <a:r>
              <a:rPr sz="1800" b="1" dirty="0">
                <a:solidFill>
                  <a:srgbClr val="ED7D31"/>
                </a:solidFill>
                <a:latin typeface="Verdana"/>
                <a:cs typeface="Verdana"/>
              </a:rPr>
              <a:t>D</a:t>
            </a:r>
            <a:endParaRPr sz="1800">
              <a:latin typeface="Verdana"/>
              <a:cs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916939" y="1732957"/>
            <a:ext cx="4741545" cy="1660525"/>
          </a:xfrm>
          <a:prstGeom prst="rect">
            <a:avLst/>
          </a:prstGeom>
        </p:spPr>
        <p:txBody>
          <a:bodyPr vert="horz" wrap="square" lIns="0" tIns="75565" rIns="0" bIns="0" rtlCol="0">
            <a:spAutoFit/>
          </a:bodyPr>
          <a:lstStyle/>
          <a:p>
            <a:pPr marL="118745">
              <a:lnSpc>
                <a:spcPct val="100000"/>
              </a:lnSpc>
              <a:spcBef>
                <a:spcPts val="595"/>
              </a:spcBef>
            </a:pPr>
            <a:r>
              <a:rPr sz="2800" spc="-5" dirty="0">
                <a:latin typeface="Calibri"/>
                <a:cs typeface="Calibri"/>
              </a:rPr>
              <a:t>If</a:t>
            </a:r>
            <a:r>
              <a:rPr sz="2800" spc="-15" dirty="0">
                <a:latin typeface="Calibri"/>
                <a:cs typeface="Calibri"/>
              </a:rPr>
              <a:t> </a:t>
            </a:r>
            <a:r>
              <a:rPr sz="2800" b="1" spc="-5" dirty="0">
                <a:latin typeface="Calibri"/>
                <a:cs typeface="Calibri"/>
              </a:rPr>
              <a:t>not </a:t>
            </a:r>
            <a:r>
              <a:rPr sz="2800" b="1" dirty="0">
                <a:latin typeface="Calibri"/>
                <a:cs typeface="Calibri"/>
              </a:rPr>
              <a:t>linearly</a:t>
            </a:r>
            <a:r>
              <a:rPr sz="2800" b="1" spc="-15" dirty="0">
                <a:latin typeface="Calibri"/>
                <a:cs typeface="Calibri"/>
              </a:rPr>
              <a:t> </a:t>
            </a:r>
            <a:r>
              <a:rPr sz="2800" b="1" spc="-10" dirty="0">
                <a:latin typeface="Calibri"/>
                <a:cs typeface="Calibri"/>
              </a:rPr>
              <a:t>separable</a:t>
            </a:r>
            <a:endParaRPr sz="2800">
              <a:latin typeface="Calibri"/>
              <a:cs typeface="Calibri"/>
            </a:endParaRPr>
          </a:p>
          <a:p>
            <a:pPr marL="241300" indent="-228600">
              <a:lnSpc>
                <a:spcPct val="100000"/>
              </a:lnSpc>
              <a:spcBef>
                <a:spcPts val="420"/>
              </a:spcBef>
              <a:buFont typeface="Arial"/>
              <a:buChar char="•"/>
              <a:tabLst>
                <a:tab pos="241300" algn="l"/>
              </a:tabLst>
            </a:pPr>
            <a:r>
              <a:rPr sz="2400" b="1" spc="-5" dirty="0">
                <a:latin typeface="Tahoma"/>
                <a:cs typeface="Tahoma"/>
              </a:rPr>
              <a:t>Allow</a:t>
            </a:r>
            <a:r>
              <a:rPr sz="2400" b="1" spc="25" dirty="0">
                <a:latin typeface="Tahoma"/>
                <a:cs typeface="Tahoma"/>
              </a:rPr>
              <a:t> </a:t>
            </a:r>
            <a:r>
              <a:rPr sz="2400" spc="-5" dirty="0">
                <a:latin typeface="Tahoma"/>
                <a:cs typeface="Tahoma"/>
              </a:rPr>
              <a:t>some</a:t>
            </a:r>
            <a:r>
              <a:rPr sz="2400" spc="-25" dirty="0">
                <a:latin typeface="Tahoma"/>
                <a:cs typeface="Tahoma"/>
              </a:rPr>
              <a:t> </a:t>
            </a:r>
            <a:r>
              <a:rPr sz="2400" b="1" spc="-5" dirty="0">
                <a:latin typeface="Tahoma"/>
                <a:cs typeface="Tahoma"/>
              </a:rPr>
              <a:t>errors</a:t>
            </a:r>
            <a:endParaRPr sz="2400">
              <a:latin typeface="Tahoma"/>
              <a:cs typeface="Tahoma"/>
            </a:endParaRPr>
          </a:p>
          <a:p>
            <a:pPr marL="241300" indent="-228600">
              <a:lnSpc>
                <a:spcPts val="2735"/>
              </a:lnSpc>
              <a:spcBef>
                <a:spcPts val="240"/>
              </a:spcBef>
              <a:buFont typeface="Arial"/>
              <a:buChar char="•"/>
              <a:tabLst>
                <a:tab pos="241300" algn="l"/>
              </a:tabLst>
            </a:pPr>
            <a:r>
              <a:rPr sz="2400" dirty="0">
                <a:latin typeface="Tahoma"/>
                <a:cs typeface="Tahoma"/>
              </a:rPr>
              <a:t>Still,</a:t>
            </a:r>
            <a:r>
              <a:rPr sz="2400" spc="-25" dirty="0">
                <a:latin typeface="Tahoma"/>
                <a:cs typeface="Tahoma"/>
              </a:rPr>
              <a:t> </a:t>
            </a:r>
            <a:r>
              <a:rPr sz="2400" spc="-5" dirty="0">
                <a:latin typeface="Tahoma"/>
                <a:cs typeface="Tahoma"/>
              </a:rPr>
              <a:t>try</a:t>
            </a:r>
            <a:r>
              <a:rPr sz="2400" spc="-15" dirty="0">
                <a:latin typeface="Tahoma"/>
                <a:cs typeface="Tahoma"/>
              </a:rPr>
              <a:t> </a:t>
            </a:r>
            <a:r>
              <a:rPr sz="2400" spc="-5" dirty="0">
                <a:latin typeface="Tahoma"/>
                <a:cs typeface="Tahoma"/>
              </a:rPr>
              <a:t>to</a:t>
            </a:r>
            <a:r>
              <a:rPr sz="2400" spc="-20" dirty="0">
                <a:latin typeface="Tahoma"/>
                <a:cs typeface="Tahoma"/>
              </a:rPr>
              <a:t> </a:t>
            </a:r>
            <a:r>
              <a:rPr sz="2400" dirty="0">
                <a:latin typeface="Tahoma"/>
                <a:cs typeface="Tahoma"/>
              </a:rPr>
              <a:t>place</a:t>
            </a:r>
            <a:r>
              <a:rPr sz="2400" spc="-20" dirty="0">
                <a:latin typeface="Tahoma"/>
                <a:cs typeface="Tahoma"/>
              </a:rPr>
              <a:t> </a:t>
            </a:r>
            <a:r>
              <a:rPr sz="2400" spc="-5" dirty="0">
                <a:latin typeface="Tahoma"/>
                <a:cs typeface="Tahoma"/>
              </a:rPr>
              <a:t>hyperplane</a:t>
            </a:r>
            <a:r>
              <a:rPr sz="2400" spc="-15" dirty="0">
                <a:latin typeface="Tahoma"/>
                <a:cs typeface="Tahoma"/>
              </a:rPr>
              <a:t> </a:t>
            </a:r>
            <a:r>
              <a:rPr sz="2400" spc="-10" dirty="0">
                <a:latin typeface="Yu Gothic"/>
                <a:cs typeface="Yu Gothic"/>
              </a:rPr>
              <a:t>“</a:t>
            </a:r>
            <a:r>
              <a:rPr sz="2400" spc="-10" dirty="0">
                <a:latin typeface="Tahoma"/>
                <a:cs typeface="Tahoma"/>
              </a:rPr>
              <a:t>far</a:t>
            </a:r>
            <a:r>
              <a:rPr sz="2400" spc="-10" dirty="0">
                <a:latin typeface="Yu Gothic"/>
                <a:cs typeface="Yu Gothic"/>
              </a:rPr>
              <a:t>”</a:t>
            </a:r>
            <a:endParaRPr sz="2400">
              <a:latin typeface="Yu Gothic"/>
              <a:cs typeface="Yu Gothic"/>
            </a:endParaRPr>
          </a:p>
          <a:p>
            <a:pPr marL="104139">
              <a:lnSpc>
                <a:spcPts val="2735"/>
              </a:lnSpc>
            </a:pPr>
            <a:r>
              <a:rPr sz="2400" spc="-10" dirty="0">
                <a:latin typeface="Tahoma"/>
                <a:cs typeface="Tahoma"/>
              </a:rPr>
              <a:t>from</a:t>
            </a:r>
            <a:r>
              <a:rPr sz="2400" spc="-35" dirty="0">
                <a:latin typeface="Tahoma"/>
                <a:cs typeface="Tahoma"/>
              </a:rPr>
              <a:t> </a:t>
            </a:r>
            <a:r>
              <a:rPr sz="2400" dirty="0">
                <a:latin typeface="Tahoma"/>
                <a:cs typeface="Tahoma"/>
              </a:rPr>
              <a:t>each</a:t>
            </a:r>
            <a:r>
              <a:rPr sz="2400" spc="-35" dirty="0">
                <a:latin typeface="Tahoma"/>
                <a:cs typeface="Tahoma"/>
              </a:rPr>
              <a:t> </a:t>
            </a:r>
            <a:r>
              <a:rPr sz="2400" dirty="0">
                <a:latin typeface="Tahoma"/>
                <a:cs typeface="Tahoma"/>
              </a:rPr>
              <a:t>class</a:t>
            </a:r>
            <a:endParaRPr sz="24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grpSp>
        <p:nvGrpSpPr>
          <p:cNvPr id="5" name="object 5"/>
          <p:cNvGrpSpPr/>
          <p:nvPr/>
        </p:nvGrpSpPr>
        <p:grpSpPr>
          <a:xfrm>
            <a:off x="7239397" y="1941649"/>
            <a:ext cx="3286125" cy="2986405"/>
            <a:chOff x="7239397" y="1941649"/>
            <a:chExt cx="3286125" cy="2986405"/>
          </a:xfrm>
        </p:grpSpPr>
        <p:pic>
          <p:nvPicPr>
            <p:cNvPr id="6" name="object 6"/>
            <p:cNvPicPr/>
            <p:nvPr/>
          </p:nvPicPr>
          <p:blipFill>
            <a:blip r:embed="rId2" cstate="print"/>
            <a:stretch>
              <a:fillRect/>
            </a:stretch>
          </p:blipFill>
          <p:spPr>
            <a:xfrm>
              <a:off x="7239397" y="25098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391797" y="3881437"/>
              <a:ext cx="161925" cy="161925"/>
            </a:xfrm>
            <a:prstGeom prst="rect">
              <a:avLst/>
            </a:prstGeom>
          </p:spPr>
        </p:pic>
        <p:pic>
          <p:nvPicPr>
            <p:cNvPr id="9" name="object 9"/>
            <p:cNvPicPr/>
            <p:nvPr/>
          </p:nvPicPr>
          <p:blipFill>
            <a:blip r:embed="rId2" cstate="print"/>
            <a:stretch>
              <a:fillRect/>
            </a:stretch>
          </p:blipFill>
          <p:spPr>
            <a:xfrm>
              <a:off x="7696597" y="3729037"/>
              <a:ext cx="161925" cy="161925"/>
            </a:xfrm>
            <a:prstGeom prst="rect">
              <a:avLst/>
            </a:prstGeom>
          </p:spPr>
        </p:pic>
        <p:pic>
          <p:nvPicPr>
            <p:cNvPr id="10" name="object 10"/>
            <p:cNvPicPr/>
            <p:nvPr/>
          </p:nvPicPr>
          <p:blipFill>
            <a:blip r:embed="rId2" cstate="print"/>
            <a:stretch>
              <a:fillRect/>
            </a:stretch>
          </p:blipFill>
          <p:spPr>
            <a:xfrm>
              <a:off x="8001397" y="3957637"/>
              <a:ext cx="161925" cy="161925"/>
            </a:xfrm>
            <a:prstGeom prst="rect">
              <a:avLst/>
            </a:prstGeom>
          </p:spPr>
        </p:pic>
        <p:pic>
          <p:nvPicPr>
            <p:cNvPr id="11" name="object 11"/>
            <p:cNvPicPr/>
            <p:nvPr/>
          </p:nvPicPr>
          <p:blipFill>
            <a:blip r:embed="rId3" cstate="print"/>
            <a:stretch>
              <a:fillRect/>
            </a:stretch>
          </p:blipFill>
          <p:spPr>
            <a:xfrm>
              <a:off x="8763397" y="2357437"/>
              <a:ext cx="161925" cy="161925"/>
            </a:xfrm>
            <a:prstGeom prst="rect">
              <a:avLst/>
            </a:prstGeom>
          </p:spPr>
        </p:pic>
        <p:pic>
          <p:nvPicPr>
            <p:cNvPr id="12" name="object 12"/>
            <p:cNvPicPr/>
            <p:nvPr/>
          </p:nvPicPr>
          <p:blipFill>
            <a:blip r:embed="rId3" cstate="print"/>
            <a:stretch>
              <a:fillRect/>
            </a:stretch>
          </p:blipFill>
          <p:spPr>
            <a:xfrm>
              <a:off x="9372997" y="2509837"/>
              <a:ext cx="161925" cy="161925"/>
            </a:xfrm>
            <a:prstGeom prst="rect">
              <a:avLst/>
            </a:prstGeom>
          </p:spPr>
        </p:pic>
        <p:sp>
          <p:nvSpPr>
            <p:cNvPr id="13" name="object 13"/>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4" name="object 14"/>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763397" y="2890837"/>
              <a:ext cx="161925" cy="161925"/>
            </a:xfrm>
            <a:prstGeom prst="rect">
              <a:avLst/>
            </a:prstGeom>
          </p:spPr>
        </p:pic>
        <p:pic>
          <p:nvPicPr>
            <p:cNvPr id="18" name="object 18"/>
            <p:cNvPicPr/>
            <p:nvPr/>
          </p:nvPicPr>
          <p:blipFill>
            <a:blip r:embed="rId3" cstate="print"/>
            <a:stretch>
              <a:fillRect/>
            </a:stretch>
          </p:blipFill>
          <p:spPr>
            <a:xfrm>
              <a:off x="9753997" y="3652837"/>
              <a:ext cx="161925" cy="161925"/>
            </a:xfrm>
            <a:prstGeom prst="rect">
              <a:avLst/>
            </a:prstGeom>
          </p:spPr>
        </p:pic>
        <p:pic>
          <p:nvPicPr>
            <p:cNvPr id="19" name="object 19"/>
            <p:cNvPicPr/>
            <p:nvPr/>
          </p:nvPicPr>
          <p:blipFill>
            <a:blip r:embed="rId2" cstate="print"/>
            <a:stretch>
              <a:fillRect/>
            </a:stretch>
          </p:blipFill>
          <p:spPr>
            <a:xfrm>
              <a:off x="7391797" y="3652837"/>
              <a:ext cx="161925" cy="161925"/>
            </a:xfrm>
            <a:prstGeom prst="rect">
              <a:avLst/>
            </a:prstGeom>
          </p:spPr>
        </p:pic>
        <p:pic>
          <p:nvPicPr>
            <p:cNvPr id="20" name="object 20"/>
            <p:cNvPicPr/>
            <p:nvPr/>
          </p:nvPicPr>
          <p:blipFill>
            <a:blip r:embed="rId2" cstate="print"/>
            <a:stretch>
              <a:fillRect/>
            </a:stretch>
          </p:blipFill>
          <p:spPr>
            <a:xfrm>
              <a:off x="7848997" y="3119437"/>
              <a:ext cx="161925" cy="161925"/>
            </a:xfrm>
            <a:prstGeom prst="rect">
              <a:avLst/>
            </a:prstGeom>
          </p:spPr>
        </p:pic>
        <p:pic>
          <p:nvPicPr>
            <p:cNvPr id="21" name="object 21"/>
            <p:cNvPicPr/>
            <p:nvPr/>
          </p:nvPicPr>
          <p:blipFill>
            <a:blip r:embed="rId2" cstate="print"/>
            <a:stretch>
              <a:fillRect/>
            </a:stretch>
          </p:blipFill>
          <p:spPr>
            <a:xfrm>
              <a:off x="8610997" y="4110037"/>
              <a:ext cx="161925" cy="161925"/>
            </a:xfrm>
            <a:prstGeom prst="rect">
              <a:avLst/>
            </a:prstGeom>
          </p:spPr>
        </p:pic>
        <p:pic>
          <p:nvPicPr>
            <p:cNvPr id="22" name="object 22"/>
            <p:cNvPicPr/>
            <p:nvPr/>
          </p:nvPicPr>
          <p:blipFill>
            <a:blip r:embed="rId2" cstate="print"/>
            <a:stretch>
              <a:fillRect/>
            </a:stretch>
          </p:blipFill>
          <p:spPr>
            <a:xfrm>
              <a:off x="7772797" y="3500437"/>
              <a:ext cx="161925" cy="161925"/>
            </a:xfrm>
            <a:prstGeom prst="rect">
              <a:avLst/>
            </a:prstGeom>
          </p:spPr>
        </p:pic>
        <p:pic>
          <p:nvPicPr>
            <p:cNvPr id="23" name="object 23"/>
            <p:cNvPicPr/>
            <p:nvPr/>
          </p:nvPicPr>
          <p:blipFill>
            <a:blip r:embed="rId2" cstate="print"/>
            <a:stretch>
              <a:fillRect/>
            </a:stretch>
          </p:blipFill>
          <p:spPr>
            <a:xfrm>
              <a:off x="7696597" y="4110037"/>
              <a:ext cx="161925" cy="161925"/>
            </a:xfrm>
            <a:prstGeom prst="rect">
              <a:avLst/>
            </a:prstGeom>
          </p:spPr>
        </p:pic>
        <p:pic>
          <p:nvPicPr>
            <p:cNvPr id="24" name="object 24"/>
            <p:cNvPicPr/>
            <p:nvPr/>
          </p:nvPicPr>
          <p:blipFill>
            <a:blip r:embed="rId3" cstate="print"/>
            <a:stretch>
              <a:fillRect/>
            </a:stretch>
          </p:blipFill>
          <p:spPr>
            <a:xfrm>
              <a:off x="9372997" y="3195637"/>
              <a:ext cx="161925" cy="161925"/>
            </a:xfrm>
            <a:prstGeom prst="rect">
              <a:avLst/>
            </a:prstGeom>
          </p:spPr>
        </p:pic>
        <p:pic>
          <p:nvPicPr>
            <p:cNvPr id="25" name="object 25"/>
            <p:cNvPicPr/>
            <p:nvPr/>
          </p:nvPicPr>
          <p:blipFill>
            <a:blip r:embed="rId3" cstate="print"/>
            <a:stretch>
              <a:fillRect/>
            </a:stretch>
          </p:blipFill>
          <p:spPr>
            <a:xfrm>
              <a:off x="9601597" y="3424237"/>
              <a:ext cx="161925" cy="161925"/>
            </a:xfrm>
            <a:prstGeom prst="rect">
              <a:avLst/>
            </a:prstGeom>
          </p:spPr>
        </p:pic>
        <p:sp>
          <p:nvSpPr>
            <p:cNvPr id="26" name="object 26"/>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7" name="object 27"/>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8" name="object 28"/>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6" name="object 36"/>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9830197" y="4186237"/>
              <a:ext cx="161925" cy="161925"/>
            </a:xfrm>
            <a:prstGeom prst="rect">
              <a:avLst/>
            </a:prstGeom>
          </p:spPr>
        </p:pic>
        <p:sp>
          <p:nvSpPr>
            <p:cNvPr id="39" name="object 39"/>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pic>
          <p:nvPicPr>
            <p:cNvPr id="40" name="object 40"/>
            <p:cNvPicPr/>
            <p:nvPr/>
          </p:nvPicPr>
          <p:blipFill>
            <a:blip r:embed="rId2" cstate="print"/>
            <a:stretch>
              <a:fillRect/>
            </a:stretch>
          </p:blipFill>
          <p:spPr>
            <a:xfrm>
              <a:off x="8306197" y="1976437"/>
              <a:ext cx="161925" cy="161925"/>
            </a:xfrm>
            <a:prstGeom prst="rect">
              <a:avLst/>
            </a:prstGeom>
          </p:spPr>
        </p:pic>
        <p:pic>
          <p:nvPicPr>
            <p:cNvPr id="41" name="object 41"/>
            <p:cNvPicPr/>
            <p:nvPr/>
          </p:nvPicPr>
          <p:blipFill>
            <a:blip r:embed="rId2" cstate="print"/>
            <a:stretch>
              <a:fillRect/>
            </a:stretch>
          </p:blipFill>
          <p:spPr>
            <a:xfrm>
              <a:off x="9296797" y="2890837"/>
              <a:ext cx="161925" cy="161925"/>
            </a:xfrm>
            <a:prstGeom prst="rect">
              <a:avLst/>
            </a:prstGeom>
          </p:spPr>
        </p:pic>
        <p:pic>
          <p:nvPicPr>
            <p:cNvPr id="42" name="object 42"/>
            <p:cNvPicPr/>
            <p:nvPr/>
          </p:nvPicPr>
          <p:blipFill>
            <a:blip r:embed="rId3" cstate="print"/>
            <a:stretch>
              <a:fillRect/>
            </a:stretch>
          </p:blipFill>
          <p:spPr>
            <a:xfrm>
              <a:off x="8306197" y="3957637"/>
              <a:ext cx="161925" cy="161925"/>
            </a:xfrm>
            <a:prstGeom prst="rect">
              <a:avLst/>
            </a:prstGeom>
          </p:spPr>
        </p:pic>
        <p:sp>
          <p:nvSpPr>
            <p:cNvPr id="43" name="object 43"/>
            <p:cNvSpPr/>
            <p:nvPr/>
          </p:nvSpPr>
          <p:spPr>
            <a:xfrm>
              <a:off x="7929956" y="2133599"/>
              <a:ext cx="1387475" cy="1371600"/>
            </a:xfrm>
            <a:custGeom>
              <a:avLst/>
              <a:gdLst/>
              <a:ahLst/>
              <a:cxnLst/>
              <a:rect l="l" t="t" r="r" b="b"/>
              <a:pathLst>
                <a:path w="1387475" h="1371600">
                  <a:moveTo>
                    <a:pt x="381000" y="0"/>
                  </a:moveTo>
                  <a:lnTo>
                    <a:pt x="276872" y="22313"/>
                  </a:lnTo>
                  <a:lnTo>
                    <a:pt x="296697" y="47117"/>
                  </a:lnTo>
                  <a:lnTo>
                    <a:pt x="64452" y="232905"/>
                  </a:lnTo>
                  <a:lnTo>
                    <a:pt x="44627" y="208114"/>
                  </a:lnTo>
                  <a:lnTo>
                    <a:pt x="0" y="304800"/>
                  </a:lnTo>
                  <a:lnTo>
                    <a:pt x="104127" y="282486"/>
                  </a:lnTo>
                  <a:lnTo>
                    <a:pt x="92227" y="267614"/>
                  </a:lnTo>
                  <a:lnTo>
                    <a:pt x="84289" y="257695"/>
                  </a:lnTo>
                  <a:lnTo>
                    <a:pt x="316534" y="71907"/>
                  </a:lnTo>
                  <a:lnTo>
                    <a:pt x="336372" y="96697"/>
                  </a:lnTo>
                  <a:lnTo>
                    <a:pt x="363829" y="37198"/>
                  </a:lnTo>
                  <a:lnTo>
                    <a:pt x="381000" y="0"/>
                  </a:lnTo>
                  <a:close/>
                </a:path>
                <a:path w="1387475" h="1371600">
                  <a:moveTo>
                    <a:pt x="1387475" y="890587"/>
                  </a:moveTo>
                  <a:lnTo>
                    <a:pt x="1284439" y="917511"/>
                  </a:lnTo>
                  <a:lnTo>
                    <a:pt x="1305356" y="941400"/>
                  </a:lnTo>
                  <a:lnTo>
                    <a:pt x="899401" y="1296911"/>
                  </a:lnTo>
                  <a:lnTo>
                    <a:pt x="878484" y="1273022"/>
                  </a:lnTo>
                  <a:lnTo>
                    <a:pt x="838200" y="1371600"/>
                  </a:lnTo>
                  <a:lnTo>
                    <a:pt x="941235" y="1344688"/>
                  </a:lnTo>
                  <a:lnTo>
                    <a:pt x="929474" y="1331252"/>
                  </a:lnTo>
                  <a:lnTo>
                    <a:pt x="920318" y="1320800"/>
                  </a:lnTo>
                  <a:lnTo>
                    <a:pt x="1326273" y="965288"/>
                  </a:lnTo>
                  <a:lnTo>
                    <a:pt x="1347190" y="989177"/>
                  </a:lnTo>
                  <a:lnTo>
                    <a:pt x="1370990" y="930948"/>
                  </a:lnTo>
                  <a:lnTo>
                    <a:pt x="1387475" y="890587"/>
                  </a:lnTo>
                  <a:close/>
                </a:path>
              </a:pathLst>
            </a:custGeom>
            <a:solidFill>
              <a:srgbClr val="0563C1"/>
            </a:solidFill>
          </p:spPr>
          <p:txBody>
            <a:bodyPr wrap="square" lIns="0" tIns="0" rIns="0" bIns="0" rtlCol="0"/>
            <a:lstStyle/>
            <a:p>
              <a:endParaRPr/>
            </a:p>
          </p:txBody>
        </p:sp>
        <p:sp>
          <p:nvSpPr>
            <p:cNvPr id="44" name="object 44"/>
            <p:cNvSpPr/>
            <p:nvPr/>
          </p:nvSpPr>
          <p:spPr>
            <a:xfrm>
              <a:off x="8463360" y="3692525"/>
              <a:ext cx="381000" cy="304800"/>
            </a:xfrm>
            <a:custGeom>
              <a:avLst/>
              <a:gdLst/>
              <a:ahLst/>
              <a:cxnLst/>
              <a:rect l="l" t="t" r="r" b="b"/>
              <a:pathLst>
                <a:path w="381000" h="304800">
                  <a:moveTo>
                    <a:pt x="44626" y="208108"/>
                  </a:moveTo>
                  <a:lnTo>
                    <a:pt x="0" y="304800"/>
                  </a:lnTo>
                  <a:lnTo>
                    <a:pt x="104128" y="282486"/>
                  </a:lnTo>
                  <a:lnTo>
                    <a:pt x="92228" y="267610"/>
                  </a:lnTo>
                  <a:lnTo>
                    <a:pt x="71898" y="267610"/>
                  </a:lnTo>
                  <a:lnTo>
                    <a:pt x="52063" y="242818"/>
                  </a:lnTo>
                  <a:lnTo>
                    <a:pt x="64460" y="232901"/>
                  </a:lnTo>
                  <a:lnTo>
                    <a:pt x="44626" y="208108"/>
                  </a:lnTo>
                  <a:close/>
                </a:path>
                <a:path w="381000" h="304800">
                  <a:moveTo>
                    <a:pt x="64460" y="232901"/>
                  </a:moveTo>
                  <a:lnTo>
                    <a:pt x="52063" y="242818"/>
                  </a:lnTo>
                  <a:lnTo>
                    <a:pt x="71898" y="267610"/>
                  </a:lnTo>
                  <a:lnTo>
                    <a:pt x="84294" y="257693"/>
                  </a:lnTo>
                  <a:lnTo>
                    <a:pt x="64460" y="232901"/>
                  </a:lnTo>
                  <a:close/>
                </a:path>
                <a:path w="381000" h="304800">
                  <a:moveTo>
                    <a:pt x="84294" y="257693"/>
                  </a:moveTo>
                  <a:lnTo>
                    <a:pt x="71898" y="267610"/>
                  </a:lnTo>
                  <a:lnTo>
                    <a:pt x="92228" y="267610"/>
                  </a:lnTo>
                  <a:lnTo>
                    <a:pt x="84294" y="257693"/>
                  </a:lnTo>
                  <a:close/>
                </a:path>
                <a:path w="381000" h="304800">
                  <a:moveTo>
                    <a:pt x="296704" y="47106"/>
                  </a:moveTo>
                  <a:lnTo>
                    <a:pt x="64460" y="232901"/>
                  </a:lnTo>
                  <a:lnTo>
                    <a:pt x="84294" y="257693"/>
                  </a:lnTo>
                  <a:lnTo>
                    <a:pt x="316538" y="71898"/>
                  </a:lnTo>
                  <a:lnTo>
                    <a:pt x="296704" y="47106"/>
                  </a:lnTo>
                  <a:close/>
                </a:path>
                <a:path w="381000" h="304800">
                  <a:moveTo>
                    <a:pt x="363835" y="37189"/>
                  </a:moveTo>
                  <a:lnTo>
                    <a:pt x="309101" y="37189"/>
                  </a:lnTo>
                  <a:lnTo>
                    <a:pt x="328935" y="61981"/>
                  </a:lnTo>
                  <a:lnTo>
                    <a:pt x="316538" y="71898"/>
                  </a:lnTo>
                  <a:lnTo>
                    <a:pt x="336373" y="96691"/>
                  </a:lnTo>
                  <a:lnTo>
                    <a:pt x="363835" y="37189"/>
                  </a:lnTo>
                  <a:close/>
                </a:path>
                <a:path w="381000" h="304800">
                  <a:moveTo>
                    <a:pt x="309101" y="37189"/>
                  </a:moveTo>
                  <a:lnTo>
                    <a:pt x="296704" y="47106"/>
                  </a:lnTo>
                  <a:lnTo>
                    <a:pt x="316538" y="71898"/>
                  </a:lnTo>
                  <a:lnTo>
                    <a:pt x="328935" y="61981"/>
                  </a:lnTo>
                  <a:lnTo>
                    <a:pt x="309101" y="37189"/>
                  </a:lnTo>
                  <a:close/>
                </a:path>
                <a:path w="381000" h="304800">
                  <a:moveTo>
                    <a:pt x="381000" y="0"/>
                  </a:moveTo>
                  <a:lnTo>
                    <a:pt x="276870" y="22313"/>
                  </a:lnTo>
                  <a:lnTo>
                    <a:pt x="296704" y="47106"/>
                  </a:lnTo>
                  <a:lnTo>
                    <a:pt x="309101" y="37189"/>
                  </a:lnTo>
                  <a:lnTo>
                    <a:pt x="363835" y="37189"/>
                  </a:lnTo>
                  <a:lnTo>
                    <a:pt x="381000" y="0"/>
                  </a:lnTo>
                  <a:close/>
                </a:path>
              </a:pathLst>
            </a:custGeom>
            <a:solidFill>
              <a:srgbClr val="ED7D31"/>
            </a:solidFill>
          </p:spPr>
          <p:txBody>
            <a:bodyPr wrap="square" lIns="0" tIns="0" rIns="0" bIns="0" rtlCol="0"/>
            <a:lstStyle/>
            <a:p>
              <a:endParaRPr/>
            </a:p>
          </p:txBody>
        </p:sp>
      </p:grpSp>
      <p:pic>
        <p:nvPicPr>
          <p:cNvPr id="45" name="object 45"/>
          <p:cNvPicPr/>
          <p:nvPr/>
        </p:nvPicPr>
        <p:blipFill>
          <a:blip r:embed="rId2" cstate="print"/>
          <a:stretch>
            <a:fillRect/>
          </a:stretch>
        </p:blipFill>
        <p:spPr>
          <a:xfrm>
            <a:off x="7086997" y="3500437"/>
            <a:ext cx="161925" cy="161925"/>
          </a:xfrm>
          <a:prstGeom prst="rect">
            <a:avLst/>
          </a:prstGeom>
        </p:spPr>
      </p:pic>
      <p:pic>
        <p:nvPicPr>
          <p:cNvPr id="46" name="object 46"/>
          <p:cNvPicPr/>
          <p:nvPr/>
        </p:nvPicPr>
        <p:blipFill>
          <a:blip r:embed="rId2" cstate="print"/>
          <a:stretch>
            <a:fillRect/>
          </a:stretch>
        </p:blipFill>
        <p:spPr>
          <a:xfrm>
            <a:off x="7086997" y="3729037"/>
            <a:ext cx="161925" cy="161925"/>
          </a:xfrm>
          <a:prstGeom prst="rect">
            <a:avLst/>
          </a:prstGeom>
        </p:spPr>
      </p:pic>
      <p:pic>
        <p:nvPicPr>
          <p:cNvPr id="47" name="object 47"/>
          <p:cNvPicPr/>
          <p:nvPr/>
        </p:nvPicPr>
        <p:blipFill>
          <a:blip r:embed="rId3" cstate="print"/>
          <a:stretch>
            <a:fillRect/>
          </a:stretch>
        </p:blipFill>
        <p:spPr>
          <a:xfrm>
            <a:off x="10439797" y="4033837"/>
            <a:ext cx="161925" cy="161925"/>
          </a:xfrm>
          <a:prstGeom prst="rect">
            <a:avLst/>
          </a:prstGeom>
        </p:spPr>
      </p:pic>
      <p:pic>
        <p:nvPicPr>
          <p:cNvPr id="48" name="object 48"/>
          <p:cNvPicPr/>
          <p:nvPr/>
        </p:nvPicPr>
        <p:blipFill>
          <a:blip r:embed="rId2" cstate="print"/>
          <a:stretch>
            <a:fillRect/>
          </a:stretch>
        </p:blipFill>
        <p:spPr>
          <a:xfrm>
            <a:off x="7086997" y="2967037"/>
            <a:ext cx="161925" cy="1619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598920" cy="695960"/>
          </a:xfrm>
          <a:prstGeom prst="rect">
            <a:avLst/>
          </a:prstGeom>
        </p:spPr>
        <p:txBody>
          <a:bodyPr vert="horz" wrap="square" lIns="0" tIns="12700" rIns="0" bIns="0" rtlCol="0">
            <a:spAutoFit/>
          </a:bodyPr>
          <a:lstStyle/>
          <a:p>
            <a:pPr marL="12700">
              <a:lnSpc>
                <a:spcPct val="100000"/>
              </a:lnSpc>
              <a:spcBef>
                <a:spcPts val="100"/>
              </a:spcBef>
            </a:pPr>
            <a:r>
              <a:rPr spc="-15" dirty="0"/>
              <a:t>SVM:</a:t>
            </a:r>
            <a:r>
              <a:rPr spc="-10" dirty="0"/>
              <a:t> </a:t>
            </a:r>
            <a:r>
              <a:rPr spc="-25" dirty="0"/>
              <a:t>Large</a:t>
            </a:r>
            <a:r>
              <a:rPr dirty="0"/>
              <a:t> </a:t>
            </a:r>
            <a:r>
              <a:rPr spc="-15" dirty="0"/>
              <a:t>Margin</a:t>
            </a:r>
            <a:r>
              <a:rPr spc="5" dirty="0"/>
              <a:t> </a:t>
            </a:r>
            <a:r>
              <a:rPr spc="-15" dirty="0"/>
              <a:t>Classifiers</a:t>
            </a:r>
          </a:p>
        </p:txBody>
      </p:sp>
      <p:sp>
        <p:nvSpPr>
          <p:cNvPr id="3" name="object 3"/>
          <p:cNvSpPr txBox="1"/>
          <p:nvPr/>
        </p:nvSpPr>
        <p:spPr>
          <a:xfrm>
            <a:off x="916939" y="1795779"/>
            <a:ext cx="9891395" cy="18605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Advantages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Theoretically</a:t>
            </a:r>
            <a:r>
              <a:rPr sz="2800" spc="-5" dirty="0">
                <a:latin typeface="Calibri"/>
                <a:cs typeface="Calibri"/>
              </a:rPr>
              <a:t> </a:t>
            </a:r>
            <a:r>
              <a:rPr sz="2800" spc="-20" dirty="0">
                <a:latin typeface="Calibri"/>
                <a:cs typeface="Calibri"/>
              </a:rPr>
              <a:t>better</a:t>
            </a:r>
            <a:r>
              <a:rPr sz="2800" spc="10" dirty="0">
                <a:latin typeface="Calibri"/>
                <a:cs typeface="Calibri"/>
              </a:rPr>
              <a:t> </a:t>
            </a:r>
            <a:r>
              <a:rPr sz="2800" spc="-20" dirty="0">
                <a:latin typeface="Calibri"/>
                <a:cs typeface="Calibri"/>
              </a:rPr>
              <a:t>(better</a:t>
            </a:r>
            <a:r>
              <a:rPr sz="2800" spc="10" dirty="0">
                <a:latin typeface="Calibri"/>
                <a:cs typeface="Calibri"/>
              </a:rPr>
              <a:t> </a:t>
            </a:r>
            <a:r>
              <a:rPr sz="2800" spc="-15" dirty="0">
                <a:latin typeface="Calibri"/>
                <a:cs typeface="Calibri"/>
              </a:rPr>
              <a:t>error</a:t>
            </a:r>
            <a:r>
              <a:rPr sz="2800" spc="5" dirty="0">
                <a:latin typeface="Calibri"/>
                <a:cs typeface="Calibri"/>
              </a:rPr>
              <a:t> </a:t>
            </a:r>
            <a:r>
              <a:rPr sz="2800" spc="-5" dirty="0">
                <a:latin typeface="Calibri"/>
                <a:cs typeface="Calibri"/>
              </a:rPr>
              <a:t>bounds)</a:t>
            </a:r>
            <a:endParaRPr sz="2800">
              <a:latin typeface="Calibri"/>
              <a:cs typeface="Calibri"/>
            </a:endParaRPr>
          </a:p>
          <a:p>
            <a:pPr marL="241300" indent="-228600">
              <a:lnSpc>
                <a:spcPct val="100000"/>
              </a:lnSpc>
              <a:spcBef>
                <a:spcPts val="620"/>
              </a:spcBef>
              <a:buFont typeface="Arial"/>
              <a:buChar char="•"/>
              <a:tabLst>
                <a:tab pos="241300" algn="l"/>
              </a:tabLst>
            </a:pPr>
            <a:r>
              <a:rPr sz="2800" spc="-10" dirty="0">
                <a:latin typeface="Calibri"/>
                <a:cs typeface="Calibri"/>
              </a:rPr>
              <a:t>Limitations</a:t>
            </a:r>
            <a:endParaRPr sz="2800">
              <a:latin typeface="Calibri"/>
              <a:cs typeface="Calibri"/>
            </a:endParaRPr>
          </a:p>
          <a:p>
            <a:pPr marL="698500" lvl="1" indent="-228600">
              <a:lnSpc>
                <a:spcPct val="100000"/>
              </a:lnSpc>
              <a:spcBef>
                <a:spcPts val="240"/>
              </a:spcBef>
              <a:buFont typeface="Arial"/>
              <a:buChar char="•"/>
              <a:tabLst>
                <a:tab pos="698500" algn="l"/>
                <a:tab pos="5690870" algn="l"/>
              </a:tabLst>
            </a:pPr>
            <a:r>
              <a:rPr sz="2800" spc="-10" dirty="0">
                <a:latin typeface="Calibri"/>
                <a:cs typeface="Calibri"/>
              </a:rPr>
              <a:t>Computationally</a:t>
            </a:r>
            <a:r>
              <a:rPr sz="2800" spc="15" dirty="0">
                <a:latin typeface="Calibri"/>
                <a:cs typeface="Calibri"/>
              </a:rPr>
              <a:t> </a:t>
            </a:r>
            <a:r>
              <a:rPr sz="2800" spc="-15" dirty="0">
                <a:latin typeface="Calibri"/>
                <a:cs typeface="Calibri"/>
              </a:rPr>
              <a:t>more</a:t>
            </a:r>
            <a:r>
              <a:rPr sz="2800" spc="20" dirty="0">
                <a:latin typeface="Calibri"/>
                <a:cs typeface="Calibri"/>
              </a:rPr>
              <a:t> </a:t>
            </a:r>
            <a:r>
              <a:rPr sz="2800" spc="-15" dirty="0">
                <a:latin typeface="Calibri"/>
                <a:cs typeface="Calibri"/>
              </a:rPr>
              <a:t>expensive,	</a:t>
            </a:r>
            <a:r>
              <a:rPr sz="2800" spc="-20" dirty="0">
                <a:latin typeface="Calibri"/>
                <a:cs typeface="Calibri"/>
              </a:rPr>
              <a:t>large</a:t>
            </a:r>
            <a:r>
              <a:rPr sz="2800" spc="-15" dirty="0">
                <a:latin typeface="Calibri"/>
                <a:cs typeface="Calibri"/>
              </a:rPr>
              <a:t> quadratic</a:t>
            </a:r>
            <a:r>
              <a:rPr sz="2800" dirty="0">
                <a:latin typeface="Calibri"/>
                <a:cs typeface="Calibri"/>
              </a:rPr>
              <a:t> </a:t>
            </a:r>
            <a:r>
              <a:rPr sz="2800" spc="-15" dirty="0">
                <a:latin typeface="Calibri"/>
                <a:cs typeface="Calibri"/>
              </a:rPr>
              <a:t>programming</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2099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54" dirty="0"/>
              <a:t>(I)</a:t>
            </a:r>
          </a:p>
        </p:txBody>
      </p:sp>
      <p:sp>
        <p:nvSpPr>
          <p:cNvPr id="3" name="object 3"/>
          <p:cNvSpPr txBox="1"/>
          <p:nvPr/>
        </p:nvSpPr>
        <p:spPr>
          <a:xfrm>
            <a:off x="2878767" y="2458362"/>
            <a:ext cx="511175" cy="337820"/>
          </a:xfrm>
          <a:prstGeom prst="rect">
            <a:avLst/>
          </a:prstGeom>
        </p:spPr>
        <p:txBody>
          <a:bodyPr vert="horz" wrap="square" lIns="0" tIns="12065" rIns="0" bIns="0" rtlCol="0">
            <a:spAutoFit/>
          </a:bodyPr>
          <a:lstStyle/>
          <a:p>
            <a:pPr marL="12700">
              <a:lnSpc>
                <a:spcPct val="100000"/>
              </a:lnSpc>
              <a:spcBef>
                <a:spcPts val="95"/>
              </a:spcBef>
            </a:pPr>
            <a:r>
              <a:rPr sz="2050" i="1" spc="60" dirty="0">
                <a:latin typeface="Times New Roman"/>
                <a:cs typeface="Times New Roman"/>
              </a:rPr>
              <a:t>c</a:t>
            </a:r>
            <a:r>
              <a:rPr sz="2050" spc="10" dirty="0">
                <a:latin typeface="Symbol"/>
                <a:cs typeface="Symbol"/>
              </a:rPr>
              <a:t></a:t>
            </a:r>
            <a:r>
              <a:rPr sz="2050" i="1" spc="5" dirty="0">
                <a:latin typeface="Times New Roman"/>
                <a:cs typeface="Times New Roman"/>
              </a:rPr>
              <a:t>C</a:t>
            </a:r>
            <a:endParaRPr sz="2050">
              <a:latin typeface="Times New Roman"/>
              <a:cs typeface="Times New Roman"/>
            </a:endParaRPr>
          </a:p>
        </p:txBody>
      </p:sp>
      <p:sp>
        <p:nvSpPr>
          <p:cNvPr id="4" name="object 4"/>
          <p:cNvSpPr txBox="1"/>
          <p:nvPr/>
        </p:nvSpPr>
        <p:spPr>
          <a:xfrm>
            <a:off x="1213028" y="1912581"/>
            <a:ext cx="4008754" cy="565150"/>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200"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50" dirty="0">
                <a:latin typeface="Times New Roman"/>
                <a:cs typeface="Times New Roman"/>
              </a:rPr>
              <a:t>P</a:t>
            </a:r>
            <a:r>
              <a:rPr sz="3550" spc="50" dirty="0">
                <a:latin typeface="Times New Roman"/>
                <a:cs typeface="Times New Roman"/>
              </a:rPr>
              <a:t>(</a:t>
            </a:r>
            <a:r>
              <a:rPr sz="3550" i="1" spc="50" dirty="0">
                <a:latin typeface="Times New Roman"/>
                <a:cs typeface="Times New Roman"/>
              </a:rPr>
              <a:t>c</a:t>
            </a:r>
            <a:r>
              <a:rPr sz="3550" i="1" spc="-250" dirty="0">
                <a:latin typeface="Times New Roman"/>
                <a:cs typeface="Times New Roman"/>
              </a:rPr>
              <a:t> </a:t>
            </a:r>
            <a:r>
              <a:rPr sz="3550" dirty="0">
                <a:latin typeface="Times New Roman"/>
                <a:cs typeface="Times New Roman"/>
              </a:rPr>
              <a:t>|</a:t>
            </a:r>
            <a:r>
              <a:rPr sz="3550" spc="-290" dirty="0">
                <a:latin typeface="Times New Roman"/>
                <a:cs typeface="Times New Roman"/>
              </a:rPr>
              <a:t> </a:t>
            </a:r>
            <a:r>
              <a:rPr sz="3550" i="1" spc="140" dirty="0">
                <a:latin typeface="Times New Roman"/>
                <a:cs typeface="Times New Roman"/>
              </a:rPr>
              <a:t>d</a:t>
            </a:r>
            <a:r>
              <a:rPr sz="3550" spc="140" dirty="0">
                <a:latin typeface="Times New Roman"/>
                <a:cs typeface="Times New Roman"/>
              </a:rPr>
              <a:t>)</a:t>
            </a:r>
            <a:endParaRPr sz="3550">
              <a:latin typeface="Times New Roman"/>
              <a:cs typeface="Times New Roman"/>
            </a:endParaRPr>
          </a:p>
        </p:txBody>
      </p:sp>
      <p:sp>
        <p:nvSpPr>
          <p:cNvPr id="5" name="object 5"/>
          <p:cNvSpPr txBox="1"/>
          <p:nvPr/>
        </p:nvSpPr>
        <p:spPr>
          <a:xfrm>
            <a:off x="2100516" y="3070681"/>
            <a:ext cx="1685289" cy="871219"/>
          </a:xfrm>
          <a:prstGeom prst="rect">
            <a:avLst/>
          </a:prstGeom>
        </p:spPr>
        <p:txBody>
          <a:bodyPr vert="horz" wrap="square" lIns="0" tIns="11430" rIns="0" bIns="0" rtlCol="0">
            <a:spAutoFit/>
          </a:bodyPr>
          <a:lstStyle/>
          <a:p>
            <a:pPr marL="12700">
              <a:lnSpc>
                <a:spcPct val="100000"/>
              </a:lnSpc>
              <a:spcBef>
                <a:spcPts val="90"/>
              </a:spcBef>
            </a:pPr>
            <a:r>
              <a:rPr sz="3500" dirty="0">
                <a:latin typeface="Symbol"/>
                <a:cs typeface="Symbol"/>
              </a:rPr>
              <a:t></a:t>
            </a:r>
            <a:r>
              <a:rPr sz="3500" spc="-240" dirty="0">
                <a:latin typeface="Times New Roman"/>
                <a:cs typeface="Times New Roman"/>
              </a:rPr>
              <a:t> </a:t>
            </a:r>
            <a:r>
              <a:rPr sz="3500" spc="-15" dirty="0">
                <a:latin typeface="Times New Roman"/>
                <a:cs typeface="Times New Roman"/>
              </a:rPr>
              <a:t>argmax</a:t>
            </a:r>
            <a:endParaRPr sz="3500">
              <a:latin typeface="Times New Roman"/>
              <a:cs typeface="Times New Roman"/>
            </a:endParaRPr>
          </a:p>
          <a:p>
            <a:pPr marL="766445">
              <a:lnSpc>
                <a:spcPct val="100000"/>
              </a:lnSpc>
              <a:spcBef>
                <a:spcPts val="65"/>
              </a:spcBef>
            </a:pPr>
            <a:r>
              <a:rPr sz="2000" i="1" spc="35" dirty="0">
                <a:latin typeface="Times New Roman"/>
                <a:cs typeface="Times New Roman"/>
              </a:rPr>
              <a:t>c</a:t>
            </a:r>
            <a:r>
              <a:rPr sz="2000" spc="35" dirty="0">
                <a:latin typeface="Symbol"/>
                <a:cs typeface="Symbol"/>
              </a:rPr>
              <a:t></a:t>
            </a:r>
            <a:r>
              <a:rPr sz="2000" i="1" spc="35" dirty="0">
                <a:latin typeface="Times New Roman"/>
                <a:cs typeface="Times New Roman"/>
              </a:rPr>
              <a:t>C</a:t>
            </a:r>
            <a:endParaRPr sz="2000">
              <a:latin typeface="Times New Roman"/>
              <a:cs typeface="Times New Roman"/>
            </a:endParaRPr>
          </a:p>
        </p:txBody>
      </p:sp>
      <p:sp>
        <p:nvSpPr>
          <p:cNvPr id="6" name="object 6"/>
          <p:cNvSpPr txBox="1"/>
          <p:nvPr/>
        </p:nvSpPr>
        <p:spPr>
          <a:xfrm>
            <a:off x="3856305" y="2803981"/>
            <a:ext cx="2123440" cy="557530"/>
          </a:xfrm>
          <a:prstGeom prst="rect">
            <a:avLst/>
          </a:prstGeom>
        </p:spPr>
        <p:txBody>
          <a:bodyPr vert="horz" wrap="square" lIns="0" tIns="11430" rIns="0" bIns="0" rtlCol="0">
            <a:spAutoFit/>
          </a:bodyPr>
          <a:lstStyle/>
          <a:p>
            <a:pPr marL="12700">
              <a:lnSpc>
                <a:spcPct val="100000"/>
              </a:lnSpc>
              <a:spcBef>
                <a:spcPts val="90"/>
              </a:spcBef>
            </a:pPr>
            <a:r>
              <a:rPr sz="3500" i="1" spc="60" dirty="0">
                <a:latin typeface="Times New Roman"/>
                <a:cs typeface="Times New Roman"/>
              </a:rPr>
              <a:t>P</a:t>
            </a:r>
            <a:r>
              <a:rPr sz="3500" spc="60" dirty="0">
                <a:latin typeface="Times New Roman"/>
                <a:cs typeface="Times New Roman"/>
              </a:rPr>
              <a:t>(</a:t>
            </a:r>
            <a:r>
              <a:rPr sz="3500" i="1" spc="60" dirty="0">
                <a:latin typeface="Times New Roman"/>
                <a:cs typeface="Times New Roman"/>
              </a:rPr>
              <a:t>d </a:t>
            </a:r>
            <a:r>
              <a:rPr sz="3500" dirty="0">
                <a:latin typeface="Times New Roman"/>
                <a:cs typeface="Times New Roman"/>
              </a:rPr>
              <a:t>|</a:t>
            </a:r>
            <a:r>
              <a:rPr sz="3500" spc="-509" dirty="0">
                <a:latin typeface="Times New Roman"/>
                <a:cs typeface="Times New Roman"/>
              </a:rPr>
              <a:t> </a:t>
            </a:r>
            <a:r>
              <a:rPr sz="3500" i="1" spc="70" dirty="0">
                <a:latin typeface="Times New Roman"/>
                <a:cs typeface="Times New Roman"/>
              </a:rPr>
              <a:t>c</a:t>
            </a:r>
            <a:r>
              <a:rPr sz="3500" spc="70" dirty="0">
                <a:latin typeface="Times New Roman"/>
                <a:cs typeface="Times New Roman"/>
              </a:rPr>
              <a:t>)</a:t>
            </a:r>
            <a:r>
              <a:rPr sz="3500" i="1" spc="70" dirty="0">
                <a:latin typeface="Times New Roman"/>
                <a:cs typeface="Times New Roman"/>
              </a:rPr>
              <a:t>P</a:t>
            </a:r>
            <a:r>
              <a:rPr sz="3500" spc="70" dirty="0">
                <a:latin typeface="Times New Roman"/>
                <a:cs typeface="Times New Roman"/>
              </a:rPr>
              <a:t>(</a:t>
            </a:r>
            <a:r>
              <a:rPr sz="3500" i="1" spc="70" dirty="0">
                <a:latin typeface="Times New Roman"/>
                <a:cs typeface="Times New Roman"/>
              </a:rPr>
              <a:t>c</a:t>
            </a:r>
            <a:r>
              <a:rPr sz="3500" spc="70" dirty="0">
                <a:latin typeface="Times New Roman"/>
                <a:cs typeface="Times New Roman"/>
              </a:rPr>
              <a:t>)</a:t>
            </a:r>
            <a:endParaRPr sz="3500">
              <a:latin typeface="Times New Roman"/>
              <a:cs typeface="Times New Roman"/>
            </a:endParaRPr>
          </a:p>
        </p:txBody>
      </p:sp>
      <p:sp>
        <p:nvSpPr>
          <p:cNvPr id="7" name="object 7"/>
          <p:cNvSpPr txBox="1"/>
          <p:nvPr/>
        </p:nvSpPr>
        <p:spPr>
          <a:xfrm>
            <a:off x="4480638" y="3423969"/>
            <a:ext cx="876300" cy="557530"/>
          </a:xfrm>
          <a:prstGeom prst="rect">
            <a:avLst/>
          </a:prstGeom>
        </p:spPr>
        <p:txBody>
          <a:bodyPr vert="horz" wrap="square" lIns="0" tIns="11430" rIns="0" bIns="0" rtlCol="0">
            <a:spAutoFit/>
          </a:bodyPr>
          <a:lstStyle/>
          <a:p>
            <a:pPr marL="12700">
              <a:lnSpc>
                <a:spcPct val="100000"/>
              </a:lnSpc>
              <a:spcBef>
                <a:spcPts val="90"/>
              </a:spcBef>
            </a:pPr>
            <a:r>
              <a:rPr sz="3500" i="1" spc="105" dirty="0">
                <a:latin typeface="Times New Roman"/>
                <a:cs typeface="Times New Roman"/>
              </a:rPr>
              <a:t>P</a:t>
            </a:r>
            <a:r>
              <a:rPr sz="3500" spc="80" dirty="0">
                <a:latin typeface="Times New Roman"/>
                <a:cs typeface="Times New Roman"/>
              </a:rPr>
              <a:t>(</a:t>
            </a:r>
            <a:r>
              <a:rPr sz="3500" i="1" spc="270" dirty="0">
                <a:latin typeface="Times New Roman"/>
                <a:cs typeface="Times New Roman"/>
              </a:rPr>
              <a:t>d</a:t>
            </a:r>
            <a:r>
              <a:rPr sz="3500" dirty="0">
                <a:latin typeface="Times New Roman"/>
                <a:cs typeface="Times New Roman"/>
              </a:rPr>
              <a:t>)</a:t>
            </a:r>
            <a:endParaRPr sz="3500">
              <a:latin typeface="Times New Roman"/>
              <a:cs typeface="Times New Roman"/>
            </a:endParaRPr>
          </a:p>
        </p:txBody>
      </p:sp>
      <p:sp>
        <p:nvSpPr>
          <p:cNvPr id="8" name="object 8"/>
          <p:cNvSpPr/>
          <p:nvPr/>
        </p:nvSpPr>
        <p:spPr>
          <a:xfrm>
            <a:off x="3834191" y="3431474"/>
            <a:ext cx="2142490" cy="0"/>
          </a:xfrm>
          <a:custGeom>
            <a:avLst/>
            <a:gdLst/>
            <a:ahLst/>
            <a:cxnLst/>
            <a:rect l="l" t="t" r="r" b="b"/>
            <a:pathLst>
              <a:path w="2142490">
                <a:moveTo>
                  <a:pt x="0" y="0"/>
                </a:moveTo>
                <a:lnTo>
                  <a:pt x="2142225" y="0"/>
                </a:lnTo>
              </a:path>
            </a:pathLst>
          </a:custGeom>
          <a:ln w="21936">
            <a:solidFill>
              <a:srgbClr val="000000"/>
            </a:solidFill>
          </a:ln>
        </p:spPr>
        <p:txBody>
          <a:bodyPr wrap="square" lIns="0" tIns="0" rIns="0" bIns="0" rtlCol="0"/>
          <a:lstStyle/>
          <a:p>
            <a:endParaRPr/>
          </a:p>
        </p:txBody>
      </p:sp>
      <p:sp>
        <p:nvSpPr>
          <p:cNvPr id="9" name="object 9"/>
          <p:cNvSpPr txBox="1"/>
          <p:nvPr/>
        </p:nvSpPr>
        <p:spPr>
          <a:xfrm>
            <a:off x="2068609" y="4147225"/>
            <a:ext cx="3796029" cy="859790"/>
          </a:xfrm>
          <a:prstGeom prst="rect">
            <a:avLst/>
          </a:prstGeom>
        </p:spPr>
        <p:txBody>
          <a:bodyPr vert="horz" wrap="square" lIns="0" tIns="11430" rIns="0" bIns="0" rtlCol="0">
            <a:spAutoFit/>
          </a:bodyPr>
          <a:lstStyle/>
          <a:p>
            <a:pPr marL="12700">
              <a:lnSpc>
                <a:spcPct val="100000"/>
              </a:lnSpc>
              <a:spcBef>
                <a:spcPts val="90"/>
              </a:spcBef>
            </a:pPr>
            <a:r>
              <a:rPr sz="3450" spc="5" dirty="0">
                <a:latin typeface="Symbol"/>
                <a:cs typeface="Symbol"/>
              </a:rPr>
              <a:t></a:t>
            </a:r>
            <a:r>
              <a:rPr sz="3450" spc="-190" dirty="0">
                <a:latin typeface="Times New Roman"/>
                <a:cs typeface="Times New Roman"/>
              </a:rPr>
              <a:t> </a:t>
            </a:r>
            <a:r>
              <a:rPr sz="3450" spc="-10" dirty="0">
                <a:latin typeface="Times New Roman"/>
                <a:cs typeface="Times New Roman"/>
              </a:rPr>
              <a:t>argmax</a:t>
            </a:r>
            <a:r>
              <a:rPr sz="3450" spc="-395" dirty="0">
                <a:latin typeface="Times New Roman"/>
                <a:cs typeface="Times New Roman"/>
              </a:rPr>
              <a:t> </a:t>
            </a:r>
            <a:r>
              <a:rPr sz="3450" i="1" spc="65" dirty="0">
                <a:latin typeface="Times New Roman"/>
                <a:cs typeface="Times New Roman"/>
              </a:rPr>
              <a:t>P</a:t>
            </a:r>
            <a:r>
              <a:rPr sz="3450" spc="65" dirty="0">
                <a:latin typeface="Times New Roman"/>
                <a:cs typeface="Times New Roman"/>
              </a:rPr>
              <a:t>(</a:t>
            </a:r>
            <a:r>
              <a:rPr sz="3450" i="1" spc="65" dirty="0">
                <a:latin typeface="Times New Roman"/>
                <a:cs typeface="Times New Roman"/>
              </a:rPr>
              <a:t>d</a:t>
            </a:r>
            <a:r>
              <a:rPr sz="3450" i="1" spc="-80" dirty="0">
                <a:latin typeface="Times New Roman"/>
                <a:cs typeface="Times New Roman"/>
              </a:rPr>
              <a:t> </a:t>
            </a:r>
            <a:r>
              <a:rPr sz="3450" dirty="0">
                <a:latin typeface="Times New Roman"/>
                <a:cs typeface="Times New Roman"/>
              </a:rPr>
              <a:t>|</a:t>
            </a:r>
            <a:r>
              <a:rPr sz="3450" spc="-325" dirty="0">
                <a:latin typeface="Times New Roman"/>
                <a:cs typeface="Times New Roman"/>
              </a:rPr>
              <a:t> </a:t>
            </a:r>
            <a:r>
              <a:rPr sz="3450" i="1" spc="70" dirty="0">
                <a:latin typeface="Times New Roman"/>
                <a:cs typeface="Times New Roman"/>
              </a:rPr>
              <a:t>c</a:t>
            </a:r>
            <a:r>
              <a:rPr sz="3450" spc="70" dirty="0">
                <a:latin typeface="Times New Roman"/>
                <a:cs typeface="Times New Roman"/>
              </a:rPr>
              <a:t>)</a:t>
            </a:r>
            <a:r>
              <a:rPr sz="3450" i="1" spc="70" dirty="0">
                <a:latin typeface="Times New Roman"/>
                <a:cs typeface="Times New Roman"/>
              </a:rPr>
              <a:t>P</a:t>
            </a:r>
            <a:r>
              <a:rPr sz="3450" spc="70" dirty="0">
                <a:latin typeface="Times New Roman"/>
                <a:cs typeface="Times New Roman"/>
              </a:rPr>
              <a:t>(</a:t>
            </a:r>
            <a:r>
              <a:rPr sz="3450" i="1" spc="70" dirty="0">
                <a:latin typeface="Times New Roman"/>
                <a:cs typeface="Times New Roman"/>
              </a:rPr>
              <a:t>c</a:t>
            </a:r>
            <a:r>
              <a:rPr sz="3450" spc="70" dirty="0">
                <a:latin typeface="Times New Roman"/>
                <a:cs typeface="Times New Roman"/>
              </a:rPr>
              <a:t>)</a:t>
            </a:r>
            <a:endParaRPr sz="3450">
              <a:latin typeface="Times New Roman"/>
              <a:cs typeface="Times New Roman"/>
            </a:endParaRPr>
          </a:p>
          <a:p>
            <a:pPr marL="756920">
              <a:lnSpc>
                <a:spcPct val="100000"/>
              </a:lnSpc>
              <a:spcBef>
                <a:spcPts val="40"/>
              </a:spcBef>
            </a:pPr>
            <a:r>
              <a:rPr sz="2000" i="1" spc="20" dirty="0">
                <a:latin typeface="Times New Roman"/>
                <a:cs typeface="Times New Roman"/>
              </a:rPr>
              <a:t>c</a:t>
            </a:r>
            <a:r>
              <a:rPr sz="2000" spc="20" dirty="0">
                <a:latin typeface="Symbol"/>
                <a:cs typeface="Symbol"/>
              </a:rPr>
              <a:t></a:t>
            </a:r>
            <a:r>
              <a:rPr sz="2000" i="1" spc="20" dirty="0">
                <a:latin typeface="Times New Roman"/>
                <a:cs typeface="Times New Roman"/>
              </a:rPr>
              <a:t>C</a:t>
            </a:r>
            <a:endParaRPr sz="2000">
              <a:latin typeface="Times New Roman"/>
              <a:cs typeface="Times New Roman"/>
            </a:endParaRPr>
          </a:p>
        </p:txBody>
      </p:sp>
      <p:grpSp>
        <p:nvGrpSpPr>
          <p:cNvPr id="10" name="object 10"/>
          <p:cNvGrpSpPr/>
          <p:nvPr/>
        </p:nvGrpSpPr>
        <p:grpSpPr>
          <a:xfrm>
            <a:off x="5745479" y="2081783"/>
            <a:ext cx="5419725" cy="554990"/>
            <a:chOff x="5745479" y="2081783"/>
            <a:chExt cx="5419725" cy="554990"/>
          </a:xfrm>
        </p:grpSpPr>
        <p:sp>
          <p:nvSpPr>
            <p:cNvPr id="11" name="object 11"/>
            <p:cNvSpPr/>
            <p:nvPr/>
          </p:nvSpPr>
          <p:spPr>
            <a:xfrm>
              <a:off x="5754623" y="2081783"/>
              <a:ext cx="5410200" cy="5059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745479" y="2084831"/>
              <a:ext cx="4520183" cy="551688"/>
            </a:xfrm>
            <a:prstGeom prst="rect">
              <a:avLst/>
            </a:prstGeom>
            <a:blipFill>
              <a:blip r:embed="rId3" cstate="print"/>
              <a:stretch>
                <a:fillRect/>
              </a:stretch>
            </a:blipFill>
          </p:spPr>
          <p:txBody>
            <a:bodyPr wrap="square" lIns="0" tIns="0" rIns="0" bIns="0" rtlCol="0"/>
            <a:lstStyle/>
            <a:p>
              <a:endParaRPr/>
            </a:p>
          </p:txBody>
        </p:sp>
      </p:grpSp>
      <p:sp>
        <p:nvSpPr>
          <p:cNvPr id="13" name="object 13"/>
          <p:cNvSpPr txBox="1"/>
          <p:nvPr/>
        </p:nvSpPr>
        <p:spPr>
          <a:xfrm>
            <a:off x="5763298" y="2088451"/>
            <a:ext cx="5241290" cy="339090"/>
          </a:xfrm>
          <a:prstGeom prst="rect">
            <a:avLst/>
          </a:prstGeom>
          <a:ln w="38100">
            <a:solidFill>
              <a:srgbClr val="FF0000"/>
            </a:solidFill>
          </a:ln>
        </p:spPr>
        <p:txBody>
          <a:bodyPr vert="horz" wrap="square" lIns="0" tIns="33655" rIns="0" bIns="0" rtlCol="0">
            <a:spAutoFit/>
          </a:bodyPr>
          <a:lstStyle/>
          <a:p>
            <a:pPr marL="90805">
              <a:lnSpc>
                <a:spcPct val="100000"/>
              </a:lnSpc>
              <a:spcBef>
                <a:spcPts val="265"/>
              </a:spcBef>
            </a:pPr>
            <a:r>
              <a:rPr sz="1600" spc="-5" dirty="0">
                <a:latin typeface="Carlito"/>
                <a:cs typeface="Carlito"/>
              </a:rPr>
              <a:t>MAP is </a:t>
            </a:r>
            <a:r>
              <a:rPr sz="1600" spc="-10" dirty="0">
                <a:latin typeface="Carlito"/>
                <a:cs typeface="Carlito"/>
              </a:rPr>
              <a:t>“maximum </a:t>
            </a:r>
            <a:r>
              <a:rPr sz="1600" dirty="0">
                <a:latin typeface="Carlito"/>
                <a:cs typeface="Carlito"/>
              </a:rPr>
              <a:t>a </a:t>
            </a:r>
            <a:r>
              <a:rPr sz="1600" spc="-5" dirty="0">
                <a:latin typeface="Carlito"/>
                <a:cs typeface="Carlito"/>
              </a:rPr>
              <a:t>posteriori” </a:t>
            </a:r>
            <a:r>
              <a:rPr sz="1600" dirty="0">
                <a:latin typeface="Carlito"/>
                <a:cs typeface="Carlito"/>
              </a:rPr>
              <a:t>= </a:t>
            </a:r>
            <a:r>
              <a:rPr sz="1600" spc="-5" dirty="0">
                <a:latin typeface="Carlito"/>
                <a:cs typeface="Carlito"/>
              </a:rPr>
              <a:t>most </a:t>
            </a:r>
            <a:r>
              <a:rPr sz="1600" spc="-15" dirty="0">
                <a:latin typeface="Carlito"/>
                <a:cs typeface="Carlito"/>
              </a:rPr>
              <a:t>likely</a:t>
            </a:r>
            <a:r>
              <a:rPr sz="1600" spc="20" dirty="0">
                <a:latin typeface="Carlito"/>
                <a:cs typeface="Carlito"/>
              </a:rPr>
              <a:t> </a:t>
            </a:r>
            <a:r>
              <a:rPr sz="1600" spc="-5" dirty="0">
                <a:latin typeface="Carlito"/>
                <a:cs typeface="Carlito"/>
              </a:rPr>
              <a:t>class</a:t>
            </a:r>
            <a:endParaRPr sz="1600">
              <a:latin typeface="Carlito"/>
              <a:cs typeface="Carlito"/>
            </a:endParaRPr>
          </a:p>
        </p:txBody>
      </p:sp>
      <p:grpSp>
        <p:nvGrpSpPr>
          <p:cNvPr id="14" name="object 14"/>
          <p:cNvGrpSpPr/>
          <p:nvPr/>
        </p:nvGrpSpPr>
        <p:grpSpPr>
          <a:xfrm>
            <a:off x="6431279" y="3197351"/>
            <a:ext cx="1853564" cy="558165"/>
            <a:chOff x="6431279" y="3197351"/>
            <a:chExt cx="1853564" cy="558165"/>
          </a:xfrm>
        </p:grpSpPr>
        <p:sp>
          <p:nvSpPr>
            <p:cNvPr id="15" name="object 15"/>
            <p:cNvSpPr/>
            <p:nvPr/>
          </p:nvSpPr>
          <p:spPr>
            <a:xfrm>
              <a:off x="6440423" y="3197351"/>
              <a:ext cx="1844039" cy="50596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431279" y="3203447"/>
              <a:ext cx="1255776" cy="551688"/>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6449098" y="3205772"/>
            <a:ext cx="1676400"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5" dirty="0">
                <a:latin typeface="Carlito"/>
                <a:cs typeface="Carlito"/>
              </a:rPr>
              <a:t>Bayes</a:t>
            </a:r>
            <a:r>
              <a:rPr sz="1600" spc="-5" dirty="0">
                <a:latin typeface="Carlito"/>
                <a:cs typeface="Carlito"/>
              </a:rPr>
              <a:t> Rule</a:t>
            </a:r>
            <a:endParaRPr sz="1600">
              <a:latin typeface="Carlito"/>
              <a:cs typeface="Carlito"/>
            </a:endParaRPr>
          </a:p>
        </p:txBody>
      </p:sp>
      <p:grpSp>
        <p:nvGrpSpPr>
          <p:cNvPr id="18" name="object 18"/>
          <p:cNvGrpSpPr/>
          <p:nvPr/>
        </p:nvGrpSpPr>
        <p:grpSpPr>
          <a:xfrm>
            <a:off x="6507480" y="4264152"/>
            <a:ext cx="4395470" cy="558165"/>
            <a:chOff x="6507480" y="4264152"/>
            <a:chExt cx="4395470" cy="558165"/>
          </a:xfrm>
        </p:grpSpPr>
        <p:sp>
          <p:nvSpPr>
            <p:cNvPr id="19" name="object 19"/>
            <p:cNvSpPr/>
            <p:nvPr/>
          </p:nvSpPr>
          <p:spPr>
            <a:xfrm>
              <a:off x="6516624" y="4264152"/>
              <a:ext cx="4386072" cy="50596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507480" y="4270248"/>
              <a:ext cx="2578607" cy="551688"/>
            </a:xfrm>
            <a:prstGeom prst="rect">
              <a:avLst/>
            </a:prstGeom>
            <a:blipFill>
              <a:blip r:embed="rId7" cstate="print"/>
              <a:stretch>
                <a:fillRect/>
              </a:stretch>
            </a:blipFill>
          </p:spPr>
          <p:txBody>
            <a:bodyPr wrap="square" lIns="0" tIns="0" rIns="0" bIns="0" rtlCol="0"/>
            <a:lstStyle/>
            <a:p>
              <a:endParaRPr/>
            </a:p>
          </p:txBody>
        </p:sp>
      </p:grpSp>
      <p:sp>
        <p:nvSpPr>
          <p:cNvPr id="21" name="object 21"/>
          <p:cNvSpPr txBox="1"/>
          <p:nvPr/>
        </p:nvSpPr>
        <p:spPr>
          <a:xfrm>
            <a:off x="6525297" y="4272572"/>
            <a:ext cx="4215765"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0" dirty="0">
                <a:latin typeface="Carlito"/>
                <a:cs typeface="Carlito"/>
              </a:rPr>
              <a:t>Dropping </a:t>
            </a:r>
            <a:r>
              <a:rPr sz="1600" spc="-5" dirty="0">
                <a:latin typeface="Carlito"/>
                <a:cs typeface="Carlito"/>
              </a:rPr>
              <a:t>the</a:t>
            </a:r>
            <a:r>
              <a:rPr sz="1600" spc="5" dirty="0">
                <a:latin typeface="Carlito"/>
                <a:cs typeface="Carlito"/>
              </a:rPr>
              <a:t> </a:t>
            </a:r>
            <a:r>
              <a:rPr sz="1600" spc="-5" dirty="0">
                <a:latin typeface="Carlito"/>
                <a:cs typeface="Carlito"/>
              </a:rPr>
              <a:t>denominator</a:t>
            </a:r>
            <a:endParaRPr sz="1600">
              <a:latin typeface="Carlito"/>
              <a:cs typeface="Carl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3581400" y="1600200"/>
            <a:ext cx="5539105" cy="4191000"/>
            <a:chOff x="3581400" y="1600200"/>
            <a:chExt cx="5539105" cy="4191000"/>
          </a:xfrm>
        </p:grpSpPr>
        <p:sp>
          <p:nvSpPr>
            <p:cNvPr id="4" name="object 4"/>
            <p:cNvSpPr/>
            <p:nvPr/>
          </p:nvSpPr>
          <p:spPr>
            <a:xfrm>
              <a:off x="5676901" y="1600200"/>
              <a:ext cx="76200" cy="4191000"/>
            </a:xfrm>
            <a:custGeom>
              <a:avLst/>
              <a:gdLst/>
              <a:ahLst/>
              <a:cxnLst/>
              <a:rect l="l" t="t" r="r" b="b"/>
              <a:pathLst>
                <a:path w="76200" h="4191000">
                  <a:moveTo>
                    <a:pt x="42862" y="63497"/>
                  </a:moveTo>
                  <a:lnTo>
                    <a:pt x="33337" y="63497"/>
                  </a:lnTo>
                  <a:lnTo>
                    <a:pt x="33336" y="4190999"/>
                  </a:lnTo>
                  <a:lnTo>
                    <a:pt x="42861" y="4190999"/>
                  </a:lnTo>
                  <a:lnTo>
                    <a:pt x="42862" y="63497"/>
                  </a:lnTo>
                  <a:close/>
                </a:path>
                <a:path w="76200" h="4191000">
                  <a:moveTo>
                    <a:pt x="38100" y="0"/>
                  </a:moveTo>
                  <a:lnTo>
                    <a:pt x="0" y="76200"/>
                  </a:lnTo>
                  <a:lnTo>
                    <a:pt x="33337" y="76200"/>
                  </a:lnTo>
                  <a:lnTo>
                    <a:pt x="33337" y="63497"/>
                  </a:lnTo>
                  <a:lnTo>
                    <a:pt x="69848" y="63497"/>
                  </a:lnTo>
                  <a:lnTo>
                    <a:pt x="38100" y="0"/>
                  </a:lnTo>
                  <a:close/>
                </a:path>
                <a:path w="76200" h="4191000">
                  <a:moveTo>
                    <a:pt x="69848" y="63497"/>
                  </a:moveTo>
                  <a:lnTo>
                    <a:pt x="42862" y="63497"/>
                  </a:lnTo>
                  <a:lnTo>
                    <a:pt x="42862" y="76200"/>
                  </a:lnTo>
                  <a:lnTo>
                    <a:pt x="76200" y="76200"/>
                  </a:lnTo>
                  <a:lnTo>
                    <a:pt x="69848" y="63497"/>
                  </a:lnTo>
                  <a:close/>
                </a:path>
              </a:pathLst>
            </a:custGeom>
            <a:solidFill>
              <a:srgbClr val="000000"/>
            </a:solidFill>
          </p:spPr>
          <p:txBody>
            <a:bodyPr wrap="square" lIns="0" tIns="0" rIns="0" bIns="0" rtlCol="0"/>
            <a:lstStyle/>
            <a:p>
              <a:endParaRPr/>
            </a:p>
          </p:txBody>
        </p:sp>
        <p:sp>
          <p:nvSpPr>
            <p:cNvPr id="5" name="object 5"/>
            <p:cNvSpPr/>
            <p:nvPr/>
          </p:nvSpPr>
          <p:spPr>
            <a:xfrm>
              <a:off x="4800600" y="2667000"/>
              <a:ext cx="1828800" cy="1828800"/>
            </a:xfrm>
            <a:custGeom>
              <a:avLst/>
              <a:gdLst/>
              <a:ahLst/>
              <a:cxnLst/>
              <a:rect l="l" t="t" r="r" b="b"/>
              <a:pathLst>
                <a:path w="1828800" h="1828800">
                  <a:moveTo>
                    <a:pt x="0" y="914400"/>
                  </a:moveTo>
                  <a:lnTo>
                    <a:pt x="1267" y="865837"/>
                  </a:lnTo>
                  <a:lnTo>
                    <a:pt x="5027" y="817934"/>
                  </a:lnTo>
                  <a:lnTo>
                    <a:pt x="11217" y="770755"/>
                  </a:lnTo>
                  <a:lnTo>
                    <a:pt x="19774" y="724362"/>
                  </a:lnTo>
                  <a:lnTo>
                    <a:pt x="30633" y="678819"/>
                  </a:lnTo>
                  <a:lnTo>
                    <a:pt x="43733" y="634189"/>
                  </a:lnTo>
                  <a:lnTo>
                    <a:pt x="59010" y="590535"/>
                  </a:lnTo>
                  <a:lnTo>
                    <a:pt x="76400" y="547921"/>
                  </a:lnTo>
                  <a:lnTo>
                    <a:pt x="95841" y="506409"/>
                  </a:lnTo>
                  <a:lnTo>
                    <a:pt x="117269" y="466063"/>
                  </a:lnTo>
                  <a:lnTo>
                    <a:pt x="140621" y="426946"/>
                  </a:lnTo>
                  <a:lnTo>
                    <a:pt x="165834" y="389121"/>
                  </a:lnTo>
                  <a:lnTo>
                    <a:pt x="192844" y="352651"/>
                  </a:lnTo>
                  <a:lnTo>
                    <a:pt x="221589" y="317600"/>
                  </a:lnTo>
                  <a:lnTo>
                    <a:pt x="252006" y="284030"/>
                  </a:lnTo>
                  <a:lnTo>
                    <a:pt x="284030" y="252006"/>
                  </a:lnTo>
                  <a:lnTo>
                    <a:pt x="317600" y="221589"/>
                  </a:lnTo>
                  <a:lnTo>
                    <a:pt x="352651" y="192844"/>
                  </a:lnTo>
                  <a:lnTo>
                    <a:pt x="389121" y="165834"/>
                  </a:lnTo>
                  <a:lnTo>
                    <a:pt x="426946" y="140621"/>
                  </a:lnTo>
                  <a:lnTo>
                    <a:pt x="466063" y="117269"/>
                  </a:lnTo>
                  <a:lnTo>
                    <a:pt x="506409" y="95841"/>
                  </a:lnTo>
                  <a:lnTo>
                    <a:pt x="547921" y="76400"/>
                  </a:lnTo>
                  <a:lnTo>
                    <a:pt x="590535" y="59010"/>
                  </a:lnTo>
                  <a:lnTo>
                    <a:pt x="634189" y="43733"/>
                  </a:lnTo>
                  <a:lnTo>
                    <a:pt x="678819" y="30633"/>
                  </a:lnTo>
                  <a:lnTo>
                    <a:pt x="724362" y="19774"/>
                  </a:lnTo>
                  <a:lnTo>
                    <a:pt x="770755" y="11217"/>
                  </a:lnTo>
                  <a:lnTo>
                    <a:pt x="817934" y="5027"/>
                  </a:lnTo>
                  <a:lnTo>
                    <a:pt x="865837" y="1267"/>
                  </a:lnTo>
                  <a:lnTo>
                    <a:pt x="914400" y="0"/>
                  </a:lnTo>
                  <a:lnTo>
                    <a:pt x="962962" y="1267"/>
                  </a:lnTo>
                  <a:lnTo>
                    <a:pt x="1010865" y="5027"/>
                  </a:lnTo>
                  <a:lnTo>
                    <a:pt x="1058044" y="11217"/>
                  </a:lnTo>
                  <a:lnTo>
                    <a:pt x="1104437" y="19774"/>
                  </a:lnTo>
                  <a:lnTo>
                    <a:pt x="1149980" y="30633"/>
                  </a:lnTo>
                  <a:lnTo>
                    <a:pt x="1194610" y="43733"/>
                  </a:lnTo>
                  <a:lnTo>
                    <a:pt x="1238263" y="59010"/>
                  </a:lnTo>
                  <a:lnTo>
                    <a:pt x="1280878" y="76400"/>
                  </a:lnTo>
                  <a:lnTo>
                    <a:pt x="1322390" y="95841"/>
                  </a:lnTo>
                  <a:lnTo>
                    <a:pt x="1362736" y="117269"/>
                  </a:lnTo>
                  <a:lnTo>
                    <a:pt x="1401853" y="140621"/>
                  </a:lnTo>
                  <a:lnTo>
                    <a:pt x="1439678" y="165834"/>
                  </a:lnTo>
                  <a:lnTo>
                    <a:pt x="1476148" y="192844"/>
                  </a:lnTo>
                  <a:lnTo>
                    <a:pt x="1511199" y="221589"/>
                  </a:lnTo>
                  <a:lnTo>
                    <a:pt x="1544769" y="252006"/>
                  </a:lnTo>
                  <a:lnTo>
                    <a:pt x="1576793" y="284030"/>
                  </a:lnTo>
                  <a:lnTo>
                    <a:pt x="1607210" y="317600"/>
                  </a:lnTo>
                  <a:lnTo>
                    <a:pt x="1635955" y="352651"/>
                  </a:lnTo>
                  <a:lnTo>
                    <a:pt x="1662965" y="389121"/>
                  </a:lnTo>
                  <a:lnTo>
                    <a:pt x="1688178" y="426946"/>
                  </a:lnTo>
                  <a:lnTo>
                    <a:pt x="1711530" y="466063"/>
                  </a:lnTo>
                  <a:lnTo>
                    <a:pt x="1732958" y="506409"/>
                  </a:lnTo>
                  <a:lnTo>
                    <a:pt x="1752399" y="547921"/>
                  </a:lnTo>
                  <a:lnTo>
                    <a:pt x="1769789" y="590535"/>
                  </a:lnTo>
                  <a:lnTo>
                    <a:pt x="1785066" y="634189"/>
                  </a:lnTo>
                  <a:lnTo>
                    <a:pt x="1798166" y="678819"/>
                  </a:lnTo>
                  <a:lnTo>
                    <a:pt x="1809025" y="724362"/>
                  </a:lnTo>
                  <a:lnTo>
                    <a:pt x="1817582" y="770755"/>
                  </a:lnTo>
                  <a:lnTo>
                    <a:pt x="1823772" y="817934"/>
                  </a:lnTo>
                  <a:lnTo>
                    <a:pt x="1827532" y="865837"/>
                  </a:lnTo>
                  <a:lnTo>
                    <a:pt x="1828800" y="914400"/>
                  </a:lnTo>
                  <a:lnTo>
                    <a:pt x="1827532" y="962962"/>
                  </a:lnTo>
                  <a:lnTo>
                    <a:pt x="1823772" y="1010865"/>
                  </a:lnTo>
                  <a:lnTo>
                    <a:pt x="1817582" y="1058044"/>
                  </a:lnTo>
                  <a:lnTo>
                    <a:pt x="1809025" y="1104437"/>
                  </a:lnTo>
                  <a:lnTo>
                    <a:pt x="1798166" y="1149980"/>
                  </a:lnTo>
                  <a:lnTo>
                    <a:pt x="1785066" y="1194610"/>
                  </a:lnTo>
                  <a:lnTo>
                    <a:pt x="1769789" y="1238263"/>
                  </a:lnTo>
                  <a:lnTo>
                    <a:pt x="1752399" y="1280878"/>
                  </a:lnTo>
                  <a:lnTo>
                    <a:pt x="1732958" y="1322390"/>
                  </a:lnTo>
                  <a:lnTo>
                    <a:pt x="1711530" y="1362736"/>
                  </a:lnTo>
                  <a:lnTo>
                    <a:pt x="1688178" y="1401853"/>
                  </a:lnTo>
                  <a:lnTo>
                    <a:pt x="1662965" y="1439678"/>
                  </a:lnTo>
                  <a:lnTo>
                    <a:pt x="1635955" y="1476148"/>
                  </a:lnTo>
                  <a:lnTo>
                    <a:pt x="1607210" y="1511199"/>
                  </a:lnTo>
                  <a:lnTo>
                    <a:pt x="1576793" y="1544769"/>
                  </a:lnTo>
                  <a:lnTo>
                    <a:pt x="1544769" y="1576793"/>
                  </a:lnTo>
                  <a:lnTo>
                    <a:pt x="1511199" y="1607210"/>
                  </a:lnTo>
                  <a:lnTo>
                    <a:pt x="1476148" y="1635955"/>
                  </a:lnTo>
                  <a:lnTo>
                    <a:pt x="1439678" y="1662965"/>
                  </a:lnTo>
                  <a:lnTo>
                    <a:pt x="1401853" y="1688178"/>
                  </a:lnTo>
                  <a:lnTo>
                    <a:pt x="1362736" y="1711530"/>
                  </a:lnTo>
                  <a:lnTo>
                    <a:pt x="1322390" y="1732958"/>
                  </a:lnTo>
                  <a:lnTo>
                    <a:pt x="1280878" y="1752399"/>
                  </a:lnTo>
                  <a:lnTo>
                    <a:pt x="1238263" y="1769789"/>
                  </a:lnTo>
                  <a:lnTo>
                    <a:pt x="1194610" y="1785066"/>
                  </a:lnTo>
                  <a:lnTo>
                    <a:pt x="1149980" y="1798166"/>
                  </a:lnTo>
                  <a:lnTo>
                    <a:pt x="1104437" y="1809025"/>
                  </a:lnTo>
                  <a:lnTo>
                    <a:pt x="1058044" y="1817582"/>
                  </a:lnTo>
                  <a:lnTo>
                    <a:pt x="1010865" y="1823772"/>
                  </a:lnTo>
                  <a:lnTo>
                    <a:pt x="962962" y="1827532"/>
                  </a:lnTo>
                  <a:lnTo>
                    <a:pt x="914400" y="1828800"/>
                  </a:lnTo>
                  <a:lnTo>
                    <a:pt x="865837" y="1827532"/>
                  </a:lnTo>
                  <a:lnTo>
                    <a:pt x="817934" y="1823772"/>
                  </a:lnTo>
                  <a:lnTo>
                    <a:pt x="770755" y="1817582"/>
                  </a:lnTo>
                  <a:lnTo>
                    <a:pt x="724362" y="1809025"/>
                  </a:lnTo>
                  <a:lnTo>
                    <a:pt x="678819" y="1798166"/>
                  </a:lnTo>
                  <a:lnTo>
                    <a:pt x="634189" y="1785066"/>
                  </a:lnTo>
                  <a:lnTo>
                    <a:pt x="590535" y="1769789"/>
                  </a:lnTo>
                  <a:lnTo>
                    <a:pt x="547921" y="1752399"/>
                  </a:lnTo>
                  <a:lnTo>
                    <a:pt x="506409" y="1732958"/>
                  </a:lnTo>
                  <a:lnTo>
                    <a:pt x="466063" y="1711530"/>
                  </a:lnTo>
                  <a:lnTo>
                    <a:pt x="426946" y="1688178"/>
                  </a:lnTo>
                  <a:lnTo>
                    <a:pt x="389121" y="1662965"/>
                  </a:lnTo>
                  <a:lnTo>
                    <a:pt x="352651" y="1635955"/>
                  </a:lnTo>
                  <a:lnTo>
                    <a:pt x="317600" y="1607210"/>
                  </a:lnTo>
                  <a:lnTo>
                    <a:pt x="284030" y="1576793"/>
                  </a:lnTo>
                  <a:lnTo>
                    <a:pt x="252006" y="1544769"/>
                  </a:lnTo>
                  <a:lnTo>
                    <a:pt x="221589" y="1511199"/>
                  </a:lnTo>
                  <a:lnTo>
                    <a:pt x="192844" y="1476148"/>
                  </a:lnTo>
                  <a:lnTo>
                    <a:pt x="165834" y="1439678"/>
                  </a:lnTo>
                  <a:lnTo>
                    <a:pt x="140621" y="1401853"/>
                  </a:lnTo>
                  <a:lnTo>
                    <a:pt x="117269" y="1362736"/>
                  </a:lnTo>
                  <a:lnTo>
                    <a:pt x="95841" y="1322390"/>
                  </a:lnTo>
                  <a:lnTo>
                    <a:pt x="76400" y="1280878"/>
                  </a:lnTo>
                  <a:lnTo>
                    <a:pt x="59010" y="1238263"/>
                  </a:lnTo>
                  <a:lnTo>
                    <a:pt x="43733" y="1194610"/>
                  </a:lnTo>
                  <a:lnTo>
                    <a:pt x="30633" y="1149980"/>
                  </a:lnTo>
                  <a:lnTo>
                    <a:pt x="19774" y="1104437"/>
                  </a:lnTo>
                  <a:lnTo>
                    <a:pt x="11217" y="1058044"/>
                  </a:lnTo>
                  <a:lnTo>
                    <a:pt x="5027" y="1010865"/>
                  </a:lnTo>
                  <a:lnTo>
                    <a:pt x="1267" y="962962"/>
                  </a:lnTo>
                  <a:lnTo>
                    <a:pt x="0" y="914400"/>
                  </a:lnTo>
                  <a:close/>
                </a:path>
              </a:pathLst>
            </a:custGeom>
            <a:ln w="9525">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557837" y="2433637"/>
              <a:ext cx="173038" cy="185738"/>
            </a:xfrm>
            <a:prstGeom prst="rect">
              <a:avLst/>
            </a:prstGeom>
          </p:spPr>
        </p:pic>
        <p:pic>
          <p:nvPicPr>
            <p:cNvPr id="7" name="object 7"/>
            <p:cNvPicPr/>
            <p:nvPr/>
          </p:nvPicPr>
          <p:blipFill>
            <a:blip r:embed="rId3" cstate="print"/>
            <a:stretch>
              <a:fillRect/>
            </a:stretch>
          </p:blipFill>
          <p:spPr>
            <a:xfrm>
              <a:off x="6091237" y="2357437"/>
              <a:ext cx="174625" cy="187325"/>
            </a:xfrm>
            <a:prstGeom prst="rect">
              <a:avLst/>
            </a:prstGeom>
          </p:spPr>
        </p:pic>
        <p:pic>
          <p:nvPicPr>
            <p:cNvPr id="8" name="object 8"/>
            <p:cNvPicPr/>
            <p:nvPr/>
          </p:nvPicPr>
          <p:blipFill>
            <a:blip r:embed="rId3" cstate="print"/>
            <a:stretch>
              <a:fillRect/>
            </a:stretch>
          </p:blipFill>
          <p:spPr>
            <a:xfrm>
              <a:off x="6015037" y="4643437"/>
              <a:ext cx="174625" cy="187325"/>
            </a:xfrm>
            <a:prstGeom prst="rect">
              <a:avLst/>
            </a:prstGeom>
          </p:spPr>
        </p:pic>
        <p:pic>
          <p:nvPicPr>
            <p:cNvPr id="9" name="object 9"/>
            <p:cNvPicPr/>
            <p:nvPr/>
          </p:nvPicPr>
          <p:blipFill>
            <a:blip r:embed="rId2" cstate="print"/>
            <a:stretch>
              <a:fillRect/>
            </a:stretch>
          </p:blipFill>
          <p:spPr>
            <a:xfrm>
              <a:off x="4643437" y="4872037"/>
              <a:ext cx="173038" cy="185738"/>
            </a:xfrm>
            <a:prstGeom prst="rect">
              <a:avLst/>
            </a:prstGeom>
          </p:spPr>
        </p:pic>
        <p:pic>
          <p:nvPicPr>
            <p:cNvPr id="10" name="object 10"/>
            <p:cNvPicPr/>
            <p:nvPr/>
          </p:nvPicPr>
          <p:blipFill>
            <a:blip r:embed="rId2" cstate="print"/>
            <a:stretch>
              <a:fillRect/>
            </a:stretch>
          </p:blipFill>
          <p:spPr>
            <a:xfrm>
              <a:off x="5176837" y="4948237"/>
              <a:ext cx="173038" cy="185738"/>
            </a:xfrm>
            <a:prstGeom prst="rect">
              <a:avLst/>
            </a:prstGeom>
          </p:spPr>
        </p:pic>
        <p:pic>
          <p:nvPicPr>
            <p:cNvPr id="11" name="object 11"/>
            <p:cNvPicPr/>
            <p:nvPr/>
          </p:nvPicPr>
          <p:blipFill>
            <a:blip r:embed="rId3" cstate="print"/>
            <a:stretch>
              <a:fillRect/>
            </a:stretch>
          </p:blipFill>
          <p:spPr>
            <a:xfrm>
              <a:off x="5862637" y="5024437"/>
              <a:ext cx="174625" cy="187325"/>
            </a:xfrm>
            <a:prstGeom prst="rect">
              <a:avLst/>
            </a:prstGeom>
          </p:spPr>
        </p:pic>
        <p:pic>
          <p:nvPicPr>
            <p:cNvPr id="12" name="object 12"/>
            <p:cNvPicPr/>
            <p:nvPr/>
          </p:nvPicPr>
          <p:blipFill>
            <a:blip r:embed="rId3" cstate="print"/>
            <a:stretch>
              <a:fillRect/>
            </a:stretch>
          </p:blipFill>
          <p:spPr>
            <a:xfrm>
              <a:off x="5024437" y="1976437"/>
              <a:ext cx="174625" cy="187325"/>
            </a:xfrm>
            <a:prstGeom prst="rect">
              <a:avLst/>
            </a:prstGeom>
          </p:spPr>
        </p:pic>
        <p:pic>
          <p:nvPicPr>
            <p:cNvPr id="13" name="object 13"/>
            <p:cNvPicPr/>
            <p:nvPr/>
          </p:nvPicPr>
          <p:blipFill>
            <a:blip r:embed="rId4" cstate="print"/>
            <a:stretch>
              <a:fillRect/>
            </a:stretch>
          </p:blipFill>
          <p:spPr>
            <a:xfrm>
              <a:off x="4719637" y="4414837"/>
              <a:ext cx="174625" cy="185738"/>
            </a:xfrm>
            <a:prstGeom prst="rect">
              <a:avLst/>
            </a:prstGeom>
          </p:spPr>
        </p:pic>
        <p:pic>
          <p:nvPicPr>
            <p:cNvPr id="14" name="object 14"/>
            <p:cNvPicPr/>
            <p:nvPr/>
          </p:nvPicPr>
          <p:blipFill>
            <a:blip r:embed="rId3" cstate="print"/>
            <a:stretch>
              <a:fillRect/>
            </a:stretch>
          </p:blipFill>
          <p:spPr>
            <a:xfrm>
              <a:off x="5329237" y="4567237"/>
              <a:ext cx="174625" cy="187325"/>
            </a:xfrm>
            <a:prstGeom prst="rect">
              <a:avLst/>
            </a:prstGeom>
          </p:spPr>
        </p:pic>
        <p:pic>
          <p:nvPicPr>
            <p:cNvPr id="15" name="object 15"/>
            <p:cNvPicPr/>
            <p:nvPr/>
          </p:nvPicPr>
          <p:blipFill>
            <a:blip r:embed="rId5" cstate="print"/>
            <a:stretch>
              <a:fillRect/>
            </a:stretch>
          </p:blipFill>
          <p:spPr>
            <a:xfrm>
              <a:off x="5938837" y="3881437"/>
              <a:ext cx="173038" cy="187325"/>
            </a:xfrm>
            <a:prstGeom prst="rect">
              <a:avLst/>
            </a:prstGeom>
          </p:spPr>
        </p:pic>
        <p:pic>
          <p:nvPicPr>
            <p:cNvPr id="16" name="object 16"/>
            <p:cNvPicPr/>
            <p:nvPr/>
          </p:nvPicPr>
          <p:blipFill>
            <a:blip r:embed="rId6" cstate="print"/>
            <a:stretch>
              <a:fillRect/>
            </a:stretch>
          </p:blipFill>
          <p:spPr>
            <a:xfrm>
              <a:off x="6319837" y="3195637"/>
              <a:ext cx="174625" cy="187325"/>
            </a:xfrm>
            <a:prstGeom prst="rect">
              <a:avLst/>
            </a:prstGeom>
          </p:spPr>
        </p:pic>
        <p:pic>
          <p:nvPicPr>
            <p:cNvPr id="17" name="object 17"/>
            <p:cNvPicPr/>
            <p:nvPr/>
          </p:nvPicPr>
          <p:blipFill>
            <a:blip r:embed="rId5" cstate="print"/>
            <a:stretch>
              <a:fillRect/>
            </a:stretch>
          </p:blipFill>
          <p:spPr>
            <a:xfrm>
              <a:off x="5405437" y="4110037"/>
              <a:ext cx="173038" cy="187325"/>
            </a:xfrm>
            <a:prstGeom prst="rect">
              <a:avLst/>
            </a:prstGeom>
          </p:spPr>
        </p:pic>
        <p:pic>
          <p:nvPicPr>
            <p:cNvPr id="18" name="object 18"/>
            <p:cNvPicPr/>
            <p:nvPr/>
          </p:nvPicPr>
          <p:blipFill>
            <a:blip r:embed="rId6" cstate="print"/>
            <a:stretch>
              <a:fillRect/>
            </a:stretch>
          </p:blipFill>
          <p:spPr>
            <a:xfrm>
              <a:off x="6015037" y="3424237"/>
              <a:ext cx="174625" cy="187325"/>
            </a:xfrm>
            <a:prstGeom prst="rect">
              <a:avLst/>
            </a:prstGeom>
          </p:spPr>
        </p:pic>
        <p:pic>
          <p:nvPicPr>
            <p:cNvPr id="19" name="object 19"/>
            <p:cNvPicPr/>
            <p:nvPr/>
          </p:nvPicPr>
          <p:blipFill>
            <a:blip r:embed="rId7" cstate="print"/>
            <a:stretch>
              <a:fillRect/>
            </a:stretch>
          </p:blipFill>
          <p:spPr>
            <a:xfrm>
              <a:off x="5481637" y="2814637"/>
              <a:ext cx="173038" cy="185738"/>
            </a:xfrm>
            <a:prstGeom prst="rect">
              <a:avLst/>
            </a:prstGeom>
          </p:spPr>
        </p:pic>
        <p:pic>
          <p:nvPicPr>
            <p:cNvPr id="20" name="object 20"/>
            <p:cNvPicPr/>
            <p:nvPr/>
          </p:nvPicPr>
          <p:blipFill>
            <a:blip r:embed="rId6" cstate="print"/>
            <a:stretch>
              <a:fillRect/>
            </a:stretch>
          </p:blipFill>
          <p:spPr>
            <a:xfrm>
              <a:off x="5481637" y="3805237"/>
              <a:ext cx="174625" cy="187325"/>
            </a:xfrm>
            <a:prstGeom prst="rect">
              <a:avLst/>
            </a:prstGeom>
          </p:spPr>
        </p:pic>
        <p:pic>
          <p:nvPicPr>
            <p:cNvPr id="21" name="object 21"/>
            <p:cNvPicPr/>
            <p:nvPr/>
          </p:nvPicPr>
          <p:blipFill>
            <a:blip r:embed="rId5" cstate="print"/>
            <a:stretch>
              <a:fillRect/>
            </a:stretch>
          </p:blipFill>
          <p:spPr>
            <a:xfrm>
              <a:off x="5938837" y="3119437"/>
              <a:ext cx="173038" cy="187325"/>
            </a:xfrm>
            <a:prstGeom prst="rect">
              <a:avLst/>
            </a:prstGeom>
          </p:spPr>
        </p:pic>
        <p:pic>
          <p:nvPicPr>
            <p:cNvPr id="22" name="object 22"/>
            <p:cNvPicPr/>
            <p:nvPr/>
          </p:nvPicPr>
          <p:blipFill>
            <a:blip r:embed="rId5" cstate="print"/>
            <a:stretch>
              <a:fillRect/>
            </a:stretch>
          </p:blipFill>
          <p:spPr>
            <a:xfrm>
              <a:off x="5253037" y="3271837"/>
              <a:ext cx="173038" cy="187325"/>
            </a:xfrm>
            <a:prstGeom prst="rect">
              <a:avLst/>
            </a:prstGeom>
          </p:spPr>
        </p:pic>
        <p:pic>
          <p:nvPicPr>
            <p:cNvPr id="23" name="object 23"/>
            <p:cNvPicPr/>
            <p:nvPr/>
          </p:nvPicPr>
          <p:blipFill>
            <a:blip r:embed="rId6" cstate="print"/>
            <a:stretch>
              <a:fillRect/>
            </a:stretch>
          </p:blipFill>
          <p:spPr>
            <a:xfrm>
              <a:off x="4872037" y="3424237"/>
              <a:ext cx="174625" cy="187325"/>
            </a:xfrm>
            <a:prstGeom prst="rect">
              <a:avLst/>
            </a:prstGeom>
          </p:spPr>
        </p:pic>
        <p:sp>
          <p:nvSpPr>
            <p:cNvPr id="24" name="object 24"/>
            <p:cNvSpPr/>
            <p:nvPr/>
          </p:nvSpPr>
          <p:spPr>
            <a:xfrm>
              <a:off x="3581400" y="3619501"/>
              <a:ext cx="5539105" cy="76200"/>
            </a:xfrm>
            <a:custGeom>
              <a:avLst/>
              <a:gdLst/>
              <a:ahLst/>
              <a:cxnLst/>
              <a:rect l="l" t="t" r="r" b="b"/>
              <a:pathLst>
                <a:path w="5539105" h="76200">
                  <a:moveTo>
                    <a:pt x="5462587" y="42862"/>
                  </a:moveTo>
                  <a:lnTo>
                    <a:pt x="5462587" y="76200"/>
                  </a:lnTo>
                  <a:lnTo>
                    <a:pt x="5529262" y="42862"/>
                  </a:lnTo>
                  <a:lnTo>
                    <a:pt x="5462587" y="42862"/>
                  </a:lnTo>
                  <a:close/>
                </a:path>
                <a:path w="5539105" h="76200">
                  <a:moveTo>
                    <a:pt x="5462587" y="33337"/>
                  </a:moveTo>
                  <a:lnTo>
                    <a:pt x="5462587" y="42862"/>
                  </a:lnTo>
                  <a:lnTo>
                    <a:pt x="5475283" y="42862"/>
                  </a:lnTo>
                  <a:lnTo>
                    <a:pt x="5475283" y="33337"/>
                  </a:lnTo>
                  <a:lnTo>
                    <a:pt x="5462587" y="33337"/>
                  </a:lnTo>
                  <a:close/>
                </a:path>
                <a:path w="5539105" h="76200">
                  <a:moveTo>
                    <a:pt x="5462587" y="0"/>
                  </a:moveTo>
                  <a:lnTo>
                    <a:pt x="5462587" y="33337"/>
                  </a:lnTo>
                  <a:lnTo>
                    <a:pt x="5475283" y="33337"/>
                  </a:lnTo>
                  <a:lnTo>
                    <a:pt x="5475283" y="42862"/>
                  </a:lnTo>
                  <a:lnTo>
                    <a:pt x="5529265" y="42861"/>
                  </a:lnTo>
                  <a:lnTo>
                    <a:pt x="5538787" y="38100"/>
                  </a:lnTo>
                  <a:lnTo>
                    <a:pt x="5462587" y="0"/>
                  </a:lnTo>
                  <a:close/>
                </a:path>
                <a:path w="5539105" h="76200">
                  <a:moveTo>
                    <a:pt x="0" y="33336"/>
                  </a:moveTo>
                  <a:lnTo>
                    <a:pt x="0" y="42861"/>
                  </a:lnTo>
                  <a:lnTo>
                    <a:pt x="5462587" y="42862"/>
                  </a:lnTo>
                  <a:lnTo>
                    <a:pt x="5462587" y="33337"/>
                  </a:lnTo>
                  <a:lnTo>
                    <a:pt x="0" y="33336"/>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7756525" y="4403725"/>
              <a:ext cx="120650" cy="185738"/>
            </a:xfrm>
            <a:prstGeom prst="rect">
              <a:avLst/>
            </a:prstGeom>
          </p:spPr>
        </p:pic>
        <p:pic>
          <p:nvPicPr>
            <p:cNvPr id="26" name="object 26"/>
            <p:cNvPicPr/>
            <p:nvPr/>
          </p:nvPicPr>
          <p:blipFill>
            <a:blip r:embed="rId9" cstate="print"/>
            <a:stretch>
              <a:fillRect/>
            </a:stretch>
          </p:blipFill>
          <p:spPr>
            <a:xfrm>
              <a:off x="7756525" y="4757737"/>
              <a:ext cx="120650" cy="185738"/>
            </a:xfrm>
            <a:prstGeom prst="rect">
              <a:avLst/>
            </a:prstGeom>
          </p:spPr>
        </p:pic>
        <p:pic>
          <p:nvPicPr>
            <p:cNvPr id="27" name="object 27"/>
            <p:cNvPicPr/>
            <p:nvPr/>
          </p:nvPicPr>
          <p:blipFill>
            <a:blip r:embed="rId3" cstate="print"/>
            <a:stretch>
              <a:fillRect/>
            </a:stretch>
          </p:blipFill>
          <p:spPr>
            <a:xfrm>
              <a:off x="5405437" y="1976437"/>
              <a:ext cx="174625" cy="187325"/>
            </a:xfrm>
            <a:prstGeom prst="rect">
              <a:avLst/>
            </a:prstGeom>
          </p:spPr>
        </p:pic>
        <p:pic>
          <p:nvPicPr>
            <p:cNvPr id="28" name="object 28"/>
            <p:cNvPicPr/>
            <p:nvPr/>
          </p:nvPicPr>
          <p:blipFill>
            <a:blip r:embed="rId3" cstate="print"/>
            <a:stretch>
              <a:fillRect/>
            </a:stretch>
          </p:blipFill>
          <p:spPr>
            <a:xfrm>
              <a:off x="6396037" y="2052637"/>
              <a:ext cx="174625" cy="187325"/>
            </a:xfrm>
            <a:prstGeom prst="rect">
              <a:avLst/>
            </a:prstGeom>
          </p:spPr>
        </p:pic>
        <p:pic>
          <p:nvPicPr>
            <p:cNvPr id="29" name="object 29"/>
            <p:cNvPicPr/>
            <p:nvPr/>
          </p:nvPicPr>
          <p:blipFill>
            <a:blip r:embed="rId3" cstate="print"/>
            <a:stretch>
              <a:fillRect/>
            </a:stretch>
          </p:blipFill>
          <p:spPr>
            <a:xfrm>
              <a:off x="6396037" y="2509837"/>
              <a:ext cx="174625" cy="187325"/>
            </a:xfrm>
            <a:prstGeom prst="rect">
              <a:avLst/>
            </a:prstGeom>
          </p:spPr>
        </p:pic>
      </p:grpSp>
      <p:sp>
        <p:nvSpPr>
          <p:cNvPr id="30" name="object 30"/>
          <p:cNvSpPr txBox="1"/>
          <p:nvPr/>
        </p:nvSpPr>
        <p:spPr>
          <a:xfrm>
            <a:off x="2081742" y="4358132"/>
            <a:ext cx="6407150" cy="2134870"/>
          </a:xfrm>
          <a:prstGeom prst="rect">
            <a:avLst/>
          </a:prstGeom>
        </p:spPr>
        <p:txBody>
          <a:bodyPr vert="horz" wrap="square" lIns="0" tIns="12700" rIns="0" bIns="0" rtlCol="0">
            <a:spAutoFit/>
          </a:bodyPr>
          <a:lstStyle/>
          <a:p>
            <a:pPr marL="5934075">
              <a:lnSpc>
                <a:spcPts val="2830"/>
              </a:lnSpc>
              <a:spcBef>
                <a:spcPts val="100"/>
              </a:spcBef>
            </a:pPr>
            <a:r>
              <a:rPr sz="2400" dirty="0">
                <a:latin typeface="Calibri"/>
                <a:cs typeface="Calibri"/>
              </a:rPr>
              <a:t>=-1</a:t>
            </a:r>
            <a:endParaRPr sz="2400">
              <a:latin typeface="Calibri"/>
              <a:cs typeface="Calibri"/>
            </a:endParaRPr>
          </a:p>
          <a:p>
            <a:pPr marL="5934075">
              <a:lnSpc>
                <a:spcPts val="2830"/>
              </a:lnSpc>
            </a:pPr>
            <a:r>
              <a:rPr sz="2400" dirty="0">
                <a:latin typeface="Calibri"/>
                <a:cs typeface="Calibri"/>
              </a:rPr>
              <a:t>=+1</a:t>
            </a:r>
            <a:endParaRPr sz="2400">
              <a:latin typeface="Calibri"/>
              <a:cs typeface="Calibri"/>
            </a:endParaRPr>
          </a:p>
          <a:p>
            <a:pPr>
              <a:lnSpc>
                <a:spcPct val="100000"/>
              </a:lnSpc>
              <a:spcBef>
                <a:spcPts val="20"/>
              </a:spcBef>
            </a:pPr>
            <a:endParaRPr sz="4250">
              <a:latin typeface="Calibri"/>
              <a:cs typeface="Calibri"/>
            </a:endParaRPr>
          </a:p>
          <a:p>
            <a:pPr marL="272415">
              <a:lnSpc>
                <a:spcPct val="100000"/>
              </a:lnSpc>
            </a:pPr>
            <a:r>
              <a:rPr sz="2400" spc="-10" dirty="0">
                <a:latin typeface="Calibri"/>
                <a:cs typeface="Calibri"/>
              </a:rPr>
              <a:t>What </a:t>
            </a:r>
            <a:r>
              <a:rPr sz="2400" spc="-5" dirty="0">
                <a:latin typeface="Calibri"/>
                <a:cs typeface="Calibri"/>
              </a:rPr>
              <a:t>if</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decision function</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not</a:t>
            </a:r>
            <a:r>
              <a:rPr sz="2400" spc="-10" dirty="0">
                <a:latin typeface="Calibri"/>
                <a:cs typeface="Calibri"/>
              </a:rPr>
              <a:t> </a:t>
            </a:r>
            <a:r>
              <a:rPr sz="2400" dirty="0">
                <a:latin typeface="Calibri"/>
                <a:cs typeface="Calibri"/>
              </a:rPr>
              <a:t>a </a:t>
            </a:r>
            <a:r>
              <a:rPr sz="2400" spc="-5" dirty="0">
                <a:latin typeface="Calibri"/>
                <a:cs typeface="Calibri"/>
              </a:rPr>
              <a:t>linear?</a:t>
            </a:r>
            <a:endParaRPr sz="2400">
              <a:latin typeface="Calibri"/>
              <a:cs typeface="Calibri"/>
            </a:endParaRPr>
          </a:p>
          <a:p>
            <a:pPr marL="12700">
              <a:lnSpc>
                <a:spcPct val="100000"/>
              </a:lnSpc>
              <a:spcBef>
                <a:spcPts val="695"/>
              </a:spcBef>
            </a:pPr>
            <a:r>
              <a:rPr sz="1800" spc="-5" dirty="0">
                <a:latin typeface="Calibri"/>
                <a:cs typeface="Calibri"/>
              </a:rPr>
              <a:t>Slide</a:t>
            </a:r>
            <a:r>
              <a:rPr sz="1800" spc="-10" dirty="0">
                <a:latin typeface="Calibri"/>
                <a:cs typeface="Calibri"/>
              </a:rPr>
              <a:t> from Pierre</a:t>
            </a:r>
            <a:r>
              <a:rPr sz="1800" spc="-5" dirty="0">
                <a:latin typeface="Calibri"/>
                <a:cs typeface="Calibri"/>
              </a:rPr>
              <a:t> </a:t>
            </a:r>
            <a:r>
              <a:rPr sz="1800" dirty="0">
                <a:latin typeface="Calibri"/>
                <a:cs typeface="Calibri"/>
              </a:rPr>
              <a:t>Dönnes.</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61556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Kernel</a:t>
            </a:r>
            <a:r>
              <a:rPr spc="-45" dirty="0">
                <a:solidFill>
                  <a:srgbClr val="0070C0"/>
                </a:solidFill>
              </a:rPr>
              <a:t> </a:t>
            </a:r>
            <a:r>
              <a:rPr spc="-65" dirty="0">
                <a:solidFill>
                  <a:srgbClr val="0070C0"/>
                </a:solidFill>
              </a:rPr>
              <a:t>Trick</a:t>
            </a:r>
          </a:p>
        </p:txBody>
      </p:sp>
      <p:pic>
        <p:nvPicPr>
          <p:cNvPr id="3" name="object 3"/>
          <p:cNvPicPr/>
          <p:nvPr/>
        </p:nvPicPr>
        <p:blipFill>
          <a:blip r:embed="rId2" cstate="print"/>
          <a:stretch>
            <a:fillRect/>
          </a:stretch>
        </p:blipFill>
        <p:spPr>
          <a:xfrm>
            <a:off x="7932694" y="3480966"/>
            <a:ext cx="2085363" cy="1682924"/>
          </a:xfrm>
          <a:prstGeom prst="rect">
            <a:avLst/>
          </a:prstGeom>
        </p:spPr>
      </p:pic>
      <p:pic>
        <p:nvPicPr>
          <p:cNvPr id="4" name="object 4"/>
          <p:cNvPicPr/>
          <p:nvPr/>
        </p:nvPicPr>
        <p:blipFill>
          <a:blip r:embed="rId3" cstate="print"/>
          <a:stretch>
            <a:fillRect/>
          </a:stretch>
        </p:blipFill>
        <p:spPr>
          <a:xfrm>
            <a:off x="2395060" y="3148760"/>
            <a:ext cx="2851472" cy="2158591"/>
          </a:xfrm>
          <a:prstGeom prst="rect">
            <a:avLst/>
          </a:prstGeom>
        </p:spPr>
      </p:pic>
      <p:grpSp>
        <p:nvGrpSpPr>
          <p:cNvPr id="5" name="object 5"/>
          <p:cNvGrpSpPr/>
          <p:nvPr/>
        </p:nvGrpSpPr>
        <p:grpSpPr>
          <a:xfrm>
            <a:off x="5875050" y="3852862"/>
            <a:ext cx="1615440" cy="466725"/>
            <a:chOff x="5875050" y="3852862"/>
            <a:chExt cx="1615440" cy="466725"/>
          </a:xfrm>
        </p:grpSpPr>
        <p:sp>
          <p:nvSpPr>
            <p:cNvPr id="6" name="object 6"/>
            <p:cNvSpPr/>
            <p:nvPr/>
          </p:nvSpPr>
          <p:spPr>
            <a:xfrm>
              <a:off x="6453217" y="3857625"/>
              <a:ext cx="1032510" cy="457200"/>
            </a:xfrm>
            <a:custGeom>
              <a:avLst/>
              <a:gdLst/>
              <a:ahLst/>
              <a:cxnLst/>
              <a:rect l="l" t="t" r="r" b="b"/>
              <a:pathLst>
                <a:path w="1032509" h="457200">
                  <a:moveTo>
                    <a:pt x="327661" y="0"/>
                  </a:moveTo>
                  <a:lnTo>
                    <a:pt x="0" y="1"/>
                  </a:lnTo>
                  <a:lnTo>
                    <a:pt x="51627" y="1848"/>
                  </a:lnTo>
                  <a:lnTo>
                    <a:pt x="102209" y="7298"/>
                  </a:lnTo>
                  <a:lnTo>
                    <a:pt x="151504" y="16218"/>
                  </a:lnTo>
                  <a:lnTo>
                    <a:pt x="199276" y="28473"/>
                  </a:lnTo>
                  <a:lnTo>
                    <a:pt x="245284" y="43928"/>
                  </a:lnTo>
                  <a:lnTo>
                    <a:pt x="289291" y="62448"/>
                  </a:lnTo>
                  <a:lnTo>
                    <a:pt x="331056" y="83899"/>
                  </a:lnTo>
                  <a:lnTo>
                    <a:pt x="370342" y="108145"/>
                  </a:lnTo>
                  <a:lnTo>
                    <a:pt x="406910" y="135053"/>
                  </a:lnTo>
                  <a:lnTo>
                    <a:pt x="440520" y="164488"/>
                  </a:lnTo>
                  <a:lnTo>
                    <a:pt x="470934" y="196315"/>
                  </a:lnTo>
                  <a:lnTo>
                    <a:pt x="497913" y="230400"/>
                  </a:lnTo>
                  <a:lnTo>
                    <a:pt x="521219" y="266607"/>
                  </a:lnTo>
                  <a:lnTo>
                    <a:pt x="540612" y="304802"/>
                  </a:lnTo>
                  <a:lnTo>
                    <a:pt x="376783" y="304802"/>
                  </a:lnTo>
                  <a:lnTo>
                    <a:pt x="737236" y="457200"/>
                  </a:lnTo>
                  <a:lnTo>
                    <a:pt x="1032102" y="304802"/>
                  </a:lnTo>
                  <a:lnTo>
                    <a:pt x="868273" y="304801"/>
                  </a:lnTo>
                  <a:lnTo>
                    <a:pt x="848880" y="266606"/>
                  </a:lnTo>
                  <a:lnTo>
                    <a:pt x="825575" y="230399"/>
                  </a:lnTo>
                  <a:lnTo>
                    <a:pt x="798595" y="196314"/>
                  </a:lnTo>
                  <a:lnTo>
                    <a:pt x="768181" y="164488"/>
                  </a:lnTo>
                  <a:lnTo>
                    <a:pt x="734571" y="135053"/>
                  </a:lnTo>
                  <a:lnTo>
                    <a:pt x="698003" y="108145"/>
                  </a:lnTo>
                  <a:lnTo>
                    <a:pt x="658717" y="83898"/>
                  </a:lnTo>
                  <a:lnTo>
                    <a:pt x="616952" y="62447"/>
                  </a:lnTo>
                  <a:lnTo>
                    <a:pt x="572945" y="43927"/>
                  </a:lnTo>
                  <a:lnTo>
                    <a:pt x="526937" y="28472"/>
                  </a:lnTo>
                  <a:lnTo>
                    <a:pt x="479166" y="16217"/>
                  </a:lnTo>
                  <a:lnTo>
                    <a:pt x="429870" y="7297"/>
                  </a:lnTo>
                  <a:lnTo>
                    <a:pt x="379289" y="1846"/>
                  </a:lnTo>
                  <a:lnTo>
                    <a:pt x="327661" y="0"/>
                  </a:lnTo>
                  <a:close/>
                </a:path>
              </a:pathLst>
            </a:custGeom>
            <a:solidFill>
              <a:srgbClr val="008000"/>
            </a:solidFill>
          </p:spPr>
          <p:txBody>
            <a:bodyPr wrap="square" lIns="0" tIns="0" rIns="0" bIns="0" rtlCol="0"/>
            <a:lstStyle/>
            <a:p>
              <a:endParaRPr/>
            </a:p>
          </p:txBody>
        </p:sp>
        <p:sp>
          <p:nvSpPr>
            <p:cNvPr id="7" name="object 7"/>
            <p:cNvSpPr/>
            <p:nvPr/>
          </p:nvSpPr>
          <p:spPr>
            <a:xfrm>
              <a:off x="5879812" y="3857625"/>
              <a:ext cx="737235" cy="457200"/>
            </a:xfrm>
            <a:custGeom>
              <a:avLst/>
              <a:gdLst/>
              <a:ahLst/>
              <a:cxnLst/>
              <a:rect l="l" t="t" r="r" b="b"/>
              <a:pathLst>
                <a:path w="737234" h="457200">
                  <a:moveTo>
                    <a:pt x="573405" y="0"/>
                  </a:moveTo>
                  <a:lnTo>
                    <a:pt x="521213" y="1868"/>
                  </a:lnTo>
                  <a:lnTo>
                    <a:pt x="470334" y="7366"/>
                  </a:lnTo>
                  <a:lnTo>
                    <a:pt x="420971" y="16331"/>
                  </a:lnTo>
                  <a:lnTo>
                    <a:pt x="373325" y="28603"/>
                  </a:lnTo>
                  <a:lnTo>
                    <a:pt x="327599" y="44020"/>
                  </a:lnTo>
                  <a:lnTo>
                    <a:pt x="283996" y="62421"/>
                  </a:lnTo>
                  <a:lnTo>
                    <a:pt x="242718" y="83643"/>
                  </a:lnTo>
                  <a:lnTo>
                    <a:pt x="203967" y="107527"/>
                  </a:lnTo>
                  <a:lnTo>
                    <a:pt x="167946" y="133910"/>
                  </a:lnTo>
                  <a:lnTo>
                    <a:pt x="134857" y="162631"/>
                  </a:lnTo>
                  <a:lnTo>
                    <a:pt x="104903" y="193529"/>
                  </a:lnTo>
                  <a:lnTo>
                    <a:pt x="78286" y="226442"/>
                  </a:lnTo>
                  <a:lnTo>
                    <a:pt x="55209" y="261208"/>
                  </a:lnTo>
                  <a:lnTo>
                    <a:pt x="35873" y="297667"/>
                  </a:lnTo>
                  <a:lnTo>
                    <a:pt x="20482" y="335657"/>
                  </a:lnTo>
                  <a:lnTo>
                    <a:pt x="9238" y="375017"/>
                  </a:lnTo>
                  <a:lnTo>
                    <a:pt x="2343" y="415585"/>
                  </a:lnTo>
                  <a:lnTo>
                    <a:pt x="0" y="457200"/>
                  </a:lnTo>
                  <a:lnTo>
                    <a:pt x="327660" y="457198"/>
                  </a:lnTo>
                  <a:lnTo>
                    <a:pt x="330176" y="414274"/>
                  </a:lnTo>
                  <a:lnTo>
                    <a:pt x="337595" y="372296"/>
                  </a:lnTo>
                  <a:lnTo>
                    <a:pt x="349718" y="331475"/>
                  </a:lnTo>
                  <a:lnTo>
                    <a:pt x="366349" y="292020"/>
                  </a:lnTo>
                  <a:lnTo>
                    <a:pt x="387291" y="254144"/>
                  </a:lnTo>
                  <a:lnTo>
                    <a:pt x="412346" y="218057"/>
                  </a:lnTo>
                  <a:lnTo>
                    <a:pt x="441318" y="183970"/>
                  </a:lnTo>
                  <a:lnTo>
                    <a:pt x="474010" y="152093"/>
                  </a:lnTo>
                  <a:lnTo>
                    <a:pt x="510224" y="122638"/>
                  </a:lnTo>
                  <a:lnTo>
                    <a:pt x="549763" y="95814"/>
                  </a:lnTo>
                  <a:lnTo>
                    <a:pt x="592431" y="71834"/>
                  </a:lnTo>
                  <a:lnTo>
                    <a:pt x="638030" y="50907"/>
                  </a:lnTo>
                  <a:lnTo>
                    <a:pt x="686364" y="33244"/>
                  </a:lnTo>
                  <a:lnTo>
                    <a:pt x="737234" y="19058"/>
                  </a:lnTo>
                  <a:lnTo>
                    <a:pt x="697008" y="10748"/>
                  </a:lnTo>
                  <a:lnTo>
                    <a:pt x="656187" y="4789"/>
                  </a:lnTo>
                  <a:lnTo>
                    <a:pt x="614932" y="1200"/>
                  </a:lnTo>
                  <a:lnTo>
                    <a:pt x="573405" y="0"/>
                  </a:lnTo>
                  <a:close/>
                </a:path>
              </a:pathLst>
            </a:custGeom>
            <a:solidFill>
              <a:srgbClr val="006700"/>
            </a:solidFill>
          </p:spPr>
          <p:txBody>
            <a:bodyPr wrap="square" lIns="0" tIns="0" rIns="0" bIns="0" rtlCol="0"/>
            <a:lstStyle/>
            <a:p>
              <a:endParaRPr/>
            </a:p>
          </p:txBody>
        </p:sp>
        <p:sp>
          <p:nvSpPr>
            <p:cNvPr id="8" name="object 8"/>
            <p:cNvSpPr/>
            <p:nvPr/>
          </p:nvSpPr>
          <p:spPr>
            <a:xfrm>
              <a:off x="5879812" y="3857625"/>
              <a:ext cx="1605915" cy="457200"/>
            </a:xfrm>
            <a:custGeom>
              <a:avLst/>
              <a:gdLst/>
              <a:ahLst/>
              <a:cxnLst/>
              <a:rect l="l" t="t" r="r" b="b"/>
              <a:pathLst>
                <a:path w="1605915" h="457200">
                  <a:moveTo>
                    <a:pt x="737235" y="19057"/>
                  </a:moveTo>
                  <a:lnTo>
                    <a:pt x="686364" y="33245"/>
                  </a:lnTo>
                  <a:lnTo>
                    <a:pt x="638030" y="50907"/>
                  </a:lnTo>
                  <a:lnTo>
                    <a:pt x="592431" y="71834"/>
                  </a:lnTo>
                  <a:lnTo>
                    <a:pt x="549763" y="95814"/>
                  </a:lnTo>
                  <a:lnTo>
                    <a:pt x="510223" y="122637"/>
                  </a:lnTo>
                  <a:lnTo>
                    <a:pt x="474010" y="152093"/>
                  </a:lnTo>
                  <a:lnTo>
                    <a:pt x="441318" y="183970"/>
                  </a:lnTo>
                  <a:lnTo>
                    <a:pt x="412346" y="218057"/>
                  </a:lnTo>
                  <a:lnTo>
                    <a:pt x="387291" y="254144"/>
                  </a:lnTo>
                  <a:lnTo>
                    <a:pt x="366349" y="292021"/>
                  </a:lnTo>
                  <a:lnTo>
                    <a:pt x="349718" y="331475"/>
                  </a:lnTo>
                  <a:lnTo>
                    <a:pt x="337595" y="372297"/>
                  </a:lnTo>
                  <a:lnTo>
                    <a:pt x="330177" y="414275"/>
                  </a:lnTo>
                  <a:lnTo>
                    <a:pt x="327660" y="457199"/>
                  </a:lnTo>
                  <a:lnTo>
                    <a:pt x="0" y="457200"/>
                  </a:lnTo>
                  <a:lnTo>
                    <a:pt x="2343" y="415585"/>
                  </a:lnTo>
                  <a:lnTo>
                    <a:pt x="9238" y="375017"/>
                  </a:lnTo>
                  <a:lnTo>
                    <a:pt x="20482" y="335658"/>
                  </a:lnTo>
                  <a:lnTo>
                    <a:pt x="35873" y="297668"/>
                  </a:lnTo>
                  <a:lnTo>
                    <a:pt x="55209" y="261209"/>
                  </a:lnTo>
                  <a:lnTo>
                    <a:pt x="78286" y="226442"/>
                  </a:lnTo>
                  <a:lnTo>
                    <a:pt x="104903" y="193529"/>
                  </a:lnTo>
                  <a:lnTo>
                    <a:pt x="134857" y="162631"/>
                  </a:lnTo>
                  <a:lnTo>
                    <a:pt x="167946" y="133910"/>
                  </a:lnTo>
                  <a:lnTo>
                    <a:pt x="203967" y="107527"/>
                  </a:lnTo>
                  <a:lnTo>
                    <a:pt x="242718" y="83644"/>
                  </a:lnTo>
                  <a:lnTo>
                    <a:pt x="283996" y="62421"/>
                  </a:lnTo>
                  <a:lnTo>
                    <a:pt x="327599" y="44020"/>
                  </a:lnTo>
                  <a:lnTo>
                    <a:pt x="373325" y="28603"/>
                  </a:lnTo>
                  <a:lnTo>
                    <a:pt x="420971" y="16331"/>
                  </a:lnTo>
                  <a:lnTo>
                    <a:pt x="470334" y="7366"/>
                  </a:lnTo>
                  <a:lnTo>
                    <a:pt x="521213" y="1868"/>
                  </a:lnTo>
                  <a:lnTo>
                    <a:pt x="573405" y="0"/>
                  </a:lnTo>
                  <a:lnTo>
                    <a:pt x="901066" y="0"/>
                  </a:lnTo>
                  <a:lnTo>
                    <a:pt x="952694" y="1846"/>
                  </a:lnTo>
                  <a:lnTo>
                    <a:pt x="1003275" y="7297"/>
                  </a:lnTo>
                  <a:lnTo>
                    <a:pt x="1052571" y="16217"/>
                  </a:lnTo>
                  <a:lnTo>
                    <a:pt x="1100342" y="28472"/>
                  </a:lnTo>
                  <a:lnTo>
                    <a:pt x="1146351" y="43927"/>
                  </a:lnTo>
                  <a:lnTo>
                    <a:pt x="1190357" y="62447"/>
                  </a:lnTo>
                  <a:lnTo>
                    <a:pt x="1232123" y="83898"/>
                  </a:lnTo>
                  <a:lnTo>
                    <a:pt x="1271409" y="108145"/>
                  </a:lnTo>
                  <a:lnTo>
                    <a:pt x="1307976" y="135053"/>
                  </a:lnTo>
                  <a:lnTo>
                    <a:pt x="1341587" y="164488"/>
                  </a:lnTo>
                  <a:lnTo>
                    <a:pt x="1372001" y="196315"/>
                  </a:lnTo>
                  <a:lnTo>
                    <a:pt x="1398980" y="230399"/>
                  </a:lnTo>
                  <a:lnTo>
                    <a:pt x="1422286" y="266606"/>
                  </a:lnTo>
                  <a:lnTo>
                    <a:pt x="1441679" y="304801"/>
                  </a:lnTo>
                  <a:lnTo>
                    <a:pt x="1605507" y="304802"/>
                  </a:lnTo>
                  <a:lnTo>
                    <a:pt x="1310642" y="457200"/>
                  </a:lnTo>
                  <a:lnTo>
                    <a:pt x="950188" y="304802"/>
                  </a:lnTo>
                  <a:lnTo>
                    <a:pt x="1114017" y="304802"/>
                  </a:lnTo>
                  <a:lnTo>
                    <a:pt x="1094624" y="266607"/>
                  </a:lnTo>
                  <a:lnTo>
                    <a:pt x="1071318" y="230400"/>
                  </a:lnTo>
                  <a:lnTo>
                    <a:pt x="1044339" y="196315"/>
                  </a:lnTo>
                  <a:lnTo>
                    <a:pt x="1013925" y="164488"/>
                  </a:lnTo>
                  <a:lnTo>
                    <a:pt x="980314" y="135053"/>
                  </a:lnTo>
                  <a:lnTo>
                    <a:pt x="943747" y="108145"/>
                  </a:lnTo>
                  <a:lnTo>
                    <a:pt x="904461" y="83899"/>
                  </a:lnTo>
                  <a:lnTo>
                    <a:pt x="862695" y="62448"/>
                  </a:lnTo>
                  <a:lnTo>
                    <a:pt x="818689" y="43928"/>
                  </a:lnTo>
                  <a:lnTo>
                    <a:pt x="772681" y="28473"/>
                  </a:lnTo>
                  <a:lnTo>
                    <a:pt x="724909" y="16218"/>
                  </a:lnTo>
                  <a:lnTo>
                    <a:pt x="675613" y="7298"/>
                  </a:lnTo>
                  <a:lnTo>
                    <a:pt x="625032" y="1847"/>
                  </a:lnTo>
                  <a:lnTo>
                    <a:pt x="573405" y="0"/>
                  </a:lnTo>
                </a:path>
              </a:pathLst>
            </a:custGeom>
            <a:ln w="9525">
              <a:solidFill>
                <a:srgbClr val="008000"/>
              </a:solidFill>
            </a:ln>
          </p:spPr>
          <p:txBody>
            <a:bodyPr wrap="square" lIns="0" tIns="0" rIns="0" bIns="0" rtlCol="0"/>
            <a:lstStyle/>
            <a:p>
              <a:endParaRPr/>
            </a:p>
          </p:txBody>
        </p:sp>
      </p:grpSp>
      <p:sp>
        <p:nvSpPr>
          <p:cNvPr id="9" name="object 9"/>
          <p:cNvSpPr txBox="1"/>
          <p:nvPr/>
        </p:nvSpPr>
        <p:spPr>
          <a:xfrm>
            <a:off x="5958552" y="4277867"/>
            <a:ext cx="13373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Φ: </a:t>
            </a:r>
            <a:r>
              <a:rPr sz="2000" spc="-10" dirty="0">
                <a:latin typeface="Times New Roman"/>
                <a:cs typeface="Times New Roman"/>
              </a:rPr>
              <a:t> </a:t>
            </a:r>
            <a:r>
              <a:rPr sz="2000" b="1" dirty="0">
                <a:latin typeface="Times New Roman"/>
                <a:cs typeface="Times New Roman"/>
              </a:rPr>
              <a:t>x</a:t>
            </a:r>
            <a:r>
              <a:rPr sz="2000" b="1" spc="-165" dirty="0">
                <a:latin typeface="Times New Roman"/>
                <a:cs typeface="Times New Roman"/>
              </a:rPr>
              <a:t> </a:t>
            </a:r>
            <a:r>
              <a:rPr sz="2000" b="1" dirty="0">
                <a:latin typeface="Times New Roman"/>
                <a:cs typeface="Times New Roman"/>
              </a:rPr>
              <a:t>→ </a:t>
            </a:r>
            <a:r>
              <a:rPr sz="2000" spc="-5" dirty="0">
                <a:latin typeface="Times New Roman"/>
                <a:cs typeface="Times New Roman"/>
              </a:rPr>
              <a:t>φ(</a:t>
            </a:r>
            <a:r>
              <a:rPr sz="2000" b="1" dirty="0">
                <a:latin typeface="Times New Roman"/>
                <a:cs typeface="Times New Roman"/>
              </a:rPr>
              <a:t>x</a:t>
            </a:r>
            <a:r>
              <a:rPr sz="2000" dirty="0">
                <a:latin typeface="Times New Roman"/>
                <a:cs typeface="Times New Roman"/>
              </a:rPr>
              <a:t>)</a:t>
            </a:r>
            <a:endParaRPr sz="2000">
              <a:latin typeface="Times New Roman"/>
              <a:cs typeface="Times New Roman"/>
            </a:endParaRPr>
          </a:p>
        </p:txBody>
      </p:sp>
      <p:sp>
        <p:nvSpPr>
          <p:cNvPr id="10" name="object 10"/>
          <p:cNvSpPr txBox="1"/>
          <p:nvPr/>
        </p:nvSpPr>
        <p:spPr>
          <a:xfrm>
            <a:off x="1318425" y="1910588"/>
            <a:ext cx="8981440" cy="760095"/>
          </a:xfrm>
          <a:prstGeom prst="rect">
            <a:avLst/>
          </a:prstGeom>
        </p:spPr>
        <p:txBody>
          <a:bodyPr vert="horz" wrap="square" lIns="0" tIns="9525" rIns="0" bIns="0" rtlCol="0">
            <a:spAutoFit/>
          </a:bodyPr>
          <a:lstStyle/>
          <a:p>
            <a:pPr marL="12700" marR="5080">
              <a:lnSpc>
                <a:spcPct val="100800"/>
              </a:lnSpc>
              <a:spcBef>
                <a:spcPts val="75"/>
              </a:spcBef>
              <a:tabLst>
                <a:tab pos="1835785" algn="l"/>
              </a:tabLst>
            </a:pPr>
            <a:r>
              <a:rPr sz="2400" b="1" spc="-10" dirty="0">
                <a:latin typeface="Calibri"/>
                <a:cs typeface="Calibri"/>
              </a:rPr>
              <a:t>General </a:t>
            </a:r>
            <a:r>
              <a:rPr sz="2400" b="1" spc="-5" dirty="0">
                <a:latin typeface="Calibri"/>
                <a:cs typeface="Calibri"/>
              </a:rPr>
              <a:t>idea:	</a:t>
            </a:r>
            <a:r>
              <a:rPr sz="2400" dirty="0">
                <a:latin typeface="Calibri"/>
                <a:cs typeface="Calibri"/>
              </a:rPr>
              <a:t>The </a:t>
            </a:r>
            <a:r>
              <a:rPr sz="2400" spc="-5" dirty="0">
                <a:latin typeface="Calibri"/>
                <a:cs typeface="Calibri"/>
              </a:rPr>
              <a:t>original</a:t>
            </a:r>
            <a:r>
              <a:rPr sz="2400" spc="-10" dirty="0">
                <a:latin typeface="Calibri"/>
                <a:cs typeface="Calibri"/>
              </a:rPr>
              <a:t> </a:t>
            </a:r>
            <a:r>
              <a:rPr sz="2400" spc="-20" dirty="0">
                <a:latin typeface="Calibri"/>
                <a:cs typeface="Calibri"/>
              </a:rPr>
              <a:t>feature</a:t>
            </a:r>
            <a:r>
              <a:rPr sz="2400" dirty="0">
                <a:latin typeface="Calibri"/>
                <a:cs typeface="Calibri"/>
              </a:rPr>
              <a:t> </a:t>
            </a:r>
            <a:r>
              <a:rPr sz="2400" spc="-5" dirty="0">
                <a:latin typeface="Calibri"/>
                <a:cs typeface="Calibri"/>
              </a:rPr>
              <a:t>space</a:t>
            </a:r>
            <a:r>
              <a:rPr sz="2400" dirty="0">
                <a:latin typeface="Calibri"/>
                <a:cs typeface="Calibri"/>
              </a:rPr>
              <a:t> </a:t>
            </a:r>
            <a:r>
              <a:rPr sz="2400" spc="-10" dirty="0">
                <a:latin typeface="Calibri"/>
                <a:cs typeface="Calibri"/>
              </a:rPr>
              <a:t>can </a:t>
            </a:r>
            <a:r>
              <a:rPr sz="2400" spc="-20" dirty="0">
                <a:latin typeface="Calibri"/>
                <a:cs typeface="Calibri"/>
              </a:rPr>
              <a:t>always</a:t>
            </a:r>
            <a:r>
              <a:rPr sz="2400" spc="-10" dirty="0">
                <a:latin typeface="Calibri"/>
                <a:cs typeface="Calibri"/>
              </a:rPr>
              <a:t> </a:t>
            </a:r>
            <a:r>
              <a:rPr sz="2400" dirty="0">
                <a:latin typeface="Calibri"/>
                <a:cs typeface="Calibri"/>
              </a:rPr>
              <a:t>be mapped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some </a:t>
            </a:r>
            <a:r>
              <a:rPr sz="2400" spc="-530" dirty="0">
                <a:latin typeface="Calibri"/>
                <a:cs typeface="Calibri"/>
              </a:rPr>
              <a:t> </a:t>
            </a:r>
            <a:r>
              <a:rPr sz="2400" spc="-10" dirty="0">
                <a:latin typeface="Calibri"/>
                <a:cs typeface="Calibri"/>
              </a:rPr>
              <a:t>higher-dimensional</a:t>
            </a:r>
            <a:r>
              <a:rPr sz="2400" spc="-5" dirty="0">
                <a:latin typeface="Calibri"/>
                <a:cs typeface="Calibri"/>
              </a:rPr>
              <a:t> </a:t>
            </a:r>
            <a:r>
              <a:rPr sz="2400" spc="-20" dirty="0">
                <a:latin typeface="Calibri"/>
                <a:cs typeface="Calibri"/>
              </a:rPr>
              <a:t>feature</a:t>
            </a:r>
            <a:r>
              <a:rPr sz="2400" spc="5" dirty="0">
                <a:latin typeface="Calibri"/>
                <a:cs typeface="Calibri"/>
              </a:rPr>
              <a:t> </a:t>
            </a:r>
            <a:r>
              <a:rPr sz="2400" spc="-5" dirty="0">
                <a:latin typeface="Calibri"/>
                <a:cs typeface="Calibri"/>
              </a:rPr>
              <a:t>space</a:t>
            </a:r>
            <a:r>
              <a:rPr sz="2400" spc="5" dirty="0">
                <a:latin typeface="Calibri"/>
                <a:cs typeface="Calibri"/>
              </a:rPr>
              <a:t> </a:t>
            </a:r>
            <a:r>
              <a:rPr sz="2400" spc="-10" dirty="0">
                <a:latin typeface="Calibri"/>
                <a:cs typeface="Calibri"/>
              </a:rPr>
              <a:t>where</a:t>
            </a:r>
            <a:r>
              <a:rPr sz="2400" spc="10"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training </a:t>
            </a:r>
            <a:r>
              <a:rPr sz="2400" spc="-5" dirty="0">
                <a:latin typeface="Calibri"/>
                <a:cs typeface="Calibri"/>
              </a:rPr>
              <a:t>set is </a:t>
            </a:r>
            <a:r>
              <a:rPr sz="2400" spc="-10" dirty="0">
                <a:latin typeface="Calibri"/>
                <a:cs typeface="Calibri"/>
              </a:rPr>
              <a:t>separable.</a:t>
            </a:r>
            <a:endParaRPr sz="2400">
              <a:latin typeface="Calibri"/>
              <a:cs typeface="Calibri"/>
            </a:endParaRPr>
          </a:p>
        </p:txBody>
      </p:sp>
      <p:sp>
        <p:nvSpPr>
          <p:cNvPr id="11" name="object 11"/>
          <p:cNvSpPr txBox="1"/>
          <p:nvPr/>
        </p:nvSpPr>
        <p:spPr>
          <a:xfrm>
            <a:off x="2081742" y="6269228"/>
            <a:ext cx="2394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Slide</a:t>
            </a:r>
            <a:r>
              <a:rPr sz="1800" spc="-1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Pierre </a:t>
            </a:r>
            <a:r>
              <a:rPr sz="1800" dirty="0">
                <a:latin typeface="Calibri"/>
                <a:cs typeface="Calibri"/>
              </a:rPr>
              <a:t>Dönnes.</a:t>
            </a:r>
            <a:endParaRPr sz="18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sp>
        <p:nvSpPr>
          <p:cNvPr id="3" name="object 3"/>
          <p:cNvSpPr txBox="1"/>
          <p:nvPr/>
        </p:nvSpPr>
        <p:spPr>
          <a:xfrm>
            <a:off x="916939" y="1716532"/>
            <a:ext cx="10040620" cy="428180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5" dirty="0">
                <a:latin typeface="Calibri"/>
                <a:cs typeface="Calibri"/>
              </a:rPr>
              <a:t>Kernel</a:t>
            </a:r>
            <a:r>
              <a:rPr sz="2800" spc="-5" dirty="0">
                <a:latin typeface="Calibri"/>
                <a:cs typeface="Calibri"/>
              </a:rPr>
              <a:t> methods:</a:t>
            </a:r>
            <a:r>
              <a:rPr sz="2800" spc="5"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family</a:t>
            </a:r>
            <a:r>
              <a:rPr sz="2800" spc="-5" dirty="0">
                <a:latin typeface="Calibri"/>
                <a:cs typeface="Calibri"/>
              </a:rPr>
              <a:t> of </a:t>
            </a:r>
            <a:r>
              <a:rPr sz="2800" spc="-5" dirty="0">
                <a:solidFill>
                  <a:srgbClr val="0563C1"/>
                </a:solidFill>
                <a:latin typeface="Calibri"/>
                <a:cs typeface="Calibri"/>
              </a:rPr>
              <a:t>non-linear</a:t>
            </a:r>
            <a:r>
              <a:rPr sz="2800" dirty="0">
                <a:solidFill>
                  <a:srgbClr val="0563C1"/>
                </a:solidFill>
                <a:latin typeface="Calibri"/>
                <a:cs typeface="Calibri"/>
              </a:rPr>
              <a:t> </a:t>
            </a:r>
            <a:r>
              <a:rPr sz="2800" spc="-10" dirty="0">
                <a:solidFill>
                  <a:srgbClr val="0563C1"/>
                </a:solidFill>
                <a:latin typeface="Calibri"/>
                <a:cs typeface="Calibri"/>
              </a:rPr>
              <a:t>algorithms</a:t>
            </a:r>
            <a:endParaRPr sz="2800">
              <a:latin typeface="Calibri"/>
              <a:cs typeface="Calibri"/>
            </a:endParaRPr>
          </a:p>
          <a:p>
            <a:pPr marL="241300" marR="758825" indent="-228600">
              <a:lnSpc>
                <a:spcPts val="3000"/>
              </a:lnSpc>
              <a:spcBef>
                <a:spcPts val="1025"/>
              </a:spcBef>
              <a:buFont typeface="Arial"/>
              <a:buChar char="•"/>
              <a:tabLst>
                <a:tab pos="241300" algn="l"/>
              </a:tabLst>
            </a:pPr>
            <a:r>
              <a:rPr sz="2800" spc="-40" dirty="0">
                <a:latin typeface="Calibri"/>
                <a:cs typeface="Calibri"/>
              </a:rPr>
              <a:t>Transform</a:t>
            </a:r>
            <a:r>
              <a:rPr sz="2800" spc="5" dirty="0">
                <a:latin typeface="Calibri"/>
                <a:cs typeface="Calibri"/>
              </a:rPr>
              <a:t> </a:t>
            </a:r>
            <a:r>
              <a:rPr sz="2800" spc="-5" dirty="0">
                <a:latin typeface="Calibri"/>
                <a:cs typeface="Calibri"/>
              </a:rPr>
              <a:t>the 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a </a:t>
            </a:r>
            <a:r>
              <a:rPr sz="2800" spc="-10" dirty="0">
                <a:latin typeface="Calibri"/>
                <a:cs typeface="Calibri"/>
              </a:rPr>
              <a:t>linear</a:t>
            </a:r>
            <a:r>
              <a:rPr sz="2800" spc="5" dirty="0">
                <a:latin typeface="Calibri"/>
                <a:cs typeface="Calibri"/>
              </a:rPr>
              <a:t> </a:t>
            </a:r>
            <a:r>
              <a:rPr sz="2800" spc="-5" dirty="0">
                <a:latin typeface="Calibri"/>
                <a:cs typeface="Calibri"/>
              </a:rPr>
              <a:t>one (in</a:t>
            </a:r>
            <a:r>
              <a:rPr sz="2800" spc="5" dirty="0">
                <a:latin typeface="Calibri"/>
                <a:cs typeface="Calibri"/>
              </a:rPr>
              <a:t> </a:t>
            </a:r>
            <a:r>
              <a:rPr sz="2800" dirty="0">
                <a:latin typeface="Calibri"/>
                <a:cs typeface="Calibri"/>
              </a:rPr>
              <a:t>a </a:t>
            </a:r>
            <a:r>
              <a:rPr sz="2800" spc="-25" dirty="0">
                <a:latin typeface="Calibri"/>
                <a:cs typeface="Calibri"/>
              </a:rPr>
              <a:t>different </a:t>
            </a:r>
            <a:r>
              <a:rPr sz="2800" spc="-615" dirty="0">
                <a:latin typeface="Calibri"/>
                <a:cs typeface="Calibri"/>
              </a:rPr>
              <a:t> </a:t>
            </a:r>
            <a:r>
              <a:rPr sz="2800" spc="-25" dirty="0">
                <a:latin typeface="Calibri"/>
                <a:cs typeface="Calibri"/>
              </a:rPr>
              <a:t>feature</a:t>
            </a:r>
            <a:r>
              <a:rPr sz="2800" spc="-10" dirty="0">
                <a:latin typeface="Calibri"/>
                <a:cs typeface="Calibri"/>
              </a:rPr>
              <a:t> </a:t>
            </a:r>
            <a:r>
              <a:rPr sz="2800" spc="-5" dirty="0">
                <a:latin typeface="Calibri"/>
                <a:cs typeface="Calibri"/>
              </a:rPr>
              <a:t>space)</a:t>
            </a:r>
            <a:endParaRPr sz="2800">
              <a:latin typeface="Calibri"/>
              <a:cs typeface="Calibri"/>
            </a:endParaRPr>
          </a:p>
          <a:p>
            <a:pPr marL="241300" indent="-228600">
              <a:lnSpc>
                <a:spcPct val="100000"/>
              </a:lnSpc>
              <a:spcBef>
                <a:spcPts val="705"/>
              </a:spcBef>
              <a:buFont typeface="Arial"/>
              <a:buChar char="•"/>
              <a:tabLst>
                <a:tab pos="241300" algn="l"/>
              </a:tabLst>
            </a:pPr>
            <a:r>
              <a:rPr sz="2800" dirty="0">
                <a:latin typeface="Calibri"/>
                <a:cs typeface="Calibri"/>
              </a:rPr>
              <a:t>Use </a:t>
            </a:r>
            <a:r>
              <a:rPr sz="2800" spc="-5" dirty="0">
                <a:latin typeface="Calibri"/>
                <a:cs typeface="Calibri"/>
              </a:rPr>
              <a:t>linear</a:t>
            </a:r>
            <a:r>
              <a:rPr sz="2800" dirty="0">
                <a:latin typeface="Calibri"/>
                <a:cs typeface="Calibri"/>
              </a:rPr>
              <a:t> </a:t>
            </a:r>
            <a:r>
              <a:rPr sz="2800" spc="-10" dirty="0">
                <a:latin typeface="Calibri"/>
                <a:cs typeface="Calibri"/>
              </a:rPr>
              <a:t>algorithms</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solve</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new</a:t>
            </a:r>
            <a:r>
              <a:rPr sz="2800" dirty="0">
                <a:latin typeface="Calibri"/>
                <a:cs typeface="Calibri"/>
              </a:rPr>
              <a:t> space</a:t>
            </a:r>
            <a:endParaRPr sz="2800">
              <a:latin typeface="Calibri"/>
              <a:cs typeface="Calibri"/>
            </a:endParaRPr>
          </a:p>
          <a:p>
            <a:pPr marL="698500" marR="5080" lvl="1" indent="-228600">
              <a:lnSpc>
                <a:spcPts val="2500"/>
              </a:lnSpc>
              <a:spcBef>
                <a:spcPts val="655"/>
              </a:spcBef>
              <a:buFont typeface="Arial"/>
              <a:buChar char="•"/>
              <a:tabLst>
                <a:tab pos="698500" algn="l"/>
              </a:tabLst>
            </a:pPr>
            <a:r>
              <a:rPr sz="2400" spc="-5" dirty="0">
                <a:latin typeface="Calibri"/>
                <a:cs typeface="Calibri"/>
              </a:rPr>
              <a:t>There</a:t>
            </a:r>
            <a:r>
              <a:rPr sz="240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SVM </a:t>
            </a:r>
            <a:r>
              <a:rPr sz="2400" spc="-5" dirty="0">
                <a:latin typeface="Calibri"/>
                <a:cs typeface="Calibri"/>
              </a:rPr>
              <a:t>learners</a:t>
            </a:r>
            <a:r>
              <a:rPr sz="2400" spc="-10" dirty="0">
                <a:latin typeface="Calibri"/>
                <a:cs typeface="Calibri"/>
              </a:rPr>
              <a:t> </a:t>
            </a:r>
            <a:r>
              <a:rPr sz="2400" spc="-5" dirty="0">
                <a:latin typeface="Calibri"/>
                <a:cs typeface="Calibri"/>
              </a:rPr>
              <a:t>in </a:t>
            </a:r>
            <a:r>
              <a:rPr sz="2400" spc="-10" dirty="0">
                <a:latin typeface="Calibri"/>
                <a:cs typeface="Calibri"/>
              </a:rPr>
              <a:t>Scikit-Learn</a:t>
            </a:r>
            <a:r>
              <a:rPr sz="2400" spc="-5" dirty="0">
                <a:latin typeface="Calibri"/>
                <a:cs typeface="Calibri"/>
              </a:rPr>
              <a:t> </a:t>
            </a:r>
            <a:r>
              <a:rPr sz="2400" spc="-10" dirty="0">
                <a:latin typeface="Calibri"/>
                <a:cs typeface="Calibri"/>
              </a:rPr>
              <a:t>that </a:t>
            </a:r>
            <a:r>
              <a:rPr sz="2400" spc="-20" dirty="0">
                <a:latin typeface="Calibri"/>
                <a:cs typeface="Calibri"/>
              </a:rPr>
              <a:t>have</a:t>
            </a:r>
            <a:r>
              <a:rPr sz="2400" dirty="0">
                <a:latin typeface="Calibri"/>
                <a:cs typeface="Calibri"/>
              </a:rPr>
              <a:t> a </a:t>
            </a:r>
            <a:r>
              <a:rPr sz="2400" spc="-15" dirty="0">
                <a:latin typeface="Calibri"/>
                <a:cs typeface="Calibri"/>
              </a:rPr>
              <a:t>kernel</a:t>
            </a:r>
            <a:r>
              <a:rPr sz="2400" spc="-10" dirty="0">
                <a:latin typeface="Calibri"/>
                <a:cs typeface="Calibri"/>
              </a:rPr>
              <a:t> that </a:t>
            </a:r>
            <a:r>
              <a:rPr sz="2400" dirty="0">
                <a:latin typeface="Calibri"/>
                <a:cs typeface="Calibri"/>
              </a:rPr>
              <a:t>does</a:t>
            </a:r>
            <a:r>
              <a:rPr sz="2400" spc="-10" dirty="0">
                <a:latin typeface="Calibri"/>
                <a:cs typeface="Calibri"/>
              </a:rPr>
              <a:t> </a:t>
            </a:r>
            <a:r>
              <a:rPr sz="2400" spc="-5" dirty="0">
                <a:latin typeface="Calibri"/>
                <a:cs typeface="Calibri"/>
              </a:rPr>
              <a:t>this</a:t>
            </a:r>
            <a:r>
              <a:rPr sz="2400" spc="-10" dirty="0">
                <a:latin typeface="Calibri"/>
                <a:cs typeface="Calibri"/>
              </a:rPr>
              <a:t> </a:t>
            </a:r>
            <a:r>
              <a:rPr sz="2400" spc="-5" dirty="0">
                <a:latin typeface="Calibri"/>
                <a:cs typeface="Calibri"/>
              </a:rPr>
              <a:t>kind </a:t>
            </a:r>
            <a:r>
              <a:rPr sz="2400" spc="-525" dirty="0">
                <a:latin typeface="Calibri"/>
                <a:cs typeface="Calibri"/>
              </a:rPr>
              <a:t> </a:t>
            </a:r>
            <a:r>
              <a:rPr sz="2400" spc="-5" dirty="0">
                <a:latin typeface="Calibri"/>
                <a:cs typeface="Calibri"/>
              </a:rPr>
              <a:t>of </a:t>
            </a:r>
            <a:r>
              <a:rPr sz="2400" spc="-15" dirty="0">
                <a:latin typeface="Calibri"/>
                <a:cs typeface="Calibri"/>
              </a:rPr>
              <a:t>transform</a:t>
            </a:r>
            <a:endParaRPr sz="2400">
              <a:latin typeface="Calibri"/>
              <a:cs typeface="Calibri"/>
            </a:endParaRPr>
          </a:p>
          <a:p>
            <a:pPr marL="698500" lvl="1" indent="-228600">
              <a:lnSpc>
                <a:spcPct val="100000"/>
              </a:lnSpc>
              <a:spcBef>
                <a:spcPts val="195"/>
              </a:spcBef>
              <a:buClr>
                <a:srgbClr val="44546A"/>
              </a:buClr>
              <a:buFont typeface="Arial"/>
              <a:buChar char="•"/>
              <a:tabLst>
                <a:tab pos="698500" algn="l"/>
              </a:tabLst>
            </a:pPr>
            <a:r>
              <a:rPr sz="2400" u="heavy" spc="-15" dirty="0">
                <a:solidFill>
                  <a:srgbClr val="0563C1"/>
                </a:solidFill>
                <a:uFill>
                  <a:solidFill>
                    <a:srgbClr val="0563C1"/>
                  </a:solidFill>
                </a:uFill>
                <a:latin typeface="Calibri"/>
                <a:cs typeface="Calibri"/>
                <a:hlinkClick r:id="rId2"/>
              </a:rPr>
              <a:t>http://scikit-learn.org/stable/modules/svm.html</a:t>
            </a:r>
            <a:r>
              <a:rPr sz="2400" u="heavy" spc="35" dirty="0">
                <a:solidFill>
                  <a:srgbClr val="0563C1"/>
                </a:solidFill>
                <a:uFill>
                  <a:solidFill>
                    <a:srgbClr val="0563C1"/>
                  </a:solidFill>
                </a:uFill>
                <a:latin typeface="Calibri"/>
                <a:cs typeface="Calibri"/>
                <a:hlinkClick r:id="rId2"/>
              </a:rPr>
              <a:t> </a:t>
            </a:r>
            <a:r>
              <a:rPr sz="2400" u="heavy" dirty="0">
                <a:solidFill>
                  <a:srgbClr val="0563C1"/>
                </a:solidFill>
                <a:uFill>
                  <a:solidFill>
                    <a:srgbClr val="0563C1"/>
                  </a:solidFill>
                </a:uFill>
                <a:latin typeface="Calibri"/>
                <a:cs typeface="Calibri"/>
                <a:hlinkClick r:id="rId2"/>
              </a:rPr>
              <a:t>-</a:t>
            </a:r>
            <a:r>
              <a:rPr sz="2400" u="heavy" spc="45" dirty="0">
                <a:solidFill>
                  <a:srgbClr val="0563C1"/>
                </a:solidFill>
                <a:uFill>
                  <a:solidFill>
                    <a:srgbClr val="0563C1"/>
                  </a:solidFill>
                </a:uFill>
                <a:latin typeface="Calibri"/>
                <a:cs typeface="Calibri"/>
                <a:hlinkClick r:id="rId2"/>
              </a:rPr>
              <a:t> </a:t>
            </a:r>
            <a:r>
              <a:rPr sz="2400" u="heavy" spc="-15" dirty="0">
                <a:solidFill>
                  <a:srgbClr val="0563C1"/>
                </a:solidFill>
                <a:uFill>
                  <a:solidFill>
                    <a:srgbClr val="0563C1"/>
                  </a:solidFill>
                </a:uFill>
                <a:latin typeface="Calibri"/>
                <a:cs typeface="Calibri"/>
                <a:hlinkClick r:id="rId2"/>
              </a:rPr>
              <a:t>svm-kernels</a:t>
            </a:r>
            <a:endParaRPr sz="2400">
              <a:latin typeface="Calibri"/>
              <a:cs typeface="Calibri"/>
            </a:endParaRPr>
          </a:p>
          <a:p>
            <a:pPr marL="698500" lvl="1" indent="-228600">
              <a:lnSpc>
                <a:spcPct val="100000"/>
              </a:lnSpc>
              <a:spcBef>
                <a:spcPts val="325"/>
              </a:spcBef>
              <a:buFont typeface="Arial"/>
              <a:buChar char="•"/>
              <a:tabLst>
                <a:tab pos="697865" algn="l"/>
                <a:tab pos="698500" algn="l"/>
              </a:tabLst>
            </a:pPr>
            <a:r>
              <a:rPr sz="2000" dirty="0">
                <a:latin typeface="Calibri"/>
                <a:cs typeface="Calibri"/>
              </a:rPr>
              <a:t>classifier</a:t>
            </a:r>
            <a:r>
              <a:rPr sz="2000" spc="-15" dirty="0">
                <a:latin typeface="Calibri"/>
                <a:cs typeface="Calibri"/>
              </a:rPr>
              <a:t> </a:t>
            </a:r>
            <a:r>
              <a:rPr sz="2000" dirty="0">
                <a:latin typeface="Calibri"/>
                <a:cs typeface="Calibri"/>
              </a:rPr>
              <a:t>=</a:t>
            </a:r>
            <a:r>
              <a:rPr sz="2000" spc="-5" dirty="0">
                <a:latin typeface="Calibri"/>
                <a:cs typeface="Calibri"/>
              </a:rPr>
              <a:t> SklearnClassifier(svm.SVC()).train(train_sets)</a:t>
            </a:r>
            <a:endParaRPr sz="2000">
              <a:latin typeface="Calibri"/>
              <a:cs typeface="Calibri"/>
            </a:endParaRPr>
          </a:p>
          <a:p>
            <a:pPr marL="698500" marR="903605" lvl="1" indent="-228600">
              <a:lnSpc>
                <a:spcPct val="89500"/>
              </a:lnSpc>
              <a:spcBef>
                <a:spcPts val="540"/>
              </a:spcBef>
              <a:buFont typeface="Arial"/>
              <a:buChar char="•"/>
              <a:tabLst>
                <a:tab pos="697865" algn="l"/>
                <a:tab pos="698500" algn="l"/>
              </a:tabLst>
            </a:pPr>
            <a:r>
              <a:rPr sz="2000" dirty="0">
                <a:latin typeface="Calibri"/>
                <a:cs typeface="Calibri"/>
              </a:rPr>
              <a:t>class </a:t>
            </a:r>
            <a:r>
              <a:rPr sz="2000" spc="-5" dirty="0">
                <a:latin typeface="Calibri"/>
                <a:cs typeface="Calibri"/>
              </a:rPr>
              <a:t>sklearn.svm.SVC(C=1.0,</a:t>
            </a:r>
            <a:r>
              <a:rPr sz="2000" dirty="0">
                <a:latin typeface="Calibri"/>
                <a:cs typeface="Calibri"/>
              </a:rPr>
              <a:t> </a:t>
            </a:r>
            <a:r>
              <a:rPr sz="2000" spc="-20" dirty="0">
                <a:latin typeface="Calibri"/>
                <a:cs typeface="Calibri"/>
              </a:rPr>
              <a:t>kernel=’rbf’,</a:t>
            </a:r>
            <a:r>
              <a:rPr sz="2000" dirty="0">
                <a:latin typeface="Calibri"/>
                <a:cs typeface="Calibri"/>
              </a:rPr>
              <a:t> </a:t>
            </a:r>
            <a:r>
              <a:rPr sz="2000" spc="-5" dirty="0">
                <a:latin typeface="Calibri"/>
                <a:cs typeface="Calibri"/>
              </a:rPr>
              <a:t>degree=3,</a:t>
            </a:r>
            <a:r>
              <a:rPr sz="2000" dirty="0">
                <a:latin typeface="Calibri"/>
                <a:cs typeface="Calibri"/>
              </a:rPr>
              <a:t> </a:t>
            </a:r>
            <a:r>
              <a:rPr sz="2000" spc="-35" dirty="0">
                <a:latin typeface="Calibri"/>
                <a:cs typeface="Calibri"/>
              </a:rPr>
              <a:t>gamma=’auto’,</a:t>
            </a:r>
            <a:r>
              <a:rPr sz="2000" dirty="0">
                <a:latin typeface="Calibri"/>
                <a:cs typeface="Calibri"/>
              </a:rPr>
              <a:t> </a:t>
            </a:r>
            <a:r>
              <a:rPr sz="2000" spc="-10" dirty="0">
                <a:latin typeface="Calibri"/>
                <a:cs typeface="Calibri"/>
              </a:rPr>
              <a:t>coef0=0.0, </a:t>
            </a:r>
            <a:r>
              <a:rPr sz="2000" spc="-5" dirty="0">
                <a:latin typeface="Calibri"/>
                <a:cs typeface="Calibri"/>
              </a:rPr>
              <a:t> </a:t>
            </a:r>
            <a:r>
              <a:rPr sz="2000" spc="-10" dirty="0">
                <a:latin typeface="Calibri"/>
                <a:cs typeface="Calibri"/>
              </a:rPr>
              <a:t>shrinking=True,</a:t>
            </a:r>
            <a:r>
              <a:rPr sz="2000" spc="-5" dirty="0">
                <a:latin typeface="Calibri"/>
                <a:cs typeface="Calibri"/>
              </a:rPr>
              <a:t> </a:t>
            </a:r>
            <a:r>
              <a:rPr sz="2000" spc="-10" dirty="0">
                <a:latin typeface="Calibri"/>
                <a:cs typeface="Calibri"/>
              </a:rPr>
              <a:t>probability=False,</a:t>
            </a:r>
            <a:r>
              <a:rPr sz="2000" spc="10" dirty="0">
                <a:latin typeface="Calibri"/>
                <a:cs typeface="Calibri"/>
              </a:rPr>
              <a:t> </a:t>
            </a:r>
            <a:r>
              <a:rPr sz="2000" spc="-5" dirty="0">
                <a:latin typeface="Calibri"/>
                <a:cs typeface="Calibri"/>
              </a:rPr>
              <a:t>tol=0.001, cache_size=200,</a:t>
            </a:r>
            <a:r>
              <a:rPr sz="2000" dirty="0">
                <a:latin typeface="Calibri"/>
                <a:cs typeface="Calibri"/>
              </a:rPr>
              <a:t> </a:t>
            </a:r>
            <a:r>
              <a:rPr sz="2000" spc="-5" dirty="0">
                <a:latin typeface="Calibri"/>
                <a:cs typeface="Calibri"/>
              </a:rPr>
              <a:t>class_weight=None, </a:t>
            </a:r>
            <a:r>
              <a:rPr sz="2000" spc="-434" dirty="0">
                <a:latin typeface="Calibri"/>
                <a:cs typeface="Calibri"/>
              </a:rPr>
              <a:t> </a:t>
            </a:r>
            <a:r>
              <a:rPr sz="2000" spc="-10" dirty="0">
                <a:latin typeface="Calibri"/>
                <a:cs typeface="Calibri"/>
              </a:rPr>
              <a:t>verbose=False,</a:t>
            </a:r>
            <a:r>
              <a:rPr sz="2000" dirty="0">
                <a:latin typeface="Calibri"/>
                <a:cs typeface="Calibri"/>
              </a:rPr>
              <a:t> </a:t>
            </a:r>
            <a:r>
              <a:rPr sz="2000" spc="-5" dirty="0">
                <a:latin typeface="Calibri"/>
                <a:cs typeface="Calibri"/>
              </a:rPr>
              <a:t>max_iter=-1,</a:t>
            </a:r>
            <a:r>
              <a:rPr sz="2000" dirty="0">
                <a:latin typeface="Calibri"/>
                <a:cs typeface="Calibri"/>
              </a:rPr>
              <a:t> </a:t>
            </a:r>
            <a:r>
              <a:rPr sz="2000" spc="-10" dirty="0">
                <a:latin typeface="Calibri"/>
                <a:cs typeface="Calibri"/>
              </a:rPr>
              <a:t>decision_function_shape=’ovr’,</a:t>
            </a:r>
            <a:r>
              <a:rPr sz="2000" spc="5" dirty="0">
                <a:latin typeface="Calibri"/>
                <a:cs typeface="Calibri"/>
              </a:rPr>
              <a:t> </a:t>
            </a:r>
            <a:r>
              <a:rPr sz="2000" spc="-10" dirty="0">
                <a:latin typeface="Calibri"/>
                <a:cs typeface="Calibri"/>
              </a:rPr>
              <a:t>random_state=None)</a:t>
            </a:r>
            <a:endParaRPr sz="2000">
              <a:latin typeface="Calibri"/>
              <a:cs typeface="Calibri"/>
            </a:endParaRPr>
          </a:p>
        </p:txBody>
      </p:sp>
      <p:sp>
        <p:nvSpPr>
          <p:cNvPr id="4" name="object 4"/>
          <p:cNvSpPr txBox="1"/>
          <p:nvPr/>
        </p:nvSpPr>
        <p:spPr>
          <a:xfrm>
            <a:off x="5698648" y="6293611"/>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98989"/>
                </a:solidFill>
                <a:latin typeface="Calibri"/>
                <a:cs typeface="Calibri"/>
              </a:rPr>
              <a:t>From</a:t>
            </a:r>
            <a:r>
              <a:rPr sz="1200" dirty="0">
                <a:solidFill>
                  <a:srgbClr val="898989"/>
                </a:solidFill>
                <a:latin typeface="Calibri"/>
                <a:cs typeface="Calibri"/>
              </a:rPr>
              <a:t> </a:t>
            </a:r>
            <a:r>
              <a:rPr sz="1200" spc="-5" dirty="0">
                <a:solidFill>
                  <a:srgbClr val="898989"/>
                </a:solidFill>
                <a:latin typeface="Calibri"/>
                <a:cs typeface="Calibri"/>
              </a:rPr>
              <a:t>Gert</a:t>
            </a:r>
            <a:r>
              <a:rPr sz="1200" dirty="0">
                <a:solidFill>
                  <a:srgbClr val="898989"/>
                </a:solidFill>
                <a:latin typeface="Calibri"/>
                <a:cs typeface="Calibri"/>
              </a:rPr>
              <a:t> </a:t>
            </a:r>
            <a:r>
              <a:rPr sz="1200" spc="-5" dirty="0">
                <a:solidFill>
                  <a:srgbClr val="898989"/>
                </a:solidFill>
                <a:latin typeface="Calibri"/>
                <a:cs typeface="Calibri"/>
              </a:rPr>
              <a:t>Lanckriet,</a:t>
            </a:r>
            <a:r>
              <a:rPr sz="1200" dirty="0">
                <a:solidFill>
                  <a:srgbClr val="898989"/>
                </a:solidFill>
                <a:latin typeface="Calibri"/>
                <a:cs typeface="Calibri"/>
              </a:rPr>
              <a:t> </a:t>
            </a:r>
            <a:r>
              <a:rPr sz="1200" spc="-10" dirty="0">
                <a:solidFill>
                  <a:srgbClr val="898989"/>
                </a:solidFill>
                <a:latin typeface="Calibri"/>
                <a:cs typeface="Calibri"/>
              </a:rPr>
              <a:t>Statistical</a:t>
            </a:r>
            <a:r>
              <a:rPr sz="1200" dirty="0">
                <a:solidFill>
                  <a:srgbClr val="898989"/>
                </a:solidFill>
                <a:latin typeface="Calibri"/>
                <a:cs typeface="Calibri"/>
              </a:rPr>
              <a:t> </a:t>
            </a:r>
            <a:r>
              <a:rPr sz="1200" spc="-5" dirty="0">
                <a:solidFill>
                  <a:srgbClr val="898989"/>
                </a:solidFill>
                <a:latin typeface="Calibri"/>
                <a:cs typeface="Calibri"/>
              </a:rPr>
              <a:t>Learning</a:t>
            </a:r>
            <a:r>
              <a:rPr sz="1200" dirty="0">
                <a:solidFill>
                  <a:srgbClr val="898989"/>
                </a:solidFill>
                <a:latin typeface="Calibri"/>
                <a:cs typeface="Calibri"/>
              </a:rPr>
              <a:t> </a:t>
            </a:r>
            <a:r>
              <a:rPr sz="1200" spc="-5" dirty="0">
                <a:solidFill>
                  <a:srgbClr val="898989"/>
                </a:solidFill>
                <a:latin typeface="Calibri"/>
                <a:cs typeface="Calibri"/>
              </a:rPr>
              <a:t>Theory </a:t>
            </a:r>
            <a:r>
              <a:rPr sz="1200" spc="-15" dirty="0">
                <a:solidFill>
                  <a:srgbClr val="898989"/>
                </a:solidFill>
                <a:latin typeface="Calibri"/>
                <a:cs typeface="Calibri"/>
              </a:rPr>
              <a:t>Tutorial</a:t>
            </a:r>
            <a:endParaRPr sz="1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4164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a:t>
            </a:r>
            <a:r>
              <a:rPr spc="-40" dirty="0">
                <a:solidFill>
                  <a:srgbClr val="0070C0"/>
                </a:solidFill>
              </a:rPr>
              <a:t> </a:t>
            </a:r>
            <a:r>
              <a:rPr dirty="0">
                <a:solidFill>
                  <a:srgbClr val="0070C0"/>
                </a:solidFill>
              </a:rPr>
              <a:t>–</a:t>
            </a:r>
            <a:r>
              <a:rPr spc="-40" dirty="0">
                <a:solidFill>
                  <a:srgbClr val="0070C0"/>
                </a:solidFill>
              </a:rPr>
              <a:t> </a:t>
            </a:r>
            <a:r>
              <a:rPr spc="-10" dirty="0">
                <a:solidFill>
                  <a:srgbClr val="0070C0"/>
                </a:solidFill>
              </a:rPr>
              <a:t>F1-measure</a:t>
            </a:r>
          </a:p>
        </p:txBody>
      </p:sp>
      <p:sp>
        <p:nvSpPr>
          <p:cNvPr id="3" name="object 3"/>
          <p:cNvSpPr txBox="1"/>
          <p:nvPr/>
        </p:nvSpPr>
        <p:spPr>
          <a:xfrm>
            <a:off x="916939" y="1716532"/>
            <a:ext cx="9230995" cy="232092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Harmonic</a:t>
            </a:r>
            <a:r>
              <a:rPr sz="2800" dirty="0">
                <a:latin typeface="Calibri"/>
                <a:cs typeface="Calibri"/>
              </a:rPr>
              <a:t> </a:t>
            </a:r>
            <a:r>
              <a:rPr sz="2800" spc="-5" dirty="0">
                <a:latin typeface="Calibri"/>
                <a:cs typeface="Calibri"/>
              </a:rPr>
              <a:t>mean</a:t>
            </a:r>
            <a:r>
              <a:rPr sz="280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recall</a:t>
            </a:r>
            <a:r>
              <a:rPr sz="2800" spc="-5" dirty="0">
                <a:latin typeface="Calibri"/>
                <a:cs typeface="Calibri"/>
              </a:rPr>
              <a:t> and</a:t>
            </a:r>
            <a:r>
              <a:rPr sz="2800" dirty="0">
                <a:latin typeface="Calibri"/>
                <a:cs typeface="Calibri"/>
              </a:rPr>
              <a:t> </a:t>
            </a:r>
            <a:r>
              <a:rPr sz="2800" spc="-10" dirty="0">
                <a:latin typeface="Calibri"/>
                <a:cs typeface="Calibri"/>
              </a:rPr>
              <a:t>precision</a:t>
            </a:r>
            <a:endParaRPr sz="2800">
              <a:latin typeface="Calibri"/>
              <a:cs typeface="Calibri"/>
            </a:endParaRPr>
          </a:p>
          <a:p>
            <a:pPr marL="241300" indent="-228600">
              <a:lnSpc>
                <a:spcPct val="100000"/>
              </a:lnSpc>
              <a:spcBef>
                <a:spcPts val="625"/>
              </a:spcBef>
              <a:buFont typeface="Arial"/>
              <a:buChar char="•"/>
              <a:tabLst>
                <a:tab pos="241300" algn="l"/>
              </a:tabLst>
            </a:pPr>
            <a:r>
              <a:rPr sz="2800" spc="-15" dirty="0">
                <a:latin typeface="Calibri"/>
                <a:cs typeface="Calibri"/>
              </a:rPr>
              <a:t>For</a:t>
            </a:r>
            <a:r>
              <a:rPr sz="2800" dirty="0">
                <a:latin typeface="Calibri"/>
                <a:cs typeface="Calibri"/>
              </a:rPr>
              <a:t> </a:t>
            </a:r>
            <a:r>
              <a:rPr sz="2800" spc="-20" dirty="0">
                <a:latin typeface="Calibri"/>
                <a:cs typeface="Calibri"/>
              </a:rPr>
              <a:t>example,</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the </a:t>
            </a:r>
            <a:r>
              <a:rPr sz="2800" spc="-20" dirty="0">
                <a:latin typeface="Calibri"/>
                <a:cs typeface="Calibri"/>
              </a:rPr>
              <a:t>example</a:t>
            </a:r>
            <a:r>
              <a:rPr sz="2800" dirty="0">
                <a:latin typeface="Calibri"/>
                <a:cs typeface="Calibri"/>
              </a:rPr>
              <a:t> </a:t>
            </a:r>
            <a:r>
              <a:rPr sz="2800" spc="-20" dirty="0">
                <a:latin typeface="Calibri"/>
                <a:cs typeface="Calibri"/>
              </a:rPr>
              <a:t>utterance:</a:t>
            </a:r>
            <a:endParaRPr sz="2800">
              <a:latin typeface="Calibri"/>
              <a:cs typeface="Calibri"/>
            </a:endParaRPr>
          </a:p>
          <a:p>
            <a:pPr marL="469900">
              <a:lnSpc>
                <a:spcPct val="100000"/>
              </a:lnSpc>
              <a:spcBef>
                <a:spcPts val="254"/>
              </a:spcBef>
            </a:pPr>
            <a:r>
              <a:rPr sz="2400" spc="-10" dirty="0">
                <a:latin typeface="Calibri"/>
                <a:cs typeface="Calibri"/>
              </a:rPr>
              <a:t>What</a:t>
            </a:r>
            <a:r>
              <a:rPr sz="2400" spc="-15" dirty="0">
                <a:latin typeface="Calibri"/>
                <a:cs typeface="Calibri"/>
              </a:rPr>
              <a:t> </a:t>
            </a:r>
            <a:r>
              <a:rPr sz="2400" spc="-5" dirty="0">
                <a:latin typeface="Calibri"/>
                <a:cs typeface="Calibri"/>
              </a:rPr>
              <a:t>movies</a:t>
            </a:r>
            <a:r>
              <a:rPr sz="2400" spc="-10" dirty="0">
                <a:latin typeface="Calibri"/>
                <a:cs typeface="Calibri"/>
              </a:rPr>
              <a:t> </a:t>
            </a:r>
            <a:r>
              <a:rPr sz="2400" dirty="0">
                <a:latin typeface="Calibri"/>
                <a:cs typeface="Calibri"/>
              </a:rPr>
              <a:t>has</a:t>
            </a:r>
            <a:r>
              <a:rPr sz="2400" spc="-15" dirty="0">
                <a:latin typeface="Calibri"/>
                <a:cs typeface="Calibri"/>
              </a:rPr>
              <a:t> </a:t>
            </a:r>
            <a:r>
              <a:rPr sz="2400" spc="-75" dirty="0">
                <a:latin typeface="Calibri"/>
                <a:cs typeface="Calibri"/>
              </a:rPr>
              <a:t>Tom</a:t>
            </a:r>
            <a:r>
              <a:rPr sz="2400" spc="-10" dirty="0">
                <a:latin typeface="Calibri"/>
                <a:cs typeface="Calibri"/>
              </a:rPr>
              <a:t> </a:t>
            </a:r>
            <a:r>
              <a:rPr sz="2400" spc="-5" dirty="0">
                <a:latin typeface="Calibri"/>
                <a:cs typeface="Calibri"/>
              </a:rPr>
              <a:t>Cruise </a:t>
            </a:r>
            <a:r>
              <a:rPr sz="2400" dirty="0">
                <a:latin typeface="Calibri"/>
                <a:cs typeface="Calibri"/>
              </a:rPr>
              <a:t>has</a:t>
            </a:r>
            <a:r>
              <a:rPr sz="2400" spc="-10" dirty="0">
                <a:latin typeface="Calibri"/>
                <a:cs typeface="Calibri"/>
              </a:rPr>
              <a:t> </a:t>
            </a:r>
            <a:r>
              <a:rPr sz="2400" dirty="0">
                <a:latin typeface="Calibri"/>
                <a:cs typeface="Calibri"/>
              </a:rPr>
              <a:t>been</a:t>
            </a:r>
            <a:r>
              <a:rPr sz="2400" spc="-5" dirty="0">
                <a:latin typeface="Calibri"/>
                <a:cs typeface="Calibri"/>
              </a:rPr>
              <a:t> in</a:t>
            </a:r>
            <a:r>
              <a:rPr sz="2400" spc="-10" dirty="0">
                <a:latin typeface="Calibri"/>
                <a:cs typeface="Calibri"/>
              </a:rPr>
              <a:t> recently</a:t>
            </a:r>
            <a:endParaRPr sz="24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If </a:t>
            </a:r>
            <a:r>
              <a:rPr sz="2800" dirty="0">
                <a:latin typeface="Calibri"/>
                <a:cs typeface="Calibri"/>
              </a:rPr>
              <a:t>the</a:t>
            </a:r>
            <a:r>
              <a:rPr sz="2800" spc="-5" dirty="0">
                <a:latin typeface="Calibri"/>
                <a:cs typeface="Calibri"/>
              </a:rPr>
              <a:t> classifier </a:t>
            </a:r>
            <a:r>
              <a:rPr sz="2800" spc="-10" dirty="0">
                <a:latin typeface="Calibri"/>
                <a:cs typeface="Calibri"/>
              </a:rPr>
              <a:t>returns:</a:t>
            </a:r>
            <a:r>
              <a:rPr sz="2800" spc="-5" dirty="0">
                <a:latin typeface="Calibri"/>
                <a:cs typeface="Calibri"/>
              </a:rPr>
              <a:t> </a:t>
            </a:r>
            <a:r>
              <a:rPr sz="2800" spc="-20" dirty="0">
                <a:latin typeface="Calibri"/>
                <a:cs typeface="Calibri"/>
              </a:rPr>
              <a:t>movie.starring.actor,</a:t>
            </a:r>
            <a:r>
              <a:rPr sz="2800" dirty="0">
                <a:latin typeface="Calibri"/>
                <a:cs typeface="Calibri"/>
              </a:rPr>
              <a:t> </a:t>
            </a:r>
            <a:r>
              <a:rPr sz="2800" spc="-10" dirty="0">
                <a:latin typeface="Calibri"/>
                <a:cs typeface="Calibri"/>
              </a:rPr>
              <a:t>movie.genre,</a:t>
            </a:r>
            <a:r>
              <a:rPr sz="2800" spc="5"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movie.directed_by</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8953500" cy="417893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In</a:t>
            </a:r>
            <a:r>
              <a:rPr sz="2800" spc="10" dirty="0">
                <a:latin typeface="Calibri"/>
                <a:cs typeface="Calibri"/>
              </a:rPr>
              <a:t> </a:t>
            </a:r>
            <a:r>
              <a:rPr sz="2800" spc="-5" dirty="0">
                <a:latin typeface="Calibri"/>
                <a:cs typeface="Calibri"/>
              </a:rPr>
              <a:t>NLP</a:t>
            </a:r>
            <a:r>
              <a:rPr sz="2800" spc="5" dirty="0">
                <a:latin typeface="Calibri"/>
                <a:cs typeface="Calibri"/>
              </a:rPr>
              <a:t> </a:t>
            </a:r>
            <a:r>
              <a:rPr sz="2800" spc="-15" dirty="0">
                <a:latin typeface="Calibri"/>
                <a:cs typeface="Calibri"/>
              </a:rPr>
              <a:t>we</a:t>
            </a:r>
            <a:r>
              <a:rPr sz="2800" spc="-5" dirty="0">
                <a:latin typeface="Calibri"/>
                <a:cs typeface="Calibri"/>
              </a:rPr>
              <a:t> </a:t>
            </a:r>
            <a:r>
              <a:rPr sz="2800" spc="-15" dirty="0">
                <a:latin typeface="Calibri"/>
                <a:cs typeface="Calibri"/>
              </a:rPr>
              <a:t>are</a:t>
            </a:r>
            <a:r>
              <a:rPr sz="2800" dirty="0">
                <a:latin typeface="Calibri"/>
                <a:cs typeface="Calibri"/>
              </a:rPr>
              <a:t> </a:t>
            </a:r>
            <a:r>
              <a:rPr sz="2800" spc="-25" dirty="0">
                <a:latin typeface="Calibri"/>
                <a:cs typeface="Calibri"/>
              </a:rPr>
              <a:t>always</a:t>
            </a:r>
            <a:r>
              <a:rPr sz="2800" spc="10" dirty="0">
                <a:latin typeface="Calibri"/>
                <a:cs typeface="Calibri"/>
              </a:rPr>
              <a:t> </a:t>
            </a:r>
            <a:r>
              <a:rPr sz="2800" spc="-5" dirty="0">
                <a:latin typeface="Calibri"/>
                <a:cs typeface="Calibri"/>
              </a:rPr>
              <a:t>dealing</a:t>
            </a:r>
            <a:r>
              <a:rPr sz="280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these</a:t>
            </a:r>
            <a:r>
              <a:rPr sz="2800" dirty="0">
                <a:latin typeface="Calibri"/>
                <a:cs typeface="Calibri"/>
              </a:rPr>
              <a:t> </a:t>
            </a:r>
            <a:r>
              <a:rPr sz="2800" spc="-5" dirty="0">
                <a:latin typeface="Calibri"/>
                <a:cs typeface="Calibri"/>
              </a:rPr>
              <a:t>kinds</a:t>
            </a:r>
            <a:r>
              <a:rPr sz="2800" spc="1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errors.</a:t>
            </a:r>
            <a:endParaRPr sz="2800">
              <a:latin typeface="Calibri"/>
              <a:cs typeface="Calibri"/>
            </a:endParaRPr>
          </a:p>
          <a:p>
            <a:pPr marL="241300" marR="5080" indent="-228600">
              <a:lnSpc>
                <a:spcPts val="3000"/>
              </a:lnSpc>
              <a:spcBef>
                <a:spcPts val="1025"/>
              </a:spcBef>
              <a:buFont typeface="Arial"/>
              <a:buChar char="•"/>
              <a:tabLst>
                <a:tab pos="241300" algn="l"/>
              </a:tabLst>
            </a:pPr>
            <a:r>
              <a:rPr sz="2800" spc="-10" dirty="0">
                <a:latin typeface="Calibri"/>
                <a:cs typeface="Calibri"/>
              </a:rPr>
              <a:t>Reducing</a:t>
            </a:r>
            <a:r>
              <a:rPr sz="2800" dirty="0">
                <a:latin typeface="Calibri"/>
                <a:cs typeface="Calibri"/>
              </a:rPr>
              <a:t> the </a:t>
            </a:r>
            <a:r>
              <a:rPr sz="2800" spc="-15" dirty="0">
                <a:latin typeface="Calibri"/>
                <a:cs typeface="Calibri"/>
              </a:rPr>
              <a:t>error</a:t>
            </a:r>
            <a:r>
              <a:rPr sz="2800" dirty="0">
                <a:latin typeface="Calibri"/>
                <a:cs typeface="Calibri"/>
              </a:rPr>
              <a:t> </a:t>
            </a:r>
            <a:r>
              <a:rPr sz="2800" spc="-35" dirty="0">
                <a:latin typeface="Calibri"/>
                <a:cs typeface="Calibri"/>
              </a:rPr>
              <a:t>rate</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an</a:t>
            </a:r>
            <a:r>
              <a:rPr sz="2800" spc="15" dirty="0">
                <a:latin typeface="Calibri"/>
                <a:cs typeface="Calibri"/>
              </a:rPr>
              <a:t> </a:t>
            </a:r>
            <a:r>
              <a:rPr sz="2800" spc="-10" dirty="0">
                <a:latin typeface="Calibri"/>
                <a:cs typeface="Calibri"/>
              </a:rPr>
              <a:t>application</a:t>
            </a:r>
            <a:r>
              <a:rPr sz="2800" spc="10" dirty="0">
                <a:latin typeface="Calibri"/>
                <a:cs typeface="Calibri"/>
              </a:rPr>
              <a:t> </a:t>
            </a:r>
            <a:r>
              <a:rPr sz="2800" spc="-15" dirty="0">
                <a:latin typeface="Calibri"/>
                <a:cs typeface="Calibri"/>
              </a:rPr>
              <a:t>often</a:t>
            </a:r>
            <a:r>
              <a:rPr sz="2800" spc="15" dirty="0">
                <a:latin typeface="Calibri"/>
                <a:cs typeface="Calibri"/>
              </a:rPr>
              <a:t> </a:t>
            </a:r>
            <a:r>
              <a:rPr sz="2800" spc="-20" dirty="0">
                <a:latin typeface="Calibri"/>
                <a:cs typeface="Calibri"/>
              </a:rPr>
              <a:t>involves</a:t>
            </a:r>
            <a:r>
              <a:rPr sz="2800" spc="10" dirty="0">
                <a:latin typeface="Calibri"/>
                <a:cs typeface="Calibri"/>
              </a:rPr>
              <a:t> </a:t>
            </a:r>
            <a:r>
              <a:rPr sz="2800" spc="-10" dirty="0">
                <a:latin typeface="Calibri"/>
                <a:cs typeface="Calibri"/>
              </a:rPr>
              <a:t>two </a:t>
            </a:r>
            <a:r>
              <a:rPr sz="2800" spc="-615" dirty="0">
                <a:latin typeface="Calibri"/>
                <a:cs typeface="Calibri"/>
              </a:rPr>
              <a:t> </a:t>
            </a:r>
            <a:r>
              <a:rPr sz="2800" spc="-15" dirty="0">
                <a:latin typeface="Calibri"/>
                <a:cs typeface="Calibri"/>
              </a:rPr>
              <a:t>antagonistic</a:t>
            </a:r>
            <a:r>
              <a:rPr sz="2800" dirty="0">
                <a:latin typeface="Calibri"/>
                <a:cs typeface="Calibri"/>
              </a:rPr>
              <a:t> </a:t>
            </a:r>
            <a:r>
              <a:rPr sz="2800" spc="-20" dirty="0">
                <a:latin typeface="Calibri"/>
                <a:cs typeface="Calibri"/>
              </a:rPr>
              <a:t>efforts:</a:t>
            </a:r>
            <a:endParaRPr sz="2800">
              <a:latin typeface="Calibri"/>
              <a:cs typeface="Calibri"/>
            </a:endParaRPr>
          </a:p>
          <a:p>
            <a:pPr marL="698500" lvl="1" indent="-228600">
              <a:lnSpc>
                <a:spcPct val="100000"/>
              </a:lnSpc>
              <a:spcBef>
                <a:spcPts val="215"/>
              </a:spcBef>
              <a:buFont typeface="Arial"/>
              <a:buChar char="•"/>
              <a:tabLst>
                <a:tab pos="698500" algn="l"/>
              </a:tabLst>
            </a:pPr>
            <a:r>
              <a:rPr sz="2400" spc="-5" dirty="0">
                <a:solidFill>
                  <a:srgbClr val="008000"/>
                </a:solidFill>
                <a:latin typeface="Calibri"/>
                <a:cs typeface="Calibri"/>
              </a:rPr>
              <a:t>Increasing</a:t>
            </a:r>
            <a:r>
              <a:rPr sz="2400" spc="-20" dirty="0">
                <a:solidFill>
                  <a:srgbClr val="008000"/>
                </a:solidFill>
                <a:latin typeface="Calibri"/>
                <a:cs typeface="Calibri"/>
              </a:rPr>
              <a:t> </a:t>
            </a:r>
            <a:r>
              <a:rPr sz="2400" spc="-10" dirty="0">
                <a:solidFill>
                  <a:srgbClr val="008000"/>
                </a:solidFill>
                <a:latin typeface="Calibri"/>
                <a:cs typeface="Calibri"/>
              </a:rPr>
              <a:t>precision</a:t>
            </a:r>
            <a:r>
              <a:rPr sz="2400" spc="-20" dirty="0">
                <a:solidFill>
                  <a:srgbClr val="008000"/>
                </a:solidFill>
                <a:latin typeface="Calibri"/>
                <a:cs typeface="Calibri"/>
              </a:rPr>
              <a:t> </a:t>
            </a:r>
            <a:r>
              <a:rPr sz="2400" spc="-5" dirty="0">
                <a:latin typeface="Calibri"/>
                <a:cs typeface="Calibri"/>
              </a:rPr>
              <a:t>(minimizing</a:t>
            </a:r>
            <a:r>
              <a:rPr sz="2400" spc="-15" dirty="0">
                <a:latin typeface="Calibri"/>
                <a:cs typeface="Calibri"/>
              </a:rPr>
              <a:t> </a:t>
            </a:r>
            <a:r>
              <a:rPr sz="2400" spc="-10" dirty="0">
                <a:latin typeface="Calibri"/>
                <a:cs typeface="Calibri"/>
              </a:rPr>
              <a:t>false </a:t>
            </a:r>
            <a:r>
              <a:rPr sz="2400" spc="-5" dirty="0">
                <a:latin typeface="Calibri"/>
                <a:cs typeface="Calibri"/>
              </a:rPr>
              <a:t>positives)</a:t>
            </a:r>
            <a:endParaRPr sz="2400">
              <a:latin typeface="Calibri"/>
              <a:cs typeface="Calibri"/>
            </a:endParaRPr>
          </a:p>
          <a:p>
            <a:pPr marL="698500" lvl="1" indent="-228600">
              <a:lnSpc>
                <a:spcPct val="100000"/>
              </a:lnSpc>
              <a:spcBef>
                <a:spcPts val="220"/>
              </a:spcBef>
              <a:buFont typeface="Arial"/>
              <a:buChar char="•"/>
              <a:tabLst>
                <a:tab pos="698500" algn="l"/>
              </a:tabLst>
            </a:pPr>
            <a:r>
              <a:rPr sz="2400" spc="-5" dirty="0">
                <a:solidFill>
                  <a:srgbClr val="008000"/>
                </a:solidFill>
                <a:latin typeface="Calibri"/>
                <a:cs typeface="Calibri"/>
              </a:rPr>
              <a:t>Increasing</a:t>
            </a:r>
            <a:r>
              <a:rPr sz="2400" spc="-30" dirty="0">
                <a:solidFill>
                  <a:srgbClr val="008000"/>
                </a:solidFill>
                <a:latin typeface="Calibri"/>
                <a:cs typeface="Calibri"/>
              </a:rPr>
              <a:t> </a:t>
            </a:r>
            <a:r>
              <a:rPr sz="2400" spc="-10" dirty="0">
                <a:solidFill>
                  <a:srgbClr val="008000"/>
                </a:solidFill>
                <a:latin typeface="Calibri"/>
                <a:cs typeface="Calibri"/>
              </a:rPr>
              <a:t>recall</a:t>
            </a:r>
            <a:r>
              <a:rPr sz="2400" spc="-25" dirty="0">
                <a:solidFill>
                  <a:srgbClr val="008000"/>
                </a:solidFill>
                <a:latin typeface="Calibri"/>
                <a:cs typeface="Calibri"/>
              </a:rPr>
              <a:t> </a:t>
            </a:r>
            <a:r>
              <a:rPr sz="2400" spc="-5" dirty="0">
                <a:latin typeface="Calibri"/>
                <a:cs typeface="Calibri"/>
              </a:rPr>
              <a:t>(minimizing</a:t>
            </a:r>
            <a:r>
              <a:rPr sz="2400" spc="-25" dirty="0">
                <a:latin typeface="Calibri"/>
                <a:cs typeface="Calibri"/>
              </a:rPr>
              <a:t> </a:t>
            </a:r>
            <a:r>
              <a:rPr sz="2400" spc="-10" dirty="0">
                <a:latin typeface="Calibri"/>
                <a:cs typeface="Calibri"/>
              </a:rPr>
              <a:t>false</a:t>
            </a:r>
            <a:r>
              <a:rPr sz="2400" spc="-15" dirty="0">
                <a:latin typeface="Calibri"/>
                <a:cs typeface="Calibri"/>
              </a:rPr>
              <a:t> </a:t>
            </a:r>
            <a:r>
              <a:rPr sz="2400" spc="-10" dirty="0">
                <a:latin typeface="Calibri"/>
                <a:cs typeface="Calibri"/>
              </a:rPr>
              <a:t>negatives)</a:t>
            </a:r>
            <a:endParaRPr sz="2400">
              <a:latin typeface="Calibri"/>
              <a:cs typeface="Calibri"/>
            </a:endParaRPr>
          </a:p>
          <a:p>
            <a:pPr lvl="1">
              <a:lnSpc>
                <a:spcPct val="100000"/>
              </a:lnSpc>
              <a:buFont typeface="Arial"/>
              <a:buChar char="•"/>
            </a:pPr>
            <a:endParaRPr sz="2900">
              <a:latin typeface="Calibri"/>
              <a:cs typeface="Calibri"/>
            </a:endParaRPr>
          </a:p>
          <a:p>
            <a:pPr lvl="1">
              <a:lnSpc>
                <a:spcPct val="100000"/>
              </a:lnSpc>
              <a:spcBef>
                <a:spcPts val="60"/>
              </a:spcBef>
              <a:buFont typeface="Arial"/>
              <a:buChar char="•"/>
            </a:pPr>
            <a:endParaRPr sz="2300">
              <a:latin typeface="Calibri"/>
              <a:cs typeface="Calibri"/>
            </a:endParaRPr>
          </a:p>
          <a:p>
            <a:pPr marL="698500" lvl="1" indent="-228600">
              <a:lnSpc>
                <a:spcPct val="100000"/>
              </a:lnSpc>
              <a:buFont typeface="Arial"/>
              <a:buChar char="•"/>
              <a:tabLst>
                <a:tab pos="698500" algn="l"/>
              </a:tabLst>
            </a:pPr>
            <a:r>
              <a:rPr sz="2400" spc="-10" dirty="0">
                <a:latin typeface="Calibri"/>
                <a:cs typeface="Calibri"/>
              </a:rPr>
              <a:t>Precision</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FP</a:t>
            </a:r>
            <a:endParaRPr sz="2400">
              <a:latin typeface="Calibri"/>
              <a:cs typeface="Calibri"/>
            </a:endParaRPr>
          </a:p>
          <a:p>
            <a:pPr marL="698500" lvl="1" indent="-228600">
              <a:lnSpc>
                <a:spcPct val="100000"/>
              </a:lnSpc>
              <a:spcBef>
                <a:spcPts val="240"/>
              </a:spcBef>
              <a:buFont typeface="Arial"/>
              <a:buChar char="•"/>
              <a:tabLst>
                <a:tab pos="698500" algn="l"/>
              </a:tabLst>
            </a:pPr>
            <a:r>
              <a:rPr sz="2400" spc="-15" dirty="0">
                <a:latin typeface="Calibri"/>
                <a:cs typeface="Calibri"/>
              </a:rPr>
              <a:t>Recall</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FN</a:t>
            </a:r>
            <a:endParaRPr sz="2400">
              <a:latin typeface="Calibri"/>
              <a:cs typeface="Calibri"/>
            </a:endParaRPr>
          </a:p>
          <a:p>
            <a:pPr marL="698500" lvl="1" indent="-228600">
              <a:lnSpc>
                <a:spcPct val="100000"/>
              </a:lnSpc>
              <a:spcBef>
                <a:spcPts val="215"/>
              </a:spcBef>
              <a:buFont typeface="Arial"/>
              <a:buChar char="•"/>
              <a:tabLst>
                <a:tab pos="698500" algn="l"/>
              </a:tabLst>
            </a:pPr>
            <a:r>
              <a:rPr sz="2400" spc="-5" dirty="0">
                <a:latin typeface="Calibri"/>
                <a:cs typeface="Calibri"/>
              </a:rPr>
              <a:t>F1</a:t>
            </a:r>
            <a:r>
              <a:rPr sz="2400" spc="-10" dirty="0">
                <a:latin typeface="Calibri"/>
                <a:cs typeface="Calibri"/>
              </a:rPr>
              <a:t> </a:t>
            </a:r>
            <a:r>
              <a:rPr sz="2400" dirty="0">
                <a:latin typeface="Calibri"/>
                <a:cs typeface="Calibri"/>
              </a:rPr>
              <a:t>= </a:t>
            </a:r>
            <a:r>
              <a:rPr sz="2400" spc="-5" dirty="0">
                <a:latin typeface="Calibri"/>
                <a:cs typeface="Calibri"/>
              </a:rPr>
              <a:t>(2</a:t>
            </a:r>
            <a:r>
              <a:rPr sz="2400" spc="-10" dirty="0">
                <a:latin typeface="Calibri"/>
                <a:cs typeface="Calibri"/>
              </a:rPr>
              <a:t> </a:t>
            </a:r>
            <a:r>
              <a:rPr sz="2400" dirty="0">
                <a:latin typeface="Calibri"/>
                <a:cs typeface="Calibri"/>
              </a:rPr>
              <a:t>X </a:t>
            </a:r>
            <a:r>
              <a:rPr sz="2400" spc="-5" dirty="0">
                <a:latin typeface="Calibri"/>
                <a:cs typeface="Calibri"/>
              </a:rPr>
              <a:t>Precision </a:t>
            </a:r>
            <a:r>
              <a:rPr sz="2400" dirty="0">
                <a:latin typeface="Calibri"/>
                <a:cs typeface="Calibri"/>
              </a:rPr>
              <a:t>X </a:t>
            </a:r>
            <a:r>
              <a:rPr sz="2400" spc="-15" dirty="0">
                <a:latin typeface="Calibri"/>
                <a:cs typeface="Calibri"/>
              </a:rPr>
              <a:t>Recall)</a:t>
            </a:r>
            <a:r>
              <a:rPr sz="2400" spc="-10" dirty="0">
                <a:latin typeface="Calibri"/>
                <a:cs typeface="Calibri"/>
              </a:rPr>
              <a:t> </a:t>
            </a:r>
            <a:r>
              <a:rPr sz="2400" dirty="0">
                <a:latin typeface="Calibri"/>
                <a:cs typeface="Calibri"/>
              </a:rPr>
              <a:t>/</a:t>
            </a:r>
            <a:r>
              <a:rPr sz="2400" spc="-10" dirty="0">
                <a:latin typeface="Calibri"/>
                <a:cs typeface="Calibri"/>
              </a:rPr>
              <a:t> (Precision</a:t>
            </a:r>
            <a:r>
              <a:rPr sz="2400" spc="-5" dirty="0">
                <a:latin typeface="Calibri"/>
                <a:cs typeface="Calibri"/>
              </a:rPr>
              <a:t> </a:t>
            </a:r>
            <a:r>
              <a:rPr sz="2400" dirty="0">
                <a:latin typeface="Calibri"/>
                <a:cs typeface="Calibri"/>
              </a:rPr>
              <a:t>+ </a:t>
            </a:r>
            <a:r>
              <a:rPr sz="2400" spc="-15" dirty="0">
                <a:latin typeface="Calibri"/>
                <a:cs typeface="Calibri"/>
              </a:rPr>
              <a:t>Recall)</a:t>
            </a:r>
            <a:endParaRPr sz="24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3195320" cy="1546860"/>
          </a:xfrm>
          <a:prstGeom prst="rect">
            <a:avLst/>
          </a:prstGeom>
        </p:spPr>
        <p:txBody>
          <a:bodyPr vert="horz" wrap="square" lIns="0" tIns="10795" rIns="0" bIns="0" rtlCol="0">
            <a:spAutoFit/>
          </a:bodyPr>
          <a:lstStyle/>
          <a:p>
            <a:pPr marL="12700" marR="5080">
              <a:lnSpc>
                <a:spcPct val="118900"/>
              </a:lnSpc>
              <a:spcBef>
                <a:spcPts val="85"/>
              </a:spcBef>
            </a:pPr>
            <a:r>
              <a:rPr sz="2800" b="1" spc="-10" dirty="0">
                <a:latin typeface="Calibri"/>
                <a:cs typeface="Calibri"/>
              </a:rPr>
              <a:t>Recall</a:t>
            </a:r>
            <a:r>
              <a:rPr sz="2800" b="1" spc="-5" dirty="0">
                <a:latin typeface="Calibri"/>
                <a:cs typeface="Calibri"/>
              </a:rPr>
              <a:t> </a:t>
            </a:r>
            <a:r>
              <a:rPr sz="2800" b="1" dirty="0">
                <a:latin typeface="Calibri"/>
                <a:cs typeface="Calibri"/>
              </a:rPr>
              <a:t>=</a:t>
            </a:r>
            <a:r>
              <a:rPr sz="2800" b="1" spc="5" dirty="0">
                <a:latin typeface="Calibri"/>
                <a:cs typeface="Calibri"/>
              </a:rPr>
              <a:t> </a:t>
            </a:r>
            <a:r>
              <a:rPr sz="2800" b="1" dirty="0">
                <a:latin typeface="Calibri"/>
                <a:cs typeface="Calibri"/>
              </a:rPr>
              <a:t>½ =</a:t>
            </a:r>
            <a:r>
              <a:rPr sz="2800" b="1" spc="5" dirty="0">
                <a:latin typeface="Calibri"/>
                <a:cs typeface="Calibri"/>
              </a:rPr>
              <a:t> </a:t>
            </a:r>
            <a:r>
              <a:rPr sz="2800" b="1" dirty="0">
                <a:latin typeface="Calibri"/>
                <a:cs typeface="Calibri"/>
              </a:rPr>
              <a:t>0.50 </a:t>
            </a:r>
            <a:r>
              <a:rPr sz="2800" b="1" spc="5" dirty="0">
                <a:latin typeface="Calibri"/>
                <a:cs typeface="Calibri"/>
              </a:rPr>
              <a:t> </a:t>
            </a:r>
            <a:r>
              <a:rPr sz="2800" b="1" spc="-10" dirty="0">
                <a:latin typeface="Calibri"/>
                <a:cs typeface="Calibri"/>
              </a:rPr>
              <a:t>Precision </a:t>
            </a:r>
            <a:r>
              <a:rPr sz="2800" b="1" dirty="0">
                <a:latin typeface="Calibri"/>
                <a:cs typeface="Calibri"/>
              </a:rPr>
              <a:t>= 1/3 = 0.33 </a:t>
            </a:r>
            <a:r>
              <a:rPr sz="2800" b="1" spc="-620" dirty="0">
                <a:latin typeface="Calibri"/>
                <a:cs typeface="Calibri"/>
              </a:rPr>
              <a:t> </a:t>
            </a:r>
            <a:r>
              <a:rPr sz="2800" b="1" dirty="0">
                <a:latin typeface="Calibri"/>
                <a:cs typeface="Calibri"/>
              </a:rPr>
              <a:t>F1 = 0.40</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1661993"/>
          </a:xfrm>
        </p:spPr>
        <p:txBody>
          <a:bodyPr/>
          <a:lstStyle/>
          <a:p>
            <a:r>
              <a:rPr lang="en-US" dirty="0"/>
              <a:t>Decision Tree – Additional Details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1123295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1">
            <a:extLst>
              <a:ext uri="{FF2B5EF4-FFF2-40B4-BE49-F238E27FC236}">
                <a16:creationId xmlns:a16="http://schemas.microsoft.com/office/drawing/2014/main" id="{7B6ED3EF-3B0C-D28F-DEB2-959C30296023}"/>
              </a:ext>
            </a:extLst>
          </p:cNvPr>
          <p:cNvSpPr>
            <a:spLocks noGrp="1"/>
          </p:cNvSpPr>
          <p:nvPr>
            <p:ph idx="1"/>
          </p:nvPr>
        </p:nvSpPr>
        <p:spPr>
          <a:xfrm>
            <a:off x="1981200" y="1295400"/>
            <a:ext cx="8229600" cy="6370975"/>
          </a:xfrm>
        </p:spPr>
        <p:txBody>
          <a:bodyPr/>
          <a:lstStyle/>
          <a:p>
            <a:pPr eaLnBrk="1" hangingPunct="1"/>
            <a:r>
              <a:rPr lang="en-US" altLang="hu-HU" sz="2200" dirty="0">
                <a:latin typeface="Times New Roman" panose="02020603050405020304" pitchFamily="18" charset="0"/>
                <a:cs typeface="Times New Roman" panose="02020603050405020304" pitchFamily="18" charset="0"/>
              </a:rPr>
              <a:t>We was how the decision tree classifies an example</a:t>
            </a:r>
          </a:p>
          <a:p>
            <a:pPr eaLnBrk="1" hangingPunct="1"/>
            <a:r>
              <a:rPr lang="en-US" altLang="hu-HU" sz="2200" dirty="0">
                <a:latin typeface="Times New Roman" panose="02020603050405020304" pitchFamily="18" charset="0"/>
                <a:cs typeface="Times New Roman" panose="02020603050405020304" pitchFamily="18" charset="0"/>
              </a:rPr>
              <a:t>We saw that a decision tree corresponds to a logical formula</a:t>
            </a:r>
          </a:p>
          <a:p>
            <a:pPr lvl="1" eaLnBrk="1" hangingPunct="1"/>
            <a:r>
              <a:rPr lang="en-US" altLang="hu-HU" sz="2000" dirty="0">
                <a:latin typeface="Times New Roman" panose="02020603050405020304" pitchFamily="18" charset="0"/>
                <a:cs typeface="Times New Roman" panose="02020603050405020304" pitchFamily="18" charset="0"/>
              </a:rPr>
              <a:t>So, instead of learning formulas, we can learn decision trees</a:t>
            </a:r>
          </a:p>
          <a:p>
            <a:pPr eaLnBrk="1" hangingPunct="1"/>
            <a:r>
              <a:rPr lang="en-US" altLang="hu-HU" sz="2200" dirty="0">
                <a:latin typeface="Times New Roman" panose="02020603050405020304" pitchFamily="18" charset="0"/>
                <a:cs typeface="Times New Roman" panose="02020603050405020304" pitchFamily="18" charset="0"/>
              </a:rPr>
              <a:t>But how can we learn decision trees?</a:t>
            </a:r>
          </a:p>
          <a:p>
            <a:pPr lvl="1" eaLnBrk="1" hangingPunct="1"/>
            <a:r>
              <a:rPr lang="en-US" altLang="hu-HU" sz="2000" dirty="0">
                <a:latin typeface="Times New Roman" panose="02020603050405020304" pitchFamily="18" charset="0"/>
                <a:cs typeface="Times New Roman" panose="02020603050405020304" pitchFamily="18" charset="0"/>
              </a:rPr>
              <a:t>That is, given the table with the examples, how can we automatically create a decision tree?</a:t>
            </a:r>
          </a:p>
          <a:p>
            <a:pPr lvl="1" eaLnBrk="1" hangingPunct="1"/>
            <a:r>
              <a:rPr lang="en-US" altLang="hu-HU" sz="2000" dirty="0">
                <a:latin typeface="Times New Roman" panose="02020603050405020304" pitchFamily="18" charset="0"/>
                <a:cs typeface="Times New Roman" panose="02020603050405020304" pitchFamily="18" charset="0"/>
              </a:rPr>
              <a:t>It should be consistent with the examples</a:t>
            </a:r>
          </a:p>
          <a:p>
            <a:pPr lvl="1" eaLnBrk="1" hangingPunct="1"/>
            <a:r>
              <a:rPr lang="en-US" altLang="hu-HU" sz="2000" dirty="0">
                <a:latin typeface="Times New Roman" panose="02020603050405020304" pitchFamily="18" charset="0"/>
                <a:cs typeface="Times New Roman" panose="02020603050405020304" pitchFamily="18" charset="0"/>
              </a:rPr>
              <a:t>And we also seek to build a small tree</a:t>
            </a:r>
          </a:p>
          <a:p>
            <a:pPr eaLnBrk="1" hangingPunct="1"/>
            <a:r>
              <a:rPr lang="en-US" altLang="hu-HU" sz="2200" dirty="0">
                <a:latin typeface="Times New Roman" panose="02020603050405020304" pitchFamily="18" charset="0"/>
                <a:cs typeface="Times New Roman" panose="02020603050405020304" pitchFamily="18" charset="0"/>
              </a:rPr>
              <a:t>Next, we present the ID3 tree building algorithm of Quinlan (1986)</a:t>
            </a:r>
          </a:p>
          <a:p>
            <a:pPr lvl="1" eaLnBrk="1" hangingPunct="1"/>
            <a:r>
              <a:rPr lang="en-US" altLang="hu-HU" sz="2000" dirty="0">
                <a:latin typeface="Times New Roman" panose="02020603050405020304" pitchFamily="18" charset="0"/>
                <a:cs typeface="Times New Roman" panose="02020603050405020304" pitchFamily="18" charset="0"/>
              </a:rPr>
              <a:t>It builds the tree recursively, from the root to the leaves</a:t>
            </a:r>
          </a:p>
          <a:p>
            <a:pPr lvl="1" eaLnBrk="1" hangingPunct="1"/>
            <a:r>
              <a:rPr lang="en-US" altLang="hu-HU" sz="2000" dirty="0">
                <a:latin typeface="Times New Roman" panose="02020603050405020304" pitchFamily="18" charset="0"/>
                <a:cs typeface="Times New Roman" panose="02020603050405020304" pitchFamily="18" charset="0"/>
              </a:rPr>
              <a:t>It seeks to build a small tree by a greedy attribute-picking strategy</a:t>
            </a:r>
          </a:p>
          <a:p>
            <a:pPr lvl="1" eaLnBrk="1" hangingPunct="1"/>
            <a:r>
              <a:rPr lang="en-US" altLang="hu-HU" sz="2000" dirty="0">
                <a:latin typeface="Times New Roman" panose="02020603050405020304" pitchFamily="18" charset="0"/>
                <a:cs typeface="Times New Roman" panose="02020603050405020304" pitchFamily="18" charset="0"/>
              </a:rPr>
              <a:t>It has several </a:t>
            </a:r>
            <a:r>
              <a:rPr lang="en-US" altLang="hu-HU" sz="2000" dirty="0" err="1">
                <a:latin typeface="Times New Roman" panose="02020603050405020304" pitchFamily="18" charset="0"/>
                <a:cs typeface="Times New Roman" panose="02020603050405020304" pitchFamily="18" charset="0"/>
              </a:rPr>
              <a:t>extented</a:t>
            </a:r>
            <a:r>
              <a:rPr lang="en-US" altLang="hu-HU" sz="2000" dirty="0">
                <a:latin typeface="Times New Roman" panose="02020603050405020304" pitchFamily="18" charset="0"/>
                <a:cs typeface="Times New Roman" panose="02020603050405020304" pitchFamily="18" charset="0"/>
              </a:rPr>
              <a:t> versions (see later)</a:t>
            </a:r>
            <a:br>
              <a:rPr lang="en-US" altLang="hu-HU" sz="20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10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2292" name="Cím 8">
            <a:extLst>
              <a:ext uri="{FF2B5EF4-FFF2-40B4-BE49-F238E27FC236}">
                <a16:creationId xmlns:a16="http://schemas.microsoft.com/office/drawing/2014/main" id="{EC5B2AD5-9B53-8C0A-0FE8-B24390EF561D}"/>
              </a:ext>
            </a:extLst>
          </p:cNvPr>
          <p:cNvSpPr>
            <a:spLocks noGrp="1"/>
          </p:cNvSpPr>
          <p:nvPr>
            <p:ph type="title"/>
          </p:nvPr>
        </p:nvSpPr>
        <p:spPr>
          <a:xfrm>
            <a:off x="1981200" y="381000"/>
            <a:ext cx="8229600" cy="566738"/>
          </a:xfrm>
        </p:spPr>
        <p:txBody>
          <a:bodyPr/>
          <a:lstStyle/>
          <a:p>
            <a:pPr algn="ctr" eaLnBrk="1" hangingPunct="1"/>
            <a:r>
              <a:rPr lang="en-US" altLang="hu-HU" sz="3600" b="1" dirty="0">
                <a:solidFill>
                  <a:schemeClr val="tx1"/>
                </a:solidFill>
              </a:rPr>
              <a:t>Construction of decision trees from data</a:t>
            </a:r>
            <a:endParaRPr lang="hu-HU" altLang="hu-HU" sz="36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5561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25" dirty="0"/>
              <a:t>Classiﬁer</a:t>
            </a:r>
            <a:r>
              <a:rPr spc="-610" dirty="0"/>
              <a:t> </a:t>
            </a:r>
            <a:r>
              <a:rPr spc="-229" dirty="0"/>
              <a:t>(II)</a:t>
            </a:r>
          </a:p>
        </p:txBody>
      </p:sp>
      <p:sp>
        <p:nvSpPr>
          <p:cNvPr id="3" name="object 3"/>
          <p:cNvSpPr txBox="1"/>
          <p:nvPr/>
        </p:nvSpPr>
        <p:spPr>
          <a:xfrm>
            <a:off x="1106266" y="1988972"/>
            <a:ext cx="482727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dirty="0">
                <a:latin typeface="Times New Roman"/>
                <a:cs typeface="Times New Roman"/>
              </a:rPr>
              <a:t>c</a:t>
            </a:r>
            <a:r>
              <a:rPr sz="3075" i="1" baseline="-24390" dirty="0">
                <a:latin typeface="Times New Roman"/>
                <a:cs typeface="Times New Roman"/>
              </a:rPr>
              <a:t>MAP	</a:t>
            </a:r>
            <a:r>
              <a:rPr sz="3550" spc="5" dirty="0">
                <a:latin typeface="Symbol"/>
                <a:cs typeface="Symbol"/>
              </a:rPr>
              <a:t></a:t>
            </a:r>
            <a:r>
              <a:rPr sz="3550" spc="-204"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65" dirty="0">
                <a:latin typeface="Times New Roman"/>
                <a:cs typeface="Times New Roman"/>
              </a:rPr>
              <a:t>P</a:t>
            </a:r>
            <a:r>
              <a:rPr sz="3550" spc="65" dirty="0">
                <a:latin typeface="Times New Roman"/>
                <a:cs typeface="Times New Roman"/>
              </a:rPr>
              <a:t>(</a:t>
            </a:r>
            <a:r>
              <a:rPr sz="3550" i="1" spc="65" dirty="0">
                <a:latin typeface="Times New Roman"/>
                <a:cs typeface="Times New Roman"/>
              </a:rPr>
              <a:t>d</a:t>
            </a:r>
            <a:r>
              <a:rPr sz="3550" i="1" spc="-85" dirty="0">
                <a:latin typeface="Times New Roman"/>
                <a:cs typeface="Times New Roman"/>
              </a:rPr>
              <a:t> </a:t>
            </a:r>
            <a:r>
              <a:rPr sz="3550" dirty="0">
                <a:latin typeface="Times New Roman"/>
                <a:cs typeface="Times New Roman"/>
              </a:rPr>
              <a:t>|</a:t>
            </a:r>
            <a:r>
              <a:rPr sz="3550" spc="-34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R="977900" algn="ctr">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grpSp>
        <p:nvGrpSpPr>
          <p:cNvPr id="4" name="object 4"/>
          <p:cNvGrpSpPr/>
          <p:nvPr/>
        </p:nvGrpSpPr>
        <p:grpSpPr>
          <a:xfrm>
            <a:off x="7882128" y="3252215"/>
            <a:ext cx="4011295" cy="558165"/>
            <a:chOff x="7882128" y="3252215"/>
            <a:chExt cx="4011295" cy="558165"/>
          </a:xfrm>
        </p:grpSpPr>
        <p:sp>
          <p:nvSpPr>
            <p:cNvPr id="5" name="object 5"/>
            <p:cNvSpPr/>
            <p:nvPr/>
          </p:nvSpPr>
          <p:spPr>
            <a:xfrm>
              <a:off x="7891272" y="3252215"/>
              <a:ext cx="4002024" cy="505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82128" y="3255263"/>
              <a:ext cx="3916679" cy="55473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900111" y="3259721"/>
            <a:ext cx="3832860" cy="339090"/>
          </a:xfrm>
          <a:prstGeom prst="rect">
            <a:avLst/>
          </a:prstGeom>
          <a:ln w="38100">
            <a:solidFill>
              <a:srgbClr val="FF0000"/>
            </a:solidFill>
          </a:ln>
        </p:spPr>
        <p:txBody>
          <a:bodyPr vert="horz" wrap="square" lIns="0" tIns="33020" rIns="0" bIns="0" rtlCol="0">
            <a:spAutoFit/>
          </a:bodyPr>
          <a:lstStyle/>
          <a:p>
            <a:pPr marL="90805">
              <a:lnSpc>
                <a:spcPct val="100000"/>
              </a:lnSpc>
              <a:spcBef>
                <a:spcPts val="260"/>
              </a:spcBef>
            </a:pPr>
            <a:r>
              <a:rPr sz="1600" spc="-5" dirty="0">
                <a:latin typeface="Carlito"/>
                <a:cs typeface="Carlito"/>
              </a:rPr>
              <a:t>Document </a:t>
            </a:r>
            <a:r>
              <a:rPr sz="1600" dirty="0">
                <a:latin typeface="Carlito"/>
                <a:cs typeface="Carlito"/>
              </a:rPr>
              <a:t>d </a:t>
            </a:r>
            <a:r>
              <a:rPr sz="1600" spc="-10" dirty="0">
                <a:latin typeface="Carlito"/>
                <a:cs typeface="Carlito"/>
              </a:rPr>
              <a:t>represented </a:t>
            </a:r>
            <a:r>
              <a:rPr sz="1600" spc="-5" dirty="0">
                <a:latin typeface="Carlito"/>
                <a:cs typeface="Carlito"/>
              </a:rPr>
              <a:t>as </a:t>
            </a:r>
            <a:r>
              <a:rPr sz="1600" spc="-15" dirty="0">
                <a:latin typeface="Carlito"/>
                <a:cs typeface="Carlito"/>
              </a:rPr>
              <a:t>features</a:t>
            </a:r>
            <a:r>
              <a:rPr sz="1600" spc="-20" dirty="0">
                <a:latin typeface="Carlito"/>
                <a:cs typeface="Carlito"/>
              </a:rPr>
              <a:t> </a:t>
            </a:r>
            <a:r>
              <a:rPr sz="1600" spc="-5" dirty="0">
                <a:latin typeface="Carlito"/>
                <a:cs typeface="Carlito"/>
              </a:rPr>
              <a:t>x1..xn</a:t>
            </a:r>
            <a:endParaRPr sz="1600">
              <a:latin typeface="Carlito"/>
              <a:cs typeface="Carlito"/>
            </a:endParaRPr>
          </a:p>
        </p:txBody>
      </p:sp>
      <p:sp>
        <p:nvSpPr>
          <p:cNvPr id="8" name="object 8"/>
          <p:cNvSpPr txBox="1"/>
          <p:nvPr/>
        </p:nvSpPr>
        <p:spPr>
          <a:xfrm>
            <a:off x="2013617" y="3131971"/>
            <a:ext cx="5709920" cy="883285"/>
          </a:xfrm>
          <a:prstGeom prst="rect">
            <a:avLst/>
          </a:prstGeom>
        </p:spPr>
        <p:txBody>
          <a:bodyPr vert="horz" wrap="square" lIns="0" tIns="11430" rIns="0" bIns="0" rtlCol="0">
            <a:spAutoFit/>
          </a:bodyPr>
          <a:lstStyle/>
          <a:p>
            <a:pPr marL="38100">
              <a:lnSpc>
                <a:spcPct val="100000"/>
              </a:lnSpc>
              <a:spcBef>
                <a:spcPts val="90"/>
              </a:spcBef>
            </a:pPr>
            <a:r>
              <a:rPr sz="3550" spc="5" dirty="0">
                <a:latin typeface="Symbol"/>
                <a:cs typeface="Symbol"/>
              </a:rPr>
              <a:t></a:t>
            </a:r>
            <a:r>
              <a:rPr sz="3550" spc="-195"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70"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52"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803910">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a:extLst>
              <a:ext uri="{FF2B5EF4-FFF2-40B4-BE49-F238E27FC236}">
                <a16:creationId xmlns:a16="http://schemas.microsoft.com/office/drawing/2014/main" id="{14614C7D-2CD3-BF2C-7964-AC037A96EE18}"/>
              </a:ext>
            </a:extLst>
          </p:cNvPr>
          <p:cNvSpPr>
            <a:spLocks noGrp="1"/>
          </p:cNvSpPr>
          <p:nvPr>
            <p:ph idx="1"/>
          </p:nvPr>
        </p:nvSpPr>
        <p:spPr>
          <a:xfrm>
            <a:off x="1919288" y="1844676"/>
            <a:ext cx="8229600" cy="3477875"/>
          </a:xfrm>
        </p:spPr>
        <p:txBody>
          <a:bodyPr/>
          <a:lstStyle/>
          <a:p>
            <a:pPr eaLnBrk="1" hangingPunct="1"/>
            <a:br>
              <a:rPr lang="en-US" altLang="hu-HU" sz="2000">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br>
              <a:rPr lang="en-US" altLang="hu-HU" sz="1000">
                <a:latin typeface="Times New Roman" panose="02020603050405020304" pitchFamily="18" charset="0"/>
                <a:cs typeface="Times New Roman" panose="02020603050405020304" pitchFamily="18" charset="0"/>
              </a:rPr>
            </a:br>
            <a:br>
              <a:rPr lang="en-US" altLang="hu-HU">
                <a:latin typeface="Times New Roman" panose="02020603050405020304" pitchFamily="18" charset="0"/>
                <a:cs typeface="Times New Roman" panose="02020603050405020304" pitchFamily="18" charset="0"/>
              </a:rPr>
            </a:br>
            <a:endParaRPr lang="en-US" altLang="hu-HU">
              <a:latin typeface="Times New Roman" panose="02020603050405020304" pitchFamily="18" charset="0"/>
              <a:cs typeface="Times New Roman" panose="02020603050405020304" pitchFamily="18" charset="0"/>
            </a:endParaRPr>
          </a:p>
          <a:p>
            <a:pPr eaLnBrk="1" hangingPunct="1"/>
            <a:endParaRPr lang="en-US" altLang="hu-HU" sz="22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13316" name="Cím 8">
            <a:extLst>
              <a:ext uri="{FF2B5EF4-FFF2-40B4-BE49-F238E27FC236}">
                <a16:creationId xmlns:a16="http://schemas.microsoft.com/office/drawing/2014/main" id="{B731D2F2-B500-1EF6-0F4D-EDF812DA3E59}"/>
              </a:ext>
            </a:extLst>
          </p:cNvPr>
          <p:cNvSpPr>
            <a:spLocks noGrp="1"/>
          </p:cNvSpPr>
          <p:nvPr>
            <p:ph type="title"/>
          </p:nvPr>
        </p:nvSpPr>
        <p:spPr>
          <a:xfrm>
            <a:off x="2018507" y="304800"/>
            <a:ext cx="8229600" cy="566738"/>
          </a:xfrm>
        </p:spPr>
        <p:txBody>
          <a:bodyPr/>
          <a:lstStyle/>
          <a:p>
            <a:pPr algn="ctr" eaLnBrk="1" hangingPunct="1"/>
            <a:r>
              <a:rPr lang="en-US" altLang="hu-HU" sz="3600" b="1" dirty="0">
                <a:solidFill>
                  <a:schemeClr val="tx1"/>
                </a:solidFill>
              </a:rPr>
              <a:t>The ID3 algorithm</a:t>
            </a:r>
            <a:endParaRPr lang="hu-HU" altLang="hu-HU" sz="3600" b="1" dirty="0">
              <a:solidFill>
                <a:schemeClr val="tx1"/>
              </a:solidFill>
            </a:endParaRPr>
          </a:p>
        </p:txBody>
      </p:sp>
      <p:pic>
        <p:nvPicPr>
          <p:cNvPr id="13317" name="Picture 3">
            <a:extLst>
              <a:ext uri="{FF2B5EF4-FFF2-40B4-BE49-F238E27FC236}">
                <a16:creationId xmlns:a16="http://schemas.microsoft.com/office/drawing/2014/main" id="{ABE462B8-A7EC-1D8E-8704-1E74FD99D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10108122" cy="451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1">
            <a:extLst>
              <a:ext uri="{FF2B5EF4-FFF2-40B4-BE49-F238E27FC236}">
                <a16:creationId xmlns:a16="http://schemas.microsoft.com/office/drawing/2014/main" id="{9311F94C-2FDC-EDD9-FC9A-21E03642FF2C}"/>
              </a:ext>
            </a:extLst>
          </p:cNvPr>
          <p:cNvSpPr>
            <a:spLocks noGrp="1"/>
          </p:cNvSpPr>
          <p:nvPr>
            <p:ph idx="1"/>
          </p:nvPr>
        </p:nvSpPr>
        <p:spPr>
          <a:xfrm>
            <a:off x="1774825" y="1524000"/>
            <a:ext cx="8497888" cy="7017306"/>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select an attribute for each node </a:t>
            </a:r>
          </a:p>
          <a:p>
            <a:pPr marL="342900" indent="-342900" eaLnBrk="1" hangingPunct="1">
              <a:buFont typeface="Arial" panose="020B0604020202020204" pitchFamily="34" charset="0"/>
              <a:buChar char="•"/>
            </a:pPr>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create branches according to the possible values of this attribute</a:t>
            </a:r>
          </a:p>
          <a:p>
            <a:pPr marL="742950" lvl="1" indent="-285750" eaLnBrk="1" hangingPunct="1">
              <a:buFont typeface="Arial" panose="020B0604020202020204" pitchFamily="34" charset="0"/>
              <a:buChar char="•"/>
            </a:pPr>
            <a:r>
              <a:rPr lang="en-US" altLang="hu-HU" dirty="0">
                <a:latin typeface="Times New Roman" panose="02020603050405020304" pitchFamily="18" charset="0"/>
                <a:cs typeface="Times New Roman" panose="02020603050405020304" pitchFamily="18" charset="0"/>
              </a:rPr>
              <a:t>We also divide the data items according to the actual value of this attribute</a:t>
            </a:r>
          </a:p>
          <a:p>
            <a:pPr marL="342900" indent="-342900" eaLnBrk="1" hangingPunct="1">
              <a:buFont typeface="Arial" panose="020B0604020202020204" pitchFamily="34" charset="0"/>
              <a:buChar char="•"/>
            </a:pPr>
            <a:endParaRPr lang="en-US" altLang="hu-HU"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000" dirty="0">
                <a:latin typeface="Times New Roman" panose="02020603050405020304" pitchFamily="18" charset="0"/>
                <a:cs typeface="Times New Roman" panose="02020603050405020304" pitchFamily="18" charset="0"/>
              </a:rPr>
              <a:t>We recursively repeat the algorithm for each branch and the corresponding data items</a:t>
            </a:r>
          </a:p>
          <a:p>
            <a:pPr eaLnBrk="1" hangingPunct="1"/>
            <a:endParaRPr lang="en-US" altLang="hu-HU" sz="2000" dirty="0">
              <a:latin typeface="Times New Roman" panose="02020603050405020304" pitchFamily="18" charset="0"/>
              <a:cs typeface="Times New Roman" panose="02020603050405020304" pitchFamily="18" charset="0"/>
            </a:endParaRPr>
          </a:p>
          <a:p>
            <a:pPr eaLnBrk="1" hangingPunct="1"/>
            <a:r>
              <a:rPr lang="en-US" altLang="hu-HU" sz="2000" b="1" dirty="0">
                <a:latin typeface="Times New Roman" panose="02020603050405020304" pitchFamily="18" charset="0"/>
                <a:cs typeface="Times New Roman" panose="02020603050405020304" pitchFamily="18" charset="0"/>
              </a:rPr>
              <a:t>Stopping criterions:</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latin typeface="Times New Roman" panose="02020603050405020304" pitchFamily="18" charset="0"/>
                <a:cs typeface="Times New Roman" panose="02020603050405020304" pitchFamily="18" charset="0"/>
              </a:rPr>
              <a:t>All the data in the branch are positive – create a leaf with label positive</a:t>
            </a:r>
          </a:p>
          <a:p>
            <a:pPr lvl="1" eaLnBrk="1" hangingPunct="1"/>
            <a:r>
              <a:rPr lang="en-US" altLang="hu-HU" dirty="0">
                <a:latin typeface="Times New Roman" panose="02020603050405020304" pitchFamily="18" charset="0"/>
                <a:cs typeface="Times New Roman" panose="02020603050405020304" pitchFamily="18" charset="0"/>
              </a:rPr>
              <a:t>All the data in the branch are negative – create a leaf with label negative</a:t>
            </a:r>
          </a:p>
          <a:p>
            <a:pPr lvl="1" eaLnBrk="1" hangingPunct="1"/>
            <a:r>
              <a:rPr lang="en-US" altLang="hu-HU" dirty="0">
                <a:latin typeface="Times New Roman" panose="02020603050405020304" pitchFamily="18" charset="0"/>
                <a:cs typeface="Times New Roman" panose="02020603050405020304" pitchFamily="18" charset="0"/>
              </a:rPr>
              <a:t>No data in the branch – create a leaf with the most common label at the parent node</a:t>
            </a:r>
          </a:p>
          <a:p>
            <a:pPr lvl="1" eaLnBrk="1" hangingPunct="1"/>
            <a:r>
              <a:rPr lang="en-US" altLang="hu-HU" dirty="0">
                <a:latin typeface="Times New Roman" panose="02020603050405020304" pitchFamily="18" charset="0"/>
                <a:cs typeface="Times New Roman" panose="02020603050405020304" pitchFamily="18" charset="0"/>
              </a:rPr>
              <a:t>No more attributes to test (this means that the data in this branch is contradictory ) – create a leaf with the most common label</a:t>
            </a: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8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4340" name="Cím 8">
            <a:extLst>
              <a:ext uri="{FF2B5EF4-FFF2-40B4-BE49-F238E27FC236}">
                <a16:creationId xmlns:a16="http://schemas.microsoft.com/office/drawing/2014/main" id="{B490ACE6-D814-3AE6-16CE-11BE47AE91D5}"/>
              </a:ext>
            </a:extLst>
          </p:cNvPr>
          <p:cNvSpPr>
            <a:spLocks noGrp="1"/>
          </p:cNvSpPr>
          <p:nvPr>
            <p:ph type="title"/>
          </p:nvPr>
        </p:nvSpPr>
        <p:spPr>
          <a:xfrm>
            <a:off x="2043113" y="457200"/>
            <a:ext cx="8229600" cy="566738"/>
          </a:xfrm>
        </p:spPr>
        <p:txBody>
          <a:bodyPr/>
          <a:lstStyle/>
          <a:p>
            <a:pPr algn="ctr" eaLnBrk="1" hangingPunct="1"/>
            <a:r>
              <a:rPr lang="en-US" altLang="hu-HU" sz="3600" b="1" dirty="0">
                <a:solidFill>
                  <a:schemeClr val="tx1"/>
                </a:solidFill>
              </a:rPr>
              <a:t>The ID3 algorithm - Summary</a:t>
            </a:r>
            <a:endParaRPr lang="hu-HU" altLang="hu-HU" sz="3600" b="1"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1">
            <a:extLst>
              <a:ext uri="{FF2B5EF4-FFF2-40B4-BE49-F238E27FC236}">
                <a16:creationId xmlns:a16="http://schemas.microsoft.com/office/drawing/2014/main" id="{493EB4D2-4B3E-DBF0-96E1-80E4E891B5B6}"/>
              </a:ext>
            </a:extLst>
          </p:cNvPr>
          <p:cNvSpPr>
            <a:spLocks noGrp="1"/>
          </p:cNvSpPr>
          <p:nvPr>
            <p:ph idx="1"/>
          </p:nvPr>
        </p:nvSpPr>
        <p:spPr>
          <a:xfrm>
            <a:off x="1774825" y="1524000"/>
            <a:ext cx="8497888" cy="7848302"/>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want to build a small (shallow) tree</a:t>
            </a: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Building stops when the data in all branches is “clean” – that is, the positive and negative examples do not mix</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Our heuristics will be to chose the attribute that gives the largest decrease in the “impurity” of the data</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There are many possible ways to formally define the impurity</a:t>
            </a:r>
          </a:p>
          <a:p>
            <a:pPr lvl="1" eaLnBrk="1" hangingPunct="1"/>
            <a:r>
              <a:rPr lang="en-US" altLang="hu-HU" sz="2000" dirty="0">
                <a:latin typeface="Times New Roman" panose="02020603050405020304" pitchFamily="18" charset="0"/>
                <a:cs typeface="Times New Roman" panose="02020603050405020304" pitchFamily="18" charset="0"/>
              </a:rPr>
              <a:t>One possibility is to use the notion of entropy</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We will define the information gain as the expected reduction of entropy</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At each node, we will calculate the information gain for each attribute, and select the one that gives the largest information gain</a:t>
            </a:r>
            <a:br>
              <a:rPr lang="en-US" altLang="hu-HU" sz="18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8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5364" name="Cím 8">
            <a:extLst>
              <a:ext uri="{FF2B5EF4-FFF2-40B4-BE49-F238E27FC236}">
                <a16:creationId xmlns:a16="http://schemas.microsoft.com/office/drawing/2014/main" id="{950878F4-481B-13B2-A659-D47270BCC564}"/>
              </a:ext>
            </a:extLst>
          </p:cNvPr>
          <p:cNvSpPr>
            <a:spLocks noGrp="1"/>
          </p:cNvSpPr>
          <p:nvPr>
            <p:ph type="title"/>
          </p:nvPr>
        </p:nvSpPr>
        <p:spPr>
          <a:xfrm>
            <a:off x="2043113" y="457200"/>
            <a:ext cx="8229600" cy="566738"/>
          </a:xfrm>
        </p:spPr>
        <p:txBody>
          <a:bodyPr/>
          <a:lstStyle/>
          <a:p>
            <a:pPr algn="ctr" eaLnBrk="1" hangingPunct="1"/>
            <a:r>
              <a:rPr lang="en-US" altLang="hu-HU" sz="3600" b="1" dirty="0">
                <a:solidFill>
                  <a:schemeClr val="tx1"/>
                </a:solidFill>
              </a:rPr>
              <a:t>How to select the attribute for a node?</a:t>
            </a:r>
            <a:endParaRPr lang="hu-HU" altLang="hu-HU" sz="3600" b="1"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1">
            <a:extLst>
              <a:ext uri="{FF2B5EF4-FFF2-40B4-BE49-F238E27FC236}">
                <a16:creationId xmlns:a16="http://schemas.microsoft.com/office/drawing/2014/main" id="{0D065DBC-032D-F1A1-4D21-F2C0315916F9}"/>
              </a:ext>
            </a:extLst>
          </p:cNvPr>
          <p:cNvSpPr>
            <a:spLocks noGrp="1"/>
          </p:cNvSpPr>
          <p:nvPr>
            <p:ph idx="1"/>
          </p:nvPr>
        </p:nvSpPr>
        <p:spPr>
          <a:xfrm>
            <a:off x="1847851" y="1557339"/>
            <a:ext cx="8569325" cy="6155531"/>
          </a:xfrm>
        </p:spPr>
        <p:txBody>
          <a:bodyPr/>
          <a:lstStyle/>
          <a:p>
            <a:pPr marL="342900" indent="-342900" eaLnBrk="1" hangingPunct="1">
              <a:buFont typeface="Arial" panose="020B0604020202020204" pitchFamily="34" charset="0"/>
              <a:buChar char="•"/>
            </a:pPr>
            <a:r>
              <a:rPr lang="hu-HU" altLang="hu-HU" sz="2200" dirty="0" err="1">
                <a:latin typeface="Times New Roman" panose="02020603050405020304" pitchFamily="18" charset="0"/>
                <a:cs typeface="Times New Roman" panose="02020603050405020304" pitchFamily="18" charset="0"/>
              </a:rPr>
              <a:t>It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was</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invented</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for</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discrete</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features</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involving</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binary</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features</a:t>
            </a:r>
            <a:r>
              <a:rPr lang="en-US" altLang="hu-HU" sz="2200" dirty="0">
                <a:latin typeface="Times New Roman" panose="02020603050405020304" pitchFamily="18" charset="0"/>
                <a:cs typeface="Times New Roman" panose="02020603050405020304" pitchFamily="18" charset="0"/>
              </a:rPr>
              <a:t>)</a:t>
            </a:r>
            <a:endParaRPr lang="hu-HU"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hu-HU" altLang="hu-HU" sz="2200" dirty="0" err="1">
                <a:latin typeface="Times New Roman" panose="02020603050405020304" pitchFamily="18" charset="0"/>
                <a:cs typeface="Times New Roman" panose="02020603050405020304" pitchFamily="18" charset="0"/>
              </a:rPr>
              <a:t>It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does</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not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restrict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the</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hypothesis</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space</a:t>
            </a:r>
            <a:r>
              <a:rPr lang="hu-HU" altLang="hu-HU" sz="2200" dirty="0">
                <a:latin typeface="Times New Roman" panose="02020603050405020304" pitchFamily="18" charset="0"/>
                <a:cs typeface="Times New Roman" panose="02020603050405020304" pitchFamily="18" charset="0"/>
              </a:rPr>
              <a:t> in </a:t>
            </a:r>
            <a:r>
              <a:rPr lang="hu-HU" altLang="hu-HU" sz="2200" dirty="0" err="1">
                <a:latin typeface="Times New Roman" panose="02020603050405020304" pitchFamily="18" charset="0"/>
                <a:cs typeface="Times New Roman" panose="02020603050405020304" pitchFamily="18" charset="0"/>
              </a:rPr>
              <a:t>advance</a:t>
            </a:r>
            <a:r>
              <a:rPr lang="hu-HU" altLang="hu-HU" sz="2200" dirty="0">
                <a:latin typeface="Times New Roman" panose="02020603050405020304" pitchFamily="18" charset="0"/>
                <a:cs typeface="Times New Roman" panose="02020603050405020304" pitchFamily="18" charset="0"/>
              </a:rPr>
              <a:t> </a:t>
            </a:r>
            <a:r>
              <a:rPr lang="en-US" altLang="hu-HU" sz="2200" dirty="0">
                <a:latin typeface="Times New Roman" panose="02020603050405020304" pitchFamily="18" charset="0"/>
                <a:cs typeface="Times New Roman" panose="02020603050405020304" pitchFamily="18" charset="0"/>
              </a:rPr>
              <a:t>(has no “modeling assumption”) </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so</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it</a:t>
            </a:r>
            <a:r>
              <a:rPr lang="hu-HU" altLang="hu-HU" sz="2200" dirty="0">
                <a:latin typeface="Times New Roman" panose="02020603050405020304" pitchFamily="18" charset="0"/>
                <a:cs typeface="Times New Roman" panose="02020603050405020304" pitchFamily="18" charset="0"/>
              </a:rPr>
              <a:t> </a:t>
            </a:r>
            <a:r>
              <a:rPr lang="en-US" altLang="hu-HU" sz="2200" dirty="0">
                <a:latin typeface="Times New Roman" panose="02020603050405020304" pitchFamily="18" charset="0"/>
                <a:cs typeface="Times New Roman" panose="02020603050405020304" pitchFamily="18" charset="0"/>
              </a:rPr>
              <a:t>can</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create</a:t>
            </a:r>
            <a:r>
              <a:rPr lang="hu-HU" altLang="hu-HU" sz="2200" dirty="0">
                <a:latin typeface="Times New Roman" panose="02020603050405020304" pitchFamily="18" charset="0"/>
                <a:cs typeface="Times New Roman" panose="02020603050405020304" pitchFamily="18" charset="0"/>
              </a:rPr>
              <a:t> a consistent decision </a:t>
            </a:r>
            <a:r>
              <a:rPr lang="hu-HU" altLang="hu-HU" sz="2200" dirty="0" err="1">
                <a:latin typeface="Times New Roman" panose="02020603050405020304" pitchFamily="18" charset="0"/>
                <a:cs typeface="Times New Roman" panose="02020603050405020304" pitchFamily="18" charset="0"/>
              </a:rPr>
              <a:t>tree</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for</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any</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dataset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that</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contains</a:t>
            </a:r>
            <a:r>
              <a:rPr lang="hu-HU" altLang="hu-HU" sz="2200" dirty="0">
                <a:latin typeface="Times New Roman" panose="02020603050405020304" pitchFamily="18" charset="0"/>
                <a:cs typeface="Times New Roman" panose="02020603050405020304" pitchFamily="18" charset="0"/>
              </a:rPr>
              <a:t> no </a:t>
            </a:r>
            <a:r>
              <a:rPr lang="hu-HU" altLang="hu-HU" sz="2200" dirty="0" err="1">
                <a:latin typeface="Times New Roman" panose="02020603050405020304" pitchFamily="18" charset="0"/>
                <a:cs typeface="Times New Roman" panose="02020603050405020304" pitchFamily="18" charset="0"/>
              </a:rPr>
              <a:t>contradicti</a:t>
            </a:r>
            <a:r>
              <a:rPr lang="en-US" altLang="hu-HU" sz="2200" dirty="0">
                <a:latin typeface="Times New Roman" panose="02020603050405020304" pitchFamily="18" charset="0"/>
                <a:cs typeface="Times New Roman" panose="02020603050405020304" pitchFamily="18" charset="0"/>
              </a:rPr>
              <a:t>ng samples</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It has a “preference bias”, that is, it tries to put the attributes with high information gain close to the root</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br>
              <a:rPr lang="en-US" altLang="hu-HU"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br>
              <a:rPr lang="en-US" altLang="hu-HU" sz="6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9460" name="Cím 8">
            <a:extLst>
              <a:ext uri="{FF2B5EF4-FFF2-40B4-BE49-F238E27FC236}">
                <a16:creationId xmlns:a16="http://schemas.microsoft.com/office/drawing/2014/main" id="{D03A3F7A-4CDD-B120-8FE7-6050D55C4003}"/>
              </a:ext>
            </a:extLst>
          </p:cNvPr>
          <p:cNvSpPr>
            <a:spLocks noGrp="1"/>
          </p:cNvSpPr>
          <p:nvPr>
            <p:ph type="title"/>
          </p:nvPr>
        </p:nvSpPr>
        <p:spPr>
          <a:xfrm>
            <a:off x="2063750" y="765175"/>
            <a:ext cx="8229600" cy="566738"/>
          </a:xfrm>
        </p:spPr>
        <p:txBody>
          <a:bodyPr/>
          <a:lstStyle/>
          <a:p>
            <a:pPr algn="ctr" eaLnBrk="1" hangingPunct="1"/>
            <a:r>
              <a:rPr lang="en-US" altLang="hu-HU" sz="3600" b="1" dirty="0">
                <a:solidFill>
                  <a:schemeClr val="tx1"/>
                </a:solidFill>
              </a:rPr>
              <a:t>Main properties of ID3</a:t>
            </a:r>
            <a:endParaRPr lang="hu-HU" altLang="hu-HU" sz="3600" b="1" dirty="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1">
            <a:extLst>
              <a:ext uri="{FF2B5EF4-FFF2-40B4-BE49-F238E27FC236}">
                <a16:creationId xmlns:a16="http://schemas.microsoft.com/office/drawing/2014/main" id="{0D065DBC-032D-F1A1-4D21-F2C0315916F9}"/>
              </a:ext>
            </a:extLst>
          </p:cNvPr>
          <p:cNvSpPr>
            <a:spLocks noGrp="1"/>
          </p:cNvSpPr>
          <p:nvPr>
            <p:ph idx="1"/>
          </p:nvPr>
        </p:nvSpPr>
        <p:spPr>
          <a:xfrm>
            <a:off x="1847851" y="1557339"/>
            <a:ext cx="8569325" cy="7201972"/>
          </a:xfrm>
        </p:spPr>
        <p:txBody>
          <a:bodyPr/>
          <a:lstStyle/>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The decision for the best attribute is greedy, and there is no backtracking, so the resulting tree is not guaranteed to be optimal (the smallest possible)</a:t>
            </a:r>
          </a:p>
          <a:p>
            <a:pPr eaLnBrk="1" hangingPunct="1"/>
            <a:endParaRPr lang="en-US" altLang="hu-HU" sz="24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The result is easily interpretable for humans (e.g. the tree can be directly displayed or converted to a set of IF-THEN rules)</a:t>
            </a:r>
          </a:p>
          <a:p>
            <a:pPr eaLnBrk="1" hangingPunct="1"/>
            <a:endParaRPr lang="en-US" altLang="hu-HU" sz="2400" dirty="0">
              <a:latin typeface="+mn-lt"/>
              <a:cs typeface="Times New Roman" panose="02020603050405020304" pitchFamily="18" charset="0"/>
            </a:endParaRPr>
          </a:p>
          <a:p>
            <a:pPr marL="342900" indent="-342900" eaLnBrk="1" hangingPunct="1">
              <a:buFont typeface="Arial" panose="020B0604020202020204" pitchFamily="34" charset="0"/>
              <a:buChar char="•"/>
            </a:pPr>
            <a:r>
              <a:rPr lang="en-US" altLang="hu-HU" sz="2400" dirty="0">
                <a:latin typeface="+mn-lt"/>
                <a:cs typeface="Times New Roman" panose="02020603050405020304" pitchFamily="18" charset="0"/>
              </a:rPr>
              <a:t>Not too sensitive to noise (erroneous labels), as the decision for the attributes (the entropy measure) is statistical (uses all data in the branch)</a:t>
            </a:r>
          </a:p>
          <a:p>
            <a:pPr lvl="1" eaLnBrk="1" hangingPunct="1"/>
            <a:endParaRPr lang="en-US" altLang="hu-HU" sz="2400" dirty="0">
              <a:cs typeface="Times New Roman" panose="02020603050405020304" pitchFamily="18" charset="0"/>
            </a:endParaRPr>
          </a:p>
          <a:p>
            <a:pPr marL="342900" indent="-342900">
              <a:buFont typeface="Arial" panose="020B0604020202020204" pitchFamily="34" charset="0"/>
              <a:buChar char="•"/>
            </a:pPr>
            <a:r>
              <a:rPr lang="en-US" altLang="hu-HU" sz="2400" dirty="0">
                <a:latin typeface="+mn-lt"/>
                <a:cs typeface="Times New Roman" panose="02020603050405020304" pitchFamily="18" charset="0"/>
              </a:rPr>
              <a:t>Though it becomes more and more sensitive as we get closer to the leaves</a:t>
            </a:r>
            <a:br>
              <a:rPr lang="en-US" altLang="hu-HU" sz="2600" dirty="0">
                <a:latin typeface="Times New Roman" panose="02020603050405020304" pitchFamily="18" charset="0"/>
                <a:cs typeface="Times New Roman" panose="02020603050405020304" pitchFamily="18" charset="0"/>
              </a:rPr>
            </a:br>
            <a:br>
              <a:rPr lang="en-US" altLang="hu-HU" sz="1600" dirty="0">
                <a:latin typeface="Times New Roman" panose="02020603050405020304" pitchFamily="18" charset="0"/>
                <a:cs typeface="Times New Roman" panose="02020603050405020304" pitchFamily="18" charset="0"/>
              </a:rPr>
            </a:br>
            <a:br>
              <a:rPr lang="en-US" altLang="hu-HU" dirty="0">
                <a:latin typeface="Times New Roman" panose="02020603050405020304" pitchFamily="18" charset="0"/>
                <a:cs typeface="Times New Roman" panose="02020603050405020304" pitchFamily="18" charset="0"/>
              </a:rPr>
            </a:br>
            <a:endParaRPr lang="en-US" altLang="hu-HU"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19460" name="Cím 8">
            <a:extLst>
              <a:ext uri="{FF2B5EF4-FFF2-40B4-BE49-F238E27FC236}">
                <a16:creationId xmlns:a16="http://schemas.microsoft.com/office/drawing/2014/main" id="{D03A3F7A-4CDD-B120-8FE7-6050D55C4003}"/>
              </a:ext>
            </a:extLst>
          </p:cNvPr>
          <p:cNvSpPr>
            <a:spLocks noGrp="1"/>
          </p:cNvSpPr>
          <p:nvPr>
            <p:ph type="title"/>
          </p:nvPr>
        </p:nvSpPr>
        <p:spPr>
          <a:xfrm>
            <a:off x="2063750" y="765175"/>
            <a:ext cx="8229600" cy="566738"/>
          </a:xfrm>
        </p:spPr>
        <p:txBody>
          <a:bodyPr/>
          <a:lstStyle/>
          <a:p>
            <a:pPr algn="ctr" eaLnBrk="1" hangingPunct="1"/>
            <a:r>
              <a:rPr lang="en-US" altLang="hu-HU" sz="3600" b="1" dirty="0">
                <a:solidFill>
                  <a:schemeClr val="tx1"/>
                </a:solidFill>
              </a:rPr>
              <a:t>Main properties of ID3</a:t>
            </a:r>
            <a:endParaRPr lang="hu-HU" altLang="hu-HU" sz="3600" b="1" dirty="0">
              <a:solidFill>
                <a:schemeClr val="tx1"/>
              </a:solidFill>
            </a:endParaRPr>
          </a:p>
        </p:txBody>
      </p:sp>
    </p:spTree>
    <p:extLst>
      <p:ext uri="{BB962C8B-B14F-4D97-AF65-F5344CB8AC3E}">
        <p14:creationId xmlns:p14="http://schemas.microsoft.com/office/powerpoint/2010/main" val="2351869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1">
            <a:extLst>
              <a:ext uri="{FF2B5EF4-FFF2-40B4-BE49-F238E27FC236}">
                <a16:creationId xmlns:a16="http://schemas.microsoft.com/office/drawing/2014/main" id="{17A8F0AE-B734-0F2D-232B-FDFA8DC38E1F}"/>
              </a:ext>
            </a:extLst>
          </p:cNvPr>
          <p:cNvSpPr>
            <a:spLocks noGrp="1"/>
          </p:cNvSpPr>
          <p:nvPr>
            <p:ph idx="1"/>
          </p:nvPr>
        </p:nvSpPr>
        <p:spPr>
          <a:xfrm>
            <a:off x="1828800" y="1524000"/>
            <a:ext cx="8229600" cy="6124754"/>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As we move down in the decision tree, fewer and fewer data samples remain in each branch</a:t>
            </a:r>
          </a:p>
          <a:p>
            <a:pPr lvl="1" eaLnBrk="1" hangingPunct="1"/>
            <a:r>
              <a:rPr lang="en-US" altLang="hu-HU" sz="2000" dirty="0">
                <a:latin typeface="Times New Roman" panose="02020603050405020304" pitchFamily="18" charset="0"/>
                <a:cs typeface="Times New Roman" panose="02020603050405020304" pitchFamily="18" charset="0"/>
              </a:rPr>
              <a:t>We make decisions based on fewer and fewer samples, so individual samples have a larger and larger influence </a:t>
            </a:r>
          </a:p>
          <a:p>
            <a:pPr lvl="1" eaLnBrk="1" hangingPunct="1"/>
            <a:r>
              <a:rPr lang="en-US" altLang="hu-HU" sz="2000" dirty="0">
                <a:latin typeface="Times New Roman" panose="02020603050405020304" pitchFamily="18" charset="0"/>
                <a:cs typeface="Times New Roman" panose="02020603050405020304" pitchFamily="18" charset="0"/>
              </a:rPr>
              <a:t>The chance of making a wrong decision due to e.g. a noisy (incorrectly labeled) example increases</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If the data contains no mistakes (e.g. incorrectly labeled samples), the tree building stops only when a perfect decision tree is build for the training data (training error is 0%)</a:t>
            </a:r>
          </a:p>
          <a:p>
            <a:pPr lvl="1" eaLnBrk="1" hangingPunct="1"/>
            <a:r>
              <a:rPr lang="en-US" altLang="hu-HU" sz="2000" dirty="0">
                <a:latin typeface="Times New Roman" panose="02020603050405020304" pitchFamily="18" charset="0"/>
                <a:cs typeface="Times New Roman" panose="02020603050405020304" pitchFamily="18" charset="0"/>
              </a:rPr>
              <a:t>This tree is likely to be overly complex, with many of the leaves assigned based on only a couple of examples</a:t>
            </a:r>
          </a:p>
          <a:p>
            <a:pPr lvl="1" eaLnBrk="1" hangingPunct="1"/>
            <a:r>
              <a:rPr lang="en-US" altLang="hu-HU" sz="2000" dirty="0">
                <a:latin typeface="Times New Roman" panose="02020603050405020304" pitchFamily="18" charset="0"/>
                <a:cs typeface="Times New Roman" panose="02020603050405020304" pitchFamily="18" charset="0"/>
              </a:rPr>
              <a:t>It will quite probably overfit the training data</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These are the two main reasons for </a:t>
            </a:r>
            <a:r>
              <a:rPr lang="en-US" altLang="hu-HU" sz="2200" i="1" dirty="0">
                <a:latin typeface="Times New Roman" panose="02020603050405020304" pitchFamily="18" charset="0"/>
                <a:cs typeface="Times New Roman" panose="02020603050405020304" pitchFamily="18" charset="0"/>
              </a:rPr>
              <a:t>pruning</a:t>
            </a:r>
            <a:r>
              <a:rPr lang="en-US" altLang="hu-HU" sz="2200" dirty="0">
                <a:latin typeface="Times New Roman" panose="02020603050405020304" pitchFamily="18" charset="0"/>
                <a:cs typeface="Times New Roman" panose="02020603050405020304" pitchFamily="18" charset="0"/>
              </a:rPr>
              <a:t> the tree</a:t>
            </a:r>
          </a:p>
          <a:p>
            <a:pPr lvl="1" eaLnBrk="1" hangingPunct="1"/>
            <a:endParaRPr lang="en-US" altLang="hu-HU" sz="2000" dirty="0">
              <a:latin typeface="Times New Roman" panose="02020603050405020304" pitchFamily="18" charset="0"/>
              <a:cs typeface="Times New Roman" panose="02020603050405020304" pitchFamily="18" charset="0"/>
            </a:endParaRPr>
          </a:p>
          <a:p>
            <a:pPr eaLnBrk="1" hangingPunct="1"/>
            <a:endParaRPr lang="hu-HU" altLang="hu-HU" sz="2200" dirty="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0484" name="Cím 8">
            <a:extLst>
              <a:ext uri="{FF2B5EF4-FFF2-40B4-BE49-F238E27FC236}">
                <a16:creationId xmlns:a16="http://schemas.microsoft.com/office/drawing/2014/main" id="{1BBE6EAE-EAEC-4A08-33DE-27D0FF7B56AC}"/>
              </a:ext>
            </a:extLst>
          </p:cNvPr>
          <p:cNvSpPr>
            <a:spLocks noGrp="1"/>
          </p:cNvSpPr>
          <p:nvPr>
            <p:ph type="title"/>
          </p:nvPr>
        </p:nvSpPr>
        <p:spPr>
          <a:xfrm>
            <a:off x="2057400" y="533400"/>
            <a:ext cx="8229600" cy="615553"/>
          </a:xfrm>
        </p:spPr>
        <p:txBody>
          <a:bodyPr/>
          <a:lstStyle/>
          <a:p>
            <a:pPr algn="ctr" eaLnBrk="1" hangingPunct="1"/>
            <a:r>
              <a:rPr lang="en-US" altLang="hu-HU" sz="4000" b="1" dirty="0">
                <a:solidFill>
                  <a:schemeClr val="tx1"/>
                </a:solidFill>
              </a:rPr>
              <a:t>The pruning of decision trees</a:t>
            </a:r>
            <a:endParaRPr lang="hu-HU" altLang="hu-HU" sz="4000" b="1"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1">
            <a:extLst>
              <a:ext uri="{FF2B5EF4-FFF2-40B4-BE49-F238E27FC236}">
                <a16:creationId xmlns:a16="http://schemas.microsoft.com/office/drawing/2014/main" id="{7389EEDF-F374-82FC-15DB-DA1FAE6FE46C}"/>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1508" name="Cím 8">
            <a:extLst>
              <a:ext uri="{FF2B5EF4-FFF2-40B4-BE49-F238E27FC236}">
                <a16:creationId xmlns:a16="http://schemas.microsoft.com/office/drawing/2014/main" id="{E493018E-A73A-7B03-F62E-800EBE806665}"/>
              </a:ext>
            </a:extLst>
          </p:cNvPr>
          <p:cNvSpPr>
            <a:spLocks noGrp="1"/>
          </p:cNvSpPr>
          <p:nvPr>
            <p:ph type="title"/>
          </p:nvPr>
        </p:nvSpPr>
        <p:spPr>
          <a:xfrm>
            <a:off x="2063750" y="981075"/>
            <a:ext cx="8229600" cy="566738"/>
          </a:xfrm>
        </p:spPr>
        <p:txBody>
          <a:bodyPr/>
          <a:lstStyle/>
          <a:p>
            <a:pPr algn="ctr" eaLnBrk="1" hangingPunct="1"/>
            <a:r>
              <a:rPr lang="en-US" altLang="hu-HU" sz="3600">
                <a:solidFill>
                  <a:schemeClr val="tx1"/>
                </a:solidFill>
              </a:rPr>
              <a:t>Overfitting example</a:t>
            </a:r>
            <a:endParaRPr lang="hu-HU" altLang="hu-HU" sz="3600">
              <a:solidFill>
                <a:schemeClr val="tx1"/>
              </a:solidFill>
            </a:endParaRPr>
          </a:p>
        </p:txBody>
      </p:sp>
      <p:pic>
        <p:nvPicPr>
          <p:cNvPr id="21509" name="Picture 4">
            <a:extLst>
              <a:ext uri="{FF2B5EF4-FFF2-40B4-BE49-F238E27FC236}">
                <a16:creationId xmlns:a16="http://schemas.microsoft.com/office/drawing/2014/main" id="{BC0501BF-4477-E146-601E-48BD31E5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773239"/>
            <a:ext cx="76962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1">
            <a:extLst>
              <a:ext uri="{FF2B5EF4-FFF2-40B4-BE49-F238E27FC236}">
                <a16:creationId xmlns:a16="http://schemas.microsoft.com/office/drawing/2014/main" id="{94CE9260-0E9E-4E74-F93A-12C598E49A80}"/>
              </a:ext>
            </a:extLst>
          </p:cNvPr>
          <p:cNvSpPr>
            <a:spLocks noGrp="1"/>
          </p:cNvSpPr>
          <p:nvPr>
            <p:ph idx="1"/>
          </p:nvPr>
        </p:nvSpPr>
        <p:spPr>
          <a:xfrm>
            <a:off x="1919288" y="1844675"/>
            <a:ext cx="8229600" cy="5386090"/>
          </a:xfrm>
        </p:spPr>
        <p:txBody>
          <a:bodyPr/>
          <a:lstStyle/>
          <a:p>
            <a:pPr eaLnBrk="1" hangingPunct="1"/>
            <a:r>
              <a:rPr lang="en-US" altLang="hu-HU" sz="2200">
                <a:latin typeface="Times New Roman" panose="02020603050405020304" pitchFamily="18" charset="0"/>
                <a:cs typeface="Times New Roman" panose="02020603050405020304" pitchFamily="18" charset="0"/>
              </a:rPr>
              <a:t>There are two main approaches to reduce overfitting</a:t>
            </a:r>
          </a:p>
          <a:p>
            <a:pPr eaLnBrk="1" hangingPunct="1"/>
            <a:r>
              <a:rPr lang="en-US" altLang="hu-HU" sz="2200">
                <a:latin typeface="Times New Roman" panose="02020603050405020304" pitchFamily="18" charset="0"/>
                <a:cs typeface="Times New Roman" panose="02020603050405020304" pitchFamily="18" charset="0"/>
              </a:rPr>
              <a:t>In both cases we reduce the size of the tree</a:t>
            </a:r>
          </a:p>
          <a:p>
            <a:pPr eaLnBrk="1" hangingPunct="1"/>
            <a:r>
              <a:rPr lang="en-US" altLang="hu-HU" sz="2200">
                <a:latin typeface="Times New Roman" panose="02020603050405020304" pitchFamily="18" charset="0"/>
                <a:cs typeface="Times New Roman" panose="02020603050405020304" pitchFamily="18" charset="0"/>
              </a:rPr>
              <a:t>1. approach: early stopping of tree building</a:t>
            </a:r>
          </a:p>
          <a:p>
            <a:pPr lvl="1" eaLnBrk="1" hangingPunct="1"/>
            <a:r>
              <a:rPr lang="en-US" altLang="hu-HU" sz="2000">
                <a:latin typeface="Times New Roman" panose="02020603050405020304" pitchFamily="18" charset="0"/>
                <a:cs typeface="Times New Roman" panose="02020603050405020304" pitchFamily="18" charset="0"/>
              </a:rPr>
              <a:t>E.g. do not split a node further when the number of examples in the given branch is below a given limit</a:t>
            </a:r>
          </a:p>
          <a:p>
            <a:pPr lvl="1" eaLnBrk="1" hangingPunct="1"/>
            <a:r>
              <a:rPr lang="en-US" altLang="hu-HU" sz="2000">
                <a:latin typeface="Times New Roman" panose="02020603050405020304" pitchFamily="18" charset="0"/>
                <a:cs typeface="Times New Roman" panose="02020603050405020304" pitchFamily="18" charset="0"/>
              </a:rPr>
              <a:t>Assign a leaf corresponding to the majority of labels</a:t>
            </a:r>
          </a:p>
          <a:p>
            <a:pPr eaLnBrk="1" hangingPunct="1"/>
            <a:r>
              <a:rPr lang="en-US" altLang="hu-HU" sz="2200">
                <a:latin typeface="Times New Roman" panose="02020603050405020304" pitchFamily="18" charset="0"/>
                <a:cs typeface="Times New Roman" panose="02020603050405020304" pitchFamily="18" charset="0"/>
              </a:rPr>
              <a:t>2. approach: allow the tree to build fully, then post-prune the tree</a:t>
            </a:r>
          </a:p>
          <a:p>
            <a:pPr lvl="1" eaLnBrk="1" hangingPunct="1"/>
            <a:r>
              <a:rPr lang="en-US" altLang="hu-HU" sz="2000">
                <a:latin typeface="Times New Roman" panose="02020603050405020304" pitchFamily="18" charset="0"/>
                <a:cs typeface="Times New Roman" panose="02020603050405020304" pitchFamily="18" charset="0"/>
              </a:rPr>
              <a:t>Try to prune each node by replacing it by a leaf that is labeled according to the majority of labels</a:t>
            </a:r>
          </a:p>
          <a:p>
            <a:pPr lvl="1" eaLnBrk="1" hangingPunct="1"/>
            <a:r>
              <a:rPr lang="en-US" altLang="hu-HU" sz="2000">
                <a:latin typeface="Times New Roman" panose="02020603050405020304" pitchFamily="18" charset="0"/>
                <a:cs typeface="Times New Roman" panose="02020603050405020304" pitchFamily="18" charset="0"/>
              </a:rPr>
              <a:t>Measure the effectiveness of pruning on a validation set</a:t>
            </a:r>
          </a:p>
          <a:p>
            <a:pPr lvl="1" eaLnBrk="1" hangingPunct="1"/>
            <a:r>
              <a:rPr lang="en-US" altLang="hu-HU" sz="2000">
                <a:latin typeface="Times New Roman" panose="02020603050405020304" pitchFamily="18" charset="0"/>
                <a:cs typeface="Times New Roman" panose="02020603050405020304" pitchFamily="18" charset="0"/>
              </a:rPr>
              <a:t>Remove the node that gives the largest increase in the classification accuracy on the validation set</a:t>
            </a:r>
          </a:p>
          <a:p>
            <a:pPr lvl="1" eaLnBrk="1" hangingPunct="1"/>
            <a:r>
              <a:rPr lang="en-US" altLang="hu-HU" sz="2000">
                <a:latin typeface="Times New Roman" panose="02020603050405020304" pitchFamily="18" charset="0"/>
                <a:cs typeface="Times New Roman" panose="02020603050405020304" pitchFamily="18" charset="0"/>
              </a:rPr>
              <a:t>Stop pruning when there is no increase in accuracy</a:t>
            </a:r>
          </a:p>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2532" name="Cím 8">
            <a:extLst>
              <a:ext uri="{FF2B5EF4-FFF2-40B4-BE49-F238E27FC236}">
                <a16:creationId xmlns:a16="http://schemas.microsoft.com/office/drawing/2014/main" id="{08322807-0146-9B1F-E1B2-CE8AAC97CE8F}"/>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1"/>
                </a:solidFill>
              </a:rPr>
              <a:t>The pruning of decision trees</a:t>
            </a:r>
            <a:endParaRPr lang="hu-HU" altLang="hu-HU" sz="3600" b="1" dirty="0">
              <a:solidFill>
                <a:schemeClr val="tx1"/>
              </a:solidFill>
            </a:endParaRPr>
          </a:p>
        </p:txBody>
      </p:sp>
      <p:sp>
        <p:nvSpPr>
          <p:cNvPr id="5" name="Szalagnyíl jobbra 4">
            <a:extLst>
              <a:ext uri="{FF2B5EF4-FFF2-40B4-BE49-F238E27FC236}">
                <a16:creationId xmlns:a16="http://schemas.microsoft.com/office/drawing/2014/main" id="{16B7B569-42BB-C7BE-55FB-45C11E7C316C}"/>
              </a:ext>
            </a:extLst>
          </p:cNvPr>
          <p:cNvSpPr/>
          <p:nvPr/>
        </p:nvSpPr>
        <p:spPr>
          <a:xfrm flipV="1">
            <a:off x="1847851" y="4652964"/>
            <a:ext cx="360363" cy="129698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hu-HU">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1">
            <a:extLst>
              <a:ext uri="{FF2B5EF4-FFF2-40B4-BE49-F238E27FC236}">
                <a16:creationId xmlns:a16="http://schemas.microsoft.com/office/drawing/2014/main" id="{B6646D25-8084-23E5-8E13-49486FF0AE5C}"/>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3556" name="Cím 8">
            <a:extLst>
              <a:ext uri="{FF2B5EF4-FFF2-40B4-BE49-F238E27FC236}">
                <a16:creationId xmlns:a16="http://schemas.microsoft.com/office/drawing/2014/main" id="{58259AEF-451F-EDBE-DDF5-BE12BF941895}"/>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1"/>
                </a:solidFill>
              </a:rPr>
              <a:t>Pruning example</a:t>
            </a:r>
            <a:endParaRPr lang="hu-HU" altLang="hu-HU" sz="3600" b="1" dirty="0">
              <a:solidFill>
                <a:schemeClr val="tx1"/>
              </a:solidFill>
            </a:endParaRPr>
          </a:p>
        </p:txBody>
      </p:sp>
      <p:pic>
        <p:nvPicPr>
          <p:cNvPr id="23557" name="Picture 2">
            <a:extLst>
              <a:ext uri="{FF2B5EF4-FFF2-40B4-BE49-F238E27FC236}">
                <a16:creationId xmlns:a16="http://schemas.microsoft.com/office/drawing/2014/main" id="{19121BE4-B220-3F43-E557-9B36167F0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700213"/>
            <a:ext cx="77724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1">
            <a:extLst>
              <a:ext uri="{FF2B5EF4-FFF2-40B4-BE49-F238E27FC236}">
                <a16:creationId xmlns:a16="http://schemas.microsoft.com/office/drawing/2014/main" id="{494D153C-98C2-AB51-7EA4-769B7A293160}"/>
              </a:ext>
            </a:extLst>
          </p:cNvPr>
          <p:cNvSpPr>
            <a:spLocks noGrp="1"/>
          </p:cNvSpPr>
          <p:nvPr>
            <p:ph idx="1"/>
          </p:nvPr>
        </p:nvSpPr>
        <p:spPr>
          <a:xfrm>
            <a:off x="1919288" y="1844675"/>
            <a:ext cx="8229600" cy="1261884"/>
          </a:xfrm>
        </p:spPr>
        <p:txBody>
          <a:bodyPr/>
          <a:lstStyle/>
          <a:p>
            <a:pPr lvl="1" eaLnBrk="1" hangingPunct="1"/>
            <a:endParaRPr lang="en-US" altLang="hu-HU" sz="2000">
              <a:latin typeface="Times New Roman" panose="02020603050405020304" pitchFamily="18" charset="0"/>
              <a:cs typeface="Times New Roman" panose="02020603050405020304" pitchFamily="18" charset="0"/>
            </a:endParaRPr>
          </a:p>
          <a:p>
            <a:pPr eaLnBrk="1" hangingPunct="1"/>
            <a:endParaRPr lang="hu-HU" altLang="hu-HU" sz="2200">
              <a:latin typeface="Times New Roman" panose="02020603050405020304" pitchFamily="18" charset="0"/>
              <a:cs typeface="Times New Roman" panose="02020603050405020304" pitchFamily="18" charset="0"/>
            </a:endParaRPr>
          </a:p>
          <a:p>
            <a:pPr lvl="1" eaLnBrk="1" hangingPunct="1">
              <a:buFont typeface="Wingdings 2" pitchFamily="2" charset="2"/>
              <a:buNone/>
            </a:pPr>
            <a:endParaRPr lang="hu-HU" altLang="hu-HU" sz="2000">
              <a:latin typeface="Times New Roman" panose="02020603050405020304" pitchFamily="18" charset="0"/>
              <a:cs typeface="Times New Roman" panose="02020603050405020304" pitchFamily="18" charset="0"/>
            </a:endParaRPr>
          </a:p>
          <a:p>
            <a:pPr lvl="1" eaLnBrk="1" hangingPunct="1"/>
            <a:endParaRPr lang="hu-HU" altLang="hu-HU" sz="2000">
              <a:latin typeface="Times New Roman" panose="02020603050405020304" pitchFamily="18" charset="0"/>
              <a:cs typeface="Times New Roman" panose="02020603050405020304" pitchFamily="18" charset="0"/>
            </a:endParaRPr>
          </a:p>
        </p:txBody>
      </p:sp>
      <p:sp>
        <p:nvSpPr>
          <p:cNvPr id="24580" name="Cím 8">
            <a:extLst>
              <a:ext uri="{FF2B5EF4-FFF2-40B4-BE49-F238E27FC236}">
                <a16:creationId xmlns:a16="http://schemas.microsoft.com/office/drawing/2014/main" id="{0BD0973E-2AAB-CBF9-CB9B-3001A7FE0DC2}"/>
              </a:ext>
            </a:extLst>
          </p:cNvPr>
          <p:cNvSpPr>
            <a:spLocks noGrp="1"/>
          </p:cNvSpPr>
          <p:nvPr>
            <p:ph type="title"/>
          </p:nvPr>
        </p:nvSpPr>
        <p:spPr>
          <a:xfrm>
            <a:off x="2063750" y="981075"/>
            <a:ext cx="8229600" cy="566738"/>
          </a:xfrm>
        </p:spPr>
        <p:txBody>
          <a:bodyPr/>
          <a:lstStyle/>
          <a:p>
            <a:pPr algn="ctr" eaLnBrk="1" hangingPunct="1"/>
            <a:r>
              <a:rPr lang="en-US" altLang="hu-HU" sz="3600" b="1" dirty="0">
                <a:solidFill>
                  <a:schemeClr val="tx1"/>
                </a:solidFill>
              </a:rPr>
              <a:t>Post-pruning example</a:t>
            </a:r>
            <a:endParaRPr lang="hu-HU" altLang="hu-HU" sz="3600" b="1" dirty="0">
              <a:solidFill>
                <a:schemeClr val="tx1"/>
              </a:solidFill>
            </a:endParaRPr>
          </a:p>
        </p:txBody>
      </p:sp>
      <p:pic>
        <p:nvPicPr>
          <p:cNvPr id="24581" name="Picture 4">
            <a:extLst>
              <a:ext uri="{FF2B5EF4-FFF2-40B4-BE49-F238E27FC236}">
                <a16:creationId xmlns:a16="http://schemas.microsoft.com/office/drawing/2014/main" id="{6FDCC2DC-B520-25EB-CD0F-644160AA0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83058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9404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15" dirty="0"/>
              <a:t>(III)</a:t>
            </a:r>
          </a:p>
        </p:txBody>
      </p:sp>
      <p:sp>
        <p:nvSpPr>
          <p:cNvPr id="3" name="object 3"/>
          <p:cNvSpPr/>
          <p:nvPr/>
        </p:nvSpPr>
        <p:spPr>
          <a:xfrm>
            <a:off x="8906256" y="2667000"/>
            <a:ext cx="3048000" cy="5516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02077" y="2688843"/>
            <a:ext cx="270510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rlito"/>
                <a:cs typeface="Carlito"/>
              </a:rPr>
              <a:t>How </a:t>
            </a:r>
            <a:r>
              <a:rPr sz="1600" spc="20" dirty="0">
                <a:latin typeface="Carlito"/>
                <a:cs typeface="Carlito"/>
              </a:rPr>
              <a:t>o</a:t>
            </a:r>
            <a:r>
              <a:rPr lang="en-US" sz="1600" spc="20" dirty="0">
                <a:latin typeface="Carlito"/>
                <a:cs typeface="Carlito"/>
              </a:rPr>
              <a:t>ft</a:t>
            </a:r>
            <a:r>
              <a:rPr sz="1600" spc="20" dirty="0">
                <a:latin typeface="Carlito"/>
                <a:cs typeface="Carlito"/>
              </a:rPr>
              <a:t>en </a:t>
            </a:r>
            <a:r>
              <a:rPr sz="1600" dirty="0">
                <a:latin typeface="Carlito"/>
                <a:cs typeface="Carlito"/>
              </a:rPr>
              <a:t>does </a:t>
            </a:r>
            <a:r>
              <a:rPr sz="1600" spc="-5" dirty="0">
                <a:latin typeface="Carlito"/>
                <a:cs typeface="Carlito"/>
              </a:rPr>
              <a:t>this class</a:t>
            </a:r>
            <a:r>
              <a:rPr sz="1600" spc="-55" dirty="0">
                <a:latin typeface="Carlito"/>
                <a:cs typeface="Carlito"/>
              </a:rPr>
              <a:t> </a:t>
            </a:r>
            <a:r>
              <a:rPr sz="1600" spc="-5" dirty="0">
                <a:latin typeface="Carlito"/>
                <a:cs typeface="Carlito"/>
              </a:rPr>
              <a:t>occur?</a:t>
            </a:r>
            <a:endParaRPr sz="1600" dirty="0">
              <a:latin typeface="Carlito"/>
              <a:cs typeface="Carlito"/>
            </a:endParaRPr>
          </a:p>
        </p:txBody>
      </p:sp>
      <p:sp>
        <p:nvSpPr>
          <p:cNvPr id="5" name="object 5"/>
          <p:cNvSpPr txBox="1"/>
          <p:nvPr/>
        </p:nvSpPr>
        <p:spPr>
          <a:xfrm>
            <a:off x="980300" y="2388792"/>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6" name="object 6"/>
          <p:cNvSpPr/>
          <p:nvPr/>
        </p:nvSpPr>
        <p:spPr>
          <a:xfrm>
            <a:off x="3669791" y="4779264"/>
            <a:ext cx="2663952" cy="618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759237" y="4812283"/>
            <a:ext cx="233172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rlito"/>
                <a:cs typeface="Carlito"/>
              </a:rPr>
              <a:t>O(|</a:t>
            </a:r>
            <a:r>
              <a:rPr sz="1800" i="1" spc="-30" dirty="0">
                <a:latin typeface="Trebuchet MS"/>
                <a:cs typeface="Trebuchet MS"/>
              </a:rPr>
              <a:t>X</a:t>
            </a:r>
            <a:r>
              <a:rPr sz="1800" spc="-30" dirty="0">
                <a:latin typeface="Carlito"/>
                <a:cs typeface="Carlito"/>
              </a:rPr>
              <a:t>|</a:t>
            </a:r>
            <a:r>
              <a:rPr sz="1800" i="1" spc="-44" baseline="23148" dirty="0">
                <a:latin typeface="Trebuchet MS"/>
                <a:cs typeface="Trebuchet MS"/>
              </a:rPr>
              <a:t>n</a:t>
            </a:r>
            <a:r>
              <a:rPr sz="1800" spc="-30" dirty="0">
                <a:latin typeface="Carlito"/>
                <a:cs typeface="Carlito"/>
              </a:rPr>
              <a:t>•|</a:t>
            </a:r>
            <a:r>
              <a:rPr sz="1800" i="1" spc="-30" dirty="0">
                <a:latin typeface="Trebuchet MS"/>
                <a:cs typeface="Trebuchet MS"/>
              </a:rPr>
              <a:t>C</a:t>
            </a:r>
            <a:r>
              <a:rPr sz="1800" spc="-30" dirty="0">
                <a:latin typeface="Carlito"/>
                <a:cs typeface="Carlito"/>
              </a:rPr>
              <a:t>|)</a:t>
            </a:r>
            <a:r>
              <a:rPr sz="1800" spc="-5" dirty="0">
                <a:latin typeface="Carlito"/>
                <a:cs typeface="Carlito"/>
              </a:rPr>
              <a:t> </a:t>
            </a:r>
            <a:r>
              <a:rPr sz="1800" spc="-15" dirty="0">
                <a:latin typeface="Carlito"/>
                <a:cs typeface="Carlito"/>
              </a:rPr>
              <a:t>parameters</a:t>
            </a:r>
            <a:endParaRPr sz="1800">
              <a:latin typeface="Carlito"/>
              <a:cs typeface="Carlito"/>
            </a:endParaRPr>
          </a:p>
        </p:txBody>
      </p:sp>
      <p:grpSp>
        <p:nvGrpSpPr>
          <p:cNvPr id="8" name="object 8"/>
          <p:cNvGrpSpPr/>
          <p:nvPr/>
        </p:nvGrpSpPr>
        <p:grpSpPr>
          <a:xfrm>
            <a:off x="8994647" y="2999232"/>
            <a:ext cx="3194685" cy="798830"/>
            <a:chOff x="8994647" y="2999232"/>
            <a:chExt cx="3194685" cy="798830"/>
          </a:xfrm>
        </p:grpSpPr>
        <p:sp>
          <p:nvSpPr>
            <p:cNvPr id="9" name="object 9"/>
            <p:cNvSpPr/>
            <p:nvPr/>
          </p:nvSpPr>
          <p:spPr>
            <a:xfrm>
              <a:off x="9006839" y="2999232"/>
              <a:ext cx="3182111" cy="75590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994647" y="3005328"/>
              <a:ext cx="2877311" cy="79248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013825" y="3008591"/>
            <a:ext cx="3100070" cy="584835"/>
          </a:xfrm>
          <a:prstGeom prst="rect">
            <a:avLst/>
          </a:prstGeom>
          <a:ln w="38100">
            <a:solidFill>
              <a:srgbClr val="FF0000"/>
            </a:solidFill>
          </a:ln>
        </p:spPr>
        <p:txBody>
          <a:bodyPr vert="horz" wrap="square" lIns="0" tIns="44450" rIns="0" bIns="0" rtlCol="0">
            <a:spAutoFit/>
          </a:bodyPr>
          <a:lstStyle/>
          <a:p>
            <a:pPr marL="91440" marR="542290">
              <a:lnSpc>
                <a:spcPts val="1900"/>
              </a:lnSpc>
              <a:spcBef>
                <a:spcPts val="350"/>
              </a:spcBef>
            </a:pPr>
            <a:r>
              <a:rPr sz="1600" spc="-30" dirty="0">
                <a:latin typeface="Carlito"/>
                <a:cs typeface="Carlito"/>
              </a:rPr>
              <a:t>We </a:t>
            </a:r>
            <a:r>
              <a:rPr sz="1600" spc="-10" dirty="0">
                <a:latin typeface="Carlito"/>
                <a:cs typeface="Carlito"/>
              </a:rPr>
              <a:t>can just count </a:t>
            </a:r>
            <a:r>
              <a:rPr sz="1600" spc="-5" dirty="0">
                <a:latin typeface="Carlito"/>
                <a:cs typeface="Carlito"/>
              </a:rPr>
              <a:t>the </a:t>
            </a:r>
            <a:r>
              <a:rPr sz="1600" spc="-10" dirty="0">
                <a:latin typeface="Carlito"/>
                <a:cs typeface="Carlito"/>
              </a:rPr>
              <a:t>relative  </a:t>
            </a:r>
            <a:r>
              <a:rPr sz="1600" spc="-5" dirty="0">
                <a:latin typeface="Carlito"/>
                <a:cs typeface="Carlito"/>
              </a:rPr>
              <a:t>frequencies in </a:t>
            </a:r>
            <a:r>
              <a:rPr sz="1600" dirty="0">
                <a:latin typeface="Carlito"/>
                <a:cs typeface="Carlito"/>
              </a:rPr>
              <a:t>a</a:t>
            </a:r>
            <a:r>
              <a:rPr sz="1600" spc="-20" dirty="0">
                <a:latin typeface="Carlito"/>
                <a:cs typeface="Carlito"/>
              </a:rPr>
              <a:t> </a:t>
            </a:r>
            <a:r>
              <a:rPr sz="1600" spc="-5" dirty="0">
                <a:latin typeface="Carlito"/>
                <a:cs typeface="Carlito"/>
              </a:rPr>
              <a:t>corpus</a:t>
            </a:r>
            <a:endParaRPr sz="1600">
              <a:latin typeface="Carlito"/>
              <a:cs typeface="Carlito"/>
            </a:endParaRPr>
          </a:p>
        </p:txBody>
      </p:sp>
      <p:grpSp>
        <p:nvGrpSpPr>
          <p:cNvPr id="12" name="object 12"/>
          <p:cNvGrpSpPr/>
          <p:nvPr/>
        </p:nvGrpSpPr>
        <p:grpSpPr>
          <a:xfrm>
            <a:off x="3770376" y="5254752"/>
            <a:ext cx="4803775" cy="887094"/>
            <a:chOff x="3770376" y="5254752"/>
            <a:chExt cx="4803775" cy="887094"/>
          </a:xfrm>
        </p:grpSpPr>
        <p:sp>
          <p:nvSpPr>
            <p:cNvPr id="13" name="object 13"/>
            <p:cNvSpPr/>
            <p:nvPr/>
          </p:nvSpPr>
          <p:spPr>
            <a:xfrm>
              <a:off x="3770376" y="5260848"/>
              <a:ext cx="4803648" cy="81381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834384" y="5254752"/>
              <a:ext cx="4504944" cy="886968"/>
            </a:xfrm>
            <a:prstGeom prst="rect">
              <a:avLst/>
            </a:prstGeom>
            <a:blipFill>
              <a:blip r:embed="rId7" cstate="print"/>
              <a:stretch>
                <a:fillRect/>
              </a:stretch>
            </a:blipFill>
          </p:spPr>
          <p:txBody>
            <a:bodyPr wrap="square" lIns="0" tIns="0" rIns="0" bIns="0" rtlCol="0"/>
            <a:lstStyle/>
            <a:p>
              <a:endParaRPr/>
            </a:p>
          </p:txBody>
        </p:sp>
      </p:grpSp>
      <p:sp>
        <p:nvSpPr>
          <p:cNvPr id="15" name="object 15"/>
          <p:cNvSpPr txBox="1"/>
          <p:nvPr/>
        </p:nvSpPr>
        <p:spPr>
          <a:xfrm>
            <a:off x="3778872" y="5267807"/>
            <a:ext cx="4634865" cy="646430"/>
          </a:xfrm>
          <a:prstGeom prst="rect">
            <a:avLst/>
          </a:prstGeom>
          <a:ln w="38100">
            <a:solidFill>
              <a:srgbClr val="FF0000"/>
            </a:solidFill>
          </a:ln>
        </p:spPr>
        <p:txBody>
          <a:bodyPr vert="horz" wrap="square" lIns="0" tIns="46990" rIns="0" bIns="0" rtlCol="0">
            <a:spAutoFit/>
          </a:bodyPr>
          <a:lstStyle/>
          <a:p>
            <a:pPr marL="182880" marR="399415">
              <a:lnSpc>
                <a:spcPts val="2110"/>
              </a:lnSpc>
              <a:spcBef>
                <a:spcPts val="370"/>
              </a:spcBef>
            </a:pPr>
            <a:r>
              <a:rPr sz="1800" spc="-5" dirty="0">
                <a:latin typeface="Carlito"/>
                <a:cs typeface="Carlito"/>
              </a:rPr>
              <a:t>Could only </a:t>
            </a:r>
            <a:r>
              <a:rPr sz="1800" dirty="0">
                <a:latin typeface="Carlito"/>
                <a:cs typeface="Carlito"/>
              </a:rPr>
              <a:t>be </a:t>
            </a:r>
            <a:r>
              <a:rPr sz="1800" spc="-10" dirty="0">
                <a:latin typeface="Carlito"/>
                <a:cs typeface="Carlito"/>
              </a:rPr>
              <a:t>estimated </a:t>
            </a:r>
            <a:r>
              <a:rPr sz="1800" spc="-5" dirty="0">
                <a:latin typeface="Carlito"/>
                <a:cs typeface="Carlito"/>
              </a:rPr>
              <a:t>if </a:t>
            </a:r>
            <a:r>
              <a:rPr sz="1800" dirty="0">
                <a:latin typeface="Carlito"/>
                <a:cs typeface="Carlito"/>
              </a:rPr>
              <a:t>a </a:t>
            </a:r>
            <a:r>
              <a:rPr sz="1800" spc="-30" dirty="0">
                <a:latin typeface="Carlito"/>
                <a:cs typeface="Carlito"/>
              </a:rPr>
              <a:t>very, </a:t>
            </a:r>
            <a:r>
              <a:rPr sz="1800" spc="-5" dirty="0">
                <a:latin typeface="Carlito"/>
                <a:cs typeface="Carlito"/>
              </a:rPr>
              <a:t>very </a:t>
            </a:r>
            <a:r>
              <a:rPr sz="1800" spc="-10" dirty="0">
                <a:latin typeface="Carlito"/>
                <a:cs typeface="Carlito"/>
              </a:rPr>
              <a:t>large  </a:t>
            </a:r>
            <a:r>
              <a:rPr sz="1800" spc="-5" dirty="0">
                <a:latin typeface="Carlito"/>
                <a:cs typeface="Carlito"/>
              </a:rPr>
              <a:t>number </a:t>
            </a:r>
            <a:r>
              <a:rPr sz="1800" dirty="0">
                <a:latin typeface="Carlito"/>
                <a:cs typeface="Carlito"/>
              </a:rPr>
              <a:t>of </a:t>
            </a:r>
            <a:r>
              <a:rPr sz="1800" spc="-10" dirty="0">
                <a:latin typeface="Carlito"/>
                <a:cs typeface="Carlito"/>
              </a:rPr>
              <a:t>training examples was</a:t>
            </a:r>
            <a:r>
              <a:rPr sz="1800" spc="5" dirty="0">
                <a:latin typeface="Carlito"/>
                <a:cs typeface="Carlito"/>
              </a:rPr>
              <a:t> </a:t>
            </a:r>
            <a:r>
              <a:rPr sz="1800" spc="-10" dirty="0">
                <a:latin typeface="Carlito"/>
                <a:cs typeface="Carlito"/>
              </a:rPr>
              <a:t>available.</a:t>
            </a:r>
            <a:endParaRPr sz="1800">
              <a:latin typeface="Carlito"/>
              <a:cs typeface="Carlito"/>
            </a:endParaRPr>
          </a:p>
        </p:txBody>
      </p:sp>
      <p:grpSp>
        <p:nvGrpSpPr>
          <p:cNvPr id="16" name="object 16"/>
          <p:cNvGrpSpPr/>
          <p:nvPr/>
        </p:nvGrpSpPr>
        <p:grpSpPr>
          <a:xfrm>
            <a:off x="3216719" y="1904245"/>
            <a:ext cx="5740400" cy="2905760"/>
            <a:chOff x="3216719" y="1904245"/>
            <a:chExt cx="5740400" cy="2905760"/>
          </a:xfrm>
        </p:grpSpPr>
        <p:sp>
          <p:nvSpPr>
            <p:cNvPr id="17" name="object 17"/>
            <p:cNvSpPr/>
            <p:nvPr/>
          </p:nvSpPr>
          <p:spPr>
            <a:xfrm>
              <a:off x="6726364" y="1923295"/>
              <a:ext cx="2211705" cy="1854835"/>
            </a:xfrm>
            <a:custGeom>
              <a:avLst/>
              <a:gdLst/>
              <a:ahLst/>
              <a:cxnLst/>
              <a:rect l="l" t="t" r="r" b="b"/>
              <a:pathLst>
                <a:path w="2211704" h="1854835">
                  <a:moveTo>
                    <a:pt x="1608580" y="1854561"/>
                  </a:moveTo>
                  <a:lnTo>
                    <a:pt x="1608580" y="1390921"/>
                  </a:lnTo>
                  <a:lnTo>
                    <a:pt x="0" y="1390921"/>
                  </a:lnTo>
                  <a:lnTo>
                    <a:pt x="0" y="463640"/>
                  </a:lnTo>
                  <a:lnTo>
                    <a:pt x="1608580" y="463640"/>
                  </a:lnTo>
                  <a:lnTo>
                    <a:pt x="1608580" y="0"/>
                  </a:lnTo>
                  <a:lnTo>
                    <a:pt x="2211571" y="927280"/>
                  </a:lnTo>
                  <a:lnTo>
                    <a:pt x="1608580" y="1854561"/>
                  </a:lnTo>
                  <a:close/>
                </a:path>
              </a:pathLst>
            </a:custGeom>
            <a:ln w="38100">
              <a:solidFill>
                <a:srgbClr val="FF0000"/>
              </a:solidFill>
            </a:ln>
          </p:spPr>
          <p:txBody>
            <a:bodyPr wrap="square" lIns="0" tIns="0" rIns="0" bIns="0" rtlCol="0"/>
            <a:lstStyle/>
            <a:p>
              <a:endParaRPr/>
            </a:p>
          </p:txBody>
        </p:sp>
        <p:sp>
          <p:nvSpPr>
            <p:cNvPr id="18" name="object 18"/>
            <p:cNvSpPr/>
            <p:nvPr/>
          </p:nvSpPr>
          <p:spPr>
            <a:xfrm>
              <a:off x="3235769" y="2259977"/>
              <a:ext cx="3787140" cy="2531110"/>
            </a:xfrm>
            <a:custGeom>
              <a:avLst/>
              <a:gdLst/>
              <a:ahLst/>
              <a:cxnLst/>
              <a:rect l="l" t="t" r="r" b="b"/>
              <a:pathLst>
                <a:path w="3787140" h="2531110">
                  <a:moveTo>
                    <a:pt x="0" y="1265480"/>
                  </a:moveTo>
                  <a:lnTo>
                    <a:pt x="357001" y="1265480"/>
                  </a:lnTo>
                  <a:lnTo>
                    <a:pt x="357001" y="0"/>
                  </a:lnTo>
                  <a:lnTo>
                    <a:pt x="3429811" y="0"/>
                  </a:lnTo>
                  <a:lnTo>
                    <a:pt x="3429811" y="1265480"/>
                  </a:lnTo>
                  <a:lnTo>
                    <a:pt x="3786812" y="1265480"/>
                  </a:lnTo>
                  <a:lnTo>
                    <a:pt x="1893411" y="2530961"/>
                  </a:lnTo>
                  <a:lnTo>
                    <a:pt x="0" y="1265480"/>
                  </a:lnTo>
                  <a:close/>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219200" y="2105560"/>
            <a:ext cx="9074150" cy="3631763"/>
          </a:xfrm>
        </p:spPr>
        <p:txBody>
          <a:bodyPr/>
          <a:lstStyle/>
          <a:p>
            <a:pPr marL="342900" indent="-342900" eaLnBrk="1" hangingPunct="1">
              <a:buFont typeface="Arial" panose="020B0604020202020204" pitchFamily="34" charset="0"/>
              <a:buChar char="•"/>
            </a:pPr>
            <a:r>
              <a:rPr lang="en-US" altLang="hu-HU" dirty="0">
                <a:latin typeface="+mn-lt"/>
                <a:cs typeface="Times New Roman" panose="02020603050405020304" pitchFamily="18" charset="0"/>
              </a:rPr>
              <a:t>Extension to continuous attributes</a:t>
            </a:r>
          </a:p>
          <a:p>
            <a:pPr marL="342900" indent="-342900" eaLnBrk="1" hangingPunct="1">
              <a:buFont typeface="Arial" panose="020B0604020202020204" pitchFamily="34" charset="0"/>
              <a:buChar char="•"/>
            </a:pPr>
            <a:r>
              <a:rPr lang="en-US" altLang="hu-HU" dirty="0">
                <a:latin typeface="+mn-lt"/>
                <a:cs typeface="Times New Roman" panose="02020603050405020304" pitchFamily="18" charset="0"/>
              </a:rPr>
              <a:t>Alternative measures of information gain</a:t>
            </a:r>
          </a:p>
          <a:p>
            <a:pPr marL="342900" indent="-342900" eaLnBrk="1" hangingPunct="1">
              <a:buFont typeface="Arial" panose="020B0604020202020204" pitchFamily="34" charset="0"/>
              <a:buChar char="•"/>
            </a:pPr>
            <a:r>
              <a:rPr lang="en-US" altLang="hu-HU" dirty="0">
                <a:latin typeface="+mn-lt"/>
                <a:cs typeface="Times New Roman" panose="02020603050405020304" pitchFamily="18" charset="0"/>
              </a:rPr>
              <a:t>Handling training examples with missing attributes</a:t>
            </a:r>
          </a:p>
          <a:p>
            <a:pPr marL="342900" indent="-342900" eaLnBrk="1" hangingPunct="1">
              <a:buFont typeface="Arial" panose="020B0604020202020204" pitchFamily="34" charset="0"/>
              <a:buChar char="•"/>
            </a:pPr>
            <a:r>
              <a:rPr lang="en-US" altLang="hu-HU" dirty="0">
                <a:latin typeface="+mn-lt"/>
                <a:cs typeface="Times New Roman" panose="02020603050405020304" pitchFamily="18" charset="0"/>
              </a:rPr>
              <a:t>Handling examples with different costs</a:t>
            </a:r>
          </a:p>
          <a:p>
            <a:pPr marL="342900" indent="-342900" eaLnBrk="1" hangingPunct="1">
              <a:buFont typeface="Arial" panose="020B0604020202020204" pitchFamily="34" charset="0"/>
              <a:buChar char="•"/>
            </a:pPr>
            <a:r>
              <a:rPr lang="en-US" altLang="hu-HU" dirty="0">
                <a:latin typeface="+mn-lt"/>
                <a:cs typeface="Times New Roman" panose="02020603050405020304" pitchFamily="18" charset="0"/>
              </a:rPr>
              <a:t>Most of these improvements are present in the most popular implementation of decision trees called C4.5 (Quinlan, 1993)</a:t>
            </a:r>
            <a:endParaRPr lang="hu-HU" altLang="hu-HU" dirty="0">
              <a:latin typeface="+mn-lt"/>
              <a:cs typeface="Times New Roman" panose="02020603050405020304" pitchFamily="18" charset="0"/>
            </a:endParaRP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1981200" y="762000"/>
            <a:ext cx="8229600" cy="566738"/>
          </a:xfrm>
        </p:spPr>
        <p:txBody>
          <a:bodyPr/>
          <a:lstStyle/>
          <a:p>
            <a:pPr algn="ctr" eaLnBrk="1" hangingPunct="1"/>
            <a:r>
              <a:rPr lang="en-US" altLang="hu-HU" sz="3600" b="1" dirty="0">
                <a:solidFill>
                  <a:schemeClr val="tx1"/>
                </a:solidFill>
              </a:rPr>
              <a:t>Extensions of decision trees</a:t>
            </a:r>
            <a:endParaRPr lang="hu-HU" altLang="hu-HU" sz="3600" b="1" dirty="0">
              <a:solidFill>
                <a:schemeClr val="tx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1">
            <a:extLst>
              <a:ext uri="{FF2B5EF4-FFF2-40B4-BE49-F238E27FC236}">
                <a16:creationId xmlns:a16="http://schemas.microsoft.com/office/drawing/2014/main" id="{EAB68230-C267-AC20-5B3A-371DCFF94083}"/>
              </a:ext>
            </a:extLst>
          </p:cNvPr>
          <p:cNvSpPr>
            <a:spLocks noGrp="1"/>
          </p:cNvSpPr>
          <p:nvPr>
            <p:ph idx="1"/>
          </p:nvPr>
        </p:nvSpPr>
        <p:spPr>
          <a:xfrm>
            <a:off x="1981200" y="1524000"/>
            <a:ext cx="8229600" cy="5601533"/>
          </a:xfrm>
        </p:spPr>
        <p:txBody>
          <a:bodyPr/>
          <a:lstStyle/>
          <a:p>
            <a:pPr eaLnBrk="1" hangingPunct="1"/>
            <a:r>
              <a:rPr lang="en-US" altLang="hu-HU" sz="2200" dirty="0">
                <a:latin typeface="Times New Roman" panose="02020603050405020304" pitchFamily="18" charset="0"/>
                <a:cs typeface="Times New Roman" panose="02020603050405020304" pitchFamily="18" charset="0"/>
              </a:rPr>
              <a:t>Fortunately, entropy is defined for more classes</a:t>
            </a:r>
          </a:p>
          <a:p>
            <a:pPr lvl="1" eaLnBrk="1" hangingPunct="1"/>
            <a:r>
              <a:rPr lang="en-US" altLang="hu-HU" sz="2000" dirty="0">
                <a:latin typeface="Times New Roman" panose="02020603050405020304" pitchFamily="18" charset="0"/>
                <a:cs typeface="Times New Roman" panose="02020603050405020304" pitchFamily="18" charset="0"/>
              </a:rPr>
              <a:t>Let X be a discrete random variable with c possible values. Then its entropy is defined as </a:t>
            </a: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r>
              <a:rPr lang="en-US" altLang="hu-HU" sz="2000" dirty="0">
                <a:latin typeface="Times New Roman" panose="02020603050405020304" pitchFamily="18" charset="0"/>
                <a:cs typeface="Times New Roman" panose="02020603050405020304" pitchFamily="18" charset="0"/>
              </a:rPr>
              <a:t>With this, we can easily modify the information gain function to work for more classes. The other parts of the algorithm require only minimal modifications</a:t>
            </a:r>
          </a:p>
          <a:p>
            <a:pPr lvl="1" eaLnBrk="1" hangingPunct="1"/>
            <a:endParaRPr lang="en-US" altLang="hu-HU" sz="2000" b="1" dirty="0">
              <a:cs typeface="Times New Roman" panose="02020603050405020304" pitchFamily="18" charset="0"/>
            </a:endParaRPr>
          </a:p>
          <a:p>
            <a:pPr eaLnBrk="1" hangingPunct="1"/>
            <a:r>
              <a:rPr lang="en-US" altLang="hu-HU" sz="2200" b="1" dirty="0">
                <a:latin typeface="+mn-lt"/>
                <a:cs typeface="Times New Roman" panose="02020603050405020304" pitchFamily="18" charset="0"/>
              </a:rPr>
              <a:t>Extension to probability estimation</a:t>
            </a:r>
          </a:p>
          <a:p>
            <a:pPr marL="800100" lvl="1" indent="-342900" eaLnBrk="1" hangingPunct="1">
              <a:buFont typeface="Arial" panose="020B0604020202020204" pitchFamily="34" charset="0"/>
              <a:buChar char="•"/>
            </a:pPr>
            <a:r>
              <a:rPr lang="en-US" altLang="hu-HU" sz="2000" dirty="0">
                <a:latin typeface="Times New Roman" panose="02020603050405020304" pitchFamily="18" charset="0"/>
                <a:cs typeface="Times New Roman" panose="02020603050405020304" pitchFamily="18" charset="0"/>
              </a:rPr>
              <a:t>Remember that the (pruned) tree assigns labels to leaves based on the majority of the samples in the given branch</a:t>
            </a:r>
          </a:p>
          <a:p>
            <a:pPr marL="800100" lvl="1" indent="-342900" eaLnBrk="1" hangingPunct="1">
              <a:buFont typeface="Arial" panose="020B0604020202020204" pitchFamily="34" charset="0"/>
              <a:buChar char="•"/>
            </a:pPr>
            <a:r>
              <a:rPr lang="en-US" altLang="hu-HU" sz="2000" dirty="0">
                <a:latin typeface="Times New Roman" panose="02020603050405020304" pitchFamily="18" charset="0"/>
                <a:cs typeface="Times New Roman" panose="02020603050405020304" pitchFamily="18" charset="0"/>
              </a:rPr>
              <a:t>We can easily modify this to return probability estimates for each class, estimated as the ratio of the samples belonging to the given task within the branch</a:t>
            </a: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6628" name="Cím 8">
            <a:extLst>
              <a:ext uri="{FF2B5EF4-FFF2-40B4-BE49-F238E27FC236}">
                <a16:creationId xmlns:a16="http://schemas.microsoft.com/office/drawing/2014/main" id="{65425525-D07A-AB76-32E9-F1DA6C9EE914}"/>
              </a:ext>
            </a:extLst>
          </p:cNvPr>
          <p:cNvSpPr>
            <a:spLocks noGrp="1"/>
          </p:cNvSpPr>
          <p:nvPr>
            <p:ph type="title"/>
          </p:nvPr>
        </p:nvSpPr>
        <p:spPr>
          <a:xfrm>
            <a:off x="1981200" y="457446"/>
            <a:ext cx="8229600" cy="566738"/>
          </a:xfrm>
        </p:spPr>
        <p:txBody>
          <a:bodyPr/>
          <a:lstStyle/>
          <a:p>
            <a:pPr algn="ctr" eaLnBrk="1" hangingPunct="1"/>
            <a:r>
              <a:rPr lang="en-US" altLang="hu-HU" sz="3600" b="1" dirty="0">
                <a:solidFill>
                  <a:schemeClr val="tx1"/>
                </a:solidFill>
              </a:rPr>
              <a:t>Extension to more classes</a:t>
            </a:r>
            <a:endParaRPr lang="hu-HU" altLang="hu-HU" sz="3600" b="1" dirty="0">
              <a:solidFill>
                <a:schemeClr val="tx1"/>
              </a:solidFill>
            </a:endParaRPr>
          </a:p>
        </p:txBody>
      </p:sp>
      <p:pic>
        <p:nvPicPr>
          <p:cNvPr id="26629" name="Picture 2">
            <a:extLst>
              <a:ext uri="{FF2B5EF4-FFF2-40B4-BE49-F238E27FC236}">
                <a16:creationId xmlns:a16="http://schemas.microsoft.com/office/drawing/2014/main" id="{DD42A5A7-ABF6-B415-29E4-C5D6E70A5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62200"/>
            <a:ext cx="2087563"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1">
            <a:extLst>
              <a:ext uri="{FF2B5EF4-FFF2-40B4-BE49-F238E27FC236}">
                <a16:creationId xmlns:a16="http://schemas.microsoft.com/office/drawing/2014/main" id="{9582F8F4-8355-D19C-5DF4-2B55B313A8FF}"/>
              </a:ext>
            </a:extLst>
          </p:cNvPr>
          <p:cNvSpPr>
            <a:spLocks noGrp="1"/>
          </p:cNvSpPr>
          <p:nvPr>
            <p:ph idx="1"/>
          </p:nvPr>
        </p:nvSpPr>
        <p:spPr>
          <a:xfrm>
            <a:off x="1954924" y="1512776"/>
            <a:ext cx="8229600" cy="5755422"/>
          </a:xfrm>
        </p:spPr>
        <p:txBody>
          <a:bodyPr/>
          <a:lstStyle/>
          <a:p>
            <a:pPr eaLnBrk="1" hangingPunct="1"/>
            <a:r>
              <a:rPr lang="en-US" altLang="hu-HU" sz="2200" dirty="0">
                <a:latin typeface="Times New Roman" panose="02020603050405020304" pitchFamily="18" charset="0"/>
                <a:cs typeface="Times New Roman" panose="02020603050405020304" pitchFamily="18" charset="0"/>
              </a:rPr>
              <a:t>We can discretize a continuous variable using thresholds like:</a:t>
            </a:r>
            <a:br>
              <a:rPr lang="en-US" altLang="hu-HU" sz="2200" dirty="0">
                <a:latin typeface="Times New Roman" panose="02020603050405020304" pitchFamily="18" charset="0"/>
                <a:cs typeface="Times New Roman" panose="02020603050405020304" pitchFamily="18" charset="0"/>
              </a:rPr>
            </a:br>
            <a:r>
              <a:rPr lang="hu-HU" altLang="en-US" sz="2400" dirty="0"/>
              <a:t> (</a:t>
            </a:r>
            <a:r>
              <a:rPr lang="hu-HU" altLang="en-US" sz="2400" dirty="0" err="1"/>
              <a:t>Temperature</a:t>
            </a:r>
            <a:r>
              <a:rPr lang="hu-HU" altLang="en-US" sz="2400" dirty="0"/>
              <a:t>&gt;10)</a:t>
            </a:r>
            <a:r>
              <a:rPr lang="hu-HU" altLang="en-US" sz="2400" dirty="0">
                <a:sym typeface="Symbol" pitchFamily="2" charset="2"/>
              </a:rPr>
              <a:t></a:t>
            </a:r>
            <a:r>
              <a:rPr lang="hu-HU" altLang="en-US" sz="2400" dirty="0"/>
              <a:t>(</a:t>
            </a:r>
            <a:r>
              <a:rPr lang="hu-HU" altLang="en-US" sz="2400" dirty="0" err="1"/>
              <a:t>Temperature</a:t>
            </a:r>
            <a:r>
              <a:rPr lang="hu-HU" altLang="en-US" sz="2400" dirty="0"/>
              <a:t>&lt;30)</a:t>
            </a:r>
            <a:endParaRPr lang="en-US" altLang="en-US" sz="2400" dirty="0"/>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This way the decision tree building algorithm works just as before</a:t>
            </a:r>
          </a:p>
          <a:p>
            <a:pPr lvl="1" eaLnBrk="1" hangingPunct="1"/>
            <a:r>
              <a:rPr lang="en-US" altLang="hu-HU" sz="2000" dirty="0">
                <a:latin typeface="Times New Roman" panose="02020603050405020304" pitchFamily="18" charset="0"/>
                <a:cs typeface="Times New Roman" panose="02020603050405020304" pitchFamily="18" charset="0"/>
              </a:rPr>
              <a:t>But how can we select the thresholds automatically?</a:t>
            </a:r>
          </a:p>
          <a:p>
            <a:pPr eaLnBrk="1" hangingPunct="1"/>
            <a:r>
              <a:rPr lang="en-US" altLang="hu-HU" sz="2200" dirty="0">
                <a:latin typeface="Times New Roman" panose="02020603050405020304" pitchFamily="18" charset="0"/>
                <a:cs typeface="Times New Roman" panose="02020603050405020304" pitchFamily="18" charset="0"/>
              </a:rPr>
              <a:t>Example for the earlier training data set – with continuous temperature values</a:t>
            </a:r>
          </a:p>
          <a:p>
            <a:pPr lvl="1" eaLnBrk="1" hangingPunct="1"/>
            <a:r>
              <a:rPr lang="en-US" altLang="hu-HU" sz="2000" dirty="0">
                <a:latin typeface="Times New Roman" panose="02020603050405020304" pitchFamily="18" charset="0"/>
                <a:cs typeface="Times New Roman" panose="02020603050405020304" pitchFamily="18" charset="0"/>
              </a:rPr>
              <a:t>Let</a:t>
            </a:r>
            <a:r>
              <a:rPr lang="hu-HU" altLang="hu-HU" sz="2000" dirty="0">
                <a:latin typeface="Times New Roman" panose="02020603050405020304" pitchFamily="18" charset="0"/>
                <a:cs typeface="Times New Roman" panose="02020603050405020304" pitchFamily="18" charset="0"/>
              </a:rPr>
              <a:t>’s </a:t>
            </a:r>
            <a:r>
              <a:rPr lang="hu-HU" altLang="hu-HU" sz="2000" dirty="0" err="1">
                <a:latin typeface="Times New Roman" panose="02020603050405020304" pitchFamily="18" charset="0"/>
                <a:cs typeface="Times New Roman" panose="02020603050405020304" pitchFamily="18" charset="0"/>
              </a:rPr>
              <a:t>order</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the</a:t>
            </a:r>
            <a:r>
              <a:rPr lang="hu-HU" altLang="hu-HU" sz="2000" dirty="0">
                <a:latin typeface="Times New Roman" panose="02020603050405020304" pitchFamily="18" charset="0"/>
                <a:cs typeface="Times New Roman" panose="02020603050405020304" pitchFamily="18" charset="0"/>
              </a:rPr>
              <a:t> </a:t>
            </a:r>
            <a:r>
              <a:rPr lang="en-US" altLang="hu-HU" sz="2000" dirty="0">
                <a:latin typeface="Times New Roman" panose="02020603050405020304" pitchFamily="18" charset="0"/>
                <a:cs typeface="Times New Roman" panose="02020603050405020304" pitchFamily="18" charset="0"/>
              </a:rPr>
              <a:t>examples according to the values of the attribute we want to discretize, and the target label:</a:t>
            </a: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endParaRPr lang="en-US" altLang="hu-HU" sz="2000" dirty="0">
              <a:latin typeface="Times New Roman" panose="02020603050405020304" pitchFamily="18" charset="0"/>
              <a:cs typeface="Times New Roman" panose="02020603050405020304" pitchFamily="18" charset="0"/>
            </a:endParaRPr>
          </a:p>
          <a:p>
            <a:pPr lvl="1" eaLnBrk="1" hangingPunct="1"/>
            <a:r>
              <a:rPr lang="en-US" altLang="hu-HU" sz="2000" dirty="0">
                <a:latin typeface="Times New Roman" panose="02020603050405020304" pitchFamily="18" charset="0"/>
                <a:cs typeface="Times New Roman" panose="02020603050405020304" pitchFamily="18" charset="0"/>
              </a:rPr>
              <a:t>Candidate thresholds: the average of the values where the label changes</a:t>
            </a:r>
          </a:p>
          <a:p>
            <a:pPr lvl="1" eaLnBrk="1" hangingPunct="1"/>
            <a:r>
              <a:rPr lang="en-US" altLang="hu-HU" sz="2000" dirty="0">
                <a:latin typeface="Times New Roman" panose="02020603050405020304" pitchFamily="18" charset="0"/>
                <a:cs typeface="Times New Roman" panose="02020603050405020304" pitchFamily="18" charset="0"/>
              </a:rPr>
              <a:t>We add (Temperature</a:t>
            </a:r>
            <a:r>
              <a:rPr lang="hu-HU" altLang="hu-HU" sz="2000" dirty="0">
                <a:latin typeface="Times New Roman" panose="02020603050405020304" pitchFamily="18" charset="0"/>
                <a:cs typeface="Times New Roman" panose="02020603050405020304" pitchFamily="18" charset="0"/>
              </a:rPr>
              <a:t>&lt;54</a:t>
            </a:r>
            <a:r>
              <a:rPr lang="en-US" altLang="hu-HU" sz="2000" dirty="0">
                <a:latin typeface="Times New Roman" panose="02020603050405020304" pitchFamily="18" charset="0"/>
                <a:cs typeface="Times New Roman" panose="02020603050405020304" pitchFamily="18" charset="0"/>
              </a:rPr>
              <a:t>)</a:t>
            </a:r>
            <a:r>
              <a:rPr lang="hu-HU" altLang="hu-HU" sz="2000" dirty="0">
                <a:latin typeface="Times New Roman" panose="02020603050405020304" pitchFamily="18" charset="0"/>
                <a:cs typeface="Times New Roman" panose="02020603050405020304" pitchFamily="18" charset="0"/>
              </a:rPr>
              <a:t>, </a:t>
            </a:r>
            <a:r>
              <a:rPr lang="en-US" altLang="hu-HU" sz="2000" dirty="0">
                <a:latin typeface="Times New Roman" panose="02020603050405020304" pitchFamily="18" charset="0"/>
                <a:cs typeface="Times New Roman" panose="02020603050405020304" pitchFamily="18" charset="0"/>
              </a:rPr>
              <a:t>(Temperature&gt;</a:t>
            </a:r>
            <a:r>
              <a:rPr lang="hu-HU" altLang="hu-HU" sz="2000" dirty="0">
                <a:latin typeface="Times New Roman" panose="02020603050405020304" pitchFamily="18" charset="0"/>
                <a:cs typeface="Times New Roman" panose="02020603050405020304" pitchFamily="18" charset="0"/>
              </a:rPr>
              <a:t>54</a:t>
            </a:r>
            <a:r>
              <a:rPr lang="en-US" altLang="hu-HU" sz="2000" dirty="0">
                <a:latin typeface="Times New Roman" panose="02020603050405020304" pitchFamily="18" charset="0"/>
                <a:cs typeface="Times New Roman" panose="02020603050405020304" pitchFamily="18" charset="0"/>
              </a:rPr>
              <a:t>), …to the attribute set</a:t>
            </a:r>
          </a:p>
          <a:p>
            <a:pPr lvl="1" eaLnBrk="1" hangingPunct="1"/>
            <a:r>
              <a:rPr lang="en-US" altLang="hu-HU" sz="2000" dirty="0">
                <a:latin typeface="Times New Roman" panose="02020603050405020304" pitchFamily="18" charset="0"/>
                <a:cs typeface="Times New Roman" panose="02020603050405020304" pitchFamily="18" charset="0"/>
              </a:rPr>
              <a:t>We let the information gain select from these during tree building</a:t>
            </a:r>
          </a:p>
          <a:p>
            <a:pPr lvl="1" eaLnBrk="1" hangingPunct="1">
              <a:buFont typeface="Wingdings 2" pitchFamily="2"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7652" name="Cím 8">
            <a:extLst>
              <a:ext uri="{FF2B5EF4-FFF2-40B4-BE49-F238E27FC236}">
                <a16:creationId xmlns:a16="http://schemas.microsoft.com/office/drawing/2014/main" id="{EF81A335-D655-9DB3-45C4-F7A843A0A6C8}"/>
              </a:ext>
            </a:extLst>
          </p:cNvPr>
          <p:cNvSpPr>
            <a:spLocks noGrp="1"/>
          </p:cNvSpPr>
          <p:nvPr>
            <p:ph type="title"/>
          </p:nvPr>
        </p:nvSpPr>
        <p:spPr>
          <a:xfrm>
            <a:off x="1981200" y="533400"/>
            <a:ext cx="8229600" cy="566738"/>
          </a:xfrm>
        </p:spPr>
        <p:txBody>
          <a:bodyPr/>
          <a:lstStyle/>
          <a:p>
            <a:pPr algn="ctr" eaLnBrk="1" hangingPunct="1"/>
            <a:r>
              <a:rPr lang="en-US" altLang="hu-HU" sz="3600" b="1" dirty="0">
                <a:solidFill>
                  <a:schemeClr val="tx1"/>
                </a:solidFill>
              </a:rPr>
              <a:t>Extension to continuous attributes</a:t>
            </a:r>
            <a:endParaRPr lang="hu-HU" altLang="hu-HU" sz="3600" b="1" dirty="0">
              <a:solidFill>
                <a:schemeClr val="tx1"/>
              </a:solidFill>
            </a:endParaRPr>
          </a:p>
        </p:txBody>
      </p:sp>
      <p:pic>
        <p:nvPicPr>
          <p:cNvPr id="27653" name="Picture 2">
            <a:extLst>
              <a:ext uri="{FF2B5EF4-FFF2-40B4-BE49-F238E27FC236}">
                <a16:creationId xmlns:a16="http://schemas.microsoft.com/office/drawing/2014/main" id="{1ACF4EB0-D275-914B-44FA-A70BF94B1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4419600"/>
            <a:ext cx="698341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1">
            <a:extLst>
              <a:ext uri="{FF2B5EF4-FFF2-40B4-BE49-F238E27FC236}">
                <a16:creationId xmlns:a16="http://schemas.microsoft.com/office/drawing/2014/main" id="{F2DE119D-9F0B-B74A-B1B5-C0C0AEC4A28D}"/>
              </a:ext>
            </a:extLst>
          </p:cNvPr>
          <p:cNvSpPr>
            <a:spLocks noGrp="1"/>
          </p:cNvSpPr>
          <p:nvPr>
            <p:ph idx="1"/>
          </p:nvPr>
        </p:nvSpPr>
        <p:spPr>
          <a:xfrm>
            <a:off x="1684393" y="1491277"/>
            <a:ext cx="8991600" cy="5478423"/>
          </a:xfrm>
        </p:spPr>
        <p:txBody>
          <a:bodyPr/>
          <a:lstStyle/>
          <a:p>
            <a:pPr eaLnBrk="1" hangingPunct="1"/>
            <a:r>
              <a:rPr lang="en-US" altLang="hu-HU" sz="2200" b="1" dirty="0">
                <a:latin typeface="Times New Roman" panose="02020603050405020304" pitchFamily="18" charset="0"/>
                <a:cs typeface="Times New Roman" panose="02020603050405020304" pitchFamily="18" charset="0"/>
              </a:rPr>
              <a:t>What can we do if a feature is missing during testing?</a:t>
            </a:r>
          </a:p>
          <a:p>
            <a:pPr lvl="1" eaLnBrk="1" hangingPunct="1"/>
            <a:r>
              <a:rPr lang="en-US" altLang="hu-HU" dirty="0">
                <a:latin typeface="Times New Roman" panose="02020603050405020304" pitchFamily="18" charset="0"/>
                <a:cs typeface="Times New Roman" panose="02020603050405020304" pitchFamily="18" charset="0"/>
              </a:rPr>
              <a:t>During tree building, we count the number </a:t>
            </a:r>
            <a:br>
              <a:rPr lang="en-US" altLang="hu-HU" dirty="0">
                <a:latin typeface="Times New Roman" panose="02020603050405020304" pitchFamily="18" charset="0"/>
                <a:cs typeface="Times New Roman" panose="02020603050405020304" pitchFamily="18" charset="0"/>
              </a:rPr>
            </a:br>
            <a:r>
              <a:rPr lang="en-US" altLang="hu-HU" dirty="0">
                <a:latin typeface="Times New Roman" panose="02020603050405020304" pitchFamily="18" charset="0"/>
                <a:cs typeface="Times New Roman" panose="02020603050405020304" pitchFamily="18" charset="0"/>
              </a:rPr>
              <a:t>of occurrences for each branch</a:t>
            </a:r>
          </a:p>
          <a:p>
            <a:pPr lvl="1" eaLnBrk="1" hangingPunct="1"/>
            <a:r>
              <a:rPr lang="en-US" altLang="hu-HU" dirty="0">
                <a:latin typeface="Times New Roman" panose="02020603050405020304" pitchFamily="18" charset="0"/>
                <a:cs typeface="Times New Roman" panose="02020603050405020304" pitchFamily="18" charset="0"/>
              </a:rPr>
              <a:t>After building the tree, we create an additional </a:t>
            </a:r>
            <a:br>
              <a:rPr lang="en-US" altLang="hu-HU" dirty="0">
                <a:latin typeface="Times New Roman" panose="02020603050405020304" pitchFamily="18" charset="0"/>
                <a:cs typeface="Times New Roman" panose="02020603050405020304" pitchFamily="18" charset="0"/>
              </a:rPr>
            </a:br>
            <a:r>
              <a:rPr lang="en-US" altLang="hu-HU" dirty="0">
                <a:latin typeface="Times New Roman" panose="02020603050405020304" pitchFamily="18" charset="0"/>
                <a:cs typeface="Times New Roman" panose="02020603050405020304" pitchFamily="18" charset="0"/>
              </a:rPr>
              <a:t>“unknown” path, and label it with the label of </a:t>
            </a:r>
            <a:br>
              <a:rPr lang="en-US" altLang="hu-HU" dirty="0">
                <a:latin typeface="Times New Roman" panose="02020603050405020304" pitchFamily="18" charset="0"/>
                <a:cs typeface="Times New Roman" panose="02020603050405020304" pitchFamily="18" charset="0"/>
              </a:rPr>
            </a:br>
            <a:r>
              <a:rPr lang="en-US" altLang="hu-HU" dirty="0">
                <a:latin typeface="Times New Roman" panose="02020603050405020304" pitchFamily="18" charset="0"/>
                <a:cs typeface="Times New Roman" panose="02020603050405020304" pitchFamily="18" charset="0"/>
              </a:rPr>
              <a:t>the most frequent path</a:t>
            </a:r>
          </a:p>
          <a:p>
            <a:pPr eaLnBrk="1" hangingPunct="1"/>
            <a:endParaRPr lang="en-US" altLang="hu-HU" sz="2000" dirty="0">
              <a:latin typeface="Times New Roman" panose="02020603050405020304" pitchFamily="18" charset="0"/>
              <a:cs typeface="Times New Roman" panose="02020603050405020304" pitchFamily="18" charset="0"/>
            </a:endParaRPr>
          </a:p>
          <a:p>
            <a:pPr eaLnBrk="1" hangingPunct="1"/>
            <a:r>
              <a:rPr lang="en-US" altLang="hu-HU" sz="2000" b="1" dirty="0">
                <a:latin typeface="Times New Roman" panose="02020603050405020304" pitchFamily="18" charset="0"/>
                <a:cs typeface="Times New Roman" panose="02020603050405020304" pitchFamily="18" charset="0"/>
              </a:rPr>
              <a:t>What can we do if there are missing features </a:t>
            </a:r>
            <a:br>
              <a:rPr lang="hu-HU" altLang="hu-HU" sz="2000" b="1" dirty="0">
                <a:latin typeface="Times New Roman" panose="02020603050405020304" pitchFamily="18" charset="0"/>
                <a:cs typeface="Times New Roman" panose="02020603050405020304" pitchFamily="18" charset="0"/>
              </a:rPr>
            </a:br>
            <a:r>
              <a:rPr lang="en-US" altLang="hu-HU" sz="2000" b="1" dirty="0">
                <a:latin typeface="Times New Roman" panose="02020603050405020304" pitchFamily="18" charset="0"/>
                <a:cs typeface="Times New Roman" panose="02020603050405020304" pitchFamily="18" charset="0"/>
              </a:rPr>
              <a:t>during training (tree building)?</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latin typeface="Times New Roman" panose="02020603050405020304" pitchFamily="18" charset="0"/>
                <a:cs typeface="Times New Roman" panose="02020603050405020304" pitchFamily="18" charset="0"/>
              </a:rPr>
              <a:t>Let</a:t>
            </a:r>
            <a:r>
              <a:rPr lang="hu-HU" altLang="hu-HU" dirty="0">
                <a:latin typeface="Times New Roman" panose="02020603050405020304" pitchFamily="18" charset="0"/>
                <a:cs typeface="Times New Roman" panose="02020603050405020304" pitchFamily="18" charset="0"/>
              </a:rPr>
              <a:t>’s </a:t>
            </a:r>
            <a:r>
              <a:rPr lang="hu-HU" altLang="hu-HU" dirty="0" err="1">
                <a:latin typeface="Times New Roman" panose="02020603050405020304" pitchFamily="18" charset="0"/>
                <a:cs typeface="Times New Roman" panose="02020603050405020304" pitchFamily="18" charset="0"/>
              </a:rPr>
              <a:t>build</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tree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without</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using</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samples</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that</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have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missing</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features</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we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assume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that</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these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correspond</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to</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majority</a:t>
            </a:r>
            <a:r>
              <a:rPr lang="hu-HU" altLang="hu-HU" dirty="0">
                <a:latin typeface="Times New Roman" panose="02020603050405020304" pitchFamily="18" charset="0"/>
                <a:cs typeface="Times New Roman" panose="02020603050405020304" pitchFamily="18" charset="0"/>
              </a:rPr>
              <a:t> of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samples</a:t>
            </a:r>
            <a:r>
              <a:rPr lang="hu-HU" altLang="hu-HU" dirty="0">
                <a:latin typeface="Times New Roman" panose="02020603050405020304" pitchFamily="18" charset="0"/>
                <a:cs typeface="Times New Roman" panose="02020603050405020304" pitchFamily="18" charset="0"/>
              </a:rPr>
              <a:t>)</a:t>
            </a:r>
          </a:p>
          <a:p>
            <a:pPr lvl="1" eaLnBrk="1" hangingPunct="1"/>
            <a:r>
              <a:rPr lang="hu-HU" altLang="hu-HU" dirty="0" err="1">
                <a:latin typeface="Times New Roman" panose="02020603050405020304" pitchFamily="18" charset="0"/>
                <a:cs typeface="Times New Roman" panose="02020603050405020304" pitchFamily="18" charset="0"/>
              </a:rPr>
              <a:t>From</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occurrences</a:t>
            </a:r>
            <a:r>
              <a:rPr lang="hu-HU" altLang="hu-HU" dirty="0">
                <a:latin typeface="Times New Roman" panose="02020603050405020304" pitchFamily="18" charset="0"/>
                <a:cs typeface="Times New Roman" panose="02020603050405020304" pitchFamily="18" charset="0"/>
              </a:rPr>
              <a:t> of </a:t>
            </a:r>
            <a:r>
              <a:rPr lang="hu-HU" altLang="hu-HU" dirty="0" err="1">
                <a:latin typeface="Times New Roman" panose="02020603050405020304" pitchFamily="18" charset="0"/>
                <a:cs typeface="Times New Roman" panose="02020603050405020304" pitchFamily="18" charset="0"/>
              </a:rPr>
              <a:t>each</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branch</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we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can</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create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probability</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estimates</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similarly</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to</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method</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shown</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above</a:t>
            </a:r>
            <a:r>
              <a:rPr lang="hu-HU" altLang="hu-HU" dirty="0">
                <a:latin typeface="Times New Roman" panose="02020603050405020304" pitchFamily="18" charset="0"/>
                <a:cs typeface="Times New Roman" panose="02020603050405020304" pitchFamily="18" charset="0"/>
              </a:rPr>
              <a:t>)</a:t>
            </a:r>
          </a:p>
          <a:p>
            <a:pPr lvl="1" eaLnBrk="1" hangingPunct="1"/>
            <a:r>
              <a:rPr lang="hu-HU" altLang="hu-HU" dirty="0" err="1">
                <a:latin typeface="Times New Roman" panose="02020603050405020304" pitchFamily="18" charset="0"/>
                <a:cs typeface="Times New Roman" panose="02020603050405020304" pitchFamily="18" charset="0"/>
              </a:rPr>
              <a:t>We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assign</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most </a:t>
            </a:r>
            <a:r>
              <a:rPr lang="hu-HU" altLang="hu-HU" dirty="0" err="1">
                <a:latin typeface="Times New Roman" panose="02020603050405020304" pitchFamily="18" charset="0"/>
                <a:cs typeface="Times New Roman" panose="02020603050405020304" pitchFamily="18" charset="0"/>
              </a:rPr>
              <a:t>probable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value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to</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each</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missing</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feature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then</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we</a:t>
            </a:r>
            <a:r>
              <a:rPr lang="hu-HU" altLang="hu-HU" dirty="0">
                <a:latin typeface="Times New Roman" panose="02020603050405020304" pitchFamily="18" charset="0"/>
                <a:cs typeface="Times New Roman" panose="02020603050405020304" pitchFamily="18" charset="0"/>
              </a:rPr>
              <a:t> update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tree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by</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using</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also</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samples</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with</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the</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missing</a:t>
            </a:r>
            <a:r>
              <a:rPr lang="hu-HU" altLang="hu-HU" dirty="0">
                <a:latin typeface="Times New Roman" panose="02020603050405020304" pitchFamily="18" charset="0"/>
                <a:cs typeface="Times New Roman" panose="02020603050405020304" pitchFamily="18" charset="0"/>
              </a:rPr>
              <a:t> </a:t>
            </a:r>
            <a:r>
              <a:rPr lang="hu-HU" altLang="hu-HU" dirty="0" err="1">
                <a:latin typeface="Times New Roman" panose="02020603050405020304" pitchFamily="18" charset="0"/>
                <a:cs typeface="Times New Roman" panose="02020603050405020304" pitchFamily="18" charset="0"/>
              </a:rPr>
              <a:t>features</a:t>
            </a:r>
            <a:endParaRPr lang="hu-HU" altLang="hu-HU" dirty="0">
              <a:latin typeface="Times New Roman" panose="02020603050405020304" pitchFamily="18" charset="0"/>
              <a:cs typeface="Times New Roman" panose="02020603050405020304" pitchFamily="18" charset="0"/>
            </a:endParaRPr>
          </a:p>
          <a:p>
            <a:pPr eaLnBrk="1" hangingPunct="1"/>
            <a:r>
              <a:rPr lang="hu-HU" altLang="hu-HU" sz="2000" dirty="0" err="1">
                <a:latin typeface="Times New Roman" panose="02020603050405020304" pitchFamily="18" charset="0"/>
                <a:cs typeface="Times New Roman" panose="02020603050405020304" pitchFamily="18" charset="0"/>
              </a:rPr>
              <a:t>There</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are</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many</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other</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methods</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for</a:t>
            </a:r>
            <a:r>
              <a:rPr lang="hu-HU" altLang="hu-HU" sz="2000" dirty="0">
                <a:latin typeface="Times New Roman" panose="02020603050405020304" pitchFamily="18" charset="0"/>
                <a:cs typeface="Times New Roman" panose="02020603050405020304" pitchFamily="18" charset="0"/>
              </a:rPr>
              <a:t> </a:t>
            </a:r>
            <a:r>
              <a:rPr lang="hu-HU" altLang="hu-HU" sz="2000" dirty="0" err="1">
                <a:latin typeface="Times New Roman" panose="02020603050405020304" pitchFamily="18" charset="0"/>
                <a:cs typeface="Times New Roman" panose="02020603050405020304" pitchFamily="18" charset="0"/>
              </a:rPr>
              <a:t>this</a:t>
            </a:r>
            <a:r>
              <a:rPr lang="hu-HU" altLang="hu-HU" sz="2000" dirty="0">
                <a:latin typeface="Times New Roman" panose="02020603050405020304" pitchFamily="18" charset="0"/>
                <a:cs typeface="Times New Roman" panose="02020603050405020304" pitchFamily="18" charset="0"/>
              </a:rPr>
              <a:t> – more </a:t>
            </a:r>
            <a:r>
              <a:rPr lang="hu-HU" altLang="hu-HU" sz="2000" dirty="0" err="1">
                <a:latin typeface="Times New Roman" panose="02020603050405020304" pitchFamily="18" charset="0"/>
                <a:cs typeface="Times New Roman" panose="02020603050405020304" pitchFamily="18" charset="0"/>
              </a:rPr>
              <a:t>or</a:t>
            </a:r>
            <a:r>
              <a:rPr lang="hu-HU" altLang="hu-HU" sz="2000" dirty="0">
                <a:latin typeface="Times New Roman" panose="02020603050405020304" pitchFamily="18" charset="0"/>
                <a:cs typeface="Times New Roman" panose="02020603050405020304" pitchFamily="18" charset="0"/>
              </a:rPr>
              <a:t> less </a:t>
            </a:r>
            <a:r>
              <a:rPr lang="hu-HU" altLang="hu-HU" sz="2000" dirty="0" err="1">
                <a:latin typeface="Times New Roman" panose="02020603050405020304" pitchFamily="18" charset="0"/>
                <a:cs typeface="Times New Roman" panose="02020603050405020304" pitchFamily="18" charset="0"/>
              </a:rPr>
              <a:t>sophisticated</a:t>
            </a: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8676" name="Cím 8">
            <a:extLst>
              <a:ext uri="{FF2B5EF4-FFF2-40B4-BE49-F238E27FC236}">
                <a16:creationId xmlns:a16="http://schemas.microsoft.com/office/drawing/2014/main" id="{9BF55345-3F92-E6A5-4ECF-1BA5A51D3152}"/>
              </a:ext>
            </a:extLst>
          </p:cNvPr>
          <p:cNvSpPr>
            <a:spLocks noGrp="1"/>
          </p:cNvSpPr>
          <p:nvPr>
            <p:ph type="title"/>
          </p:nvPr>
        </p:nvSpPr>
        <p:spPr>
          <a:xfrm>
            <a:off x="2065393" y="457200"/>
            <a:ext cx="8229600" cy="566738"/>
          </a:xfrm>
        </p:spPr>
        <p:txBody>
          <a:bodyPr/>
          <a:lstStyle/>
          <a:p>
            <a:pPr algn="ctr" eaLnBrk="1" hangingPunct="1"/>
            <a:r>
              <a:rPr lang="en-US" altLang="hu-HU" sz="3600" b="1" dirty="0">
                <a:solidFill>
                  <a:schemeClr val="tx1"/>
                </a:solidFill>
              </a:rPr>
              <a:t>Extension to missing features</a:t>
            </a:r>
            <a:endParaRPr lang="hu-HU" altLang="hu-HU" sz="3600" b="1" dirty="0">
              <a:solidFill>
                <a:schemeClr val="tx1"/>
              </a:solidFill>
            </a:endParaRPr>
          </a:p>
        </p:txBody>
      </p:sp>
      <p:pic>
        <p:nvPicPr>
          <p:cNvPr id="28677" name="Picture 2">
            <a:extLst>
              <a:ext uri="{FF2B5EF4-FFF2-40B4-BE49-F238E27FC236}">
                <a16:creationId xmlns:a16="http://schemas.microsoft.com/office/drawing/2014/main" id="{15007436-CA56-1C94-95B8-15B8CED7A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752600"/>
            <a:ext cx="291147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1">
            <a:extLst>
              <a:ext uri="{FF2B5EF4-FFF2-40B4-BE49-F238E27FC236}">
                <a16:creationId xmlns:a16="http://schemas.microsoft.com/office/drawing/2014/main" id="{75AA1CF7-6220-9535-11C4-1D07DCD59C15}"/>
              </a:ext>
            </a:extLst>
          </p:cNvPr>
          <p:cNvSpPr>
            <a:spLocks noGrp="1"/>
          </p:cNvSpPr>
          <p:nvPr>
            <p:ph idx="1"/>
          </p:nvPr>
        </p:nvSpPr>
        <p:spPr>
          <a:xfrm>
            <a:off x="1295400" y="1295400"/>
            <a:ext cx="9677400" cy="5170646"/>
          </a:xfrm>
        </p:spPr>
        <p:txBody>
          <a:bodyPr/>
          <a:lstStyle/>
          <a:p>
            <a:pPr eaLnBrk="1" hangingPunct="1"/>
            <a:r>
              <a:rPr lang="hu-HU" altLang="hu-HU" sz="2200" dirty="0" err="1">
                <a:latin typeface="Times New Roman" panose="02020603050405020304" pitchFamily="18" charset="0"/>
                <a:cs typeface="Times New Roman" panose="02020603050405020304" pitchFamily="18" charset="0"/>
              </a:rPr>
              <a:t>We</a:t>
            </a:r>
            <a:r>
              <a:rPr lang="hu-HU" altLang="hu-HU" sz="2200" dirty="0">
                <a:latin typeface="Times New Roman" panose="02020603050405020304" pitchFamily="18" charset="0"/>
                <a:cs typeface="Times New Roman" panose="02020603050405020304" pitchFamily="18" charset="0"/>
              </a:rPr>
              <a:t> </a:t>
            </a:r>
            <a:r>
              <a:rPr lang="hu-HU" altLang="hu-HU" sz="2200" dirty="0" err="1">
                <a:latin typeface="Times New Roman" panose="02020603050405020304" pitchFamily="18" charset="0"/>
                <a:cs typeface="Times New Roman" panose="02020603050405020304" pitchFamily="18" charset="0"/>
              </a:rPr>
              <a:t>introduce</a:t>
            </a:r>
            <a:r>
              <a:rPr lang="hu-HU" altLang="hu-HU" sz="2200" dirty="0">
                <a:latin typeface="Times New Roman" panose="02020603050405020304" pitchFamily="18" charset="0"/>
                <a:cs typeface="Times New Roman" panose="02020603050405020304" pitchFamily="18" charset="0"/>
              </a:rPr>
              <a:t> Split </a:t>
            </a:r>
            <a:r>
              <a:rPr lang="hu-HU" altLang="hu-HU" sz="2200" dirty="0" err="1">
                <a:latin typeface="Times New Roman" panose="02020603050405020304" pitchFamily="18" charset="0"/>
                <a:cs typeface="Times New Roman" panose="02020603050405020304" pitchFamily="18" charset="0"/>
              </a:rPr>
              <a:t>Information</a:t>
            </a:r>
            <a:r>
              <a:rPr lang="en-US" altLang="hu-HU" sz="2200" dirty="0">
                <a:latin typeface="Times New Roman" panose="02020603050405020304" pitchFamily="18" charset="0"/>
                <a:cs typeface="Times New Roman" panose="02020603050405020304" pitchFamily="18" charset="0"/>
              </a:rPr>
              <a:t>:</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It measures the entropy of the partitioning of S. </a:t>
            </a:r>
          </a:p>
          <a:p>
            <a:pPr eaLnBrk="1" hangingPunct="1"/>
            <a:r>
              <a:rPr lang="en-US" altLang="hu-HU" sz="2200" dirty="0">
                <a:latin typeface="Times New Roman" panose="02020603050405020304" pitchFamily="18" charset="0"/>
                <a:cs typeface="Times New Roman" panose="02020603050405020304" pitchFamily="18" charset="0"/>
              </a:rPr>
              <a:t>More subsets and more uniform division among the subsets results in higher values</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latin typeface="Times New Roman" panose="02020603050405020304" pitchFamily="18" charset="0"/>
                <a:cs typeface="Times New Roman" panose="02020603050405020304" pitchFamily="18" charset="0"/>
              </a:rPr>
              <a:t>Example: </a:t>
            </a:r>
            <a:r>
              <a:rPr lang="en-US" altLang="hu-HU" dirty="0" err="1">
                <a:latin typeface="Times New Roman" panose="02020603050405020304" pitchFamily="18" charset="0"/>
                <a:cs typeface="Times New Roman" panose="02020603050405020304" pitchFamily="18" charset="0"/>
              </a:rPr>
              <a:t>SplitInformation</a:t>
            </a:r>
            <a:r>
              <a:rPr lang="en-US" altLang="hu-HU" dirty="0">
                <a:latin typeface="Times New Roman" panose="02020603050405020304" pitchFamily="18" charset="0"/>
                <a:cs typeface="Times New Roman" panose="02020603050405020304" pitchFamily="18" charset="0"/>
              </a:rPr>
              <a:t> for n equally distributed classes:</a:t>
            </a:r>
          </a:p>
          <a:p>
            <a:pPr lvl="1" eaLnBrk="1" hangingPunct="1"/>
            <a:endParaRPr lang="en-US" altLang="hu-HU" dirty="0">
              <a:latin typeface="Times New Roman" panose="02020603050405020304" pitchFamily="18" charset="0"/>
              <a:cs typeface="Times New Roman" panose="02020603050405020304" pitchFamily="18" charset="0"/>
            </a:endParaRPr>
          </a:p>
          <a:p>
            <a:pPr lvl="1" eaLnBrk="1" hangingPunct="1"/>
            <a:r>
              <a:rPr lang="en-US" altLang="hu-HU" dirty="0">
                <a:latin typeface="Times New Roman" panose="02020603050405020304" pitchFamily="18" charset="0"/>
                <a:cs typeface="Times New Roman" panose="02020603050405020304" pitchFamily="18" charset="0"/>
              </a:rPr>
              <a:t>It increases as n increases</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We introduce a new attribute selection metric as:</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err="1">
                <a:latin typeface="Times New Roman" panose="02020603050405020304" pitchFamily="18" charset="0"/>
                <a:cs typeface="Times New Roman" panose="02020603050405020304" pitchFamily="18" charset="0"/>
              </a:rPr>
              <a:t>GainRatio</a:t>
            </a:r>
            <a:r>
              <a:rPr lang="en-US" altLang="hu-HU" sz="2200" dirty="0">
                <a:latin typeface="Times New Roman" panose="02020603050405020304" pitchFamily="18" charset="0"/>
                <a:cs typeface="Times New Roman" panose="02020603050405020304" pitchFamily="18" charset="0"/>
              </a:rPr>
              <a:t> penalizes attributes that create many small subsets</a:t>
            </a:r>
            <a:endParaRPr lang="hu-HU" altLang="hu-HU" sz="2200" dirty="0">
              <a:latin typeface="Times New Roman" panose="02020603050405020304" pitchFamily="18" charset="0"/>
              <a:cs typeface="Times New Roman" panose="02020603050405020304" pitchFamily="18" charset="0"/>
            </a:endParaRPr>
          </a:p>
        </p:txBody>
      </p:sp>
      <p:sp>
        <p:nvSpPr>
          <p:cNvPr id="30724" name="Cím 8">
            <a:extLst>
              <a:ext uri="{FF2B5EF4-FFF2-40B4-BE49-F238E27FC236}">
                <a16:creationId xmlns:a16="http://schemas.microsoft.com/office/drawing/2014/main" id="{A623FAA2-FFC3-E841-BF7F-9E2398584E82}"/>
              </a:ext>
            </a:extLst>
          </p:cNvPr>
          <p:cNvSpPr>
            <a:spLocks noGrp="1"/>
          </p:cNvSpPr>
          <p:nvPr>
            <p:ph type="title"/>
          </p:nvPr>
        </p:nvSpPr>
        <p:spPr>
          <a:xfrm>
            <a:off x="1981200" y="487199"/>
            <a:ext cx="8229600" cy="566738"/>
          </a:xfrm>
        </p:spPr>
        <p:txBody>
          <a:bodyPr/>
          <a:lstStyle/>
          <a:p>
            <a:pPr algn="ctr" eaLnBrk="1" hangingPunct="1"/>
            <a:r>
              <a:rPr lang="hu-HU" altLang="hu-HU" sz="3600" b="1" dirty="0" err="1">
                <a:solidFill>
                  <a:schemeClr val="tx1"/>
                </a:solidFill>
              </a:rPr>
              <a:t>Gain</a:t>
            </a:r>
            <a:r>
              <a:rPr lang="hu-HU" altLang="hu-HU" sz="3600" b="1" dirty="0">
                <a:solidFill>
                  <a:schemeClr val="tx1"/>
                </a:solidFill>
              </a:rPr>
              <a:t> ratio</a:t>
            </a:r>
          </a:p>
        </p:txBody>
      </p:sp>
      <p:pic>
        <p:nvPicPr>
          <p:cNvPr id="30725" name="Picture 2">
            <a:extLst>
              <a:ext uri="{FF2B5EF4-FFF2-40B4-BE49-F238E27FC236}">
                <a16:creationId xmlns:a16="http://schemas.microsoft.com/office/drawing/2014/main" id="{A7007636-9486-C61A-B1CE-6E05701A1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52452"/>
            <a:ext cx="4763102" cy="84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3">
            <a:extLst>
              <a:ext uri="{FF2B5EF4-FFF2-40B4-BE49-F238E27FC236}">
                <a16:creationId xmlns:a16="http://schemas.microsoft.com/office/drawing/2014/main" id="{B78F06BD-267B-1005-3C77-0509E5362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22637"/>
            <a:ext cx="788511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4">
            <a:extLst>
              <a:ext uri="{FF2B5EF4-FFF2-40B4-BE49-F238E27FC236}">
                <a16:creationId xmlns:a16="http://schemas.microsoft.com/office/drawing/2014/main" id="{06957670-F94E-B5CE-479F-FA4238A01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219557"/>
            <a:ext cx="4249738"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1">
            <a:extLst>
              <a:ext uri="{FF2B5EF4-FFF2-40B4-BE49-F238E27FC236}">
                <a16:creationId xmlns:a16="http://schemas.microsoft.com/office/drawing/2014/main" id="{13DB5DB1-EABB-EF8F-B632-8F8B84FE1191}"/>
              </a:ext>
            </a:extLst>
          </p:cNvPr>
          <p:cNvSpPr>
            <a:spLocks noGrp="1"/>
          </p:cNvSpPr>
          <p:nvPr>
            <p:ph idx="1"/>
          </p:nvPr>
        </p:nvSpPr>
        <p:spPr>
          <a:xfrm>
            <a:off x="1371600" y="1219200"/>
            <a:ext cx="10591800" cy="5201424"/>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This is the other most popular implementation besides C4.5</a:t>
            </a: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The biggest difference is that instead of entropy, is uses the Gini index as the impurity measure</a:t>
            </a:r>
          </a:p>
          <a:p>
            <a:pPr lvl="1" eaLnBrk="1" hangingPunct="1"/>
            <a:endParaRPr lang="en-US" altLang="en-US" i="1" dirty="0"/>
          </a:p>
          <a:p>
            <a:pPr lvl="1" eaLnBrk="1" hangingPunct="1"/>
            <a:r>
              <a:rPr lang="en-US" altLang="en-US" i="1" dirty="0"/>
              <a:t>Gini impurity is a measure of how often a randomly chosen element from the set would be incorrectly labeled if it was randomly labeled according to the distribution of labels in the subset. </a:t>
            </a:r>
            <a:endParaRPr lang="en-US" altLang="hu-HU" i="1"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       And the average Gini index is calculated as</a:t>
            </a:r>
          </a:p>
          <a:p>
            <a:pPr eaLnBrk="1" hangingPunct="1"/>
            <a:endParaRPr lang="en-US" altLang="hu-HU" sz="2200" dirty="0">
              <a:latin typeface="Times New Roman" panose="02020603050405020304" pitchFamily="18" charset="0"/>
              <a:cs typeface="Times New Roman" panose="02020603050405020304" pitchFamily="18" charset="0"/>
            </a:endParaRPr>
          </a:p>
          <a:p>
            <a:pPr lvl="1" eaLnBrk="1" hangingPunct="1"/>
            <a:endParaRPr lang="en-US" altLang="hu-HU" sz="1200" dirty="0">
              <a:latin typeface="Times New Roman" panose="02020603050405020304" pitchFamily="18" charset="0"/>
              <a:cs typeface="Times New Roman" panose="02020603050405020304" pitchFamily="18" charset="0"/>
            </a:endParaRPr>
          </a:p>
          <a:p>
            <a:pPr lvl="1" eaLnBrk="1" hangingPunct="1"/>
            <a:endParaRPr lang="en-US" altLang="hu-HU" sz="1200" dirty="0">
              <a:latin typeface="Times New Roman" panose="02020603050405020304" pitchFamily="18" charset="0"/>
              <a:cs typeface="Times New Roman" panose="02020603050405020304" pitchFamily="18" charset="0"/>
            </a:endParaRPr>
          </a:p>
          <a:p>
            <a:pPr lvl="1" eaLnBrk="1" hangingPunct="1"/>
            <a:r>
              <a:rPr lang="en-US" altLang="hu-HU" sz="2000" dirty="0">
                <a:latin typeface="Times New Roman" panose="02020603050405020304" pitchFamily="18" charset="0"/>
                <a:cs typeface="Times New Roman" panose="02020603050405020304" pitchFamily="18" charset="0"/>
              </a:rPr>
              <a:t>Finally, the Gini gain is calculated similarly to the information gain</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Other difference: it can use multivariate decisions</a:t>
            </a:r>
          </a:p>
          <a:p>
            <a:pPr lvl="1" eaLnBrk="1" hangingPunct="1"/>
            <a:r>
              <a:rPr lang="en-US" altLang="hu-HU" sz="2000" dirty="0">
                <a:latin typeface="Times New Roman" panose="02020603050405020304" pitchFamily="18" charset="0"/>
                <a:cs typeface="Times New Roman" panose="02020603050405020304" pitchFamily="18" charset="0"/>
              </a:rPr>
              <a:t>Decisions that are built on more attributes, not just one</a:t>
            </a:r>
          </a:p>
        </p:txBody>
      </p:sp>
      <p:sp>
        <p:nvSpPr>
          <p:cNvPr id="33796" name="Cím 8">
            <a:extLst>
              <a:ext uri="{FF2B5EF4-FFF2-40B4-BE49-F238E27FC236}">
                <a16:creationId xmlns:a16="http://schemas.microsoft.com/office/drawing/2014/main" id="{914FDF21-13F7-0C61-7CB0-776D5F854D33}"/>
              </a:ext>
            </a:extLst>
          </p:cNvPr>
          <p:cNvSpPr>
            <a:spLocks noGrp="1"/>
          </p:cNvSpPr>
          <p:nvPr>
            <p:ph type="title"/>
          </p:nvPr>
        </p:nvSpPr>
        <p:spPr>
          <a:xfrm>
            <a:off x="2125663" y="305594"/>
            <a:ext cx="8229600" cy="566738"/>
          </a:xfrm>
        </p:spPr>
        <p:txBody>
          <a:bodyPr/>
          <a:lstStyle/>
          <a:p>
            <a:pPr algn="ctr" eaLnBrk="1" hangingPunct="1"/>
            <a:r>
              <a:rPr lang="en-US" altLang="hu-HU" sz="3600" b="1" dirty="0">
                <a:solidFill>
                  <a:schemeClr val="tx1"/>
                </a:solidFill>
              </a:rPr>
              <a:t>Classification and regression trees (CART)</a:t>
            </a:r>
            <a:endParaRPr lang="hu-HU" altLang="hu-HU" sz="3600" b="1" dirty="0">
              <a:solidFill>
                <a:schemeClr val="tx1"/>
              </a:solidFill>
            </a:endParaRPr>
          </a:p>
        </p:txBody>
      </p:sp>
      <p:pic>
        <p:nvPicPr>
          <p:cNvPr id="33797" name="Picture 3">
            <a:extLst>
              <a:ext uri="{FF2B5EF4-FFF2-40B4-BE49-F238E27FC236}">
                <a16:creationId xmlns:a16="http://schemas.microsoft.com/office/drawing/2014/main" id="{FF6590B6-F8D5-A871-3D5E-DF2DA7E0D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53000"/>
            <a:ext cx="252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a:extLst>
              <a:ext uri="{FF2B5EF4-FFF2-40B4-BE49-F238E27FC236}">
                <a16:creationId xmlns:a16="http://schemas.microsoft.com/office/drawing/2014/main" id="{13842DE2-6E07-687C-2AB8-E35DBA1D7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1" y="3789364"/>
            <a:ext cx="3889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1">
            <a:extLst>
              <a:ext uri="{FF2B5EF4-FFF2-40B4-BE49-F238E27FC236}">
                <a16:creationId xmlns:a16="http://schemas.microsoft.com/office/drawing/2014/main" id="{59014C0C-63EF-C063-F2C4-C9E106D42CB1}"/>
              </a:ext>
            </a:extLst>
          </p:cNvPr>
          <p:cNvSpPr>
            <a:spLocks noGrp="1"/>
          </p:cNvSpPr>
          <p:nvPr>
            <p:ph idx="1"/>
          </p:nvPr>
        </p:nvSpPr>
        <p:spPr>
          <a:xfrm>
            <a:off x="1919288" y="1844675"/>
            <a:ext cx="8229600" cy="3970318"/>
          </a:xfrm>
        </p:spPr>
        <p:txBody>
          <a:bodyPr/>
          <a:lstStyle/>
          <a:p>
            <a:pPr eaLnBrk="1" hangingPunct="1"/>
            <a:r>
              <a:rPr lang="en-US" altLang="hu-HU" sz="2200">
                <a:latin typeface="Times New Roman" panose="02020603050405020304" pitchFamily="18" charset="0"/>
                <a:cs typeface="Times New Roman" panose="02020603050405020304" pitchFamily="18" charset="0"/>
              </a:rPr>
              <a:t>Another popular splitting criterion</a:t>
            </a:r>
          </a:p>
          <a:p>
            <a:pPr lvl="1" eaLnBrk="1" hangingPunct="1"/>
            <a:r>
              <a:rPr lang="en-US" altLang="en-US" sz="2200" i="1"/>
              <a:t>It measures of how often a randomly chosen element from the set would be incorrectly labeled if it was labeled according to the maximum a posteriori decision rule (i.e. the Bayes decision rule)</a:t>
            </a:r>
          </a:p>
          <a:p>
            <a:pPr lvl="1" eaLnBrk="1" hangingPunct="1"/>
            <a:endParaRPr lang="en-US" altLang="hu-HU" sz="2200" i="1">
              <a:latin typeface="Times New Roman" panose="02020603050405020304" pitchFamily="18" charset="0"/>
              <a:cs typeface="Times New Roman" panose="02020603050405020304" pitchFamily="18" charset="0"/>
            </a:endParaRPr>
          </a:p>
          <a:p>
            <a:pPr lvl="1" eaLnBrk="1" hangingPunct="1"/>
            <a:endParaRPr lang="en-US" altLang="hu-HU" sz="2200" i="1">
              <a:latin typeface="Times New Roman" panose="02020603050405020304" pitchFamily="18" charset="0"/>
              <a:cs typeface="Times New Roman" panose="02020603050405020304" pitchFamily="18" charset="0"/>
            </a:endParaRPr>
          </a:p>
          <a:p>
            <a:pPr eaLnBrk="1" hangingPunct="1"/>
            <a:r>
              <a:rPr lang="en-US" altLang="hu-HU" sz="2000">
                <a:latin typeface="Times New Roman" panose="02020603050405020304" pitchFamily="18" charset="0"/>
                <a:cs typeface="Times New Roman" panose="02020603050405020304" pitchFamily="18" charset="0"/>
              </a:rPr>
              <a:t>A </a:t>
            </a:r>
            <a:r>
              <a:rPr lang="en-US" altLang="hu-HU" sz="2200">
                <a:latin typeface="Times New Roman" panose="02020603050405020304" pitchFamily="18" charset="0"/>
                <a:cs typeface="Times New Roman" panose="02020603050405020304" pitchFamily="18" charset="0"/>
              </a:rPr>
              <a:t>Comparison of the Entropy, Gini </a:t>
            </a:r>
            <a:br>
              <a:rPr lang="en-US" altLang="hu-HU" sz="2200">
                <a:latin typeface="Times New Roman" panose="02020603050405020304" pitchFamily="18" charset="0"/>
                <a:cs typeface="Times New Roman" panose="02020603050405020304" pitchFamily="18" charset="0"/>
              </a:rPr>
            </a:br>
            <a:r>
              <a:rPr lang="en-US" altLang="hu-HU" sz="2200">
                <a:latin typeface="Times New Roman" panose="02020603050405020304" pitchFamily="18" charset="0"/>
                <a:cs typeface="Times New Roman" panose="02020603050405020304" pitchFamily="18" charset="0"/>
              </a:rPr>
              <a:t>and classification error criteria for </a:t>
            </a:r>
            <a:br>
              <a:rPr lang="en-US" altLang="hu-HU" sz="2200">
                <a:latin typeface="Times New Roman" panose="02020603050405020304" pitchFamily="18" charset="0"/>
                <a:cs typeface="Times New Roman" panose="02020603050405020304" pitchFamily="18" charset="0"/>
              </a:rPr>
            </a:br>
            <a:r>
              <a:rPr lang="en-US" altLang="hu-HU" sz="2200">
                <a:latin typeface="Times New Roman" panose="02020603050405020304" pitchFamily="18" charset="0"/>
                <a:cs typeface="Times New Roman" panose="02020603050405020304" pitchFamily="18" charset="0"/>
              </a:rPr>
              <a:t>the case of two classes</a:t>
            </a:r>
          </a:p>
          <a:p>
            <a:pPr lvl="1" eaLnBrk="1" hangingPunct="1"/>
            <a:r>
              <a:rPr lang="en-US" altLang="hu-HU" sz="2000">
                <a:latin typeface="Times New Roman" panose="02020603050405020304" pitchFamily="18" charset="0"/>
                <a:cs typeface="Times New Roman" panose="02020603050405020304" pitchFamily="18" charset="0"/>
              </a:rPr>
              <a:t>The curves have similar shapes, </a:t>
            </a:r>
            <a:br>
              <a:rPr lang="en-US" altLang="hu-HU" sz="2000">
                <a:latin typeface="Times New Roman" panose="02020603050405020304" pitchFamily="18" charset="0"/>
                <a:cs typeface="Times New Roman" panose="02020603050405020304" pitchFamily="18" charset="0"/>
              </a:rPr>
            </a:br>
            <a:r>
              <a:rPr lang="en-US" altLang="hu-HU" sz="2000">
                <a:latin typeface="Times New Roman" panose="02020603050405020304" pitchFamily="18" charset="0"/>
                <a:cs typeface="Times New Roman" panose="02020603050405020304" pitchFamily="18" charset="0"/>
              </a:rPr>
              <a:t>and peak at 0.5</a:t>
            </a:r>
          </a:p>
          <a:p>
            <a:pPr eaLnBrk="1" hangingPunct="1"/>
            <a:endParaRPr lang="en-US" altLang="hu-HU" sz="2000">
              <a:latin typeface="Times New Roman" panose="02020603050405020304" pitchFamily="18" charset="0"/>
              <a:cs typeface="Times New Roman" panose="02020603050405020304" pitchFamily="18" charset="0"/>
            </a:endParaRPr>
          </a:p>
        </p:txBody>
      </p:sp>
      <p:sp>
        <p:nvSpPr>
          <p:cNvPr id="34820" name="Cím 8">
            <a:extLst>
              <a:ext uri="{FF2B5EF4-FFF2-40B4-BE49-F238E27FC236}">
                <a16:creationId xmlns:a16="http://schemas.microsoft.com/office/drawing/2014/main" id="{82D3A513-7DBE-2068-C1F4-8D0EBB56A899}"/>
              </a:ext>
            </a:extLst>
          </p:cNvPr>
          <p:cNvSpPr>
            <a:spLocks noGrp="1"/>
          </p:cNvSpPr>
          <p:nvPr>
            <p:ph type="title"/>
          </p:nvPr>
        </p:nvSpPr>
        <p:spPr>
          <a:xfrm>
            <a:off x="2063750" y="981075"/>
            <a:ext cx="8229600" cy="566738"/>
          </a:xfrm>
        </p:spPr>
        <p:txBody>
          <a:bodyPr/>
          <a:lstStyle/>
          <a:p>
            <a:pPr algn="ctr" eaLnBrk="1" hangingPunct="1"/>
            <a:r>
              <a:rPr lang="en-US" altLang="hu-HU" sz="3600">
                <a:solidFill>
                  <a:schemeClr val="tx1"/>
                </a:solidFill>
              </a:rPr>
              <a:t>The classification error splitting criterion</a:t>
            </a:r>
            <a:endParaRPr lang="hu-HU" altLang="hu-HU" sz="3600">
              <a:solidFill>
                <a:schemeClr val="tx1"/>
              </a:solidFill>
            </a:endParaRPr>
          </a:p>
        </p:txBody>
      </p:sp>
      <p:pic>
        <p:nvPicPr>
          <p:cNvPr id="34821" name="Picture 2">
            <a:extLst>
              <a:ext uri="{FF2B5EF4-FFF2-40B4-BE49-F238E27FC236}">
                <a16:creationId xmlns:a16="http://schemas.microsoft.com/office/drawing/2014/main" id="{C208FDD7-EBA0-8B2B-2C7E-39DBE96E5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3860801"/>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2">
            <a:extLst>
              <a:ext uri="{FF2B5EF4-FFF2-40B4-BE49-F238E27FC236}">
                <a16:creationId xmlns:a16="http://schemas.microsoft.com/office/drawing/2014/main" id="{21963E99-312F-A5AA-3926-DE5D05C67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860800"/>
            <a:ext cx="30241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1">
            <a:extLst>
              <a:ext uri="{FF2B5EF4-FFF2-40B4-BE49-F238E27FC236}">
                <a16:creationId xmlns:a16="http://schemas.microsoft.com/office/drawing/2014/main" id="{E11EF1C4-C700-8D82-3AA5-23CDDAF58B1C}"/>
              </a:ext>
            </a:extLst>
          </p:cNvPr>
          <p:cNvSpPr>
            <a:spLocks noGrp="1"/>
          </p:cNvSpPr>
          <p:nvPr>
            <p:ph idx="1"/>
          </p:nvPr>
        </p:nvSpPr>
        <p:spPr>
          <a:xfrm>
            <a:off x="1905000" y="1041481"/>
            <a:ext cx="8229600" cy="5570756"/>
          </a:xfrm>
        </p:spPr>
        <p:txBody>
          <a:bodyPr/>
          <a:lstStyle/>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How to use decision trees for regression, that is, when the target labels are not classes, but numeric values?</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Modifications required to obtain regression trees:</a:t>
            </a:r>
          </a:p>
          <a:p>
            <a:pPr eaLnBrk="1" hangingPunct="1"/>
            <a:endParaRPr lang="en-US" altLang="hu-HU" sz="22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hu-HU" sz="2200" dirty="0">
                <a:latin typeface="Times New Roman" panose="02020603050405020304" pitchFamily="18" charset="0"/>
                <a:cs typeface="Times New Roman" panose="02020603050405020304" pitchFamily="18" charset="0"/>
              </a:rPr>
              <a:t>Leaf nodes will return the average value of all instances in this leaf</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Splitting criterion:</a:t>
            </a:r>
          </a:p>
          <a:p>
            <a:pPr lvl="1" eaLnBrk="1" hangingPunct="1"/>
            <a:r>
              <a:rPr lang="en-US" altLang="hu-HU" sz="2000" dirty="0">
                <a:latin typeface="Times New Roman" panose="02020603050405020304" pitchFamily="18" charset="0"/>
                <a:cs typeface="Times New Roman" panose="02020603050405020304" pitchFamily="18" charset="0"/>
              </a:rPr>
              <a:t>We minimize the variance of the values within each subset S</a:t>
            </a:r>
            <a:r>
              <a:rPr lang="en-US" altLang="hu-HU" sz="2000" baseline="-25000" dirty="0">
                <a:latin typeface="Times New Roman" panose="02020603050405020304" pitchFamily="18" charset="0"/>
                <a:cs typeface="Times New Roman" panose="02020603050405020304" pitchFamily="18" charset="0"/>
              </a:rPr>
              <a:t>i</a:t>
            </a:r>
          </a:p>
          <a:p>
            <a:pPr lvl="1" eaLnBrk="1" hangingPunct="1"/>
            <a:r>
              <a:rPr lang="en-US" altLang="hu-HU" sz="2000" dirty="0">
                <a:latin typeface="Times New Roman" panose="02020603050405020304" pitchFamily="18" charset="0"/>
                <a:cs typeface="Times New Roman" panose="02020603050405020304" pitchFamily="18" charset="0"/>
              </a:rPr>
              <a:t>The splitting criterion will be the standard deviation reduction (remember that we have no class labels!)</a:t>
            </a:r>
          </a:p>
          <a:p>
            <a:pPr lvl="1" eaLnBrk="1" hangingPunct="1">
              <a:buFont typeface="Wingdings 2" pitchFamily="2" charset="2"/>
              <a:buNone/>
            </a:pPr>
            <a:endParaRPr lang="en-US" altLang="hu-HU" sz="20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Early stopping of tree building (don’t want single points in each leaf)</a:t>
            </a:r>
          </a:p>
          <a:p>
            <a:pPr lvl="1" eaLnBrk="1" hangingPunct="1"/>
            <a:r>
              <a:rPr lang="en-US" altLang="hu-HU" sz="2000" dirty="0">
                <a:latin typeface="Times New Roman" panose="02020603050405020304" pitchFamily="18" charset="0"/>
                <a:cs typeface="Times New Roman" panose="02020603050405020304" pitchFamily="18" charset="0"/>
              </a:rPr>
              <a:t>Lower bound on the standard deviation in each node</a:t>
            </a:r>
          </a:p>
          <a:p>
            <a:pPr lvl="1" eaLnBrk="1" hangingPunct="1"/>
            <a:r>
              <a:rPr lang="en-US" altLang="hu-HU" sz="2000" dirty="0">
                <a:latin typeface="Times New Roman" panose="02020603050405020304" pitchFamily="18" charset="0"/>
                <a:cs typeface="Times New Roman" panose="02020603050405020304" pitchFamily="18" charset="0"/>
              </a:rPr>
              <a:t>Lower bound on the number of examples in each node</a:t>
            </a:r>
          </a:p>
          <a:p>
            <a:pPr eaLnBrk="1" hangingPunct="1"/>
            <a:endParaRPr lang="en-US" altLang="hu-HU" sz="2200" dirty="0">
              <a:latin typeface="Times New Roman" panose="02020603050405020304" pitchFamily="18" charset="0"/>
              <a:cs typeface="Times New Roman" panose="02020603050405020304" pitchFamily="18" charset="0"/>
            </a:endParaRPr>
          </a:p>
          <a:p>
            <a:pPr eaLnBrk="1" hangingPunct="1"/>
            <a:r>
              <a:rPr lang="en-US" altLang="hu-HU" sz="2200" dirty="0">
                <a:latin typeface="Times New Roman" panose="02020603050405020304" pitchFamily="18" charset="0"/>
                <a:cs typeface="Times New Roman" panose="02020603050405020304" pitchFamily="18" charset="0"/>
              </a:rPr>
              <a:t>Pruning: with numeric error measures like the mean squared error</a:t>
            </a:r>
          </a:p>
        </p:txBody>
      </p:sp>
      <p:sp>
        <p:nvSpPr>
          <p:cNvPr id="35844" name="Cím 8">
            <a:extLst>
              <a:ext uri="{FF2B5EF4-FFF2-40B4-BE49-F238E27FC236}">
                <a16:creationId xmlns:a16="http://schemas.microsoft.com/office/drawing/2014/main" id="{ACE56810-3940-0197-2D28-B9E8521E2542}"/>
              </a:ext>
            </a:extLst>
          </p:cNvPr>
          <p:cNvSpPr>
            <a:spLocks noGrp="1"/>
          </p:cNvSpPr>
          <p:nvPr>
            <p:ph type="title"/>
          </p:nvPr>
        </p:nvSpPr>
        <p:spPr>
          <a:xfrm>
            <a:off x="2057400" y="98070"/>
            <a:ext cx="8229600" cy="566738"/>
          </a:xfrm>
        </p:spPr>
        <p:txBody>
          <a:bodyPr/>
          <a:lstStyle/>
          <a:p>
            <a:pPr algn="ctr" eaLnBrk="1" hangingPunct="1"/>
            <a:r>
              <a:rPr lang="en-US" altLang="hu-HU" sz="3600" dirty="0">
                <a:solidFill>
                  <a:schemeClr val="tx1"/>
                </a:solidFill>
              </a:rPr>
              <a:t>Regression trees</a:t>
            </a:r>
            <a:endParaRPr lang="hu-HU" altLang="hu-HU" sz="3600" dirty="0">
              <a:solidFill>
                <a:schemeClr val="tx1"/>
              </a:solidFill>
            </a:endParaRPr>
          </a:p>
        </p:txBody>
      </p:sp>
      <p:pic>
        <p:nvPicPr>
          <p:cNvPr id="35845" name="Picture 2">
            <a:extLst>
              <a:ext uri="{FF2B5EF4-FFF2-40B4-BE49-F238E27FC236}">
                <a16:creationId xmlns:a16="http://schemas.microsoft.com/office/drawing/2014/main" id="{7E7D4B73-1CA4-A9EE-28AC-CF86BFC46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4906" y="5486400"/>
            <a:ext cx="30241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Naïve Bayes Variants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41961498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3570208"/>
          </a:xfrm>
        </p:spPr>
        <p:txBody>
          <a:bodyPr/>
          <a:lstStyle/>
          <a:p>
            <a:pPr marL="800100" lvl="1" indent="-342900" eaLnBrk="1" hangingPunct="1">
              <a:buFont typeface="Arial" panose="020B0604020202020204" pitchFamily="34" charset="0"/>
              <a:buChar char="•"/>
            </a:pPr>
            <a:r>
              <a:rPr lang="hu-HU" altLang="hu-HU" sz="2400" dirty="0">
                <a:cs typeface="Times New Roman" panose="02020603050405020304" pitchFamily="18" charset="0"/>
              </a:rPr>
              <a:t>Gaussian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endParaRPr lang="hu-HU" altLang="hu-HU" sz="2400" dirty="0">
              <a:cs typeface="Times New Roman" panose="02020603050405020304" pitchFamily="18" charset="0"/>
            </a:endParaRPr>
          </a:p>
          <a:p>
            <a:pPr marL="1257300" lvl="2" indent="-342900">
              <a:buFont typeface="Arial" panose="020B0604020202020204" pitchFamily="34" charset="0"/>
              <a:buChar char="•"/>
            </a:pPr>
            <a:r>
              <a:rPr lang="en-US" sz="2000" i="0" dirty="0">
                <a:solidFill>
                  <a:srgbClr val="1F1F1F"/>
                </a:solidFill>
                <a:effectLst/>
              </a:rPr>
              <a:t>Gaussian Naive Bayes is </a:t>
            </a:r>
            <a:r>
              <a:rPr lang="en-US" sz="2000" i="0" dirty="0">
                <a:solidFill>
                  <a:srgbClr val="040C28"/>
                </a:solidFill>
                <a:effectLst/>
              </a:rPr>
              <a:t>a machine learning classification technique based on a </a:t>
            </a:r>
            <a:r>
              <a:rPr lang="en-US" sz="2000" i="0" dirty="0" err="1">
                <a:solidFill>
                  <a:srgbClr val="040C28"/>
                </a:solidFill>
                <a:effectLst/>
              </a:rPr>
              <a:t>probablistic</a:t>
            </a:r>
            <a:r>
              <a:rPr lang="en-US" sz="2000" i="0" dirty="0">
                <a:solidFill>
                  <a:srgbClr val="040C28"/>
                </a:solidFill>
                <a:effectLst/>
              </a:rPr>
              <a:t> approach that assumes each class follows a normal distribution.</a:t>
            </a:r>
            <a:r>
              <a:rPr lang="en-US" sz="2000" dirty="0">
                <a:effectLst/>
              </a:rPr>
              <a:t> </a:t>
            </a:r>
            <a:r>
              <a:rPr lang="hu-HU" altLang="hu-HU" sz="2000" dirty="0">
                <a:cs typeface="Times New Roman" panose="02020603050405020304" pitchFamily="18" charset="0"/>
              </a:rPr>
              <a:t> </a:t>
            </a:r>
          </a:p>
          <a:p>
            <a:pPr marL="1257300" lvl="2" indent="-342900">
              <a:buFont typeface="Arial" panose="020B0604020202020204" pitchFamily="34" charset="0"/>
              <a:buChar char="•"/>
            </a:pPr>
            <a:r>
              <a:rPr lang="en-US" sz="2000" dirty="0">
                <a:effectLst/>
              </a:rPr>
              <a:t>To classify each new data point x the algorithm finds out the maximum value of the posterior probability of each class and assigns the data point to that class. </a:t>
            </a:r>
            <a:r>
              <a:rPr lang="en-US" sz="2000" dirty="0" err="1">
                <a:effectLst/>
              </a:rPr>
              <a:t>E.g</a:t>
            </a:r>
            <a:r>
              <a:rPr lang="en-US" sz="2000" dirty="0">
                <a:effectLst/>
              </a:rPr>
              <a:t>, classify iris dataset using gaussian </a:t>
            </a:r>
            <a:r>
              <a:rPr lang="en-US" sz="2000" dirty="0" err="1">
                <a:effectLst/>
              </a:rPr>
              <a:t>nb.</a:t>
            </a:r>
            <a:r>
              <a:rPr lang="en-US" sz="2000" dirty="0">
                <a:effectLst/>
              </a:rPr>
              <a:t> </a:t>
            </a:r>
            <a:endParaRPr lang="hu-HU" altLang="hu-HU" sz="20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226811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150" dirty="0"/>
              <a:t>Multinomial </a:t>
            </a:r>
            <a:r>
              <a:rPr spc="-204" dirty="0"/>
              <a:t>Naïve </a:t>
            </a:r>
            <a:r>
              <a:rPr spc="-215" dirty="0"/>
              <a:t>Bayes</a:t>
            </a:r>
            <a:r>
              <a:rPr spc="-645" dirty="0"/>
              <a:t> </a:t>
            </a:r>
            <a:r>
              <a:rPr spc="-190" dirty="0"/>
              <a:t>Independence  </a:t>
            </a:r>
            <a:r>
              <a:rPr spc="-150" dirty="0"/>
              <a:t>Assumptions</a:t>
            </a:r>
          </a:p>
        </p:txBody>
      </p:sp>
      <p:sp>
        <p:nvSpPr>
          <p:cNvPr id="3" name="object 3"/>
          <p:cNvSpPr txBox="1"/>
          <p:nvPr/>
        </p:nvSpPr>
        <p:spPr>
          <a:xfrm>
            <a:off x="642509" y="1864939"/>
            <a:ext cx="10773410" cy="4048125"/>
          </a:xfrm>
          <a:prstGeom prst="rect">
            <a:avLst/>
          </a:prstGeom>
        </p:spPr>
        <p:txBody>
          <a:bodyPr vert="horz" wrap="square" lIns="0" tIns="17145" rIns="0" bIns="0" rtlCol="0">
            <a:spAutoFit/>
          </a:bodyPr>
          <a:lstStyle/>
          <a:p>
            <a:pPr marL="3258820">
              <a:lnSpc>
                <a:spcPct val="100000"/>
              </a:lnSpc>
              <a:spcBef>
                <a:spcPts val="135"/>
              </a:spcBef>
            </a:pPr>
            <a:r>
              <a:rPr sz="3500" i="1" spc="45" dirty="0">
                <a:latin typeface="Times New Roman"/>
                <a:cs typeface="Times New Roman"/>
              </a:rPr>
              <a:t>P</a:t>
            </a:r>
            <a:r>
              <a:rPr sz="3500" spc="45" dirty="0">
                <a:latin typeface="Times New Roman"/>
                <a:cs typeface="Times New Roman"/>
              </a:rPr>
              <a:t>(</a:t>
            </a:r>
            <a:r>
              <a:rPr sz="3500" i="1" spc="45" dirty="0">
                <a:latin typeface="Times New Roman"/>
                <a:cs typeface="Times New Roman"/>
              </a:rPr>
              <a:t>x</a:t>
            </a:r>
            <a:r>
              <a:rPr sz="3075" spc="67" baseline="-24390" dirty="0">
                <a:latin typeface="Times New Roman"/>
                <a:cs typeface="Times New Roman"/>
              </a:rPr>
              <a:t>1</a:t>
            </a:r>
            <a:r>
              <a:rPr sz="3500" spc="45" dirty="0">
                <a:latin typeface="Times New Roman"/>
                <a:cs typeface="Times New Roman"/>
              </a:rPr>
              <a:t>, </a:t>
            </a:r>
            <a:r>
              <a:rPr sz="3500" i="1" spc="45" dirty="0">
                <a:latin typeface="Times New Roman"/>
                <a:cs typeface="Times New Roman"/>
              </a:rPr>
              <a:t>x</a:t>
            </a:r>
            <a:r>
              <a:rPr sz="3075" spc="67" baseline="-24390" dirty="0">
                <a:latin typeface="Times New Roman"/>
                <a:cs typeface="Times New Roman"/>
              </a:rPr>
              <a:t>2</a:t>
            </a:r>
            <a:r>
              <a:rPr sz="3500" spc="45" dirty="0">
                <a:latin typeface="Times New Roman"/>
                <a:cs typeface="Times New Roman"/>
              </a:rPr>
              <a:t>,</a:t>
            </a:r>
            <a:r>
              <a:rPr sz="3500" spc="45" dirty="0">
                <a:latin typeface="Arial"/>
                <a:cs typeface="Arial"/>
              </a:rPr>
              <a:t>…</a:t>
            </a:r>
            <a:r>
              <a:rPr sz="3500" spc="45" dirty="0">
                <a:latin typeface="Times New Roman"/>
                <a:cs typeface="Times New Roman"/>
              </a:rPr>
              <a:t>, </a:t>
            </a:r>
            <a:r>
              <a:rPr sz="3500" i="1" spc="45" dirty="0">
                <a:latin typeface="Times New Roman"/>
                <a:cs typeface="Times New Roman"/>
              </a:rPr>
              <a:t>x</a:t>
            </a:r>
            <a:r>
              <a:rPr sz="3075" i="1" spc="67" baseline="-24390" dirty="0">
                <a:latin typeface="Times New Roman"/>
                <a:cs typeface="Times New Roman"/>
              </a:rPr>
              <a:t>n </a:t>
            </a:r>
            <a:r>
              <a:rPr sz="3500" spc="10" dirty="0">
                <a:latin typeface="Times New Roman"/>
                <a:cs typeface="Times New Roman"/>
              </a:rPr>
              <a:t>|</a:t>
            </a:r>
            <a:r>
              <a:rPr sz="3500" spc="-490" dirty="0">
                <a:latin typeface="Times New Roman"/>
                <a:cs typeface="Times New Roman"/>
              </a:rPr>
              <a:t> </a:t>
            </a:r>
            <a:r>
              <a:rPr sz="3500" i="1" spc="75" dirty="0">
                <a:latin typeface="Times New Roman"/>
                <a:cs typeface="Times New Roman"/>
              </a:rPr>
              <a:t>c</a:t>
            </a:r>
            <a:r>
              <a:rPr sz="3500" spc="75" dirty="0">
                <a:latin typeface="Times New Roman"/>
                <a:cs typeface="Times New Roman"/>
              </a:rPr>
              <a:t>)</a:t>
            </a:r>
            <a:endParaRPr sz="3500">
              <a:latin typeface="Times New Roman"/>
              <a:cs typeface="Times New Roman"/>
            </a:endParaRPr>
          </a:p>
          <a:p>
            <a:pPr algn="ctr">
              <a:lnSpc>
                <a:spcPct val="100000"/>
              </a:lnSpc>
              <a:spcBef>
                <a:spcPts val="2305"/>
              </a:spcBef>
            </a:pPr>
            <a:r>
              <a:rPr sz="3200" i="1" dirty="0">
                <a:latin typeface="Times New Roman"/>
                <a:cs typeface="Times New Roman"/>
              </a:rPr>
              <a:t>P</a:t>
            </a:r>
            <a:r>
              <a:rPr sz="3200" dirty="0">
                <a:latin typeface="Times New Roman"/>
                <a:cs typeface="Times New Roman"/>
              </a:rPr>
              <a:t>(</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,x</a:t>
            </a:r>
            <a:r>
              <a:rPr sz="3150" i="1" baseline="-18518" dirty="0">
                <a:latin typeface="Times New Roman"/>
                <a:cs typeface="Times New Roman"/>
              </a:rPr>
              <a:t>2</a:t>
            </a:r>
            <a:r>
              <a:rPr sz="3200" i="1" dirty="0">
                <a:latin typeface="Times New Roman"/>
                <a:cs typeface="Times New Roman"/>
              </a:rPr>
              <a:t>,…,x</a:t>
            </a:r>
            <a:r>
              <a:rPr sz="3150" i="1"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1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2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 …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 x</a:t>
            </a:r>
            <a:r>
              <a:rPr sz="3150" i="1" baseline="-18518" dirty="0">
                <a:latin typeface="Times New Roman"/>
                <a:cs typeface="Times New Roman"/>
              </a:rPr>
              <a:t>2</a:t>
            </a:r>
            <a:r>
              <a:rPr sz="3200" i="1" dirty="0">
                <a:latin typeface="Times New Roman"/>
                <a:cs typeface="Times New Roman"/>
              </a:rPr>
              <a:t>,</a:t>
            </a:r>
            <a:r>
              <a:rPr sz="3200" i="1" spc="75"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n-1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a:t>
            </a:r>
            <a:endParaRPr sz="3200">
              <a:latin typeface="Times New Roman"/>
              <a:cs typeface="Times New Roman"/>
            </a:endParaRPr>
          </a:p>
          <a:p>
            <a:pPr marL="1733550" indent="-229235">
              <a:lnSpc>
                <a:spcPct val="100000"/>
              </a:lnSpc>
              <a:spcBef>
                <a:spcPts val="2300"/>
              </a:spcBef>
              <a:buFont typeface="Arial"/>
              <a:buChar char="•"/>
              <a:tabLst>
                <a:tab pos="1734185" algn="l"/>
              </a:tabLst>
            </a:pPr>
            <a:r>
              <a:rPr sz="2800" b="1" spc="-95" dirty="0">
                <a:latin typeface="Trebuchet MS"/>
                <a:cs typeface="Trebuchet MS"/>
              </a:rPr>
              <a:t>Bag </a:t>
            </a:r>
            <a:r>
              <a:rPr sz="2800" b="1" spc="-120" dirty="0">
                <a:latin typeface="Trebuchet MS"/>
                <a:cs typeface="Trebuchet MS"/>
              </a:rPr>
              <a:t>of Words assumption</a:t>
            </a:r>
            <a:r>
              <a:rPr sz="2800" spc="-120" dirty="0">
                <a:latin typeface="Carlito"/>
                <a:cs typeface="Carlito"/>
              </a:rPr>
              <a:t>: </a:t>
            </a:r>
            <a:r>
              <a:rPr sz="2800" spc="-15" dirty="0">
                <a:latin typeface="Carlito"/>
                <a:cs typeface="Carlito"/>
              </a:rPr>
              <a:t>Position </a:t>
            </a:r>
            <a:r>
              <a:rPr sz="2800" spc="-5" dirty="0">
                <a:latin typeface="Carlito"/>
                <a:cs typeface="Carlito"/>
              </a:rPr>
              <a:t>doesn’t</a:t>
            </a:r>
            <a:r>
              <a:rPr sz="2800" spc="-150" dirty="0">
                <a:latin typeface="Carlito"/>
                <a:cs typeface="Carlito"/>
              </a:rPr>
              <a:t> </a:t>
            </a:r>
            <a:r>
              <a:rPr sz="2800" spc="-30" dirty="0">
                <a:latin typeface="Carlito"/>
                <a:cs typeface="Carlito"/>
              </a:rPr>
              <a:t>matter</a:t>
            </a:r>
            <a:endParaRPr sz="2800">
              <a:latin typeface="Carlito"/>
              <a:cs typeface="Carlito"/>
            </a:endParaRPr>
          </a:p>
          <a:p>
            <a:pPr marL="1733550" indent="-229235">
              <a:lnSpc>
                <a:spcPts val="3229"/>
              </a:lnSpc>
              <a:spcBef>
                <a:spcPts val="645"/>
              </a:spcBef>
              <a:buFont typeface="Arial"/>
              <a:buChar char="•"/>
              <a:tabLst>
                <a:tab pos="1734185" algn="l"/>
              </a:tabLst>
            </a:pPr>
            <a:r>
              <a:rPr sz="2800" b="1" spc="-145" dirty="0">
                <a:latin typeface="Trebuchet MS"/>
                <a:cs typeface="Trebuchet MS"/>
              </a:rPr>
              <a:t>Conditional </a:t>
            </a:r>
            <a:r>
              <a:rPr sz="2800" b="1" spc="-150" dirty="0">
                <a:latin typeface="Trebuchet MS"/>
                <a:cs typeface="Trebuchet MS"/>
              </a:rPr>
              <a:t>Independence</a:t>
            </a:r>
            <a:r>
              <a:rPr sz="2800" spc="-150" dirty="0">
                <a:latin typeface="Carlito"/>
                <a:cs typeface="Carlito"/>
              </a:rPr>
              <a:t>: </a:t>
            </a:r>
            <a:r>
              <a:rPr sz="2800" dirty="0">
                <a:latin typeface="Carlito"/>
                <a:cs typeface="Carlito"/>
              </a:rPr>
              <a:t>Assume the </a:t>
            </a:r>
            <a:r>
              <a:rPr sz="2800" spc="-25" dirty="0">
                <a:latin typeface="Carlito"/>
                <a:cs typeface="Carlito"/>
              </a:rPr>
              <a:t>feature</a:t>
            </a:r>
            <a:r>
              <a:rPr sz="2800" spc="105" dirty="0">
                <a:latin typeface="Carlito"/>
                <a:cs typeface="Carlito"/>
              </a:rPr>
              <a:t> </a:t>
            </a:r>
            <a:r>
              <a:rPr sz="2800" spc="-10" dirty="0">
                <a:latin typeface="Carlito"/>
                <a:cs typeface="Carlito"/>
              </a:rPr>
              <a:t>probabilities</a:t>
            </a:r>
            <a:endParaRPr sz="2800">
              <a:latin typeface="Carlito"/>
              <a:cs typeface="Carlito"/>
            </a:endParaRPr>
          </a:p>
          <a:p>
            <a:pPr marL="1733550">
              <a:lnSpc>
                <a:spcPts val="3229"/>
              </a:lnSpc>
            </a:pPr>
            <a:r>
              <a:rPr sz="2800" i="1" spc="-105" dirty="0">
                <a:latin typeface="Trebuchet MS"/>
                <a:cs typeface="Trebuchet MS"/>
              </a:rPr>
              <a:t>P</a:t>
            </a:r>
            <a:r>
              <a:rPr sz="2800" spc="-105" dirty="0">
                <a:latin typeface="Carlito"/>
                <a:cs typeface="Carlito"/>
              </a:rPr>
              <a:t>(</a:t>
            </a:r>
            <a:r>
              <a:rPr sz="2800" i="1" spc="-105" dirty="0">
                <a:latin typeface="Trebuchet MS"/>
                <a:cs typeface="Trebuchet MS"/>
              </a:rPr>
              <a:t>x</a:t>
            </a:r>
            <a:r>
              <a:rPr sz="2850" i="1" spc="-157" baseline="-17543" dirty="0">
                <a:latin typeface="Trebuchet MS"/>
                <a:cs typeface="Trebuchet MS"/>
              </a:rPr>
              <a:t>i</a:t>
            </a:r>
            <a:r>
              <a:rPr sz="2800" spc="-105" dirty="0">
                <a:latin typeface="Carlito"/>
                <a:cs typeface="Carlito"/>
              </a:rPr>
              <a:t>|</a:t>
            </a:r>
            <a:r>
              <a:rPr sz="2800" i="1" spc="-105" dirty="0">
                <a:latin typeface="Trebuchet MS"/>
                <a:cs typeface="Trebuchet MS"/>
              </a:rPr>
              <a:t>c</a:t>
            </a:r>
            <a:r>
              <a:rPr sz="2850" i="1" spc="-157" baseline="-17543" dirty="0">
                <a:latin typeface="Trebuchet MS"/>
                <a:cs typeface="Trebuchet MS"/>
              </a:rPr>
              <a:t>j</a:t>
            </a:r>
            <a:r>
              <a:rPr sz="2800" spc="-105" dirty="0">
                <a:latin typeface="Carlito"/>
                <a:cs typeface="Carlito"/>
              </a:rPr>
              <a:t>) </a:t>
            </a:r>
            <a:r>
              <a:rPr sz="2800" spc="-15" dirty="0">
                <a:latin typeface="Carlito"/>
                <a:cs typeface="Carlito"/>
              </a:rPr>
              <a:t>are </a:t>
            </a:r>
            <a:r>
              <a:rPr sz="2800" spc="-10" dirty="0">
                <a:latin typeface="Carlito"/>
                <a:cs typeface="Carlito"/>
              </a:rPr>
              <a:t>independent </a:t>
            </a:r>
            <a:r>
              <a:rPr sz="2800" spc="-15" dirty="0">
                <a:latin typeface="Carlito"/>
                <a:cs typeface="Carlito"/>
              </a:rPr>
              <a:t>given </a:t>
            </a:r>
            <a:r>
              <a:rPr sz="2800" spc="-5" dirty="0">
                <a:latin typeface="Carlito"/>
                <a:cs typeface="Carlito"/>
              </a:rPr>
              <a:t>the class</a:t>
            </a:r>
            <a:r>
              <a:rPr sz="2800" spc="160" dirty="0">
                <a:latin typeface="Carlito"/>
                <a:cs typeface="Carlito"/>
              </a:rPr>
              <a:t> </a:t>
            </a:r>
            <a:r>
              <a:rPr sz="2800" i="1" spc="-229" dirty="0">
                <a:latin typeface="Trebuchet MS"/>
                <a:cs typeface="Trebuchet MS"/>
              </a:rPr>
              <a:t>c.</a:t>
            </a:r>
            <a:endParaRPr sz="2800">
              <a:latin typeface="Trebuchet MS"/>
              <a:cs typeface="Trebuchet MS"/>
            </a:endParaRPr>
          </a:p>
          <a:p>
            <a:pPr>
              <a:lnSpc>
                <a:spcPct val="100000"/>
              </a:lnSpc>
              <a:spcBef>
                <a:spcPts val="5"/>
              </a:spcBef>
            </a:pPr>
            <a:endParaRPr sz="4600">
              <a:latin typeface="Trebuchet MS"/>
              <a:cs typeface="Trebuchet MS"/>
            </a:endParaRPr>
          </a:p>
          <a:p>
            <a:pPr algn="ctr">
              <a:lnSpc>
                <a:spcPct val="100000"/>
              </a:lnSpc>
            </a:pPr>
            <a:r>
              <a:rPr sz="2650" i="1" spc="20" dirty="0">
                <a:latin typeface="Times New Roman"/>
                <a:cs typeface="Times New Roman"/>
              </a:rPr>
              <a:t>P</a:t>
            </a:r>
            <a:r>
              <a:rPr sz="2650" spc="20" dirty="0">
                <a:latin typeface="Times New Roman"/>
                <a:cs typeface="Times New Roman"/>
              </a:rPr>
              <a:t>(</a:t>
            </a:r>
            <a:r>
              <a:rPr sz="2650" i="1" spc="20" dirty="0">
                <a:latin typeface="Times New Roman"/>
                <a:cs typeface="Times New Roman"/>
              </a:rPr>
              <a:t>x</a:t>
            </a:r>
            <a:r>
              <a:rPr sz="2325" spc="30" baseline="-23297" dirty="0">
                <a:latin typeface="Times New Roman"/>
                <a:cs typeface="Times New Roman"/>
              </a:rPr>
              <a:t>1</a:t>
            </a:r>
            <a:r>
              <a:rPr sz="2650" spc="20" dirty="0">
                <a:latin typeface="Times New Roman"/>
                <a:cs typeface="Times New Roman"/>
              </a:rPr>
              <a:t>,</a:t>
            </a:r>
            <a:r>
              <a:rPr sz="2650" spc="20" dirty="0">
                <a:latin typeface="Arial"/>
                <a:cs typeface="Arial"/>
              </a:rPr>
              <a:t>…</a:t>
            </a:r>
            <a:r>
              <a:rPr sz="2650" spc="20" dirty="0">
                <a:latin typeface="Times New Roman"/>
                <a:cs typeface="Times New Roman"/>
              </a:rPr>
              <a:t>,</a:t>
            </a:r>
            <a:r>
              <a:rPr sz="2650" spc="-195" dirty="0">
                <a:latin typeface="Times New Roman"/>
                <a:cs typeface="Times New Roman"/>
              </a:rPr>
              <a:t> </a:t>
            </a:r>
            <a:r>
              <a:rPr sz="2650" i="1" spc="30" dirty="0">
                <a:latin typeface="Times New Roman"/>
                <a:cs typeface="Times New Roman"/>
              </a:rPr>
              <a:t>x</a:t>
            </a:r>
            <a:r>
              <a:rPr sz="2325" i="1" spc="44" baseline="-23297" dirty="0">
                <a:latin typeface="Times New Roman"/>
                <a:cs typeface="Times New Roman"/>
              </a:rPr>
              <a:t>n</a:t>
            </a:r>
            <a:r>
              <a:rPr sz="2325" i="1"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r>
              <a:rPr sz="2650" spc="-210" dirty="0">
                <a:latin typeface="Times New Roman"/>
                <a:cs typeface="Times New Roman"/>
              </a:rPr>
              <a:t> </a:t>
            </a:r>
            <a:r>
              <a:rPr sz="2650" spc="20" dirty="0">
                <a:latin typeface="Symbol"/>
                <a:cs typeface="Symbol"/>
              </a:rPr>
              <a:t></a:t>
            </a:r>
            <a:r>
              <a:rPr sz="2650" spc="-60" dirty="0">
                <a:latin typeface="Times New Roman"/>
                <a:cs typeface="Times New Roman"/>
              </a:rPr>
              <a:t> </a:t>
            </a:r>
            <a:r>
              <a:rPr sz="2650" i="1" spc="45" dirty="0">
                <a:latin typeface="Times New Roman"/>
                <a:cs typeface="Times New Roman"/>
              </a:rPr>
              <a:t>P</a:t>
            </a:r>
            <a:r>
              <a:rPr sz="2650" spc="45" dirty="0">
                <a:latin typeface="Times New Roman"/>
                <a:cs typeface="Times New Roman"/>
              </a:rPr>
              <a:t>(</a:t>
            </a:r>
            <a:r>
              <a:rPr sz="2650" i="1" spc="45" dirty="0">
                <a:latin typeface="Times New Roman"/>
                <a:cs typeface="Times New Roman"/>
              </a:rPr>
              <a:t>x</a:t>
            </a:r>
            <a:r>
              <a:rPr sz="2325" spc="67" baseline="-23297" dirty="0">
                <a:latin typeface="Times New Roman"/>
                <a:cs typeface="Times New Roman"/>
              </a:rPr>
              <a:t>1</a:t>
            </a:r>
            <a:r>
              <a:rPr sz="2325" spc="307"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spc="127" baseline="-23297" dirty="0">
                <a:latin typeface="Times New Roman"/>
                <a:cs typeface="Times New Roman"/>
              </a:rPr>
              <a:t>2</a:t>
            </a:r>
            <a:r>
              <a:rPr sz="2325"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75" dirty="0">
                <a:latin typeface="Times New Roman"/>
                <a:cs typeface="Times New Roman"/>
              </a:rPr>
              <a:t>P</a:t>
            </a:r>
            <a:r>
              <a:rPr sz="2650" spc="75" dirty="0">
                <a:latin typeface="Times New Roman"/>
                <a:cs typeface="Times New Roman"/>
              </a:rPr>
              <a:t>(</a:t>
            </a:r>
            <a:r>
              <a:rPr sz="2650" i="1" spc="75" dirty="0">
                <a:latin typeface="Times New Roman"/>
                <a:cs typeface="Times New Roman"/>
              </a:rPr>
              <a:t>x</a:t>
            </a:r>
            <a:r>
              <a:rPr sz="2325" spc="112" baseline="-23297" dirty="0">
                <a:latin typeface="Times New Roman"/>
                <a:cs typeface="Times New Roman"/>
              </a:rPr>
              <a:t>3</a:t>
            </a:r>
            <a:r>
              <a:rPr sz="2325" spc="375"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70" dirty="0">
                <a:latin typeface="Times New Roman"/>
                <a:cs typeface="Times New Roman"/>
              </a:rPr>
              <a:t>c</a:t>
            </a:r>
            <a:r>
              <a:rPr sz="2650" spc="70" dirty="0">
                <a:latin typeface="Times New Roman"/>
                <a:cs typeface="Times New Roman"/>
              </a:rPr>
              <a:t>)</a:t>
            </a:r>
            <a:r>
              <a:rPr sz="2650" spc="70" dirty="0">
                <a:latin typeface="Symbol"/>
                <a:cs typeface="Symbol"/>
              </a:rPr>
              <a:t></a:t>
            </a:r>
            <a:r>
              <a:rPr sz="2650" spc="70" dirty="0">
                <a:latin typeface="Times New Roman"/>
                <a:cs typeface="Times New Roman"/>
              </a:rPr>
              <a:t>...</a:t>
            </a:r>
            <a:r>
              <a:rPr sz="2650" spc="-400" dirty="0">
                <a:latin typeface="Times New Roman"/>
                <a:cs typeface="Times New Roman"/>
              </a:rPr>
              <a:t> </a:t>
            </a:r>
            <a:r>
              <a:rPr sz="2650" spc="15"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i="1" spc="127" baseline="-23297" dirty="0">
                <a:latin typeface="Times New Roman"/>
                <a:cs typeface="Times New Roman"/>
              </a:rPr>
              <a:t>n</a:t>
            </a:r>
            <a:r>
              <a:rPr sz="2325" i="1" spc="502"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endParaRPr sz="26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3262432"/>
          </a:xfrm>
        </p:spPr>
        <p:txBody>
          <a:bodyPr/>
          <a:lstStyle/>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marL="1257300" lvl="2" indent="-342900">
              <a:buFont typeface="Arial" panose="020B0604020202020204" pitchFamily="34" charset="0"/>
              <a:buChar char="•"/>
            </a:pPr>
            <a:r>
              <a:rPr lang="en-US" sz="2400" i="0" dirty="0">
                <a:solidFill>
                  <a:srgbClr val="474747"/>
                </a:solidFill>
                <a:effectLst/>
                <a:latin typeface="Google Sans"/>
              </a:rPr>
              <a:t>Bernoulli Naive Bayes is a part of the Naive Bayes family. It is </a:t>
            </a:r>
            <a:r>
              <a:rPr lang="en-US" sz="2400" i="0" dirty="0">
                <a:solidFill>
                  <a:srgbClr val="040C28"/>
                </a:solidFill>
                <a:effectLst/>
                <a:latin typeface="Google Sans"/>
              </a:rPr>
              <a:t>based on the Bernoulli Distribution and accepts only binary values, i.e., 0 or 1</a:t>
            </a:r>
            <a:r>
              <a:rPr lang="en-US" sz="2400" i="0" dirty="0">
                <a:solidFill>
                  <a:srgbClr val="474747"/>
                </a:solidFill>
                <a:effectLst/>
                <a:latin typeface="Google Sans"/>
              </a:rPr>
              <a:t>. If the features of the dataset are binary, then we can assume that Bernoulli Naive Bayes is the algorithm to be used. </a:t>
            </a:r>
          </a:p>
          <a:p>
            <a:pPr lvl="2"/>
            <a:endParaRPr lang="hu-HU" altLang="hu-HU" sz="24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247828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4555093"/>
          </a:xfrm>
        </p:spPr>
        <p:txBody>
          <a:bodyPr/>
          <a:lstStyle/>
          <a:p>
            <a:pPr marL="800100" lvl="1" indent="-342900" eaLnBrk="1" hangingPunct="1">
              <a:buFont typeface="Arial" panose="020B0604020202020204" pitchFamily="34" charset="0"/>
              <a:buChar char="•"/>
            </a:pPr>
            <a:r>
              <a:rPr lang="hu-HU" altLang="hu-HU" sz="2400" dirty="0" err="1">
                <a:cs typeface="Times New Roman" panose="02020603050405020304" pitchFamily="18" charset="0"/>
              </a:rPr>
              <a:t>Bernoilli</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2" algn="l"/>
            <a:r>
              <a:rPr lang="en-US" i="0" dirty="0">
                <a:solidFill>
                  <a:srgbClr val="001D35"/>
                </a:solidFill>
                <a:effectLst/>
              </a:rPr>
              <a:t>The Bernoulli Naive Bayes (BNB) algorithm is a machine learning classifier that is used for binary classification tasks, such as text analysis and spam detection:  </a:t>
            </a:r>
          </a:p>
          <a:p>
            <a:pPr lvl="2" algn="l">
              <a:buFont typeface="Arial" panose="020B0604020202020204" pitchFamily="34" charset="0"/>
              <a:buChar char="•"/>
            </a:pPr>
            <a:r>
              <a:rPr lang="en-US" i="0" dirty="0">
                <a:solidFill>
                  <a:srgbClr val="001D35"/>
                </a:solidFill>
                <a:effectLst/>
              </a:rPr>
              <a:t>Disease detection: The BNB classifier can be used to determine if a person has a disease based on given data.  </a:t>
            </a:r>
          </a:p>
          <a:p>
            <a:pPr lvl="2" algn="l">
              <a:buFont typeface="Arial" panose="020B0604020202020204" pitchFamily="34" charset="0"/>
              <a:buChar char="•"/>
            </a:pPr>
            <a:r>
              <a:rPr lang="en-US" i="0" dirty="0">
                <a:solidFill>
                  <a:srgbClr val="001D35"/>
                </a:solidFill>
                <a:effectLst/>
              </a:rPr>
              <a:t>Spam detection: The BNB classifier can be used to determine if an SMS is spam or not spam.  </a:t>
            </a:r>
          </a:p>
          <a:p>
            <a:pPr lvl="2" algn="l">
              <a:buFont typeface="Arial" panose="020B0604020202020204" pitchFamily="34" charset="0"/>
              <a:buChar char="•"/>
            </a:pPr>
            <a:r>
              <a:rPr lang="en-US" i="0" dirty="0">
                <a:solidFill>
                  <a:srgbClr val="001D35"/>
                </a:solidFill>
                <a:effectLst/>
              </a:rPr>
              <a:t>Text classification: The BNB classifier can be used to classify text data. For example, emails can be categorized as spam or not spam based on the presence or absence of specific words or phrases. </a:t>
            </a:r>
          </a:p>
          <a:p>
            <a:pPr marL="1257300" lvl="2" indent="-342900">
              <a:buFont typeface="Arial" panose="020B0604020202020204" pitchFamily="34" charset="0"/>
              <a:buChar char="•"/>
            </a:pPr>
            <a:endParaRPr lang="hu-HU" altLang="hu-HU" sz="2400" dirty="0">
              <a:cs typeface="Times New Roman" panose="02020603050405020304" pitchFamily="18" charset="0"/>
            </a:endParaRPr>
          </a:p>
          <a:p>
            <a:pPr lvl="2"/>
            <a:endParaRPr lang="hu-HU" altLang="hu-HU" sz="2400" dirty="0">
              <a:cs typeface="Times New Roman" panose="02020603050405020304" pitchFamily="18" charset="0"/>
            </a:endParaRPr>
          </a:p>
          <a:p>
            <a:pPr marL="800100" lvl="1" indent="-342900" eaLnBrk="1" hangingPunct="1">
              <a:buFont typeface="Arial" panose="020B0604020202020204" pitchFamily="34" charset="0"/>
              <a:buChar char="•"/>
            </a:pPr>
            <a:r>
              <a:rPr lang="hu-HU" altLang="hu-HU" sz="2400" dirty="0">
                <a:cs typeface="Times New Roman" panose="02020603050405020304" pitchFamily="18" charset="0"/>
              </a:rPr>
              <a:t>Multi-</a:t>
            </a:r>
            <a:r>
              <a:rPr lang="hu-HU" altLang="hu-HU" sz="2400" dirty="0" err="1">
                <a:cs typeface="Times New Roman" panose="02020603050405020304" pitchFamily="18" charset="0"/>
              </a:rPr>
              <a:t>nomial</a:t>
            </a:r>
            <a:r>
              <a:rPr lang="hu-HU" altLang="hu-HU" sz="2400" dirty="0">
                <a:cs typeface="Times New Roman" panose="02020603050405020304" pitchFamily="18" charset="0"/>
              </a:rPr>
              <a:t> </a:t>
            </a:r>
            <a:r>
              <a:rPr lang="hu-HU" altLang="hu-HU" sz="2400" dirty="0" err="1">
                <a:cs typeface="Times New Roman" panose="02020603050405020304" pitchFamily="18" charset="0"/>
              </a:rPr>
              <a:t>Naive</a:t>
            </a:r>
            <a:r>
              <a:rPr lang="hu-HU" altLang="hu-HU" sz="2400" dirty="0">
                <a:cs typeface="Times New Roman" panose="02020603050405020304" pitchFamily="18" charset="0"/>
              </a:rPr>
              <a:t> </a:t>
            </a:r>
            <a:r>
              <a:rPr lang="hu-HU" altLang="hu-HU" sz="2400" dirty="0" err="1">
                <a:cs typeface="Times New Roman" panose="02020603050405020304" pitchFamily="18" charset="0"/>
              </a:rPr>
              <a:t>Bayes</a:t>
            </a:r>
            <a:r>
              <a:rPr lang="hu-HU" altLang="hu-HU" sz="2400" dirty="0">
                <a:cs typeface="Times New Roman" panose="02020603050405020304" pitchFamily="18" charset="0"/>
              </a:rPr>
              <a:t> </a:t>
            </a: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5387430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919288" y="1844675"/>
            <a:ext cx="8229600" cy="4431983"/>
          </a:xfrm>
        </p:spPr>
        <p:txBody>
          <a:bodyPr/>
          <a:lstStyle/>
          <a:p>
            <a:pPr algn="l">
              <a:buFont typeface="Arial" panose="020B0604020202020204" pitchFamily="34" charset="0"/>
              <a:buChar char="•"/>
            </a:pPr>
            <a:r>
              <a:rPr lang="en-US" sz="2400" dirty="0">
                <a:solidFill>
                  <a:srgbClr val="001D35"/>
                </a:solidFill>
                <a:latin typeface="Google Sans"/>
              </a:rPr>
              <a:t> </a:t>
            </a:r>
            <a:r>
              <a:rPr lang="en-US" sz="2400" i="0" dirty="0">
                <a:solidFill>
                  <a:srgbClr val="001D35"/>
                </a:solidFill>
                <a:effectLst/>
                <a:latin typeface="+mn-lt"/>
              </a:rPr>
              <a:t>The BNB algorithm is a probabilistic model that is known for its speed and efficiency. It performs well with small datasets and high-dimensional spaces.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err="1">
                <a:solidFill>
                  <a:srgbClr val="001D35"/>
                </a:solidFill>
                <a:effectLst/>
                <a:latin typeface="+mn-lt"/>
              </a:rPr>
              <a:t>Bernoili</a:t>
            </a:r>
            <a:r>
              <a:rPr lang="en-US" sz="2400" b="1" i="0" dirty="0">
                <a:solidFill>
                  <a:srgbClr val="001D35"/>
                </a:solidFill>
                <a:effectLst/>
                <a:latin typeface="+mn-lt"/>
              </a:rPr>
              <a:t> naive bayes vs. multi </a:t>
            </a:r>
            <a:r>
              <a:rPr lang="en-US" sz="2400" b="1" i="0" dirty="0" err="1">
                <a:solidFill>
                  <a:srgbClr val="001D35"/>
                </a:solidFill>
                <a:effectLst/>
                <a:latin typeface="+mn-lt"/>
              </a:rPr>
              <a:t>nomial</a:t>
            </a:r>
            <a:r>
              <a:rPr lang="en-US" sz="2400" b="1" i="0" dirty="0">
                <a:solidFill>
                  <a:srgbClr val="001D35"/>
                </a:solidFill>
                <a:effectLst/>
                <a:latin typeface="+mn-lt"/>
              </a:rPr>
              <a:t> naive bayes</a:t>
            </a:r>
          </a:p>
          <a:p>
            <a:pPr lvl="1" algn="l">
              <a:buFont typeface="Arial" panose="020B0604020202020204" pitchFamily="34" charset="0"/>
              <a:buChar char="•"/>
            </a:pPr>
            <a:r>
              <a:rPr lang="en-US" sz="2400" i="0" dirty="0">
                <a:solidFill>
                  <a:srgbClr val="001D35"/>
                </a:solidFill>
                <a:effectLst/>
              </a:rPr>
              <a:t>Use Bernoulli Naive Bayes instead of Multinomial Naive Bayes when your features are primarily binary (meaning they can only take on two values, like "yes" or "no") or </a:t>
            </a:r>
            <a:r>
              <a:rPr lang="en-US" sz="2400" i="0" dirty="0" err="1">
                <a:solidFill>
                  <a:srgbClr val="001D35"/>
                </a:solidFill>
                <a:effectLst/>
              </a:rPr>
              <a:t>boolean</a:t>
            </a:r>
            <a:r>
              <a:rPr lang="en-US" sz="2400" i="0" dirty="0">
                <a:solidFill>
                  <a:srgbClr val="001D35"/>
                </a:solidFill>
                <a:effectLst/>
              </a:rPr>
              <a:t> (true/false), while Multinomial Naive Bayes is better suited for situations where features represent discrete counts, like the frequency of words in a text document</a:t>
            </a:r>
          </a:p>
          <a:p>
            <a:pPr lvl="1" eaLnBrk="1" hangingPunct="1"/>
            <a:endParaRPr lang="hu-HU" altLang="hu-HU" sz="2400" dirty="0">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2063750" y="981075"/>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2959967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1">
            <a:extLst>
              <a:ext uri="{FF2B5EF4-FFF2-40B4-BE49-F238E27FC236}">
                <a16:creationId xmlns:a16="http://schemas.microsoft.com/office/drawing/2014/main" id="{800F0181-1F08-0319-7E15-FACCE733A854}"/>
              </a:ext>
            </a:extLst>
          </p:cNvPr>
          <p:cNvSpPr>
            <a:spLocks noGrp="1"/>
          </p:cNvSpPr>
          <p:nvPr>
            <p:ph idx="1"/>
          </p:nvPr>
        </p:nvSpPr>
        <p:spPr>
          <a:xfrm>
            <a:off x="1828800" y="1524000"/>
            <a:ext cx="9586912" cy="5170646"/>
          </a:xfrm>
        </p:spPr>
        <p:txBody>
          <a:bodyPr/>
          <a:lstStyle/>
          <a:p>
            <a:pPr algn="l"/>
            <a:r>
              <a:rPr lang="en-US" sz="2000" b="1" dirty="0">
                <a:solidFill>
                  <a:srgbClr val="001D35"/>
                </a:solidFill>
                <a:latin typeface="+mn-lt"/>
              </a:rPr>
              <a:t> </a:t>
            </a:r>
            <a:r>
              <a:rPr lang="en-US" sz="2400" b="1" i="0" dirty="0">
                <a:solidFill>
                  <a:srgbClr val="001D35"/>
                </a:solidFill>
                <a:effectLst/>
                <a:latin typeface="+mn-lt"/>
              </a:rPr>
              <a:t>Example scenarios: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a:solidFill>
                  <a:srgbClr val="001D35"/>
                </a:solidFill>
                <a:effectLst/>
                <a:latin typeface="+mn-lt"/>
              </a:rPr>
              <a:t>Bernoulli Naive Bayes:  </a:t>
            </a:r>
          </a:p>
          <a:p>
            <a:pPr lvl="1" algn="l">
              <a:buFont typeface="Arial" panose="020B0604020202020204" pitchFamily="34" charset="0"/>
              <a:buChar char="•"/>
            </a:pPr>
            <a:r>
              <a:rPr lang="en-US" sz="2400" i="0" dirty="0">
                <a:solidFill>
                  <a:srgbClr val="001D35"/>
                </a:solidFill>
                <a:effectLst/>
                <a:latin typeface="+mn-lt"/>
              </a:rPr>
              <a:t>Classifying emails as spam or not spam where each word is considered as either present (1) or absent (0) in the email.  </a:t>
            </a:r>
          </a:p>
          <a:p>
            <a:pPr lvl="1" algn="l">
              <a:buFont typeface="Arial" panose="020B0604020202020204" pitchFamily="34" charset="0"/>
              <a:buChar char="•"/>
            </a:pPr>
            <a:r>
              <a:rPr lang="en-US" sz="2400" i="0" dirty="0">
                <a:solidFill>
                  <a:srgbClr val="001D35"/>
                </a:solidFill>
                <a:effectLst/>
                <a:latin typeface="+mn-lt"/>
              </a:rPr>
              <a:t>Predicting whether a customer will purchase a product based on binary features like "visited website" or "added to cart".  </a:t>
            </a:r>
          </a:p>
          <a:p>
            <a:pPr algn="l">
              <a:buFont typeface="Arial" panose="020B0604020202020204" pitchFamily="34" charset="0"/>
              <a:buChar char="•"/>
            </a:pPr>
            <a:endParaRPr lang="en-US" sz="2400" i="0" dirty="0">
              <a:solidFill>
                <a:srgbClr val="001D35"/>
              </a:solidFill>
              <a:effectLst/>
              <a:latin typeface="+mn-lt"/>
            </a:endParaRPr>
          </a:p>
          <a:p>
            <a:pPr algn="l">
              <a:buFont typeface="Arial" panose="020B0604020202020204" pitchFamily="34" charset="0"/>
              <a:buChar char="•"/>
            </a:pPr>
            <a:r>
              <a:rPr lang="en-US" sz="2400" b="1" i="0" dirty="0">
                <a:solidFill>
                  <a:srgbClr val="001D35"/>
                </a:solidFill>
                <a:effectLst/>
                <a:latin typeface="+mn-lt"/>
              </a:rPr>
              <a:t>Multinomial Naive Bayes:</a:t>
            </a:r>
            <a:r>
              <a:rPr lang="en-US" sz="2400" i="0" dirty="0">
                <a:solidFill>
                  <a:srgbClr val="001D35"/>
                </a:solidFill>
                <a:effectLst/>
                <a:latin typeface="+mn-lt"/>
              </a:rPr>
              <a:t>  </a:t>
            </a:r>
          </a:p>
          <a:p>
            <a:pPr lvl="1" algn="l">
              <a:buFont typeface="Arial" panose="020B0604020202020204" pitchFamily="34" charset="0"/>
              <a:buChar char="•"/>
            </a:pPr>
            <a:r>
              <a:rPr lang="en-US" sz="2400" i="0" dirty="0">
                <a:solidFill>
                  <a:srgbClr val="001D35"/>
                </a:solidFill>
                <a:effectLst/>
                <a:latin typeface="+mn-lt"/>
              </a:rPr>
              <a:t>Classifying news articles based on topic where features represent the count of each word in the article.  </a:t>
            </a:r>
          </a:p>
          <a:p>
            <a:pPr lvl="1" algn="l">
              <a:buFont typeface="Arial" panose="020B0604020202020204" pitchFamily="34" charset="0"/>
              <a:buChar char="•"/>
            </a:pPr>
            <a:r>
              <a:rPr lang="en-US" sz="2400" i="0" dirty="0">
                <a:solidFill>
                  <a:srgbClr val="001D35"/>
                </a:solidFill>
                <a:effectLst/>
                <a:latin typeface="+mn-lt"/>
              </a:rPr>
              <a:t>Analyzing customer reviews where features are the count of positive, negative, and neutral words. </a:t>
            </a:r>
          </a:p>
          <a:p>
            <a:pPr algn="l">
              <a:buFont typeface="Arial" panose="020B0604020202020204" pitchFamily="34" charset="0"/>
              <a:buChar char="•"/>
            </a:pPr>
            <a:endParaRPr lang="hu-HU" altLang="hu-HU" sz="2400" dirty="0">
              <a:latin typeface="+mn-lt"/>
              <a:cs typeface="Times New Roman" panose="02020603050405020304" pitchFamily="18" charset="0"/>
            </a:endParaRPr>
          </a:p>
        </p:txBody>
      </p:sp>
      <p:sp>
        <p:nvSpPr>
          <p:cNvPr id="25604" name="Cím 8">
            <a:extLst>
              <a:ext uri="{FF2B5EF4-FFF2-40B4-BE49-F238E27FC236}">
                <a16:creationId xmlns:a16="http://schemas.microsoft.com/office/drawing/2014/main" id="{4A9777A2-2FFA-D8EE-B7FA-709C2B91E235}"/>
              </a:ext>
            </a:extLst>
          </p:cNvPr>
          <p:cNvSpPr>
            <a:spLocks noGrp="1"/>
          </p:cNvSpPr>
          <p:nvPr>
            <p:ph type="title"/>
          </p:nvPr>
        </p:nvSpPr>
        <p:spPr>
          <a:xfrm>
            <a:off x="1981200" y="457200"/>
            <a:ext cx="8229600" cy="566738"/>
          </a:xfrm>
        </p:spPr>
        <p:txBody>
          <a:bodyPr/>
          <a:lstStyle/>
          <a:p>
            <a:pPr algn="ctr" eaLnBrk="1" hangingPunct="1"/>
            <a:r>
              <a:rPr lang="en-US" altLang="hu-HU" sz="3600" dirty="0">
                <a:solidFill>
                  <a:schemeClr val="tx1"/>
                </a:solidFill>
              </a:rPr>
              <a:t>Naïve Bayes Variants </a:t>
            </a:r>
            <a:endParaRPr lang="hu-HU" altLang="hu-HU" sz="3600" dirty="0">
              <a:solidFill>
                <a:schemeClr val="tx1"/>
              </a:solidFill>
            </a:endParaRPr>
          </a:p>
        </p:txBody>
      </p:sp>
    </p:spTree>
    <p:extLst>
      <p:ext uri="{BB962C8B-B14F-4D97-AF65-F5344CB8AC3E}">
        <p14:creationId xmlns:p14="http://schemas.microsoft.com/office/powerpoint/2010/main" val="164572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TotalTime>
  <Words>5824</Words>
  <Application>Microsoft Macintosh PowerPoint</Application>
  <PresentationFormat>Widescreen</PresentationFormat>
  <Paragraphs>733</Paragraphs>
  <Slides>93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93</vt:i4>
      </vt:variant>
    </vt:vector>
  </HeadingPairs>
  <TitlesOfParts>
    <vt:vector size="111" baseType="lpstr">
      <vt:lpstr>Yu Gothic</vt:lpstr>
      <vt:lpstr>Arial</vt:lpstr>
      <vt:lpstr>Calibri</vt:lpstr>
      <vt:lpstr>Calibri Light</vt:lpstr>
      <vt:lpstr>Carlito</vt:lpstr>
      <vt:lpstr>Courier New</vt:lpstr>
      <vt:lpstr>DejaVu Sans</vt:lpstr>
      <vt:lpstr>Google Sans</vt:lpstr>
      <vt:lpstr>Helvetica Neue</vt:lpstr>
      <vt:lpstr>Symbol</vt:lpstr>
      <vt:lpstr>Tahoma</vt:lpstr>
      <vt:lpstr>Times New Roman</vt:lpstr>
      <vt:lpstr>Trebuchet MS</vt:lpstr>
      <vt:lpstr>UKIJ Esliye Qara</vt:lpstr>
      <vt:lpstr>Verdana</vt:lpstr>
      <vt:lpstr>Wingdings</vt:lpstr>
      <vt:lpstr>Wingdings 2</vt:lpstr>
      <vt:lpstr>Office Theme</vt:lpstr>
      <vt:lpstr>NLP 220 Data Science and Machine Learning Fundamentals Fall 2022  Lecture 4  Jalal Mahmud</vt:lpstr>
      <vt:lpstr>Outline for Today</vt:lpstr>
      <vt:lpstr>Naïve Bayes Intuition</vt:lpstr>
      <vt:lpstr>Naïve Bayes Intuition (cont.)</vt:lpstr>
      <vt:lpstr>Bayes’ Rule Applied to Documents and  Classes</vt:lpstr>
      <vt:lpstr>Naïve Bayes Classifier (I)</vt:lpstr>
      <vt:lpstr>Naïve Bayes Classiﬁer (II)</vt:lpstr>
      <vt:lpstr>Naïve Bayes Classifier (III)</vt:lpstr>
      <vt:lpstr>Multinomial Naïve Bayes Independence  Assumptions</vt:lpstr>
      <vt:lpstr>Multinomial Naïve Bayes Classifier</vt:lpstr>
      <vt:lpstr>Applying Multinomial Naive Bayes Classiﬁers  to Text Classiﬁcation</vt:lpstr>
      <vt:lpstr>Learning the Multinomial Naïve Bayes Model</vt:lpstr>
      <vt:lpstr>Parameter estimation</vt:lpstr>
      <vt:lpstr>Problem with Maximum Likelihood</vt:lpstr>
      <vt:lpstr>Laplace (add-1) smoothing for Naïve Bayes</vt:lpstr>
      <vt:lpstr>Laplace (add-1) smoothing for Naïve Bayes  (Depiction)</vt:lpstr>
      <vt:lpstr>Multinomial Naïve Bayes: Learning</vt:lpstr>
      <vt:lpstr>Decision Trees</vt:lpstr>
      <vt:lpstr>Decision Trees</vt:lpstr>
      <vt:lpstr>Decision Trees (Examples)</vt:lpstr>
      <vt:lpstr>Decision Trees</vt:lpstr>
      <vt:lpstr>Decision Trees</vt:lpstr>
      <vt:lpstr>What are these classifiers doing?</vt:lpstr>
      <vt:lpstr>What classifier to use?</vt:lpstr>
      <vt:lpstr>Many different classification methods</vt:lpstr>
      <vt:lpstr>Linear versus non-linear algorithms</vt:lpstr>
      <vt:lpstr>Non-linearly separable data</vt:lpstr>
      <vt:lpstr>Non-linearly separable data</vt:lpstr>
      <vt:lpstr>Example: College Admission</vt:lpstr>
      <vt:lpstr>Linear versus Non-linear algorithms</vt:lpstr>
      <vt:lpstr>Linear versus Non-linear algorithms</vt:lpstr>
      <vt:lpstr>Decision Trees</vt:lpstr>
      <vt:lpstr>Decision tree can fit a nonlinear function</vt:lpstr>
      <vt:lpstr>Building Decision Trees - Decision Stump</vt:lpstr>
      <vt:lpstr>Building Decision Trees</vt:lpstr>
      <vt:lpstr>Building Decision Trees</vt:lpstr>
      <vt:lpstr>Information Gain Imagine you need to determine who a bank can safely give credit to?</vt:lpstr>
      <vt:lpstr>Impurity</vt:lpstr>
      <vt:lpstr>Entropy: A way to measure impurity</vt:lpstr>
      <vt:lpstr>Entropy: A way to measure impurity</vt:lpstr>
      <vt:lpstr>Entropy: A way to measure impurity</vt:lpstr>
      <vt:lpstr>From entropy to information gain</vt:lpstr>
      <vt:lpstr>Calculating Information Gain</vt:lpstr>
      <vt:lpstr>Calculating Information Gain</vt:lpstr>
      <vt:lpstr>Impurity and Entropy</vt:lpstr>
      <vt:lpstr>Decision Trees: Strengths</vt:lpstr>
      <vt:lpstr>Decision Trees: Weaknesses</vt:lpstr>
      <vt:lpstr>Decision Trees: Weaknesses</vt:lpstr>
      <vt:lpstr>Decision trees can easily overfit</vt:lpstr>
      <vt:lpstr>Shallow Decision Tree</vt:lpstr>
      <vt:lpstr>Can we average the output of multiple decision trees?</vt:lpstr>
      <vt:lpstr>Pruning a Decision Tree</vt:lpstr>
      <vt:lpstr>High Variance</vt:lpstr>
      <vt:lpstr>Support Vector Machines </vt:lpstr>
      <vt:lpstr>Support Vector Machines</vt:lpstr>
      <vt:lpstr>Support Vector Machines (SVM)</vt:lpstr>
      <vt:lpstr>SVM: Large margin classifier</vt:lpstr>
      <vt:lpstr>SVM: Large margin classifier</vt:lpstr>
      <vt:lpstr>SVM: Large Margin Classifiers</vt:lpstr>
      <vt:lpstr>So, what if it’s a non-linear problem?</vt:lpstr>
      <vt:lpstr>So, what if it’s a non-linear problem?</vt:lpstr>
      <vt:lpstr>So, what if it’s a non-linear problem?</vt:lpstr>
      <vt:lpstr>Kernel Trick</vt:lpstr>
      <vt:lpstr>So, what if it’s a non-linear problem?</vt:lpstr>
      <vt:lpstr>Evaluation – F1-measure</vt:lpstr>
      <vt:lpstr>Evaluation – F1-measure (cont.)</vt:lpstr>
      <vt:lpstr>Evaluation – F1-measure (cont.)</vt:lpstr>
      <vt:lpstr>Decision Tree – Additional Details   </vt:lpstr>
      <vt:lpstr>Construction of decision trees from data</vt:lpstr>
      <vt:lpstr>The ID3 algorithm</vt:lpstr>
      <vt:lpstr>The ID3 algorithm - Summary</vt:lpstr>
      <vt:lpstr>How to select the attribute for a node?</vt:lpstr>
      <vt:lpstr>Main properties of ID3</vt:lpstr>
      <vt:lpstr>Main properties of ID3</vt:lpstr>
      <vt:lpstr>The pruning of decision trees</vt:lpstr>
      <vt:lpstr>Overfitting example</vt:lpstr>
      <vt:lpstr>The pruning of decision trees</vt:lpstr>
      <vt:lpstr>Pruning example</vt:lpstr>
      <vt:lpstr>Post-pruning example</vt:lpstr>
      <vt:lpstr>Extensions of decision trees</vt:lpstr>
      <vt:lpstr>Extension to more classes</vt:lpstr>
      <vt:lpstr>Extension to continuous attributes</vt:lpstr>
      <vt:lpstr>Extension to missing features</vt:lpstr>
      <vt:lpstr>Gain ratio</vt:lpstr>
      <vt:lpstr>Classification and regression trees (CART)</vt:lpstr>
      <vt:lpstr>The classification error splitting criterion</vt:lpstr>
      <vt:lpstr>Regression trees</vt:lpstr>
      <vt:lpstr>Naïve Bayes Variants  </vt:lpstr>
      <vt:lpstr>Naïve Bayes Variants </vt:lpstr>
      <vt:lpstr>Naïve Bayes Variants </vt:lpstr>
      <vt:lpstr>Naïve Bayes Variants </vt:lpstr>
      <vt:lpstr>Naïve Bayes Variants </vt:lpstr>
      <vt:lpstr>Naïve Bayes Variants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243 Machine Learning for  Natural Language Processing Fall 2021</dc:title>
  <cp:lastModifiedBy>Jalal Mahmud</cp:lastModifiedBy>
  <cp:revision>19</cp:revision>
  <cp:lastPrinted>2022-09-24T18:43:31Z</cp:lastPrinted>
  <dcterms:created xsi:type="dcterms:W3CDTF">2022-04-20T06:46:48Z</dcterms:created>
  <dcterms:modified xsi:type="dcterms:W3CDTF">2024-10-15T05:04:43Z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2021-10-06T00:00:00Z</vt:filetime>
  </property>
  <property fmtid="{D5CDD505-2E9C-101B-9397-08002B2CF9AE}" pid="3" name="LastSaved">
    <vt:filetime>2022-04-20T00:00:00Z</vt:filetime>
  </property>
</Properties>
</file>