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4.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3" r:id="rId5"/>
    <p:sldId id="295" r:id="rId6"/>
    <p:sldId id="296" r:id="rId7"/>
    <p:sldId id="297" r:id="rId8"/>
    <p:sldId id="298" r:id="rId9"/>
    <p:sldId id="299" r:id="rId10"/>
    <p:sldId id="300" r:id="rId11"/>
    <p:sldId id="301" r:id="rId12"/>
    <p:sldId id="302" r:id="rId13"/>
    <p:sldId id="303" r:id="rId14"/>
    <p:sldId id="304" r:id="rId15"/>
    <p:sldId id="307" r:id="rId16"/>
    <p:sldId id="305" r:id="rId17"/>
    <p:sldId id="3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A20754-CF0E-4F95-8AEF-1E0A21097B19}" v="1594" dt="2020-08-25T12:53:46.0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1" autoAdjust="0"/>
    <p:restoredTop sz="94619" autoAdjust="0"/>
  </p:normalViewPr>
  <p:slideViewPr>
    <p:cSldViewPr snapToGrid="0">
      <p:cViewPr>
        <p:scale>
          <a:sx n="91" d="100"/>
          <a:sy n="91" d="100"/>
        </p:scale>
        <p:origin x="60"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9DB38719-EEF9-4638-91CE-8E8C646CC524}">
      <dgm:prSet/>
      <dgm:spPr/>
      <dgm:t>
        <a:bodyPr/>
        <a:lstStyle/>
        <a:p>
          <a:r>
            <a:rPr lang="en-US" dirty="0"/>
            <a:t>The premise of my program, rules, and functionality</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dgm:spPr/>
      <dgm:t>
        <a:bodyPr/>
        <a:lstStyle/>
        <a:p>
          <a:r>
            <a:rPr lang="en-US" dirty="0"/>
            <a:t> Scope </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What</a:t>
          </a:r>
          <a:r>
            <a:rPr lang="en-US" baseline="0" dirty="0"/>
            <a:t> I should be able to achieve within the time period and basic functionality that needs to be met.</a:t>
          </a:r>
          <a:endParaRPr lang="en-US" dirty="0"/>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AC77E87-FC4D-4F04-889B-73358514DC0D}">
      <dgm:prSet/>
      <dgm:spPr/>
      <dgm:t>
        <a:bodyPr/>
        <a:lstStyle/>
        <a:p>
          <a:r>
            <a:rPr lang="en-US" dirty="0"/>
            <a:t>UI </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Design of the User Interface with a description on design choices</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E5E4D699-C3CF-4415-B32C-A18B48AFE2A3}">
      <dgm:prSet/>
      <dgm:spPr/>
      <dgm:t>
        <a:bodyPr/>
        <a:lstStyle/>
        <a:p>
          <a:r>
            <a:rPr lang="en-US" dirty="0"/>
            <a:t>Idea</a:t>
          </a:r>
        </a:p>
      </dgm:t>
    </dgm:pt>
    <dgm:pt modelId="{61990FFE-20A5-4112-BACD-16BA28C36EBA}" type="sibTrans" cxnId="{A2DF84EA-DA42-4F03-BD6F-8E8D9966CB10}">
      <dgm:prSet/>
      <dgm:spPr/>
      <dgm:t>
        <a:bodyPr/>
        <a:lstStyle/>
        <a:p>
          <a:endParaRPr lang="en-US"/>
        </a:p>
      </dgm:t>
    </dgm:pt>
    <dgm:pt modelId="{C7C70553-EB1A-4554-849D-8153CC4AFCEB}" type="parTrans" cxnId="{A2DF84EA-DA42-4F03-BD6F-8E8D9966CB10}">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3" custLinFactNeighborX="290">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3">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3"/>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2"/>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3" custLinFactNeighborX="0" custLinFactNeighborY="1176">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3">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3"/>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2"/>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2" presStyleCnt="3" custLinFactNeighborX="2575" custLinFactNeighborY="1176">
        <dgm:presLayoutVars>
          <dgm:chMax val="1"/>
          <dgm:chPref val="1"/>
          <dgm:bulletEnabled val="1"/>
        </dgm:presLayoutVars>
      </dgm:prSet>
      <dgm:spPr/>
    </dgm:pt>
    <dgm:pt modelId="{BFDCC47A-3FE9-44B5-9256-8406C22486BA}" type="pres">
      <dgm:prSet presAssocID="{9AC77E87-FC4D-4F04-889B-73358514DC0D}" presName="Childtext1" presStyleLbl="revTx" presStyleIdx="2" presStyleCnt="3">
        <dgm:presLayoutVars>
          <dgm:chMax val="0"/>
          <dgm:chPref val="0"/>
          <dgm:bulletEnabled/>
        </dgm:presLayoutVars>
      </dgm:prSet>
      <dgm:spPr/>
    </dgm:pt>
    <dgm:pt modelId="{DF12EC0F-ABC1-486B-A916-C06438CBEF0F}"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2" presStyleCnt="3"/>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0BBE1328-2BDE-48E8-8607-729E9AD5CC15}" type="presOf" srcId="{9DB38719-EEF9-4638-91CE-8E8C646CC524}" destId="{3F8C8DF1-69FF-4267-9807-429FE1F669A4}"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D2F630C4-800F-4F2C-96C2-5FAC8C3DDA3F}" type="presParOf" srcId="{0580C383-85A3-425E-A44E-5E7306FF943E}" destId="{5B34DA1A-FC3A-4252-92D3-378DC0EC0FE5}" srcOrd="4"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9DB38719-EEF9-4638-91CE-8E8C646CC524}">
      <dgm:prSet/>
      <dgm:spPr/>
      <dgm:t>
        <a:bodyPr/>
        <a:lstStyle/>
        <a:p>
          <a:r>
            <a:rPr lang="en-US" dirty="0"/>
            <a:t>Main functions of my code</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dgm:spPr/>
      <dgm:t>
        <a:bodyPr/>
        <a:lstStyle/>
        <a:p>
          <a:r>
            <a:rPr lang="en-US" dirty="0"/>
            <a:t> Explanation</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What</a:t>
          </a:r>
          <a:r>
            <a:rPr lang="en-US" baseline="0" dirty="0"/>
            <a:t> I should be able to achieve within the time period and basic functionality that needs to be met.</a:t>
          </a:r>
          <a:endParaRPr lang="en-US" dirty="0"/>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AC77E87-FC4D-4F04-889B-73358514DC0D}">
      <dgm:prSet/>
      <dgm:spPr/>
      <dgm:t>
        <a:bodyPr/>
        <a:lstStyle/>
        <a:p>
          <a:r>
            <a:rPr lang="en-US" dirty="0"/>
            <a:t>Style Guide</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How</a:t>
          </a:r>
          <a:r>
            <a:rPr lang="en-US" baseline="0" dirty="0"/>
            <a:t> well my code </a:t>
          </a:r>
          <a:r>
            <a:rPr lang="en-US" b="1" baseline="0" dirty="0"/>
            <a:t>COMPLIES </a:t>
          </a:r>
          <a:r>
            <a:rPr lang="en-US" b="0" baseline="0" dirty="0"/>
            <a:t>with the style guide</a:t>
          </a:r>
          <a:r>
            <a:rPr lang="en-US" baseline="0" dirty="0"/>
            <a:t> </a:t>
          </a:r>
          <a:endParaRPr lang="en-US" dirty="0"/>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E5E4D699-C3CF-4415-B32C-A18B48AFE2A3}">
      <dgm:prSet/>
      <dgm:spPr/>
      <dgm:t>
        <a:bodyPr/>
        <a:lstStyle/>
        <a:p>
          <a:r>
            <a:rPr lang="en-US" dirty="0"/>
            <a:t>Key Points</a:t>
          </a:r>
        </a:p>
      </dgm:t>
    </dgm:pt>
    <dgm:pt modelId="{61990FFE-20A5-4112-BACD-16BA28C36EBA}" type="sibTrans" cxnId="{A2DF84EA-DA42-4F03-BD6F-8E8D9966CB10}">
      <dgm:prSet/>
      <dgm:spPr/>
      <dgm:t>
        <a:bodyPr/>
        <a:lstStyle/>
        <a:p>
          <a:endParaRPr lang="en-US"/>
        </a:p>
      </dgm:t>
    </dgm:pt>
    <dgm:pt modelId="{C7C70553-EB1A-4554-849D-8153CC4AFCEB}" type="parTrans" cxnId="{A2DF84EA-DA42-4F03-BD6F-8E8D9966CB10}">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3" custLinFactNeighborX="290">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3">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3"/>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2"/>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3" custLinFactNeighborX="0" custLinFactNeighborY="1176">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3">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3"/>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2"/>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2" presStyleCnt="3" custLinFactNeighborX="2575" custLinFactNeighborY="1176">
        <dgm:presLayoutVars>
          <dgm:chMax val="1"/>
          <dgm:chPref val="1"/>
          <dgm:bulletEnabled val="1"/>
        </dgm:presLayoutVars>
      </dgm:prSet>
      <dgm:spPr/>
    </dgm:pt>
    <dgm:pt modelId="{BFDCC47A-3FE9-44B5-9256-8406C22486BA}" type="pres">
      <dgm:prSet presAssocID="{9AC77E87-FC4D-4F04-889B-73358514DC0D}" presName="Childtext1" presStyleLbl="revTx" presStyleIdx="2" presStyleCnt="3">
        <dgm:presLayoutVars>
          <dgm:chMax val="0"/>
          <dgm:chPref val="0"/>
          <dgm:bulletEnabled/>
        </dgm:presLayoutVars>
      </dgm:prSet>
      <dgm:spPr/>
    </dgm:pt>
    <dgm:pt modelId="{DF12EC0F-ABC1-486B-A916-C06438CBEF0F}"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2" presStyleCnt="3"/>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0BBE1328-2BDE-48E8-8607-729E9AD5CC15}" type="presOf" srcId="{9DB38719-EEF9-4638-91CE-8E8C646CC524}" destId="{3F8C8DF1-69FF-4267-9807-429FE1F669A4}"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D2F630C4-800F-4F2C-96C2-5FAC8C3DDA3F}" type="presParOf" srcId="{0580C383-85A3-425E-A44E-5E7306FF943E}" destId="{5B34DA1A-FC3A-4252-92D3-378DC0EC0FE5}" srcOrd="4"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9DB38719-EEF9-4638-91CE-8E8C646CC524}">
      <dgm:prSet/>
      <dgm:spPr/>
      <dgm:t>
        <a:bodyPr/>
        <a:lstStyle/>
        <a:p>
          <a:r>
            <a:rPr lang="en-US" dirty="0"/>
            <a:t>How I could have managed myself better</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dgm:spPr/>
      <dgm:t>
        <a:bodyPr/>
        <a:lstStyle/>
        <a:p>
          <a:r>
            <a:rPr lang="en-US" dirty="0"/>
            <a:t> Improvements</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E5E4D699-C3CF-4415-B32C-A18B48AFE2A3}">
      <dgm:prSet/>
      <dgm:spPr/>
      <dgm:t>
        <a:bodyPr/>
        <a:lstStyle/>
        <a:p>
          <a:r>
            <a:rPr lang="en-US" dirty="0"/>
            <a:t>Self Evaluation</a:t>
          </a:r>
        </a:p>
      </dgm:t>
    </dgm:pt>
    <dgm:pt modelId="{61990FFE-20A5-4112-BACD-16BA28C36EBA}" type="sibTrans" cxnId="{A2DF84EA-DA42-4F03-BD6F-8E8D9966CB10}">
      <dgm:prSet/>
      <dgm:spPr/>
      <dgm:t>
        <a:bodyPr/>
        <a:lstStyle/>
        <a:p>
          <a:endParaRPr lang="en-US"/>
        </a:p>
      </dgm:t>
    </dgm:pt>
    <dgm:pt modelId="{C7C70553-EB1A-4554-849D-8153CC4AFCEB}" type="parTrans" cxnId="{A2DF84EA-DA42-4F03-BD6F-8E8D9966CB10}">
      <dgm:prSet/>
      <dgm:spPr/>
      <dgm:t>
        <a:bodyPr/>
        <a:lstStyle/>
        <a:p>
          <a:endParaRPr lang="en-US"/>
        </a:p>
      </dgm:t>
    </dgm:pt>
    <dgm:pt modelId="{C057D6ED-8F49-42DC-B8A7-C07F68F0F734}">
      <dgm:prSet/>
      <dgm:spPr/>
      <dgm:t>
        <a:bodyPr/>
        <a:lstStyle/>
        <a:p>
          <a:r>
            <a:rPr lang="en-US" dirty="0"/>
            <a:t>How I could improve my code</a:t>
          </a:r>
        </a:p>
      </dgm:t>
    </dgm:pt>
    <dgm:pt modelId="{6E885013-4246-43E1-A818-2251A99C8FD2}" type="sibTrans" cxnId="{FB0FA082-3950-4822-951F-05A1A9548F18}">
      <dgm:prSet/>
      <dgm:spPr/>
      <dgm:t>
        <a:bodyPr/>
        <a:lstStyle/>
        <a:p>
          <a:endParaRPr lang="en-US"/>
        </a:p>
      </dgm:t>
    </dgm:pt>
    <dgm:pt modelId="{131D11D9-3030-4E3B-8F84-0108E6497B2A}" type="parTrans" cxnId="{FB0FA082-3950-4822-951F-05A1A9548F18}">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2" custLinFactNeighborX="290">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2">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2"/>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2"/>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1"/>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2" custLinFactNeighborX="0" custLinFactNeighborY="1176">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2">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2"/>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2"/>
      <dgm:spPr/>
    </dgm:pt>
    <dgm:pt modelId="{AC3D3D7F-40C6-4526-8B59-8E5946ACD3E0}" type="pres">
      <dgm:prSet presAssocID="{5FC34D3A-C8D4-483C-8695-507470E74D50}"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0BBE1328-2BDE-48E8-8607-729E9AD5CC15}" type="presOf" srcId="{9DB38719-EEF9-4638-91CE-8E8C646CC524}" destId="{3F8C8DF1-69FF-4267-9807-429FE1F669A4}"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480838" y="1639269"/>
          <a:ext cx="2411658"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Idea</a:t>
          </a:r>
        </a:p>
      </dsp:txBody>
      <dsp:txXfrm>
        <a:off x="480838" y="1639269"/>
        <a:ext cx="2322243" cy="447073"/>
      </dsp:txXfrm>
    </dsp:sp>
    <dsp:sp modelId="{3F8C8DF1-69FF-4267-9807-429FE1F669A4}">
      <dsp:nvSpPr>
        <dsp:cNvPr id="0" name=""/>
        <dsp:cNvSpPr/>
      </dsp:nvSpPr>
      <dsp:spPr>
        <a:xfrm>
          <a:off x="11905" y="0"/>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The premise of my program, rules, and functionality</a:t>
          </a:r>
        </a:p>
      </dsp:txBody>
      <dsp:txXfrm>
        <a:off x="11905" y="0"/>
        <a:ext cx="3349525" cy="1192195"/>
      </dsp:txXfrm>
    </dsp:sp>
    <dsp:sp modelId="{0EDA1889-E3C7-4C7B-AA49-EF34A4D5D342}">
      <dsp:nvSpPr>
        <dsp:cNvPr id="0" name=""/>
        <dsp:cNvSpPr/>
      </dsp:nvSpPr>
      <dsp:spPr>
        <a:xfrm rot="19416">
          <a:off x="2892489" y="1865434"/>
          <a:ext cx="930888" cy="0"/>
        </a:xfrm>
        <a:custGeom>
          <a:avLst/>
          <a:gdLst/>
          <a:ahLst/>
          <a:cxnLst/>
          <a:rect l="0" t="0" r="0" b="0"/>
          <a:pathLst>
            <a:path>
              <a:moveTo>
                <a:pt x="0" y="0"/>
              </a:moveTo>
              <a:lnTo>
                <a:pt x="930888"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686668"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649411"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3823370" y="1644526"/>
          <a:ext cx="2411658"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 Scope </a:t>
          </a:r>
        </a:p>
      </dsp:txBody>
      <dsp:txXfrm>
        <a:off x="4083951" y="1692833"/>
        <a:ext cx="1890496" cy="350459"/>
      </dsp:txXfrm>
    </dsp:sp>
    <dsp:sp modelId="{7197D426-886B-449E-A886-FD13F5E0AC97}">
      <dsp:nvSpPr>
        <dsp:cNvPr id="0" name=""/>
        <dsp:cNvSpPr/>
      </dsp:nvSpPr>
      <dsp:spPr>
        <a:xfrm>
          <a:off x="3354437" y="2538673"/>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What</a:t>
          </a:r>
          <a:r>
            <a:rPr lang="en-US" sz="1200" kern="1200" baseline="0" dirty="0"/>
            <a:t> I should be able to achieve within the time period and basic functionality that needs to be met.</a:t>
          </a:r>
          <a:endParaRPr lang="en-US" sz="1200" kern="1200" dirty="0"/>
        </a:p>
      </dsp:txBody>
      <dsp:txXfrm>
        <a:off x="3354437" y="2538673"/>
        <a:ext cx="3349525" cy="1192195"/>
      </dsp:txXfrm>
    </dsp:sp>
    <dsp:sp modelId="{1E3B17F3-BEE3-4918-AC1A-690DF45EE902}">
      <dsp:nvSpPr>
        <dsp:cNvPr id="0" name=""/>
        <dsp:cNvSpPr/>
      </dsp:nvSpPr>
      <dsp:spPr>
        <a:xfrm>
          <a:off x="6235029" y="1868063"/>
          <a:ext cx="999967" cy="0"/>
        </a:xfrm>
        <a:custGeom>
          <a:avLst/>
          <a:gdLst/>
          <a:ahLst/>
          <a:cxnLst/>
          <a:rect l="0" t="0" r="0" b="0"/>
          <a:pathLst>
            <a:path>
              <a:moveTo>
                <a:pt x="0" y="0"/>
              </a:moveTo>
              <a:lnTo>
                <a:pt x="99996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5029200" y="2091600"/>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4991943" y="2464161"/>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234996" y="1644526"/>
          <a:ext cx="2411658"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UI </a:t>
          </a:r>
        </a:p>
      </dsp:txBody>
      <dsp:txXfrm rot="10800000">
        <a:off x="7324411" y="1644526"/>
        <a:ext cx="2322243" cy="447073"/>
      </dsp:txXfrm>
    </dsp:sp>
    <dsp:sp modelId="{BFDCC47A-3FE9-44B5-9256-8406C22486BA}">
      <dsp:nvSpPr>
        <dsp:cNvPr id="0" name=""/>
        <dsp:cNvSpPr/>
      </dsp:nvSpPr>
      <dsp:spPr>
        <a:xfrm>
          <a:off x="6766063" y="5257"/>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Design of the User Interface with a description on design choices</a:t>
          </a:r>
        </a:p>
      </dsp:txBody>
      <dsp:txXfrm>
        <a:off x="6766063" y="5257"/>
        <a:ext cx="3349525" cy="1192195"/>
      </dsp:txXfrm>
    </dsp:sp>
    <dsp:sp modelId="{DF12EC0F-ABC1-486B-A916-C06438CBEF0F}">
      <dsp:nvSpPr>
        <dsp:cNvPr id="0" name=""/>
        <dsp:cNvSpPr/>
      </dsp:nvSpPr>
      <dsp:spPr>
        <a:xfrm>
          <a:off x="8440825" y="1271965"/>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403569" y="119745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480838" y="1639269"/>
          <a:ext cx="2411658"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Key Points</a:t>
          </a:r>
        </a:p>
      </dsp:txBody>
      <dsp:txXfrm>
        <a:off x="480838" y="1639269"/>
        <a:ext cx="2322243" cy="447073"/>
      </dsp:txXfrm>
    </dsp:sp>
    <dsp:sp modelId="{3F8C8DF1-69FF-4267-9807-429FE1F669A4}">
      <dsp:nvSpPr>
        <dsp:cNvPr id="0" name=""/>
        <dsp:cNvSpPr/>
      </dsp:nvSpPr>
      <dsp:spPr>
        <a:xfrm>
          <a:off x="11905" y="0"/>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Main functions of my code</a:t>
          </a:r>
        </a:p>
      </dsp:txBody>
      <dsp:txXfrm>
        <a:off x="11905" y="0"/>
        <a:ext cx="3349525" cy="1192195"/>
      </dsp:txXfrm>
    </dsp:sp>
    <dsp:sp modelId="{0EDA1889-E3C7-4C7B-AA49-EF34A4D5D342}">
      <dsp:nvSpPr>
        <dsp:cNvPr id="0" name=""/>
        <dsp:cNvSpPr/>
      </dsp:nvSpPr>
      <dsp:spPr>
        <a:xfrm rot="19416">
          <a:off x="2892489" y="1865434"/>
          <a:ext cx="930888" cy="0"/>
        </a:xfrm>
        <a:custGeom>
          <a:avLst/>
          <a:gdLst/>
          <a:ahLst/>
          <a:cxnLst/>
          <a:rect l="0" t="0" r="0" b="0"/>
          <a:pathLst>
            <a:path>
              <a:moveTo>
                <a:pt x="0" y="0"/>
              </a:moveTo>
              <a:lnTo>
                <a:pt x="930888"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686668"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649411"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3823370" y="1644526"/>
          <a:ext cx="2411658"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 Explanation</a:t>
          </a:r>
        </a:p>
      </dsp:txBody>
      <dsp:txXfrm>
        <a:off x="4083951" y="1692833"/>
        <a:ext cx="1890496" cy="350459"/>
      </dsp:txXfrm>
    </dsp:sp>
    <dsp:sp modelId="{7197D426-886B-449E-A886-FD13F5E0AC97}">
      <dsp:nvSpPr>
        <dsp:cNvPr id="0" name=""/>
        <dsp:cNvSpPr/>
      </dsp:nvSpPr>
      <dsp:spPr>
        <a:xfrm>
          <a:off x="3354437" y="2538673"/>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What</a:t>
          </a:r>
          <a:r>
            <a:rPr lang="en-US" sz="1200" kern="1200" baseline="0" dirty="0"/>
            <a:t> I should be able to achieve within the time period and basic functionality that needs to be met.</a:t>
          </a:r>
          <a:endParaRPr lang="en-US" sz="1200" kern="1200" dirty="0"/>
        </a:p>
      </dsp:txBody>
      <dsp:txXfrm>
        <a:off x="3354437" y="2538673"/>
        <a:ext cx="3349525" cy="1192195"/>
      </dsp:txXfrm>
    </dsp:sp>
    <dsp:sp modelId="{1E3B17F3-BEE3-4918-AC1A-690DF45EE902}">
      <dsp:nvSpPr>
        <dsp:cNvPr id="0" name=""/>
        <dsp:cNvSpPr/>
      </dsp:nvSpPr>
      <dsp:spPr>
        <a:xfrm>
          <a:off x="6235029" y="1868063"/>
          <a:ext cx="999967" cy="0"/>
        </a:xfrm>
        <a:custGeom>
          <a:avLst/>
          <a:gdLst/>
          <a:ahLst/>
          <a:cxnLst/>
          <a:rect l="0" t="0" r="0" b="0"/>
          <a:pathLst>
            <a:path>
              <a:moveTo>
                <a:pt x="0" y="0"/>
              </a:moveTo>
              <a:lnTo>
                <a:pt x="99996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5029200" y="2091600"/>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4991943" y="2464161"/>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234996" y="1644526"/>
          <a:ext cx="2411658"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Style Guide</a:t>
          </a:r>
        </a:p>
      </dsp:txBody>
      <dsp:txXfrm rot="10800000">
        <a:off x="7324411" y="1644526"/>
        <a:ext cx="2322243" cy="447073"/>
      </dsp:txXfrm>
    </dsp:sp>
    <dsp:sp modelId="{BFDCC47A-3FE9-44B5-9256-8406C22486BA}">
      <dsp:nvSpPr>
        <dsp:cNvPr id="0" name=""/>
        <dsp:cNvSpPr/>
      </dsp:nvSpPr>
      <dsp:spPr>
        <a:xfrm>
          <a:off x="6766063" y="5257"/>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How</a:t>
          </a:r>
          <a:r>
            <a:rPr lang="en-US" sz="1200" kern="1200" baseline="0" dirty="0"/>
            <a:t> well my code </a:t>
          </a:r>
          <a:r>
            <a:rPr lang="en-US" sz="1200" b="1" kern="1200" baseline="0" dirty="0"/>
            <a:t>COMPLIES </a:t>
          </a:r>
          <a:r>
            <a:rPr lang="en-US" sz="1200" b="0" kern="1200" baseline="0" dirty="0"/>
            <a:t>with the style guide</a:t>
          </a:r>
          <a:r>
            <a:rPr lang="en-US" sz="1200" kern="1200" baseline="0" dirty="0"/>
            <a:t> </a:t>
          </a:r>
          <a:endParaRPr lang="en-US" sz="1200" kern="1200" dirty="0"/>
        </a:p>
      </dsp:txBody>
      <dsp:txXfrm>
        <a:off x="6766063" y="5257"/>
        <a:ext cx="3349525" cy="1192195"/>
      </dsp:txXfrm>
    </dsp:sp>
    <dsp:sp modelId="{DF12EC0F-ABC1-486B-A916-C06438CBEF0F}">
      <dsp:nvSpPr>
        <dsp:cNvPr id="0" name=""/>
        <dsp:cNvSpPr/>
      </dsp:nvSpPr>
      <dsp:spPr>
        <a:xfrm>
          <a:off x="8440825" y="1271965"/>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403569" y="119745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714588" y="1639269"/>
          <a:ext cx="3621024"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Self Evaluation</a:t>
          </a:r>
        </a:p>
      </dsp:txBody>
      <dsp:txXfrm>
        <a:off x="714588" y="1639269"/>
        <a:ext cx="3531609" cy="447073"/>
      </dsp:txXfrm>
    </dsp:sp>
    <dsp:sp modelId="{3F8C8DF1-69FF-4267-9807-429FE1F669A4}">
      <dsp:nvSpPr>
        <dsp:cNvPr id="0" name=""/>
        <dsp:cNvSpPr/>
      </dsp:nvSpPr>
      <dsp:spPr>
        <a:xfrm>
          <a:off x="10500" y="0"/>
          <a:ext cx="50292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b" anchorCtr="1">
          <a:noAutofit/>
        </a:bodyPr>
        <a:lstStyle/>
        <a:p>
          <a:pPr marL="0" lvl="0" indent="0" algn="ctr" defTabSz="666750">
            <a:lnSpc>
              <a:spcPct val="90000"/>
            </a:lnSpc>
            <a:spcBef>
              <a:spcPct val="0"/>
            </a:spcBef>
            <a:spcAft>
              <a:spcPct val="35000"/>
            </a:spcAft>
            <a:buNone/>
          </a:pPr>
          <a:r>
            <a:rPr lang="en-US" sz="1500" kern="1200" dirty="0"/>
            <a:t>How I could have managed myself better</a:t>
          </a:r>
        </a:p>
      </dsp:txBody>
      <dsp:txXfrm>
        <a:off x="10500" y="0"/>
        <a:ext cx="5029200" cy="1192195"/>
      </dsp:txXfrm>
    </dsp:sp>
    <dsp:sp modelId="{0EDA1889-E3C7-4C7B-AA49-EF34A4D5D342}">
      <dsp:nvSpPr>
        <dsp:cNvPr id="0" name=""/>
        <dsp:cNvSpPr/>
      </dsp:nvSpPr>
      <dsp:spPr>
        <a:xfrm rot="12932">
          <a:off x="4335608" y="1865434"/>
          <a:ext cx="1397684" cy="0"/>
        </a:xfrm>
        <a:custGeom>
          <a:avLst/>
          <a:gdLst/>
          <a:ahLst/>
          <a:cxnLst/>
          <a:rect l="0" t="0" r="0" b="0"/>
          <a:pathLst>
            <a:path>
              <a:moveTo>
                <a:pt x="0" y="0"/>
              </a:moveTo>
              <a:lnTo>
                <a:pt x="1397684"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2525100"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2487844"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rot="10800000">
          <a:off x="5733287" y="1644526"/>
          <a:ext cx="3621024"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 Improvements</a:t>
          </a:r>
        </a:p>
      </dsp:txBody>
      <dsp:txXfrm rot="10800000">
        <a:off x="5822702" y="1644526"/>
        <a:ext cx="3531609" cy="447073"/>
      </dsp:txXfrm>
    </dsp:sp>
    <dsp:sp modelId="{7197D426-886B-449E-A886-FD13F5E0AC97}">
      <dsp:nvSpPr>
        <dsp:cNvPr id="0" name=""/>
        <dsp:cNvSpPr/>
      </dsp:nvSpPr>
      <dsp:spPr>
        <a:xfrm>
          <a:off x="5029199" y="2538673"/>
          <a:ext cx="50292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t" anchorCtr="1">
          <a:noAutofit/>
        </a:bodyPr>
        <a:lstStyle/>
        <a:p>
          <a:pPr marL="0" lvl="0" indent="0" algn="ctr" defTabSz="666750">
            <a:lnSpc>
              <a:spcPct val="90000"/>
            </a:lnSpc>
            <a:spcBef>
              <a:spcPct val="0"/>
            </a:spcBef>
            <a:spcAft>
              <a:spcPct val="35000"/>
            </a:spcAft>
            <a:buNone/>
          </a:pPr>
          <a:r>
            <a:rPr lang="en-US" sz="1500" kern="1200" dirty="0"/>
            <a:t>How I could improve my code</a:t>
          </a:r>
        </a:p>
      </dsp:txBody>
      <dsp:txXfrm>
        <a:off x="5029199" y="2538673"/>
        <a:ext cx="5029200" cy="1192195"/>
      </dsp:txXfrm>
    </dsp:sp>
    <dsp:sp modelId="{B9D6C9D4-469A-4107-97AE-8C43EA5CB946}">
      <dsp:nvSpPr>
        <dsp:cNvPr id="0" name=""/>
        <dsp:cNvSpPr/>
      </dsp:nvSpPr>
      <dsp:spPr>
        <a:xfrm>
          <a:off x="7543800" y="2091600"/>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7506543" y="2464161"/>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8/25/2020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8/25/2020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8/25/2020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8/25/2020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8/25/2020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5">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oy, doll, person, sitting&#10;&#10;Description automatically generated">
            <a:extLst>
              <a:ext uri="{FF2B5EF4-FFF2-40B4-BE49-F238E27FC236}">
                <a16:creationId xmlns:a16="http://schemas.microsoft.com/office/drawing/2014/main" id="{E20883C7-1A9A-4E58-8A6D-682B2586BBA4}"/>
              </a:ext>
            </a:extLst>
          </p:cNvPr>
          <p:cNvPicPr>
            <a:picLocks noChangeAspect="1"/>
          </p:cNvPicPr>
          <p:nvPr/>
        </p:nvPicPr>
        <p:blipFill rotWithShape="1">
          <a:blip r:embed="rId3">
            <a:alphaModFix/>
          </a:blip>
          <a:srcRect/>
          <a:stretch/>
        </p:blipFill>
        <p:spPr>
          <a:xfrm>
            <a:off x="0" y="0"/>
            <a:ext cx="12192000" cy="6858000"/>
          </a:xfrm>
          <a:prstGeom prst="rect">
            <a:avLst/>
          </a:prstGeom>
        </p:spPr>
      </p:pic>
      <p:sp>
        <p:nvSpPr>
          <p:cNvPr id="98" name="Rectangle 97">
            <a:extLst>
              <a:ext uri="{FF2B5EF4-FFF2-40B4-BE49-F238E27FC236}">
                <a16:creationId xmlns:a16="http://schemas.microsoft.com/office/drawing/2014/main" id="{BCFF10A9-48A8-49DE-BCC0-36CD4D61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9" y="1267730"/>
            <a:ext cx="9576262" cy="43079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29E6EC7A-73F0-4AA6-8CCE-7492D8F65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8" y="1267730"/>
            <a:ext cx="9576262" cy="4307950"/>
          </a:xfrm>
          <a:prstGeom prst="rect">
            <a:avLst/>
          </a:prstGeom>
          <a:solidFill>
            <a:srgbClr val="AC5A4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69532" y="2091263"/>
            <a:ext cx="8652938" cy="2461504"/>
          </a:xfrm>
        </p:spPr>
        <p:txBody>
          <a:bodyPr>
            <a:normAutofit/>
          </a:bodyPr>
          <a:lstStyle/>
          <a:p>
            <a:r>
              <a:rPr lang="en-US" dirty="0"/>
              <a:t>Battleships</a:t>
            </a:r>
          </a:p>
        </p:txBody>
      </p:sp>
      <p:sp>
        <p:nvSpPr>
          <p:cNvPr id="104" name="Rectangle 10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rrow: Right 20">
            <a:extLst>
              <a:ext uri="{FF2B5EF4-FFF2-40B4-BE49-F238E27FC236}">
                <a16:creationId xmlns:a16="http://schemas.microsoft.com/office/drawing/2014/main" id="{4432BEE8-F1E4-4197-8C92-D1A31DD9BB1E}"/>
              </a:ext>
            </a:extLst>
          </p:cNvPr>
          <p:cNvSpPr/>
          <p:nvPr/>
        </p:nvSpPr>
        <p:spPr>
          <a:xfrm rot="20964616">
            <a:off x="6726915" y="4096830"/>
            <a:ext cx="2636127" cy="10511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9070FE8B-BEA2-4E5E-B1F6-BADD80C79911}"/>
              </a:ext>
            </a:extLst>
          </p:cNvPr>
          <p:cNvSpPr>
            <a:spLocks noGrp="1"/>
          </p:cNvSpPr>
          <p:nvPr>
            <p:ph type="title"/>
          </p:nvPr>
        </p:nvSpPr>
        <p:spPr>
          <a:xfrm>
            <a:off x="1066800" y="71583"/>
            <a:ext cx="10058400" cy="1371600"/>
          </a:xfrm>
        </p:spPr>
        <p:txBody>
          <a:bodyPr/>
          <a:lstStyle/>
          <a:p>
            <a:r>
              <a:rPr lang="en-US" dirty="0"/>
              <a:t>Details of 4-6 Key Points</a:t>
            </a:r>
            <a:endParaRPr lang="en-AU" dirty="0"/>
          </a:p>
        </p:txBody>
      </p:sp>
      <p:sp>
        <p:nvSpPr>
          <p:cNvPr id="3" name="Content Placeholder 2">
            <a:extLst>
              <a:ext uri="{FF2B5EF4-FFF2-40B4-BE49-F238E27FC236}">
                <a16:creationId xmlns:a16="http://schemas.microsoft.com/office/drawing/2014/main" id="{B725CE55-F2EE-42DB-B385-AA470A9824D8}"/>
              </a:ext>
            </a:extLst>
          </p:cNvPr>
          <p:cNvSpPr>
            <a:spLocks noGrp="1"/>
          </p:cNvSpPr>
          <p:nvPr>
            <p:ph idx="1"/>
          </p:nvPr>
        </p:nvSpPr>
        <p:spPr>
          <a:xfrm>
            <a:off x="3242442" y="1123292"/>
            <a:ext cx="5481144" cy="2395045"/>
          </a:xfrm>
        </p:spPr>
        <p:txBody>
          <a:bodyPr>
            <a:normAutofit/>
          </a:bodyPr>
          <a:lstStyle/>
          <a:p>
            <a:r>
              <a:rPr lang="en-US" sz="1000" dirty="0"/>
              <a:t>To store the ships of both enemy and player arrays were used. In the array 0 </a:t>
            </a:r>
            <a:r>
              <a:rPr lang="en-US" sz="1000" dirty="0" err="1"/>
              <a:t>symbolised</a:t>
            </a:r>
            <a:r>
              <a:rPr lang="en-US" sz="1000" dirty="0"/>
              <a:t> a blank area(as usual), and 1 meant the cell was part of a ship. When a ship was selected, direction was selected, and a click was made the id of the target cell would be identified, converted to an int and that number in the array would be converted from a 0 to a 1. Then, if the ship direction would be checked. If horizontal a loop, looping from 0 to the length of ship (butt variable), would first get the ID of the next cell along ( +</a:t>
            </a:r>
            <a:r>
              <a:rPr lang="en-US" sz="1000" dirty="0" err="1"/>
              <a:t>i</a:t>
            </a:r>
            <a:r>
              <a:rPr lang="en-US" sz="1000" dirty="0"/>
              <a:t>) and change the </a:t>
            </a:r>
            <a:r>
              <a:rPr lang="en-US" sz="1000" dirty="0" err="1"/>
              <a:t>colour</a:t>
            </a:r>
            <a:r>
              <a:rPr lang="en-US" sz="1000" dirty="0"/>
              <a:t> of selected cell. Then find place in the array and amend the 0 to a 1. If vertical the process would be repeated, but to get the cell beneath the original cell + </a:t>
            </a:r>
            <a:r>
              <a:rPr lang="en-US" sz="1000" dirty="0" err="1"/>
              <a:t>i</a:t>
            </a:r>
            <a:r>
              <a:rPr lang="en-US" sz="1000" dirty="0"/>
              <a:t> would need to be times by 10. </a:t>
            </a:r>
          </a:p>
          <a:p>
            <a:r>
              <a:rPr lang="en-US" sz="1000" dirty="0"/>
              <a:t>For the Enemy the storing process is the same, although there is no User input for obvious reasons, and when clicked by user the selected number in the array’s value is changed from 1 to 0. removing the value.</a:t>
            </a:r>
            <a:endParaRPr lang="en-AU" sz="1000" dirty="0"/>
          </a:p>
        </p:txBody>
      </p:sp>
      <p:sp>
        <p:nvSpPr>
          <p:cNvPr id="5" name="Arrow: Pentagon 4">
            <a:extLst>
              <a:ext uri="{FF2B5EF4-FFF2-40B4-BE49-F238E27FC236}">
                <a16:creationId xmlns:a16="http://schemas.microsoft.com/office/drawing/2014/main" id="{3E0CF5BA-A6F1-4A46-AE9E-BF11B2E8686D}"/>
              </a:ext>
            </a:extLst>
          </p:cNvPr>
          <p:cNvSpPr/>
          <p:nvPr/>
        </p:nvSpPr>
        <p:spPr>
          <a:xfrm>
            <a:off x="1129185" y="1253169"/>
            <a:ext cx="1799924" cy="52308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D930D18B-939F-43D0-B911-B19B70550307}"/>
              </a:ext>
            </a:extLst>
          </p:cNvPr>
          <p:cNvSpPr/>
          <p:nvPr/>
        </p:nvSpPr>
        <p:spPr>
          <a:xfrm>
            <a:off x="951186" y="3518337"/>
            <a:ext cx="1799924" cy="52308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1D978321-856B-4846-AC62-4C18F2A7C323}"/>
              </a:ext>
            </a:extLst>
          </p:cNvPr>
          <p:cNvSpPr txBox="1"/>
          <p:nvPr/>
        </p:nvSpPr>
        <p:spPr>
          <a:xfrm>
            <a:off x="1307238" y="1368412"/>
            <a:ext cx="1319048" cy="307777"/>
          </a:xfrm>
          <a:prstGeom prst="rect">
            <a:avLst/>
          </a:prstGeom>
          <a:noFill/>
        </p:spPr>
        <p:txBody>
          <a:bodyPr wrap="square" rtlCol="0">
            <a:spAutoFit/>
          </a:bodyPr>
          <a:lstStyle/>
          <a:p>
            <a:r>
              <a:rPr lang="en-US" sz="1400" dirty="0"/>
              <a:t>Storing Ships</a:t>
            </a:r>
            <a:endParaRPr lang="en-AU" sz="1400" dirty="0"/>
          </a:p>
        </p:txBody>
      </p:sp>
      <p:pic>
        <p:nvPicPr>
          <p:cNvPr id="10" name="Picture 9" descr="A picture containing keyboard, computer&#10;&#10;Description automatically generated">
            <a:extLst>
              <a:ext uri="{FF2B5EF4-FFF2-40B4-BE49-F238E27FC236}">
                <a16:creationId xmlns:a16="http://schemas.microsoft.com/office/drawing/2014/main" id="{752EB37F-13DE-45BC-8FFB-FEEAAD57980D}"/>
              </a:ext>
            </a:extLst>
          </p:cNvPr>
          <p:cNvPicPr>
            <a:picLocks noChangeAspect="1"/>
          </p:cNvPicPr>
          <p:nvPr/>
        </p:nvPicPr>
        <p:blipFill>
          <a:blip r:embed="rId2"/>
          <a:stretch>
            <a:fillRect/>
          </a:stretch>
        </p:blipFill>
        <p:spPr>
          <a:xfrm>
            <a:off x="8797692" y="377438"/>
            <a:ext cx="842916" cy="1251666"/>
          </a:xfrm>
          <a:prstGeom prst="rect">
            <a:avLst/>
          </a:prstGeom>
        </p:spPr>
      </p:pic>
      <p:sp>
        <p:nvSpPr>
          <p:cNvPr id="11" name="TextBox 10">
            <a:extLst>
              <a:ext uri="{FF2B5EF4-FFF2-40B4-BE49-F238E27FC236}">
                <a16:creationId xmlns:a16="http://schemas.microsoft.com/office/drawing/2014/main" id="{5AAA2153-14A5-415E-A0F6-ECB5DCADD2E3}"/>
              </a:ext>
            </a:extLst>
          </p:cNvPr>
          <p:cNvSpPr txBox="1"/>
          <p:nvPr/>
        </p:nvSpPr>
        <p:spPr>
          <a:xfrm>
            <a:off x="951186" y="3625989"/>
            <a:ext cx="1675100" cy="307777"/>
          </a:xfrm>
          <a:prstGeom prst="rect">
            <a:avLst/>
          </a:prstGeom>
          <a:noFill/>
        </p:spPr>
        <p:txBody>
          <a:bodyPr wrap="square" rtlCol="0">
            <a:spAutoFit/>
          </a:bodyPr>
          <a:lstStyle/>
          <a:p>
            <a:r>
              <a:rPr lang="en-US" sz="1400" dirty="0"/>
              <a:t>Saving/Starting</a:t>
            </a:r>
            <a:endParaRPr lang="en-AU" sz="1400" dirty="0"/>
          </a:p>
        </p:txBody>
      </p:sp>
      <p:sp>
        <p:nvSpPr>
          <p:cNvPr id="12" name="Content Placeholder 2">
            <a:extLst>
              <a:ext uri="{FF2B5EF4-FFF2-40B4-BE49-F238E27FC236}">
                <a16:creationId xmlns:a16="http://schemas.microsoft.com/office/drawing/2014/main" id="{0EA382A8-5135-44EF-B839-E54EAC7D8975}"/>
              </a:ext>
            </a:extLst>
          </p:cNvPr>
          <p:cNvSpPr txBox="1">
            <a:spLocks/>
          </p:cNvSpPr>
          <p:nvPr/>
        </p:nvSpPr>
        <p:spPr>
          <a:xfrm>
            <a:off x="3555775" y="3518337"/>
            <a:ext cx="5481144" cy="239504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000" dirty="0"/>
              <a:t>To save the current grid there is a button, once clicked all of the click events are removed from the cells to insure there is no meddling with the board.  To begin the game there another button, once clicked it adds the click events to the enemy board, so user begin to guess on the board.</a:t>
            </a:r>
            <a:endParaRPr lang="en-AU" sz="1000" dirty="0"/>
          </a:p>
        </p:txBody>
      </p:sp>
      <p:sp>
        <p:nvSpPr>
          <p:cNvPr id="14" name="Arrow: Pentagon 13">
            <a:extLst>
              <a:ext uri="{FF2B5EF4-FFF2-40B4-BE49-F238E27FC236}">
                <a16:creationId xmlns:a16="http://schemas.microsoft.com/office/drawing/2014/main" id="{CCFF7025-6D00-4726-BF4E-0E38B4729C17}"/>
              </a:ext>
            </a:extLst>
          </p:cNvPr>
          <p:cNvSpPr/>
          <p:nvPr/>
        </p:nvSpPr>
        <p:spPr>
          <a:xfrm>
            <a:off x="951186" y="4970384"/>
            <a:ext cx="1799924" cy="52308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Box 14">
            <a:extLst>
              <a:ext uri="{FF2B5EF4-FFF2-40B4-BE49-F238E27FC236}">
                <a16:creationId xmlns:a16="http://schemas.microsoft.com/office/drawing/2014/main" id="{D6EDBBB4-4EAA-45C9-9BD8-E882536D7048}"/>
              </a:ext>
            </a:extLst>
          </p:cNvPr>
          <p:cNvSpPr txBox="1"/>
          <p:nvPr/>
        </p:nvSpPr>
        <p:spPr>
          <a:xfrm>
            <a:off x="1129212" y="5078036"/>
            <a:ext cx="1675100" cy="307777"/>
          </a:xfrm>
          <a:prstGeom prst="rect">
            <a:avLst/>
          </a:prstGeom>
          <a:noFill/>
        </p:spPr>
        <p:txBody>
          <a:bodyPr wrap="square" rtlCol="0">
            <a:spAutoFit/>
          </a:bodyPr>
          <a:lstStyle/>
          <a:p>
            <a:r>
              <a:rPr lang="en-US" sz="1400" dirty="0"/>
              <a:t>Turns</a:t>
            </a:r>
            <a:endParaRPr lang="en-AU" sz="1400" dirty="0"/>
          </a:p>
        </p:txBody>
      </p:sp>
      <p:sp>
        <p:nvSpPr>
          <p:cNvPr id="16" name="TextBox 15">
            <a:extLst>
              <a:ext uri="{FF2B5EF4-FFF2-40B4-BE49-F238E27FC236}">
                <a16:creationId xmlns:a16="http://schemas.microsoft.com/office/drawing/2014/main" id="{58EF28A3-DFD2-4C41-BD96-972392A8485D}"/>
              </a:ext>
            </a:extLst>
          </p:cNvPr>
          <p:cNvSpPr txBox="1"/>
          <p:nvPr/>
        </p:nvSpPr>
        <p:spPr>
          <a:xfrm>
            <a:off x="3347545" y="4570046"/>
            <a:ext cx="4882055" cy="1477328"/>
          </a:xfrm>
          <a:prstGeom prst="rect">
            <a:avLst/>
          </a:prstGeom>
          <a:noFill/>
        </p:spPr>
        <p:txBody>
          <a:bodyPr wrap="square" rtlCol="0">
            <a:spAutoFit/>
          </a:bodyPr>
          <a:lstStyle/>
          <a:p>
            <a:r>
              <a:rPr lang="en-US" sz="1000" dirty="0"/>
              <a:t>Once the user clicks on a cell with an </a:t>
            </a:r>
            <a:r>
              <a:rPr lang="en-US" sz="1000" dirty="0" err="1"/>
              <a:t>eventlistener</a:t>
            </a:r>
            <a:r>
              <a:rPr lang="en-US" sz="1000" dirty="0"/>
              <a:t> the function ‘Firing’ is called. Firing; as said in </a:t>
            </a:r>
            <a:r>
              <a:rPr lang="en-US" sz="1000" b="1" dirty="0"/>
              <a:t>Storing Ships</a:t>
            </a:r>
            <a:r>
              <a:rPr lang="en-US" sz="1000" dirty="0"/>
              <a:t>;</a:t>
            </a:r>
            <a:r>
              <a:rPr lang="en-US" sz="1000" b="1" dirty="0"/>
              <a:t>  </a:t>
            </a:r>
            <a:r>
              <a:rPr lang="en-US" sz="1000" dirty="0"/>
              <a:t>checks to see is if the cell clicked has a ship section on it. This done with array storing the grid. 1 for ship, 0 for blank space. Variable</a:t>
            </a:r>
            <a:r>
              <a:rPr lang="en-US" sz="1000" b="1" dirty="0"/>
              <a:t> n </a:t>
            </a:r>
            <a:r>
              <a:rPr lang="en-US" sz="1000" dirty="0"/>
              <a:t> checks to see if a ship still remains on the enemies grid, if false the player wins. Once the click and check is made the </a:t>
            </a:r>
            <a:r>
              <a:rPr lang="en-US" sz="1000" dirty="0" err="1"/>
              <a:t>eventlistener</a:t>
            </a:r>
            <a:r>
              <a:rPr lang="en-US" sz="1000" dirty="0"/>
              <a:t> is removed from the click cell, then enemy turn is called.  Enemy Turn first randomly generates a number then makes sure the chosen number hasn’t already been used. Then it checks to see is the selected number (the grid cell </a:t>
            </a:r>
            <a:r>
              <a:rPr lang="en-US" sz="1000" dirty="0" err="1"/>
              <a:t>aswell</a:t>
            </a:r>
            <a:r>
              <a:rPr lang="en-US" sz="1000" dirty="0"/>
              <a:t>) has a ship on it (1 or 0) if so then </a:t>
            </a:r>
            <a:r>
              <a:rPr lang="en-US" sz="1000" dirty="0" err="1"/>
              <a:t>colour</a:t>
            </a:r>
            <a:r>
              <a:rPr lang="en-US" sz="1000" dirty="0"/>
              <a:t> changes to red and the 1 is amended to a 0.</a:t>
            </a:r>
            <a:endParaRPr lang="en-AU" sz="1000" dirty="0"/>
          </a:p>
        </p:txBody>
      </p:sp>
      <p:pic>
        <p:nvPicPr>
          <p:cNvPr id="18" name="Picture 17" descr="A screenshot of a cell phone&#10;&#10;Description automatically generated">
            <a:extLst>
              <a:ext uri="{FF2B5EF4-FFF2-40B4-BE49-F238E27FC236}">
                <a16:creationId xmlns:a16="http://schemas.microsoft.com/office/drawing/2014/main" id="{1CAC2B34-D52E-4F18-8BBA-BE6B7B38944B}"/>
              </a:ext>
            </a:extLst>
          </p:cNvPr>
          <p:cNvPicPr>
            <a:picLocks noChangeAspect="1"/>
          </p:cNvPicPr>
          <p:nvPr/>
        </p:nvPicPr>
        <p:blipFill>
          <a:blip r:embed="rId3"/>
          <a:stretch>
            <a:fillRect/>
          </a:stretch>
        </p:blipFill>
        <p:spPr>
          <a:xfrm>
            <a:off x="9502038" y="1077472"/>
            <a:ext cx="2171149" cy="2856294"/>
          </a:xfrm>
          <a:prstGeom prst="rect">
            <a:avLst/>
          </a:prstGeom>
        </p:spPr>
      </p:pic>
    </p:spTree>
    <p:extLst>
      <p:ext uri="{BB962C8B-B14F-4D97-AF65-F5344CB8AC3E}">
        <p14:creationId xmlns:p14="http://schemas.microsoft.com/office/powerpoint/2010/main" val="192311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E3F43-80D4-4CEB-AC40-2D844861480D}"/>
              </a:ext>
            </a:extLst>
          </p:cNvPr>
          <p:cNvSpPr>
            <a:spLocks noGrp="1"/>
          </p:cNvSpPr>
          <p:nvPr>
            <p:ph type="title"/>
          </p:nvPr>
        </p:nvSpPr>
        <p:spPr/>
        <p:txBody>
          <a:bodyPr/>
          <a:lstStyle/>
          <a:p>
            <a:r>
              <a:rPr lang="en-US" dirty="0">
                <a:latin typeface="Arial Nova Cond Light" panose="020B0306020202020204" pitchFamily="34" charset="0"/>
              </a:rPr>
              <a:t>S</a:t>
            </a:r>
            <a:r>
              <a:rPr lang="en-US" dirty="0">
                <a:latin typeface="Colonna MT" panose="020B0604020202020204" pitchFamily="82" charset="0"/>
              </a:rPr>
              <a:t>T</a:t>
            </a:r>
            <a:r>
              <a:rPr lang="en-US" dirty="0">
                <a:latin typeface="Castellar" panose="020B0604020202020204" pitchFamily="18" charset="0"/>
              </a:rPr>
              <a:t>Y</a:t>
            </a:r>
            <a:r>
              <a:rPr lang="en-US" dirty="0">
                <a:latin typeface="Abadi" panose="020B0604020202020204" pitchFamily="34" charset="0"/>
              </a:rPr>
              <a:t>L</a:t>
            </a:r>
            <a:r>
              <a:rPr lang="en-US" dirty="0">
                <a:latin typeface="Gill Sans Nova Cond Ultra Bold" panose="020B0604020202020204" pitchFamily="34" charset="0"/>
              </a:rPr>
              <a:t>E  </a:t>
            </a:r>
            <a:r>
              <a:rPr lang="en-US" dirty="0">
                <a:latin typeface="Gill Sans Nova Ultra Bold" panose="020B0604020202020204" pitchFamily="34" charset="0"/>
              </a:rPr>
              <a:t>Guide</a:t>
            </a:r>
            <a:endParaRPr lang="en-AU" dirty="0">
              <a:latin typeface="Arial Nova Cond Light" panose="020B0306020202020204" pitchFamily="34" charset="0"/>
            </a:endParaRPr>
          </a:p>
        </p:txBody>
      </p:sp>
      <p:pic>
        <p:nvPicPr>
          <p:cNvPr id="5" name="Content Placeholder 4" descr="A screen shot of a clock&#10;&#10;Description automatically generated">
            <a:extLst>
              <a:ext uri="{FF2B5EF4-FFF2-40B4-BE49-F238E27FC236}">
                <a16:creationId xmlns:a16="http://schemas.microsoft.com/office/drawing/2014/main" id="{D69FCE82-AC17-4019-979E-9104A735F87D}"/>
              </a:ext>
            </a:extLst>
          </p:cNvPr>
          <p:cNvPicPr>
            <a:picLocks noGrp="1" noChangeAspect="1"/>
          </p:cNvPicPr>
          <p:nvPr>
            <p:ph idx="1"/>
          </p:nvPr>
        </p:nvPicPr>
        <p:blipFill>
          <a:blip r:embed="rId2"/>
          <a:stretch>
            <a:fillRect/>
          </a:stretch>
        </p:blipFill>
        <p:spPr>
          <a:xfrm>
            <a:off x="7408474" y="1808244"/>
            <a:ext cx="2569357" cy="2456004"/>
          </a:xfrm>
        </p:spPr>
      </p:pic>
      <p:sp>
        <p:nvSpPr>
          <p:cNvPr id="6" name="TextBox 5">
            <a:extLst>
              <a:ext uri="{FF2B5EF4-FFF2-40B4-BE49-F238E27FC236}">
                <a16:creationId xmlns:a16="http://schemas.microsoft.com/office/drawing/2014/main" id="{D13DD7E2-9C30-41AF-89DF-85A968E8313A}"/>
              </a:ext>
            </a:extLst>
          </p:cNvPr>
          <p:cNvSpPr txBox="1"/>
          <p:nvPr/>
        </p:nvSpPr>
        <p:spPr>
          <a:xfrm>
            <a:off x="1129862" y="1749973"/>
            <a:ext cx="5349766" cy="2308324"/>
          </a:xfrm>
          <a:prstGeom prst="rect">
            <a:avLst/>
          </a:prstGeom>
          <a:noFill/>
        </p:spPr>
        <p:txBody>
          <a:bodyPr wrap="square" rtlCol="0">
            <a:spAutoFit/>
          </a:bodyPr>
          <a:lstStyle/>
          <a:p>
            <a:r>
              <a:rPr lang="en-US" dirty="0"/>
              <a:t>I believe my code follows the style guide like a loose religion. All of the global variables are clearly labelled for there purpose and variables with multiple words have an underscore. Although I when originally making the game, I sometimes forgot about the style guide and made some terrible variables. Style guide is a work in progress.</a:t>
            </a:r>
            <a:endParaRPr lang="en-AU" dirty="0"/>
          </a:p>
        </p:txBody>
      </p:sp>
    </p:spTree>
    <p:extLst>
      <p:ext uri="{BB962C8B-B14F-4D97-AF65-F5344CB8AC3E}">
        <p14:creationId xmlns:p14="http://schemas.microsoft.com/office/powerpoint/2010/main" val="72820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Evaluations: Overview</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02347048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1172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F624-0545-4C10-8C14-F31B397BB1DF}"/>
              </a:ext>
            </a:extLst>
          </p:cNvPr>
          <p:cNvSpPr>
            <a:spLocks noGrp="1"/>
          </p:cNvSpPr>
          <p:nvPr>
            <p:ph type="title"/>
          </p:nvPr>
        </p:nvSpPr>
        <p:spPr/>
        <p:txBody>
          <a:bodyPr/>
          <a:lstStyle/>
          <a:p>
            <a:r>
              <a:rPr lang="en-US" dirty="0"/>
              <a:t>Self Evaluation </a:t>
            </a:r>
            <a:endParaRPr lang="en-AU" dirty="0"/>
          </a:p>
        </p:txBody>
      </p:sp>
      <p:sp>
        <p:nvSpPr>
          <p:cNvPr id="3" name="Content Placeholder 2">
            <a:extLst>
              <a:ext uri="{FF2B5EF4-FFF2-40B4-BE49-F238E27FC236}">
                <a16:creationId xmlns:a16="http://schemas.microsoft.com/office/drawing/2014/main" id="{046492FD-22A4-4779-B8CD-8A3AC1437B5E}"/>
              </a:ext>
            </a:extLst>
          </p:cNvPr>
          <p:cNvSpPr>
            <a:spLocks noGrp="1"/>
          </p:cNvSpPr>
          <p:nvPr>
            <p:ph idx="1"/>
          </p:nvPr>
        </p:nvSpPr>
        <p:spPr/>
        <p:txBody>
          <a:bodyPr>
            <a:normAutofit fontScale="92500" lnSpcReduction="10000"/>
          </a:bodyPr>
          <a:lstStyle/>
          <a:p>
            <a:pPr>
              <a:lnSpc>
                <a:spcPct val="100000"/>
              </a:lnSpc>
            </a:pPr>
            <a:r>
              <a:rPr lang="en-US" sz="1600" dirty="0"/>
              <a:t>what I set out to do and the initial requirements I set out for this project were achieved. Originally I set out to make a Battleship game with the simple rules of:</a:t>
            </a:r>
          </a:p>
          <a:p>
            <a:pPr>
              <a:lnSpc>
                <a:spcPct val="100000"/>
              </a:lnSpc>
            </a:pPr>
            <a:r>
              <a:rPr lang="en-AU" sz="1600" dirty="0"/>
              <a:t>1. The game is be played on a 10x10 grid.</a:t>
            </a:r>
          </a:p>
          <a:p>
            <a:pPr>
              <a:lnSpc>
                <a:spcPct val="100000"/>
              </a:lnSpc>
            </a:pPr>
            <a:r>
              <a:rPr lang="en-AU" sz="1600" dirty="0"/>
              <a:t>2. Each competitor will place each of 5 ships (of lengths 2, 3, 3, 4, 5) on their grid.</a:t>
            </a:r>
          </a:p>
          <a:p>
            <a:pPr>
              <a:lnSpc>
                <a:spcPct val="100000"/>
              </a:lnSpc>
            </a:pPr>
            <a:r>
              <a:rPr lang="en-AU" sz="1600" dirty="0"/>
              <a:t>3. No ships may overlap, but they may be adjacent.</a:t>
            </a:r>
          </a:p>
          <a:p>
            <a:pPr>
              <a:lnSpc>
                <a:spcPct val="100000"/>
              </a:lnSpc>
            </a:pPr>
            <a:r>
              <a:rPr lang="en-AU" sz="1600" dirty="0"/>
              <a:t>4. The competitors then take turns firing single shots at their opponent.</a:t>
            </a:r>
          </a:p>
          <a:p>
            <a:pPr>
              <a:lnSpc>
                <a:spcPct val="100000"/>
              </a:lnSpc>
            </a:pPr>
            <a:r>
              <a:rPr lang="en-AU" sz="1600" dirty="0"/>
              <a:t>5. The opponent will notify the competitor if the shot sinks, hits, or misses.</a:t>
            </a:r>
          </a:p>
          <a:p>
            <a:pPr>
              <a:lnSpc>
                <a:spcPct val="100000"/>
              </a:lnSpc>
            </a:pPr>
            <a:r>
              <a:rPr lang="en-AU" sz="1600" dirty="0"/>
              <a:t>6. Game play ends when all of the ships of any one player are sunk</a:t>
            </a:r>
          </a:p>
          <a:p>
            <a:pPr>
              <a:lnSpc>
                <a:spcPct val="100000"/>
              </a:lnSpc>
            </a:pPr>
            <a:r>
              <a:rPr lang="en-AU" sz="1600" dirty="0"/>
              <a:t>All of these rules were handled apart for number 3 which is trusted to the user. I believe this project went successfully for me and proved beneficial to my understanding of coding. In order to complete this project I had to learn: ID’s and Tables from HTML,  and JavaScript. My only experience with JavaScript prior to this assessment was the software development with canvas. Throughout the project I learnt how to problem solve and research a new language efficiently and overall gain more knowledge towards to subject. </a:t>
            </a:r>
          </a:p>
          <a:p>
            <a:pPr>
              <a:lnSpc>
                <a:spcPct val="100000"/>
              </a:lnSpc>
            </a:pPr>
            <a:endParaRPr lang="en-AU" sz="1000" dirty="0"/>
          </a:p>
          <a:p>
            <a:pPr>
              <a:lnSpc>
                <a:spcPct val="100000"/>
              </a:lnSpc>
            </a:pPr>
            <a:endParaRPr lang="en-AU" sz="1000" b="1" dirty="0"/>
          </a:p>
          <a:p>
            <a:pPr marL="0" indent="0">
              <a:buNone/>
            </a:pPr>
            <a:endParaRPr lang="en-AU" sz="1000" dirty="0"/>
          </a:p>
        </p:txBody>
      </p:sp>
    </p:spTree>
    <p:extLst>
      <p:ext uri="{BB962C8B-B14F-4D97-AF65-F5344CB8AC3E}">
        <p14:creationId xmlns:p14="http://schemas.microsoft.com/office/powerpoint/2010/main" val="414146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EED7-040A-48AB-9980-86C2F6EE1511}"/>
              </a:ext>
            </a:extLst>
          </p:cNvPr>
          <p:cNvSpPr>
            <a:spLocks noGrp="1"/>
          </p:cNvSpPr>
          <p:nvPr>
            <p:ph type="title"/>
          </p:nvPr>
        </p:nvSpPr>
        <p:spPr/>
        <p:txBody>
          <a:bodyPr/>
          <a:lstStyle/>
          <a:p>
            <a:r>
              <a:rPr lang="en-US" dirty="0"/>
              <a:t>Improvements </a:t>
            </a:r>
            <a:endParaRPr lang="en-AU" dirty="0"/>
          </a:p>
        </p:txBody>
      </p:sp>
      <p:sp>
        <p:nvSpPr>
          <p:cNvPr id="3" name="Content Placeholder 2">
            <a:extLst>
              <a:ext uri="{FF2B5EF4-FFF2-40B4-BE49-F238E27FC236}">
                <a16:creationId xmlns:a16="http://schemas.microsoft.com/office/drawing/2014/main" id="{076583A8-ABDB-47AC-BE1A-09A3A03FE985}"/>
              </a:ext>
            </a:extLst>
          </p:cNvPr>
          <p:cNvSpPr>
            <a:spLocks noGrp="1"/>
          </p:cNvSpPr>
          <p:nvPr>
            <p:ph idx="1"/>
          </p:nvPr>
        </p:nvSpPr>
        <p:spPr/>
        <p:txBody>
          <a:bodyPr/>
          <a:lstStyle/>
          <a:p>
            <a:r>
              <a:rPr lang="en-US" dirty="0"/>
              <a:t>1. Enemy Turn:      The enemy turn in its current state is only a random number generator. I pains me to say that I should have managed the first week of my time more efficiently and focused more on the overall idea of the game rather then spending a week learning HTML and IDs. I even left room for the hunt n kill algorithm to be implemented. This taught me a great lesson about time management and </a:t>
            </a:r>
            <a:r>
              <a:rPr lang="en-US" dirty="0" err="1"/>
              <a:t>hwo</a:t>
            </a:r>
            <a:r>
              <a:rPr lang="en-US" dirty="0"/>
              <a:t> I need to improve this before adventuring into the computer science jungle. </a:t>
            </a:r>
          </a:p>
          <a:p>
            <a:endParaRPr lang="en-US" dirty="0"/>
          </a:p>
          <a:p>
            <a:r>
              <a:rPr lang="en-US" dirty="0"/>
              <a:t>2. Looping the grid: This only annoys me because the gird takes up SOOOO </a:t>
            </a:r>
            <a:r>
              <a:rPr lang="en-US" dirty="0" err="1"/>
              <a:t>manby</a:t>
            </a:r>
            <a:r>
              <a:rPr lang="en-US" dirty="0"/>
              <a:t> lines and learning that you can loop through it pains me.</a:t>
            </a:r>
          </a:p>
          <a:p>
            <a:endParaRPr lang="en-AU" dirty="0"/>
          </a:p>
          <a:p>
            <a:r>
              <a:rPr lang="en-AU" dirty="0"/>
              <a:t>3. Style guide: something that I learnt from this project that will follow me for the rest of my coding career </a:t>
            </a:r>
            <a:r>
              <a:rPr lang="en-AU" dirty="0" err="1"/>
              <a:t>si</a:t>
            </a:r>
            <a:r>
              <a:rPr lang="en-AU" dirty="0"/>
              <a:t> that when coding ALWAYS think of the style guide when creating variables. I looked back after seeing the marking rubric in disgrace.</a:t>
            </a:r>
            <a:endParaRPr lang="en-US" dirty="0"/>
          </a:p>
        </p:txBody>
      </p:sp>
    </p:spTree>
    <p:extLst>
      <p:ext uri="{BB962C8B-B14F-4D97-AF65-F5344CB8AC3E}">
        <p14:creationId xmlns:p14="http://schemas.microsoft.com/office/powerpoint/2010/main" val="218586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Design: overview</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99955519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8F078724-5F19-4BC5-B5E3-02F3446BE1D2}"/>
              </a:ext>
            </a:extLst>
          </p:cNvPr>
          <p:cNvSpPr>
            <a:spLocks noGrp="1"/>
          </p:cNvSpPr>
          <p:nvPr>
            <p:ph type="title"/>
          </p:nvPr>
        </p:nvSpPr>
        <p:spPr>
          <a:xfrm>
            <a:off x="1066800" y="642594"/>
            <a:ext cx="10058400" cy="1371600"/>
          </a:xfrm>
        </p:spPr>
        <p:txBody>
          <a:bodyPr>
            <a:normAutofit/>
          </a:bodyPr>
          <a:lstStyle/>
          <a:p>
            <a:r>
              <a:rPr lang="en-US" dirty="0"/>
              <a:t>Idea</a:t>
            </a:r>
            <a:endParaRPr lang="en-AU" dirty="0"/>
          </a:p>
        </p:txBody>
      </p:sp>
      <p:sp>
        <p:nvSpPr>
          <p:cNvPr id="3" name="Content Placeholder 2">
            <a:extLst>
              <a:ext uri="{FF2B5EF4-FFF2-40B4-BE49-F238E27FC236}">
                <a16:creationId xmlns:a16="http://schemas.microsoft.com/office/drawing/2014/main" id="{02041F2C-320A-4A7E-826B-0AFB6CD14CD2}"/>
              </a:ext>
            </a:extLst>
          </p:cNvPr>
          <p:cNvSpPr>
            <a:spLocks noGrp="1"/>
          </p:cNvSpPr>
          <p:nvPr>
            <p:ph idx="1"/>
          </p:nvPr>
        </p:nvSpPr>
        <p:spPr>
          <a:xfrm>
            <a:off x="1066800" y="2103120"/>
            <a:ext cx="6485467" cy="3931920"/>
          </a:xfrm>
        </p:spPr>
        <p:txBody>
          <a:bodyPr>
            <a:normAutofit/>
          </a:bodyPr>
          <a:lstStyle/>
          <a:p>
            <a:pPr>
              <a:lnSpc>
                <a:spcPct val="100000"/>
              </a:lnSpc>
            </a:pPr>
            <a:r>
              <a:rPr lang="en-US" sz="1300" dirty="0"/>
              <a:t>For my Something Awesome Project (SAP) I set out to create a battleship game. The rules of battleship are the following:</a:t>
            </a:r>
            <a:endParaRPr lang="en-AU" sz="1300" b="1" dirty="0"/>
          </a:p>
          <a:p>
            <a:pPr>
              <a:lnSpc>
                <a:spcPct val="100000"/>
              </a:lnSpc>
            </a:pPr>
            <a:r>
              <a:rPr lang="en-AU" sz="1300" b="1" dirty="0"/>
              <a:t>1. The game is be played on a 10x10 grid.</a:t>
            </a:r>
          </a:p>
          <a:p>
            <a:pPr>
              <a:lnSpc>
                <a:spcPct val="100000"/>
              </a:lnSpc>
            </a:pPr>
            <a:r>
              <a:rPr lang="en-AU" sz="1300" b="1" dirty="0"/>
              <a:t>2. Each competitor will place each of 5 ships (of lengths 2, 3, 3, 4, 5) on their grid.</a:t>
            </a:r>
          </a:p>
          <a:p>
            <a:pPr>
              <a:lnSpc>
                <a:spcPct val="100000"/>
              </a:lnSpc>
            </a:pPr>
            <a:r>
              <a:rPr lang="en-AU" sz="1300" b="1" dirty="0"/>
              <a:t>3. No ships may overlap, but they may be adjacent.</a:t>
            </a:r>
          </a:p>
          <a:p>
            <a:pPr>
              <a:lnSpc>
                <a:spcPct val="100000"/>
              </a:lnSpc>
            </a:pPr>
            <a:r>
              <a:rPr lang="en-AU" sz="1300" b="1" dirty="0"/>
              <a:t>4. The competitors then take turns firing single shots at their opponent.</a:t>
            </a:r>
          </a:p>
          <a:p>
            <a:pPr>
              <a:lnSpc>
                <a:spcPct val="100000"/>
              </a:lnSpc>
            </a:pPr>
            <a:r>
              <a:rPr lang="en-AU" sz="1300" b="1" dirty="0"/>
              <a:t>5. The opponent will notify the competitor if the shot sinks, hits, or misses.</a:t>
            </a:r>
          </a:p>
          <a:p>
            <a:pPr>
              <a:lnSpc>
                <a:spcPct val="100000"/>
              </a:lnSpc>
            </a:pPr>
            <a:r>
              <a:rPr lang="en-AU" sz="1300" b="1" dirty="0"/>
              <a:t>6. Game play ends when all of the ships of any one player are sunk</a:t>
            </a:r>
          </a:p>
          <a:p>
            <a:pPr>
              <a:lnSpc>
                <a:spcPct val="100000"/>
              </a:lnSpc>
            </a:pPr>
            <a:endParaRPr lang="en-AU" sz="1300" b="1" dirty="0"/>
          </a:p>
          <a:p>
            <a:pPr>
              <a:lnSpc>
                <a:spcPct val="100000"/>
              </a:lnSpc>
            </a:pPr>
            <a:r>
              <a:rPr lang="en-US" sz="1300" dirty="0"/>
              <a:t>In rules required to make the game functional are </a:t>
            </a:r>
            <a:r>
              <a:rPr lang="en-US" sz="1300" b="1" dirty="0"/>
              <a:t>1,2,4,5,6</a:t>
            </a:r>
            <a:r>
              <a:rPr lang="en-US" sz="1300" dirty="0"/>
              <a:t>. </a:t>
            </a:r>
            <a:r>
              <a:rPr lang="en-US" sz="1300" b="1" dirty="0"/>
              <a:t>3 </a:t>
            </a:r>
            <a:r>
              <a:rPr lang="en-US" sz="1300" dirty="0"/>
              <a:t>is something that can trusted to the User to follow.</a:t>
            </a:r>
          </a:p>
          <a:p>
            <a:pPr>
              <a:lnSpc>
                <a:spcPct val="100000"/>
              </a:lnSpc>
            </a:pPr>
            <a:endParaRPr lang="en-US" sz="1300" b="1" dirty="0"/>
          </a:p>
          <a:p>
            <a:pPr marL="0" indent="0">
              <a:lnSpc>
                <a:spcPct val="100000"/>
              </a:lnSpc>
              <a:buNone/>
            </a:pPr>
            <a:endParaRPr lang="en-AU" sz="1300" dirty="0"/>
          </a:p>
        </p:txBody>
      </p:sp>
      <p:pic>
        <p:nvPicPr>
          <p:cNvPr id="5" name="Picture 4" descr="A screenshot of a cell phone&#10;&#10;Description automatically generated">
            <a:extLst>
              <a:ext uri="{FF2B5EF4-FFF2-40B4-BE49-F238E27FC236}">
                <a16:creationId xmlns:a16="http://schemas.microsoft.com/office/drawing/2014/main" id="{CECA625A-62DE-4FE5-A41A-6E0C6427ACDE}"/>
              </a:ext>
            </a:extLst>
          </p:cNvPr>
          <p:cNvPicPr>
            <a:picLocks noChangeAspect="1"/>
          </p:cNvPicPr>
          <p:nvPr/>
        </p:nvPicPr>
        <p:blipFill rotWithShape="1">
          <a:blip r:embed="rId2"/>
          <a:srcRect l="27556" r="10101" b="2"/>
          <a:stretch/>
        </p:blipFill>
        <p:spPr>
          <a:xfrm>
            <a:off x="8020571" y="2161488"/>
            <a:ext cx="3019646" cy="3632643"/>
          </a:xfrm>
          <a:prstGeom prst="rect">
            <a:avLst/>
          </a:prstGeom>
        </p:spPr>
      </p:pic>
      <p:sp>
        <p:nvSpPr>
          <p:cNvPr id="11" name="Arrow: Right 10">
            <a:extLst>
              <a:ext uri="{FF2B5EF4-FFF2-40B4-BE49-F238E27FC236}">
                <a16:creationId xmlns:a16="http://schemas.microsoft.com/office/drawing/2014/main" id="{9D36840B-4706-42EA-90B4-50FF5581155F}"/>
              </a:ext>
            </a:extLst>
          </p:cNvPr>
          <p:cNvSpPr/>
          <p:nvPr/>
        </p:nvSpPr>
        <p:spPr>
          <a:xfrm rot="3725889">
            <a:off x="7994133" y="2359571"/>
            <a:ext cx="2280744" cy="183931"/>
          </a:xfrm>
          <a:prstGeom prst="rightArrow">
            <a:avLst>
              <a:gd name="adj1" fmla="val 50000"/>
              <a:gd name="adj2" fmla="val 1242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387F1AF2-EFE2-4AD3-99AF-D21E980B6029}"/>
              </a:ext>
            </a:extLst>
          </p:cNvPr>
          <p:cNvSpPr txBox="1"/>
          <p:nvPr/>
        </p:nvSpPr>
        <p:spPr>
          <a:xfrm>
            <a:off x="7934050" y="1114461"/>
            <a:ext cx="1660634" cy="276999"/>
          </a:xfrm>
          <a:prstGeom prst="rect">
            <a:avLst/>
          </a:prstGeom>
          <a:noFill/>
        </p:spPr>
        <p:txBody>
          <a:bodyPr wrap="square" rtlCol="0">
            <a:spAutoFit/>
          </a:bodyPr>
          <a:lstStyle/>
          <a:p>
            <a:r>
              <a:rPr lang="en-US" sz="1200" dirty="0"/>
              <a:t>Missed shot</a:t>
            </a:r>
            <a:endParaRPr lang="en-AU" sz="1200" dirty="0"/>
          </a:p>
        </p:txBody>
      </p:sp>
      <p:sp>
        <p:nvSpPr>
          <p:cNvPr id="15" name="Arrow: Down 14">
            <a:extLst>
              <a:ext uri="{FF2B5EF4-FFF2-40B4-BE49-F238E27FC236}">
                <a16:creationId xmlns:a16="http://schemas.microsoft.com/office/drawing/2014/main" id="{EF4F4930-E130-4767-9639-C2A0077F44E2}"/>
              </a:ext>
            </a:extLst>
          </p:cNvPr>
          <p:cNvSpPr/>
          <p:nvPr/>
        </p:nvSpPr>
        <p:spPr>
          <a:xfrm>
            <a:off x="10248439" y="1429539"/>
            <a:ext cx="178675" cy="13267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F2F3496A-5081-42FA-B09B-5F0A0582E769}"/>
              </a:ext>
            </a:extLst>
          </p:cNvPr>
          <p:cNvSpPr txBox="1"/>
          <p:nvPr/>
        </p:nvSpPr>
        <p:spPr>
          <a:xfrm>
            <a:off x="10009327" y="1123697"/>
            <a:ext cx="835573" cy="276999"/>
          </a:xfrm>
          <a:prstGeom prst="rect">
            <a:avLst/>
          </a:prstGeom>
          <a:noFill/>
        </p:spPr>
        <p:txBody>
          <a:bodyPr wrap="square" rtlCol="0">
            <a:spAutoFit/>
          </a:bodyPr>
          <a:lstStyle/>
          <a:p>
            <a:r>
              <a:rPr lang="en-US" sz="1200" dirty="0"/>
              <a:t>Hit shot</a:t>
            </a:r>
            <a:endParaRPr lang="en-AU" sz="1200" dirty="0"/>
          </a:p>
        </p:txBody>
      </p:sp>
    </p:spTree>
    <p:extLst>
      <p:ext uri="{BB962C8B-B14F-4D97-AF65-F5344CB8AC3E}">
        <p14:creationId xmlns:p14="http://schemas.microsoft.com/office/powerpoint/2010/main" val="324086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3436-1618-449C-925A-F9866BCF321E}"/>
              </a:ext>
            </a:extLst>
          </p:cNvPr>
          <p:cNvSpPr>
            <a:spLocks noGrp="1"/>
          </p:cNvSpPr>
          <p:nvPr>
            <p:ph type="title"/>
          </p:nvPr>
        </p:nvSpPr>
        <p:spPr>
          <a:xfrm>
            <a:off x="1066800" y="474428"/>
            <a:ext cx="10058400" cy="1371600"/>
          </a:xfrm>
        </p:spPr>
        <p:txBody>
          <a:bodyPr/>
          <a:lstStyle/>
          <a:p>
            <a:r>
              <a:rPr lang="en-US" dirty="0"/>
              <a:t>Scope</a:t>
            </a:r>
            <a:endParaRPr lang="en-AU" dirty="0"/>
          </a:p>
        </p:txBody>
      </p:sp>
      <p:sp>
        <p:nvSpPr>
          <p:cNvPr id="3" name="Content Placeholder 2">
            <a:extLst>
              <a:ext uri="{FF2B5EF4-FFF2-40B4-BE49-F238E27FC236}">
                <a16:creationId xmlns:a16="http://schemas.microsoft.com/office/drawing/2014/main" id="{526F3853-55EA-4EDF-ACD7-ABE7C7C83293}"/>
              </a:ext>
            </a:extLst>
          </p:cNvPr>
          <p:cNvSpPr>
            <a:spLocks noGrp="1"/>
          </p:cNvSpPr>
          <p:nvPr>
            <p:ph idx="1"/>
          </p:nvPr>
        </p:nvSpPr>
        <p:spPr>
          <a:xfrm>
            <a:off x="914400" y="1530621"/>
            <a:ext cx="10058400" cy="5327379"/>
          </a:xfrm>
        </p:spPr>
        <p:txBody>
          <a:bodyPr/>
          <a:lstStyle/>
          <a:p>
            <a:r>
              <a:rPr lang="en-US" sz="1600" dirty="0"/>
              <a:t>Constraint:</a:t>
            </a:r>
          </a:p>
          <a:p>
            <a:r>
              <a:rPr lang="en-US" sz="1600" b="1" dirty="0"/>
              <a:t>   Time: </a:t>
            </a:r>
            <a:r>
              <a:rPr lang="en-US" sz="1600" dirty="0"/>
              <a:t>3 weeks to work (assuming I don’t procrastinate and stray away from reality) . </a:t>
            </a:r>
          </a:p>
          <a:p>
            <a:pPr marL="0" indent="0">
              <a:buNone/>
            </a:pPr>
            <a:r>
              <a:rPr lang="en-US" sz="1600" dirty="0"/>
              <a:t>             </a:t>
            </a:r>
            <a:r>
              <a:rPr lang="en-US" sz="1600" b="1" dirty="0"/>
              <a:t>  </a:t>
            </a:r>
          </a:p>
          <a:p>
            <a:r>
              <a:rPr lang="en-US" sz="1600" dirty="0"/>
              <a:t>Time was the only main constraint for this task, there are three versions of battleship I can make:</a:t>
            </a:r>
          </a:p>
          <a:p>
            <a:r>
              <a:rPr lang="en-US" sz="1600" dirty="0"/>
              <a:t>   </a:t>
            </a:r>
            <a:r>
              <a:rPr lang="en-US" sz="1600" b="1" dirty="0"/>
              <a:t>1</a:t>
            </a:r>
            <a:r>
              <a:rPr lang="en-US" sz="1600" dirty="0"/>
              <a:t>. User 1 vs User 2 (simplest version, simply 2 players on the same device, trusting both users don’t cheat by looking at the others side of screen).</a:t>
            </a:r>
          </a:p>
          <a:p>
            <a:r>
              <a:rPr lang="en-US" sz="1600" dirty="0"/>
              <a:t>  </a:t>
            </a:r>
            <a:r>
              <a:rPr lang="en-US" sz="1600" b="1" dirty="0"/>
              <a:t> 2</a:t>
            </a:r>
            <a:r>
              <a:rPr lang="en-US" sz="1600" dirty="0"/>
              <a:t>. User vs Computer ( User versus random generation or an algorithm to fire).</a:t>
            </a:r>
          </a:p>
          <a:p>
            <a:r>
              <a:rPr lang="en-US" sz="1600" dirty="0"/>
              <a:t> </a:t>
            </a:r>
            <a:r>
              <a:rPr lang="en-US" sz="1600" b="1" dirty="0"/>
              <a:t>  3</a:t>
            </a:r>
            <a:r>
              <a:rPr lang="en-US" sz="1600" dirty="0"/>
              <a:t>. User vs Ai (User versus a simple version of Artificial intelligence)</a:t>
            </a:r>
          </a:p>
          <a:p>
            <a:r>
              <a:rPr lang="en-US" sz="1600" dirty="0"/>
              <a:t>Due to the constraint of time I will probably settle for User vs Computer. This is because Number 3 requires me to learn how make an AI, learn basic ML (machine learning), and how to implement to bot into my project. All of this while developing the rules for the basic game. Number 1 seems too simple and requires a lot of User trust. So number 2 seems just right. </a:t>
            </a:r>
          </a:p>
          <a:p>
            <a:endParaRPr lang="en-AU" dirty="0"/>
          </a:p>
        </p:txBody>
      </p:sp>
    </p:spTree>
    <p:extLst>
      <p:ext uri="{BB962C8B-B14F-4D97-AF65-F5344CB8AC3E}">
        <p14:creationId xmlns:p14="http://schemas.microsoft.com/office/powerpoint/2010/main" val="353946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3659-12A2-449A-B2AB-C7132C7F26D4}"/>
              </a:ext>
            </a:extLst>
          </p:cNvPr>
          <p:cNvSpPr>
            <a:spLocks noGrp="1"/>
          </p:cNvSpPr>
          <p:nvPr>
            <p:ph type="title"/>
          </p:nvPr>
        </p:nvSpPr>
        <p:spPr/>
        <p:txBody>
          <a:bodyPr/>
          <a:lstStyle/>
          <a:p>
            <a:r>
              <a:rPr lang="en-US" dirty="0"/>
              <a:t>UI </a:t>
            </a:r>
            <a:endParaRPr lang="en-AU" dirty="0"/>
          </a:p>
        </p:txBody>
      </p:sp>
      <p:pic>
        <p:nvPicPr>
          <p:cNvPr id="5" name="Content Placeholder 4" descr="A picture containing clock, drawing&#10;&#10;Description automatically generated">
            <a:extLst>
              <a:ext uri="{FF2B5EF4-FFF2-40B4-BE49-F238E27FC236}">
                <a16:creationId xmlns:a16="http://schemas.microsoft.com/office/drawing/2014/main" id="{4489A559-16E2-4E50-BE65-5CA5CB4ACE17}"/>
              </a:ext>
            </a:extLst>
          </p:cNvPr>
          <p:cNvPicPr>
            <a:picLocks noGrp="1" noChangeAspect="1"/>
          </p:cNvPicPr>
          <p:nvPr>
            <p:ph idx="1"/>
          </p:nvPr>
        </p:nvPicPr>
        <p:blipFill>
          <a:blip r:embed="rId2"/>
          <a:stretch>
            <a:fillRect/>
          </a:stretch>
        </p:blipFill>
        <p:spPr>
          <a:xfrm>
            <a:off x="2585545" y="1616804"/>
            <a:ext cx="7958955" cy="3489205"/>
          </a:xfrm>
        </p:spPr>
      </p:pic>
      <p:sp>
        <p:nvSpPr>
          <p:cNvPr id="6" name="Arrow: Right 5">
            <a:extLst>
              <a:ext uri="{FF2B5EF4-FFF2-40B4-BE49-F238E27FC236}">
                <a16:creationId xmlns:a16="http://schemas.microsoft.com/office/drawing/2014/main" id="{048400E9-CD9A-4956-AE30-FDF92866DE21}"/>
              </a:ext>
            </a:extLst>
          </p:cNvPr>
          <p:cNvSpPr/>
          <p:nvPr/>
        </p:nvSpPr>
        <p:spPr>
          <a:xfrm rot="2458979">
            <a:off x="2926512" y="1490180"/>
            <a:ext cx="1385763" cy="253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5474125C-4CBE-49C5-84E7-03E5CB860723}"/>
              </a:ext>
            </a:extLst>
          </p:cNvPr>
          <p:cNvSpPr txBox="1"/>
          <p:nvPr/>
        </p:nvSpPr>
        <p:spPr>
          <a:xfrm>
            <a:off x="2585545" y="730469"/>
            <a:ext cx="1996965" cy="369332"/>
          </a:xfrm>
          <a:prstGeom prst="rect">
            <a:avLst/>
          </a:prstGeom>
          <a:noFill/>
        </p:spPr>
        <p:txBody>
          <a:bodyPr wrap="square" rtlCol="0">
            <a:spAutoFit/>
          </a:bodyPr>
          <a:lstStyle/>
          <a:p>
            <a:r>
              <a:rPr lang="en-US" dirty="0"/>
              <a:t>(1) User grid</a:t>
            </a:r>
            <a:endParaRPr lang="en-AU" dirty="0"/>
          </a:p>
        </p:txBody>
      </p:sp>
      <p:sp>
        <p:nvSpPr>
          <p:cNvPr id="8" name="Arrow: Right 7">
            <a:extLst>
              <a:ext uri="{FF2B5EF4-FFF2-40B4-BE49-F238E27FC236}">
                <a16:creationId xmlns:a16="http://schemas.microsoft.com/office/drawing/2014/main" id="{73E6CD6C-5056-4134-ADAD-5DFED9C24C76}"/>
              </a:ext>
            </a:extLst>
          </p:cNvPr>
          <p:cNvSpPr/>
          <p:nvPr/>
        </p:nvSpPr>
        <p:spPr>
          <a:xfrm rot="2458979">
            <a:off x="6634566" y="1430374"/>
            <a:ext cx="1385763" cy="253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1F5608EF-60A9-4AE2-8CA7-3F54250A3075}"/>
              </a:ext>
            </a:extLst>
          </p:cNvPr>
          <p:cNvSpPr txBox="1"/>
          <p:nvPr/>
        </p:nvSpPr>
        <p:spPr>
          <a:xfrm>
            <a:off x="6328964" y="637661"/>
            <a:ext cx="1996965" cy="369332"/>
          </a:xfrm>
          <a:prstGeom prst="rect">
            <a:avLst/>
          </a:prstGeom>
          <a:noFill/>
        </p:spPr>
        <p:txBody>
          <a:bodyPr wrap="square" rtlCol="0">
            <a:spAutoFit/>
          </a:bodyPr>
          <a:lstStyle/>
          <a:p>
            <a:r>
              <a:rPr lang="en-US" dirty="0"/>
              <a:t>(2) Enemy grid</a:t>
            </a:r>
            <a:endParaRPr lang="en-AU" dirty="0"/>
          </a:p>
        </p:txBody>
      </p:sp>
      <p:sp>
        <p:nvSpPr>
          <p:cNvPr id="10" name="Rectangle 9">
            <a:extLst>
              <a:ext uri="{FF2B5EF4-FFF2-40B4-BE49-F238E27FC236}">
                <a16:creationId xmlns:a16="http://schemas.microsoft.com/office/drawing/2014/main" id="{4CBD5BD1-6199-4688-AB8E-75BEAA627924}"/>
              </a:ext>
            </a:extLst>
          </p:cNvPr>
          <p:cNvSpPr/>
          <p:nvPr/>
        </p:nvSpPr>
        <p:spPr>
          <a:xfrm>
            <a:off x="2819400" y="5597988"/>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9BCF18B8-BE6A-4D71-9D4B-443095072CB8}"/>
              </a:ext>
            </a:extLst>
          </p:cNvPr>
          <p:cNvSpPr/>
          <p:nvPr/>
        </p:nvSpPr>
        <p:spPr>
          <a:xfrm>
            <a:off x="3510455" y="559798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829E9C88-D686-4B6D-8B65-ADB726F54FD8}"/>
              </a:ext>
            </a:extLst>
          </p:cNvPr>
          <p:cNvSpPr/>
          <p:nvPr/>
        </p:nvSpPr>
        <p:spPr>
          <a:xfrm>
            <a:off x="4151586" y="5595584"/>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0C50C961-BE9C-47EF-9585-FFA6AA3265EE}"/>
              </a:ext>
            </a:extLst>
          </p:cNvPr>
          <p:cNvSpPr/>
          <p:nvPr/>
        </p:nvSpPr>
        <p:spPr>
          <a:xfrm>
            <a:off x="4792717" y="558993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275EB507-C108-456A-B3CE-5664BCF53A3F}"/>
              </a:ext>
            </a:extLst>
          </p:cNvPr>
          <p:cNvSpPr/>
          <p:nvPr/>
        </p:nvSpPr>
        <p:spPr>
          <a:xfrm>
            <a:off x="5486399" y="558993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07EA8E38-8DAC-4499-B721-D8F394021956}"/>
              </a:ext>
            </a:extLst>
          </p:cNvPr>
          <p:cNvSpPr/>
          <p:nvPr/>
        </p:nvSpPr>
        <p:spPr>
          <a:xfrm>
            <a:off x="6235261" y="558993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45288B6A-0E5C-4E8C-89C6-7918D150DE15}"/>
              </a:ext>
            </a:extLst>
          </p:cNvPr>
          <p:cNvSpPr/>
          <p:nvPr/>
        </p:nvSpPr>
        <p:spPr>
          <a:xfrm>
            <a:off x="6978869" y="559798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7825D9A3-4264-4454-BEB0-04A75E91EDA9}"/>
              </a:ext>
            </a:extLst>
          </p:cNvPr>
          <p:cNvSpPr/>
          <p:nvPr/>
        </p:nvSpPr>
        <p:spPr>
          <a:xfrm>
            <a:off x="7688316" y="558993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F1662F6F-B4DC-4012-AC76-ACC5E98E0828}"/>
              </a:ext>
            </a:extLst>
          </p:cNvPr>
          <p:cNvSpPr/>
          <p:nvPr/>
        </p:nvSpPr>
        <p:spPr>
          <a:xfrm>
            <a:off x="8431924" y="5589936"/>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3D706793-84AD-4671-B81D-DA5DC115EB6D}"/>
              </a:ext>
            </a:extLst>
          </p:cNvPr>
          <p:cNvSpPr/>
          <p:nvPr/>
        </p:nvSpPr>
        <p:spPr>
          <a:xfrm>
            <a:off x="9168722" y="5600104"/>
            <a:ext cx="737815"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solidFill>
                <a:schemeClr val="tx1"/>
              </a:solidFill>
            </a:endParaRPr>
          </a:p>
          <a:p>
            <a:pPr algn="ctr"/>
            <a:endParaRPr lang="en-AU" dirty="0"/>
          </a:p>
        </p:txBody>
      </p:sp>
      <p:sp>
        <p:nvSpPr>
          <p:cNvPr id="29" name="TextBox 28">
            <a:extLst>
              <a:ext uri="{FF2B5EF4-FFF2-40B4-BE49-F238E27FC236}">
                <a16:creationId xmlns:a16="http://schemas.microsoft.com/office/drawing/2014/main" id="{5D5A0479-2379-4D12-BA9D-67F616F3B358}"/>
              </a:ext>
            </a:extLst>
          </p:cNvPr>
          <p:cNvSpPr txBox="1"/>
          <p:nvPr/>
        </p:nvSpPr>
        <p:spPr>
          <a:xfrm>
            <a:off x="4742797" y="5554558"/>
            <a:ext cx="888124" cy="215444"/>
          </a:xfrm>
          <a:prstGeom prst="rect">
            <a:avLst/>
          </a:prstGeom>
          <a:noFill/>
        </p:spPr>
        <p:txBody>
          <a:bodyPr wrap="square" rtlCol="0">
            <a:spAutoFit/>
          </a:bodyPr>
          <a:lstStyle/>
          <a:p>
            <a:r>
              <a:rPr lang="en-US" sz="800" dirty="0"/>
              <a:t>Battleship</a:t>
            </a:r>
            <a:endParaRPr lang="en-AU" sz="800" dirty="0"/>
          </a:p>
        </p:txBody>
      </p:sp>
      <p:sp>
        <p:nvSpPr>
          <p:cNvPr id="30" name="TextBox 29">
            <a:extLst>
              <a:ext uri="{FF2B5EF4-FFF2-40B4-BE49-F238E27FC236}">
                <a16:creationId xmlns:a16="http://schemas.microsoft.com/office/drawing/2014/main" id="{73F9E047-3C49-418A-938A-08835464B3AF}"/>
              </a:ext>
            </a:extLst>
          </p:cNvPr>
          <p:cNvSpPr txBox="1"/>
          <p:nvPr/>
        </p:nvSpPr>
        <p:spPr>
          <a:xfrm>
            <a:off x="5414600" y="5545237"/>
            <a:ext cx="888124" cy="215444"/>
          </a:xfrm>
          <a:prstGeom prst="rect">
            <a:avLst/>
          </a:prstGeom>
          <a:noFill/>
        </p:spPr>
        <p:txBody>
          <a:bodyPr wrap="square" rtlCol="0">
            <a:spAutoFit/>
          </a:bodyPr>
          <a:lstStyle/>
          <a:p>
            <a:r>
              <a:rPr lang="en-US" sz="800" dirty="0"/>
              <a:t>Submarine</a:t>
            </a:r>
            <a:endParaRPr lang="en-AU" sz="800" dirty="0"/>
          </a:p>
        </p:txBody>
      </p:sp>
      <p:sp>
        <p:nvSpPr>
          <p:cNvPr id="31" name="TextBox 30">
            <a:extLst>
              <a:ext uri="{FF2B5EF4-FFF2-40B4-BE49-F238E27FC236}">
                <a16:creationId xmlns:a16="http://schemas.microsoft.com/office/drawing/2014/main" id="{710C0280-FD65-487C-BD13-307146751611}"/>
              </a:ext>
            </a:extLst>
          </p:cNvPr>
          <p:cNvSpPr txBox="1"/>
          <p:nvPr/>
        </p:nvSpPr>
        <p:spPr>
          <a:xfrm>
            <a:off x="6228504" y="5546863"/>
            <a:ext cx="888124" cy="215444"/>
          </a:xfrm>
          <a:prstGeom prst="rect">
            <a:avLst/>
          </a:prstGeom>
          <a:noFill/>
        </p:spPr>
        <p:txBody>
          <a:bodyPr wrap="square" rtlCol="0">
            <a:spAutoFit/>
          </a:bodyPr>
          <a:lstStyle/>
          <a:p>
            <a:r>
              <a:rPr lang="en-US" sz="800" dirty="0"/>
              <a:t>Cruiser</a:t>
            </a:r>
            <a:endParaRPr lang="en-AU" sz="800" dirty="0"/>
          </a:p>
        </p:txBody>
      </p:sp>
      <p:sp>
        <p:nvSpPr>
          <p:cNvPr id="32" name="TextBox 31">
            <a:extLst>
              <a:ext uri="{FF2B5EF4-FFF2-40B4-BE49-F238E27FC236}">
                <a16:creationId xmlns:a16="http://schemas.microsoft.com/office/drawing/2014/main" id="{C7397AA8-5765-4543-A011-A4D44026EC0E}"/>
              </a:ext>
            </a:extLst>
          </p:cNvPr>
          <p:cNvSpPr txBox="1"/>
          <p:nvPr/>
        </p:nvSpPr>
        <p:spPr>
          <a:xfrm>
            <a:off x="6921063" y="5546863"/>
            <a:ext cx="888124" cy="215444"/>
          </a:xfrm>
          <a:prstGeom prst="rect">
            <a:avLst/>
          </a:prstGeom>
          <a:noFill/>
        </p:spPr>
        <p:txBody>
          <a:bodyPr wrap="square" rtlCol="0">
            <a:spAutoFit/>
          </a:bodyPr>
          <a:lstStyle/>
          <a:p>
            <a:r>
              <a:rPr lang="en-US" sz="800" dirty="0"/>
              <a:t>Destroyer</a:t>
            </a:r>
            <a:endParaRPr lang="en-AU" sz="800" dirty="0"/>
          </a:p>
        </p:txBody>
      </p:sp>
      <p:sp>
        <p:nvSpPr>
          <p:cNvPr id="33" name="TextBox 32">
            <a:extLst>
              <a:ext uri="{FF2B5EF4-FFF2-40B4-BE49-F238E27FC236}">
                <a16:creationId xmlns:a16="http://schemas.microsoft.com/office/drawing/2014/main" id="{879CBE58-F945-404A-86C5-D11C2F22BD59}"/>
              </a:ext>
            </a:extLst>
          </p:cNvPr>
          <p:cNvSpPr txBox="1"/>
          <p:nvPr/>
        </p:nvSpPr>
        <p:spPr>
          <a:xfrm>
            <a:off x="7651800" y="5532688"/>
            <a:ext cx="888124" cy="246221"/>
          </a:xfrm>
          <a:prstGeom prst="rect">
            <a:avLst/>
          </a:prstGeom>
          <a:noFill/>
        </p:spPr>
        <p:txBody>
          <a:bodyPr wrap="square" rtlCol="0">
            <a:spAutoFit/>
          </a:bodyPr>
          <a:lstStyle/>
          <a:p>
            <a:r>
              <a:rPr lang="en-US" sz="1000" dirty="0"/>
              <a:t>Vertical</a:t>
            </a:r>
            <a:endParaRPr lang="en-AU" sz="1000" dirty="0"/>
          </a:p>
        </p:txBody>
      </p:sp>
      <p:sp>
        <p:nvSpPr>
          <p:cNvPr id="34" name="TextBox 33">
            <a:extLst>
              <a:ext uri="{FF2B5EF4-FFF2-40B4-BE49-F238E27FC236}">
                <a16:creationId xmlns:a16="http://schemas.microsoft.com/office/drawing/2014/main" id="{CB2C922D-8989-45C1-91C4-0C46C1B600D2}"/>
              </a:ext>
            </a:extLst>
          </p:cNvPr>
          <p:cNvSpPr txBox="1"/>
          <p:nvPr/>
        </p:nvSpPr>
        <p:spPr>
          <a:xfrm>
            <a:off x="8382537" y="5546863"/>
            <a:ext cx="888124" cy="215444"/>
          </a:xfrm>
          <a:prstGeom prst="rect">
            <a:avLst/>
          </a:prstGeom>
          <a:noFill/>
        </p:spPr>
        <p:txBody>
          <a:bodyPr wrap="square" rtlCol="0">
            <a:spAutoFit/>
          </a:bodyPr>
          <a:lstStyle/>
          <a:p>
            <a:r>
              <a:rPr lang="en-US" sz="800" dirty="0"/>
              <a:t>Horizontal</a:t>
            </a:r>
            <a:endParaRPr lang="en-AU" sz="800" dirty="0"/>
          </a:p>
        </p:txBody>
      </p:sp>
      <p:sp>
        <p:nvSpPr>
          <p:cNvPr id="35" name="TextBox 34">
            <a:extLst>
              <a:ext uri="{FF2B5EF4-FFF2-40B4-BE49-F238E27FC236}">
                <a16:creationId xmlns:a16="http://schemas.microsoft.com/office/drawing/2014/main" id="{31BA2690-2A2A-47D0-927A-ED5331711202}"/>
              </a:ext>
            </a:extLst>
          </p:cNvPr>
          <p:cNvSpPr txBox="1"/>
          <p:nvPr/>
        </p:nvSpPr>
        <p:spPr>
          <a:xfrm>
            <a:off x="4130568" y="5546892"/>
            <a:ext cx="888124" cy="246221"/>
          </a:xfrm>
          <a:prstGeom prst="rect">
            <a:avLst/>
          </a:prstGeom>
          <a:noFill/>
        </p:spPr>
        <p:txBody>
          <a:bodyPr wrap="square" rtlCol="0">
            <a:spAutoFit/>
          </a:bodyPr>
          <a:lstStyle/>
          <a:p>
            <a:r>
              <a:rPr lang="en-US" sz="1000" dirty="0"/>
              <a:t>Carrier</a:t>
            </a:r>
            <a:endParaRPr lang="en-AU" sz="1000" dirty="0"/>
          </a:p>
        </p:txBody>
      </p:sp>
      <p:sp>
        <p:nvSpPr>
          <p:cNvPr id="38" name="TextBox 37">
            <a:extLst>
              <a:ext uri="{FF2B5EF4-FFF2-40B4-BE49-F238E27FC236}">
                <a16:creationId xmlns:a16="http://schemas.microsoft.com/office/drawing/2014/main" id="{30B07BB2-D2B1-4C61-9409-E4DBADB80922}"/>
              </a:ext>
            </a:extLst>
          </p:cNvPr>
          <p:cNvSpPr txBox="1"/>
          <p:nvPr/>
        </p:nvSpPr>
        <p:spPr>
          <a:xfrm>
            <a:off x="3407810" y="5554558"/>
            <a:ext cx="736063" cy="215444"/>
          </a:xfrm>
          <a:prstGeom prst="rect">
            <a:avLst/>
          </a:prstGeom>
          <a:noFill/>
        </p:spPr>
        <p:txBody>
          <a:bodyPr wrap="square" rtlCol="0">
            <a:spAutoFit/>
          </a:bodyPr>
          <a:lstStyle/>
          <a:p>
            <a:r>
              <a:rPr lang="en-US" sz="800" dirty="0"/>
              <a:t>Save Board</a:t>
            </a:r>
            <a:endParaRPr lang="en-AU" sz="800" dirty="0"/>
          </a:p>
        </p:txBody>
      </p:sp>
      <p:sp>
        <p:nvSpPr>
          <p:cNvPr id="39" name="TextBox 38">
            <a:extLst>
              <a:ext uri="{FF2B5EF4-FFF2-40B4-BE49-F238E27FC236}">
                <a16:creationId xmlns:a16="http://schemas.microsoft.com/office/drawing/2014/main" id="{D3E52102-3D56-43C8-8EDD-1AD1BD424284}"/>
              </a:ext>
            </a:extLst>
          </p:cNvPr>
          <p:cNvSpPr txBox="1"/>
          <p:nvPr/>
        </p:nvSpPr>
        <p:spPr>
          <a:xfrm>
            <a:off x="2819400" y="5532688"/>
            <a:ext cx="888124" cy="246221"/>
          </a:xfrm>
          <a:prstGeom prst="rect">
            <a:avLst/>
          </a:prstGeom>
          <a:noFill/>
        </p:spPr>
        <p:txBody>
          <a:bodyPr wrap="square" rtlCol="0">
            <a:spAutoFit/>
          </a:bodyPr>
          <a:lstStyle/>
          <a:p>
            <a:r>
              <a:rPr lang="en-US" sz="1000" dirty="0"/>
              <a:t>Forfeit</a:t>
            </a:r>
            <a:endParaRPr lang="en-AU" sz="1000" dirty="0"/>
          </a:p>
        </p:txBody>
      </p:sp>
      <p:sp>
        <p:nvSpPr>
          <p:cNvPr id="40" name="TextBox 39">
            <a:extLst>
              <a:ext uri="{FF2B5EF4-FFF2-40B4-BE49-F238E27FC236}">
                <a16:creationId xmlns:a16="http://schemas.microsoft.com/office/drawing/2014/main" id="{B16FD104-1C16-433D-B66A-A7C184DE3F5F}"/>
              </a:ext>
            </a:extLst>
          </p:cNvPr>
          <p:cNvSpPr txBox="1"/>
          <p:nvPr/>
        </p:nvSpPr>
        <p:spPr>
          <a:xfrm>
            <a:off x="9168722" y="5562280"/>
            <a:ext cx="1245660" cy="215444"/>
          </a:xfrm>
          <a:prstGeom prst="rect">
            <a:avLst/>
          </a:prstGeom>
          <a:noFill/>
        </p:spPr>
        <p:txBody>
          <a:bodyPr wrap="square" rtlCol="0">
            <a:spAutoFit/>
          </a:bodyPr>
          <a:lstStyle/>
          <a:p>
            <a:r>
              <a:rPr lang="en-US" sz="800" dirty="0"/>
              <a:t>Begin Attack</a:t>
            </a:r>
            <a:endParaRPr lang="en-AU" sz="800" dirty="0"/>
          </a:p>
        </p:txBody>
      </p:sp>
      <p:cxnSp>
        <p:nvCxnSpPr>
          <p:cNvPr id="46" name="Straight Connector 45">
            <a:extLst>
              <a:ext uri="{FF2B5EF4-FFF2-40B4-BE49-F238E27FC236}">
                <a16:creationId xmlns:a16="http://schemas.microsoft.com/office/drawing/2014/main" id="{7D08EA14-2EAA-4D47-99A6-371764A1085D}"/>
              </a:ext>
            </a:extLst>
          </p:cNvPr>
          <p:cNvCxnSpPr>
            <a:cxnSpLocks/>
            <a:endCxn id="56" idx="1"/>
          </p:cNvCxnSpPr>
          <p:nvPr/>
        </p:nvCxnSpPr>
        <p:spPr>
          <a:xfrm>
            <a:off x="4416972" y="5760681"/>
            <a:ext cx="1564753" cy="470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B71C029-94C7-4BE9-8F23-7AE1973D8E1A}"/>
              </a:ext>
            </a:extLst>
          </p:cNvPr>
          <p:cNvCxnSpPr>
            <a:cxnSpLocks/>
          </p:cNvCxnSpPr>
          <p:nvPr/>
        </p:nvCxnSpPr>
        <p:spPr>
          <a:xfrm flipV="1">
            <a:off x="6419609" y="5681201"/>
            <a:ext cx="88069" cy="490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E45417-E12E-4B2E-9AE1-147C791E9959}"/>
              </a:ext>
            </a:extLst>
          </p:cNvPr>
          <p:cNvCxnSpPr>
            <a:cxnSpLocks/>
          </p:cNvCxnSpPr>
          <p:nvPr/>
        </p:nvCxnSpPr>
        <p:spPr>
          <a:xfrm>
            <a:off x="4976592" y="5735545"/>
            <a:ext cx="1102653" cy="413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185DDE6-F560-4C78-B646-EEBF26F523ED}"/>
              </a:ext>
            </a:extLst>
          </p:cNvPr>
          <p:cNvCxnSpPr>
            <a:cxnSpLocks/>
          </p:cNvCxnSpPr>
          <p:nvPr/>
        </p:nvCxnSpPr>
        <p:spPr>
          <a:xfrm flipV="1">
            <a:off x="6708043" y="5652959"/>
            <a:ext cx="579265" cy="54695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72F0EC4-0C91-4902-9F73-336A80BF7FDC}"/>
              </a:ext>
            </a:extLst>
          </p:cNvPr>
          <p:cNvSpPr txBox="1"/>
          <p:nvPr/>
        </p:nvSpPr>
        <p:spPr>
          <a:xfrm>
            <a:off x="5981725" y="6108502"/>
            <a:ext cx="1166594" cy="246221"/>
          </a:xfrm>
          <a:prstGeom prst="rect">
            <a:avLst/>
          </a:prstGeom>
          <a:noFill/>
        </p:spPr>
        <p:txBody>
          <a:bodyPr wrap="square" rtlCol="0">
            <a:spAutoFit/>
          </a:bodyPr>
          <a:lstStyle/>
          <a:p>
            <a:r>
              <a:rPr lang="en-US" sz="1000" dirty="0"/>
              <a:t>Ship options</a:t>
            </a:r>
            <a:endParaRPr lang="en-AU" sz="1000" dirty="0"/>
          </a:p>
        </p:txBody>
      </p:sp>
      <p:cxnSp>
        <p:nvCxnSpPr>
          <p:cNvPr id="58" name="Straight Arrow Connector 57">
            <a:extLst>
              <a:ext uri="{FF2B5EF4-FFF2-40B4-BE49-F238E27FC236}">
                <a16:creationId xmlns:a16="http://schemas.microsoft.com/office/drawing/2014/main" id="{46CB9F03-02E2-449F-8FFD-18A6B749FAC6}"/>
              </a:ext>
            </a:extLst>
          </p:cNvPr>
          <p:cNvCxnSpPr>
            <a:cxnSpLocks/>
          </p:cNvCxnSpPr>
          <p:nvPr/>
        </p:nvCxnSpPr>
        <p:spPr>
          <a:xfrm flipH="1">
            <a:off x="6921063" y="5793113"/>
            <a:ext cx="1012489" cy="344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1660E80-4F51-4E4B-9B3C-66E764B83495}"/>
              </a:ext>
            </a:extLst>
          </p:cNvPr>
          <p:cNvCxnSpPr>
            <a:cxnSpLocks/>
          </p:cNvCxnSpPr>
          <p:nvPr/>
        </p:nvCxnSpPr>
        <p:spPr>
          <a:xfrm flipH="1">
            <a:off x="6978869" y="5752089"/>
            <a:ext cx="1621479" cy="476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590258A-BFE1-414C-839C-D15BA2A6DF9F}"/>
              </a:ext>
            </a:extLst>
          </p:cNvPr>
          <p:cNvCxnSpPr>
            <a:stCxn id="38" idx="2"/>
          </p:cNvCxnSpPr>
          <p:nvPr/>
        </p:nvCxnSpPr>
        <p:spPr>
          <a:xfrm>
            <a:off x="3775842" y="5770002"/>
            <a:ext cx="230341" cy="429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F5C2C1B6-27CE-4553-AD87-B432399E562D}"/>
              </a:ext>
            </a:extLst>
          </p:cNvPr>
          <p:cNvSpPr txBox="1"/>
          <p:nvPr/>
        </p:nvSpPr>
        <p:spPr>
          <a:xfrm>
            <a:off x="3959694" y="5986603"/>
            <a:ext cx="1121529" cy="553998"/>
          </a:xfrm>
          <a:prstGeom prst="rect">
            <a:avLst/>
          </a:prstGeom>
          <a:noFill/>
        </p:spPr>
        <p:txBody>
          <a:bodyPr wrap="square" rtlCol="0">
            <a:spAutoFit/>
          </a:bodyPr>
          <a:lstStyle/>
          <a:p>
            <a:r>
              <a:rPr lang="en-US" sz="1000" dirty="0"/>
              <a:t>Don’t allow for adaptations of the board</a:t>
            </a:r>
            <a:endParaRPr lang="en-AU" sz="1000" dirty="0"/>
          </a:p>
        </p:txBody>
      </p:sp>
      <p:cxnSp>
        <p:nvCxnSpPr>
          <p:cNvPr id="70" name="Straight Arrow Connector 69">
            <a:extLst>
              <a:ext uri="{FF2B5EF4-FFF2-40B4-BE49-F238E27FC236}">
                <a16:creationId xmlns:a16="http://schemas.microsoft.com/office/drawing/2014/main" id="{64314DCA-6370-4D75-9006-C6B83EF169A0}"/>
              </a:ext>
            </a:extLst>
          </p:cNvPr>
          <p:cNvCxnSpPr>
            <a:cxnSpLocks/>
          </p:cNvCxnSpPr>
          <p:nvPr/>
        </p:nvCxnSpPr>
        <p:spPr>
          <a:xfrm>
            <a:off x="3147044" y="5760681"/>
            <a:ext cx="16569" cy="301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B0572F88-F0EB-4986-A5F8-E19A3E73DF82}"/>
              </a:ext>
            </a:extLst>
          </p:cNvPr>
          <p:cNvSpPr txBox="1"/>
          <p:nvPr/>
        </p:nvSpPr>
        <p:spPr>
          <a:xfrm>
            <a:off x="2740645" y="6041552"/>
            <a:ext cx="1121529" cy="215444"/>
          </a:xfrm>
          <a:prstGeom prst="rect">
            <a:avLst/>
          </a:prstGeom>
          <a:noFill/>
        </p:spPr>
        <p:txBody>
          <a:bodyPr wrap="square" rtlCol="0">
            <a:spAutoFit/>
          </a:bodyPr>
          <a:lstStyle/>
          <a:p>
            <a:r>
              <a:rPr lang="en-US" sz="800" dirty="0"/>
              <a:t>Button for Alistair </a:t>
            </a:r>
            <a:endParaRPr lang="en-AU" sz="800" dirty="0"/>
          </a:p>
        </p:txBody>
      </p:sp>
      <p:cxnSp>
        <p:nvCxnSpPr>
          <p:cNvPr id="73" name="Straight Arrow Connector 72">
            <a:extLst>
              <a:ext uri="{FF2B5EF4-FFF2-40B4-BE49-F238E27FC236}">
                <a16:creationId xmlns:a16="http://schemas.microsoft.com/office/drawing/2014/main" id="{BB1AF455-7019-4D48-ADEA-1835BA8601B2}"/>
              </a:ext>
            </a:extLst>
          </p:cNvPr>
          <p:cNvCxnSpPr>
            <a:cxnSpLocks/>
          </p:cNvCxnSpPr>
          <p:nvPr/>
        </p:nvCxnSpPr>
        <p:spPr>
          <a:xfrm>
            <a:off x="9674967" y="5776482"/>
            <a:ext cx="245449" cy="285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4CB864A-FB2D-48B1-8417-02BFA46A7F4D}"/>
              </a:ext>
            </a:extLst>
          </p:cNvPr>
          <p:cNvSpPr txBox="1"/>
          <p:nvPr/>
        </p:nvSpPr>
        <p:spPr>
          <a:xfrm>
            <a:off x="9920416" y="5951670"/>
            <a:ext cx="1166594" cy="553998"/>
          </a:xfrm>
          <a:prstGeom prst="rect">
            <a:avLst/>
          </a:prstGeom>
          <a:noFill/>
        </p:spPr>
        <p:txBody>
          <a:bodyPr wrap="square" rtlCol="0">
            <a:spAutoFit/>
          </a:bodyPr>
          <a:lstStyle/>
          <a:p>
            <a:r>
              <a:rPr lang="en-US" sz="1000" dirty="0"/>
              <a:t>Button  to commence the war</a:t>
            </a:r>
            <a:endParaRPr lang="en-AU" sz="1000" dirty="0"/>
          </a:p>
        </p:txBody>
      </p:sp>
      <p:sp>
        <p:nvSpPr>
          <p:cNvPr id="77" name="TextBox 76">
            <a:extLst>
              <a:ext uri="{FF2B5EF4-FFF2-40B4-BE49-F238E27FC236}">
                <a16:creationId xmlns:a16="http://schemas.microsoft.com/office/drawing/2014/main" id="{D8DA2DE1-15E2-4B88-B43A-2242FA3F4126}"/>
              </a:ext>
            </a:extLst>
          </p:cNvPr>
          <p:cNvSpPr txBox="1"/>
          <p:nvPr/>
        </p:nvSpPr>
        <p:spPr>
          <a:xfrm>
            <a:off x="437949" y="2014194"/>
            <a:ext cx="2155199" cy="3231654"/>
          </a:xfrm>
          <a:prstGeom prst="rect">
            <a:avLst/>
          </a:prstGeom>
          <a:noFill/>
        </p:spPr>
        <p:txBody>
          <a:bodyPr wrap="square" rtlCol="0">
            <a:spAutoFit/>
          </a:bodyPr>
          <a:lstStyle/>
          <a:p>
            <a:r>
              <a:rPr lang="en-US" sz="1200" dirty="0"/>
              <a:t>Ships are placed on the User grid, using the ship option buttons to select the type of ship and the orientation of the ship. Once this is done the user selects the “Save Board” button. Once clicked the user is not allowed to adapt the board, the only option is to commence attack. Once the attack commenced the Enemy grid becomes clickable and the user clicks the board to select a position on the board to guess.</a:t>
            </a:r>
            <a:endParaRPr lang="en-AU" sz="1200" dirty="0"/>
          </a:p>
        </p:txBody>
      </p:sp>
    </p:spTree>
    <p:extLst>
      <p:ext uri="{BB962C8B-B14F-4D97-AF65-F5344CB8AC3E}">
        <p14:creationId xmlns:p14="http://schemas.microsoft.com/office/powerpoint/2010/main" val="150404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05"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0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7"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08" name="Rectangle 22">
            <a:extLst>
              <a:ext uri="{FF2B5EF4-FFF2-40B4-BE49-F238E27FC236}">
                <a16:creationId xmlns:a16="http://schemas.microsoft.com/office/drawing/2014/main" id="{18D8845F-30A4-4D73-83CB-ABA691F5A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24">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10" name="Rectangle 26">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A0202CF6-60AC-4ACA-BD9F-713CA752EF62}"/>
              </a:ext>
            </a:extLst>
          </p:cNvPr>
          <p:cNvSpPr>
            <a:spLocks noGrp="1"/>
          </p:cNvSpPr>
          <p:nvPr>
            <p:ph type="title"/>
          </p:nvPr>
        </p:nvSpPr>
        <p:spPr>
          <a:xfrm>
            <a:off x="1151357" y="1017490"/>
            <a:ext cx="9732773" cy="1465112"/>
          </a:xfrm>
        </p:spPr>
        <p:txBody>
          <a:bodyPr vert="horz" lIns="91440" tIns="45720" rIns="91440" bIns="45720" rtlCol="0" anchor="ctr">
            <a:normAutofit/>
          </a:bodyPr>
          <a:lstStyle/>
          <a:p>
            <a:r>
              <a:rPr lang="en-US" sz="4400" dirty="0"/>
              <a:t>Gantt chart</a:t>
            </a:r>
          </a:p>
        </p:txBody>
      </p:sp>
      <p:sp>
        <p:nvSpPr>
          <p:cNvPr id="111" name="Rectangle 28">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2" name="Straight Connector 30">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32">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34">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automatically generated">
            <a:extLst>
              <a:ext uri="{FF2B5EF4-FFF2-40B4-BE49-F238E27FC236}">
                <a16:creationId xmlns:a16="http://schemas.microsoft.com/office/drawing/2014/main" id="{D4A2691C-744E-4312-BC9F-583ADBE82C96}"/>
              </a:ext>
            </a:extLst>
          </p:cNvPr>
          <p:cNvPicPr>
            <a:picLocks noChangeAspect="1"/>
          </p:cNvPicPr>
          <p:nvPr/>
        </p:nvPicPr>
        <p:blipFill>
          <a:blip r:embed="rId2"/>
          <a:stretch>
            <a:fillRect/>
          </a:stretch>
        </p:blipFill>
        <p:spPr>
          <a:xfrm>
            <a:off x="692996" y="2289627"/>
            <a:ext cx="6981756" cy="2216708"/>
          </a:xfrm>
          <a:prstGeom prst="rect">
            <a:avLst/>
          </a:prstGeom>
        </p:spPr>
      </p:pic>
      <p:graphicFrame>
        <p:nvGraphicFramePr>
          <p:cNvPr id="6" name="Table 5">
            <a:extLst>
              <a:ext uri="{FF2B5EF4-FFF2-40B4-BE49-F238E27FC236}">
                <a16:creationId xmlns:a16="http://schemas.microsoft.com/office/drawing/2014/main" id="{908187EF-C8A5-4630-8623-3020B5CAE059}"/>
              </a:ext>
            </a:extLst>
          </p:cNvPr>
          <p:cNvGraphicFramePr>
            <a:graphicFrameLocks noGrp="1"/>
          </p:cNvGraphicFramePr>
          <p:nvPr>
            <p:extLst>
              <p:ext uri="{D42A27DB-BD31-4B8C-83A1-F6EECF244321}">
                <p14:modId xmlns:p14="http://schemas.microsoft.com/office/powerpoint/2010/main" val="766496957"/>
              </p:ext>
            </p:extLst>
          </p:nvPr>
        </p:nvGraphicFramePr>
        <p:xfrm>
          <a:off x="7719623" y="2302054"/>
          <a:ext cx="3851627" cy="2236476"/>
        </p:xfrm>
        <a:graphic>
          <a:graphicData uri="http://schemas.openxmlformats.org/drawingml/2006/table">
            <a:tbl>
              <a:tblPr>
                <a:tableStyleId>{5C22544A-7EE6-4342-B048-85BDC9FD1C3A}</a:tableStyleId>
              </a:tblPr>
              <a:tblGrid>
                <a:gridCol w="3350522">
                  <a:extLst>
                    <a:ext uri="{9D8B030D-6E8A-4147-A177-3AD203B41FA5}">
                      <a16:colId xmlns:a16="http://schemas.microsoft.com/office/drawing/2014/main" val="4175486096"/>
                    </a:ext>
                  </a:extLst>
                </a:gridCol>
                <a:gridCol w="501105">
                  <a:extLst>
                    <a:ext uri="{9D8B030D-6E8A-4147-A177-3AD203B41FA5}">
                      <a16:colId xmlns:a16="http://schemas.microsoft.com/office/drawing/2014/main" val="3659112174"/>
                    </a:ext>
                  </a:extLst>
                </a:gridCol>
              </a:tblGrid>
              <a:tr h="166791">
                <a:tc>
                  <a:txBody>
                    <a:bodyPr/>
                    <a:lstStyle/>
                    <a:p>
                      <a:pPr algn="l" fontAlgn="b"/>
                      <a:r>
                        <a:rPr lang="en-AU" sz="1100" u="none" strike="noStrike" dirty="0">
                          <a:effectLst/>
                        </a:rPr>
                        <a:t>1. Figuring out a concept for the project</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694040812"/>
                  </a:ext>
                </a:extLst>
              </a:tr>
              <a:tr h="166791">
                <a:tc>
                  <a:txBody>
                    <a:bodyPr/>
                    <a:lstStyle/>
                    <a:p>
                      <a:pPr algn="l" fontAlgn="b"/>
                      <a:r>
                        <a:rPr lang="en-AU" sz="1100" u="none" strike="noStrike" dirty="0">
                          <a:effectLst/>
                        </a:rPr>
                        <a:t>2. Suiting the concept to the constraints</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989350681"/>
                  </a:ext>
                </a:extLst>
              </a:tr>
              <a:tr h="166791">
                <a:tc>
                  <a:txBody>
                    <a:bodyPr/>
                    <a:lstStyle/>
                    <a:p>
                      <a:pPr algn="l" fontAlgn="b"/>
                      <a:r>
                        <a:rPr lang="en-AU" sz="1100" u="none" strike="noStrike" dirty="0">
                          <a:effectLst/>
                        </a:rPr>
                        <a:t>3. Finding a suitable platform/ language for the concept</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60202357"/>
                  </a:ext>
                </a:extLst>
              </a:tr>
              <a:tr h="166791">
                <a:tc>
                  <a:txBody>
                    <a:bodyPr/>
                    <a:lstStyle/>
                    <a:p>
                      <a:pPr algn="l" fontAlgn="b"/>
                      <a:r>
                        <a:rPr lang="en-AU" sz="1100" u="none" strike="noStrike" dirty="0">
                          <a:effectLst/>
                        </a:rPr>
                        <a:t>4. Creating User Grid</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711167415"/>
                  </a:ext>
                </a:extLst>
              </a:tr>
              <a:tr h="166791">
                <a:tc>
                  <a:txBody>
                    <a:bodyPr/>
                    <a:lstStyle/>
                    <a:p>
                      <a:pPr algn="l" fontAlgn="b"/>
                      <a:r>
                        <a:rPr lang="en-AU" sz="1100" u="none" strike="noStrike" dirty="0">
                          <a:effectLst/>
                        </a:rPr>
                        <a:t>5. Finding a way of calling cells </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377928890"/>
                  </a:ext>
                </a:extLst>
              </a:tr>
              <a:tr h="166791">
                <a:tc>
                  <a:txBody>
                    <a:bodyPr/>
                    <a:lstStyle/>
                    <a:p>
                      <a:pPr algn="l" fontAlgn="b"/>
                      <a:r>
                        <a:rPr lang="en-AU" sz="1100" u="none" strike="noStrike" dirty="0">
                          <a:effectLst/>
                        </a:rPr>
                        <a:t>6. Finding a way to click cells to trigger event</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61272245"/>
                  </a:ext>
                </a:extLst>
              </a:tr>
              <a:tr h="166791">
                <a:tc>
                  <a:txBody>
                    <a:bodyPr/>
                    <a:lstStyle/>
                    <a:p>
                      <a:pPr algn="l" fontAlgn="b"/>
                      <a:r>
                        <a:rPr lang="en-AU" sz="1100" u="none" strike="noStrike" dirty="0">
                          <a:effectLst/>
                        </a:rPr>
                        <a:t>7. adding all the boats of battleship</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475801373"/>
                  </a:ext>
                </a:extLst>
              </a:tr>
              <a:tr h="166791">
                <a:tc>
                  <a:txBody>
                    <a:bodyPr/>
                    <a:lstStyle/>
                    <a:p>
                      <a:pPr algn="l" fontAlgn="b"/>
                      <a:r>
                        <a:rPr lang="en-AU" sz="1100" u="none" strike="noStrike" dirty="0">
                          <a:effectLst/>
                        </a:rPr>
                        <a:t>8. Way </a:t>
                      </a:r>
                      <a:r>
                        <a:rPr lang="en-AU" sz="1100" u="none" strike="noStrike" dirty="0" err="1">
                          <a:effectLst/>
                        </a:rPr>
                        <a:t>fo</a:t>
                      </a:r>
                      <a:r>
                        <a:rPr lang="en-AU" sz="1100" u="none" strike="noStrike" dirty="0">
                          <a:effectLst/>
                        </a:rPr>
                        <a:t> storing the current User grid layout</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749670497"/>
                  </a:ext>
                </a:extLst>
              </a:tr>
              <a:tr h="166791">
                <a:tc>
                  <a:txBody>
                    <a:bodyPr/>
                    <a:lstStyle/>
                    <a:p>
                      <a:pPr algn="l" fontAlgn="b"/>
                      <a:r>
                        <a:rPr lang="en-AU" sz="1100" u="none" strike="noStrike" dirty="0">
                          <a:effectLst/>
                        </a:rPr>
                        <a:t>9. Way of checking the location of boats in the grid</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145692358"/>
                  </a:ext>
                </a:extLst>
              </a:tr>
              <a:tr h="166791">
                <a:tc>
                  <a:txBody>
                    <a:bodyPr/>
                    <a:lstStyle/>
                    <a:p>
                      <a:pPr algn="l" fontAlgn="b"/>
                      <a:r>
                        <a:rPr lang="en-AU" sz="1100" u="none" strike="noStrike" dirty="0">
                          <a:effectLst/>
                        </a:rPr>
                        <a:t>10. Making enemy grid</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63230742"/>
                  </a:ext>
                </a:extLst>
              </a:tr>
              <a:tr h="166791">
                <a:tc>
                  <a:txBody>
                    <a:bodyPr/>
                    <a:lstStyle/>
                    <a:p>
                      <a:pPr algn="l" fontAlgn="b"/>
                      <a:r>
                        <a:rPr lang="en-AU" sz="1100" u="none" strike="noStrike" dirty="0">
                          <a:effectLst/>
                        </a:rPr>
                        <a:t>11. Adding the enemies guess and verifying results.</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48729021"/>
                  </a:ext>
                </a:extLst>
              </a:tr>
              <a:tr h="166791">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255818230"/>
                  </a:ext>
                </a:extLst>
              </a:tr>
            </a:tbl>
          </a:graphicData>
        </a:graphic>
      </p:graphicFrame>
    </p:spTree>
    <p:extLst>
      <p:ext uri="{BB962C8B-B14F-4D97-AF65-F5344CB8AC3E}">
        <p14:creationId xmlns:p14="http://schemas.microsoft.com/office/powerpoint/2010/main" val="302402856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Documentation: Overview</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315628924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525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08F0-E59B-488D-9DD3-EDD88C9532F9}"/>
              </a:ext>
            </a:extLst>
          </p:cNvPr>
          <p:cNvSpPr>
            <a:spLocks noGrp="1"/>
          </p:cNvSpPr>
          <p:nvPr>
            <p:ph type="title"/>
          </p:nvPr>
        </p:nvSpPr>
        <p:spPr>
          <a:xfrm>
            <a:off x="1066800" y="387525"/>
            <a:ext cx="10058400" cy="1371600"/>
          </a:xfrm>
        </p:spPr>
        <p:txBody>
          <a:bodyPr/>
          <a:lstStyle/>
          <a:p>
            <a:r>
              <a:rPr lang="en-US" dirty="0"/>
              <a:t>Key Points: </a:t>
            </a:r>
            <a:endParaRPr lang="en-AU" dirty="0"/>
          </a:p>
        </p:txBody>
      </p:sp>
      <p:sp>
        <p:nvSpPr>
          <p:cNvPr id="3" name="Content Placeholder 2">
            <a:extLst>
              <a:ext uri="{FF2B5EF4-FFF2-40B4-BE49-F238E27FC236}">
                <a16:creationId xmlns:a16="http://schemas.microsoft.com/office/drawing/2014/main" id="{6EB3EF62-8D55-4198-9E82-634842F1B6FA}"/>
              </a:ext>
            </a:extLst>
          </p:cNvPr>
          <p:cNvSpPr>
            <a:spLocks noGrp="1"/>
          </p:cNvSpPr>
          <p:nvPr>
            <p:ph idx="1"/>
          </p:nvPr>
        </p:nvSpPr>
        <p:spPr>
          <a:xfrm>
            <a:off x="932047" y="2425567"/>
            <a:ext cx="10058400" cy="3849624"/>
          </a:xfrm>
        </p:spPr>
        <p:txBody>
          <a:bodyPr/>
          <a:lstStyle/>
          <a:p>
            <a:pPr marL="0" indent="0">
              <a:buNone/>
            </a:pPr>
            <a:r>
              <a:rPr lang="en-US" b="1" dirty="0"/>
              <a:t>Method of:</a:t>
            </a:r>
          </a:p>
          <a:p>
            <a:pPr marL="342900" indent="-342900">
              <a:buAutoNum type="arabicPeriod"/>
            </a:pPr>
            <a:r>
              <a:rPr lang="en-US" b="1" dirty="0"/>
              <a:t>Generating grid – HTML Table</a:t>
            </a:r>
          </a:p>
          <a:p>
            <a:pPr marL="342900" indent="-342900">
              <a:buFont typeface="Garamond" pitchFamily="18" charset="0"/>
              <a:buAutoNum type="arabicPeriod"/>
            </a:pPr>
            <a:r>
              <a:rPr lang="en-US" b="1" dirty="0"/>
              <a:t>Placing specific ships – Button usage </a:t>
            </a:r>
          </a:p>
          <a:p>
            <a:pPr marL="342900" indent="-342900">
              <a:buAutoNum type="arabicPeriod"/>
            </a:pPr>
            <a:r>
              <a:rPr lang="en-US" b="1" dirty="0"/>
              <a:t>Clicking grid cells – Click events</a:t>
            </a:r>
          </a:p>
          <a:p>
            <a:pPr marL="342900" indent="-342900">
              <a:buAutoNum type="arabicPeriod"/>
            </a:pPr>
            <a:r>
              <a:rPr lang="en-US" b="1" dirty="0"/>
              <a:t>Storing where ships are - Arrays</a:t>
            </a:r>
          </a:p>
          <a:p>
            <a:pPr marL="342900" indent="-342900">
              <a:buAutoNum type="arabicPeriod"/>
            </a:pPr>
            <a:r>
              <a:rPr lang="en-US" b="1" dirty="0"/>
              <a:t>Saving grid and starting game – Remove click events, start game button</a:t>
            </a:r>
          </a:p>
          <a:p>
            <a:pPr marL="342900" indent="-342900">
              <a:buAutoNum type="arabicPeriod" startAt="5"/>
            </a:pPr>
            <a:r>
              <a:rPr lang="en-US" b="1" dirty="0"/>
              <a:t>Taking turns with computer – call </a:t>
            </a:r>
            <a:r>
              <a:rPr lang="en-US" b="1" dirty="0" err="1"/>
              <a:t>EnemyTurn</a:t>
            </a:r>
            <a:r>
              <a:rPr lang="en-US" b="1" dirty="0"/>
              <a:t> function</a:t>
            </a:r>
          </a:p>
          <a:p>
            <a:pPr marL="0" indent="0">
              <a:buNone/>
            </a:pPr>
            <a:endParaRPr lang="en-US" b="1" dirty="0"/>
          </a:p>
          <a:p>
            <a:pPr marL="0" indent="0">
              <a:buNone/>
            </a:pPr>
            <a:endParaRPr lang="en-US" b="1" dirty="0"/>
          </a:p>
          <a:p>
            <a:pPr marL="0" indent="0">
              <a:buNone/>
            </a:pPr>
            <a:endParaRPr lang="en-US" b="1" dirty="0"/>
          </a:p>
        </p:txBody>
      </p:sp>
      <p:sp>
        <p:nvSpPr>
          <p:cNvPr id="4" name="TextBox 3">
            <a:extLst>
              <a:ext uri="{FF2B5EF4-FFF2-40B4-BE49-F238E27FC236}">
                <a16:creationId xmlns:a16="http://schemas.microsoft.com/office/drawing/2014/main" id="{63396E34-B908-4ED0-9650-A12B003C6C66}"/>
              </a:ext>
            </a:extLst>
          </p:cNvPr>
          <p:cNvSpPr txBox="1"/>
          <p:nvPr/>
        </p:nvSpPr>
        <p:spPr>
          <a:xfrm>
            <a:off x="1066800" y="1466737"/>
            <a:ext cx="8077200" cy="584775"/>
          </a:xfrm>
          <a:prstGeom prst="rect">
            <a:avLst/>
          </a:prstGeom>
          <a:noFill/>
        </p:spPr>
        <p:txBody>
          <a:bodyPr wrap="square" rtlCol="0">
            <a:spAutoFit/>
          </a:bodyPr>
          <a:lstStyle/>
          <a:p>
            <a:r>
              <a:rPr lang="en-US" sz="1600" dirty="0"/>
              <a:t>The key points are the functions needed for the game to work. Not talking specific, but the broad functions that must take place, in one form or another</a:t>
            </a:r>
            <a:endParaRPr lang="en-AU" sz="1600" dirty="0"/>
          </a:p>
        </p:txBody>
      </p:sp>
    </p:spTree>
    <p:extLst>
      <p:ext uri="{BB962C8B-B14F-4D97-AF65-F5344CB8AC3E}">
        <p14:creationId xmlns:p14="http://schemas.microsoft.com/office/powerpoint/2010/main" val="230300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3AC84-7DA4-44CA-9E01-60C4BD56B4F1}"/>
              </a:ext>
            </a:extLst>
          </p:cNvPr>
          <p:cNvSpPr>
            <a:spLocks noGrp="1"/>
          </p:cNvSpPr>
          <p:nvPr>
            <p:ph type="title"/>
          </p:nvPr>
        </p:nvSpPr>
        <p:spPr/>
        <p:txBody>
          <a:bodyPr/>
          <a:lstStyle/>
          <a:p>
            <a:r>
              <a:rPr lang="en-US" dirty="0"/>
              <a:t>Details of 1-3 Key Points</a:t>
            </a:r>
            <a:endParaRPr lang="en-AU" dirty="0"/>
          </a:p>
        </p:txBody>
      </p:sp>
      <p:sp>
        <p:nvSpPr>
          <p:cNvPr id="16" name="Arrow: Pentagon 15">
            <a:extLst>
              <a:ext uri="{FF2B5EF4-FFF2-40B4-BE49-F238E27FC236}">
                <a16:creationId xmlns:a16="http://schemas.microsoft.com/office/drawing/2014/main" id="{DA934596-8EA7-424D-90A9-BBBB43F18DB8}"/>
              </a:ext>
            </a:extLst>
          </p:cNvPr>
          <p:cNvSpPr/>
          <p:nvPr/>
        </p:nvSpPr>
        <p:spPr>
          <a:xfrm>
            <a:off x="1207971" y="2083870"/>
            <a:ext cx="1799924" cy="52308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Arrow: Pentagon 16">
            <a:extLst>
              <a:ext uri="{FF2B5EF4-FFF2-40B4-BE49-F238E27FC236}">
                <a16:creationId xmlns:a16="http://schemas.microsoft.com/office/drawing/2014/main" id="{1B3D7888-8968-4725-9D54-0D74EB69757E}"/>
              </a:ext>
            </a:extLst>
          </p:cNvPr>
          <p:cNvSpPr/>
          <p:nvPr/>
        </p:nvSpPr>
        <p:spPr>
          <a:xfrm>
            <a:off x="1234440" y="4592947"/>
            <a:ext cx="1746985" cy="47495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TextBox 26">
            <a:extLst>
              <a:ext uri="{FF2B5EF4-FFF2-40B4-BE49-F238E27FC236}">
                <a16:creationId xmlns:a16="http://schemas.microsoft.com/office/drawing/2014/main" id="{128573A6-D6B0-4EF8-B6ED-89BFB4309293}"/>
              </a:ext>
            </a:extLst>
          </p:cNvPr>
          <p:cNvSpPr txBox="1"/>
          <p:nvPr/>
        </p:nvSpPr>
        <p:spPr>
          <a:xfrm>
            <a:off x="1501541" y="2160745"/>
            <a:ext cx="832585" cy="369332"/>
          </a:xfrm>
          <a:prstGeom prst="rect">
            <a:avLst/>
          </a:prstGeom>
          <a:noFill/>
        </p:spPr>
        <p:txBody>
          <a:bodyPr wrap="square" rtlCol="0">
            <a:spAutoFit/>
          </a:bodyPr>
          <a:lstStyle/>
          <a:p>
            <a:r>
              <a:rPr lang="en-US" dirty="0"/>
              <a:t>Grid</a:t>
            </a:r>
            <a:endParaRPr lang="en-AU" dirty="0"/>
          </a:p>
        </p:txBody>
      </p:sp>
      <p:sp>
        <p:nvSpPr>
          <p:cNvPr id="28" name="TextBox 27">
            <a:extLst>
              <a:ext uri="{FF2B5EF4-FFF2-40B4-BE49-F238E27FC236}">
                <a16:creationId xmlns:a16="http://schemas.microsoft.com/office/drawing/2014/main" id="{7A6CDD42-4B0C-440F-8FF9-15FE0D1D2743}"/>
              </a:ext>
            </a:extLst>
          </p:cNvPr>
          <p:cNvSpPr txBox="1"/>
          <p:nvPr/>
        </p:nvSpPr>
        <p:spPr>
          <a:xfrm>
            <a:off x="3609472" y="2110002"/>
            <a:ext cx="4347411" cy="553998"/>
          </a:xfrm>
          <a:prstGeom prst="rect">
            <a:avLst/>
          </a:prstGeom>
          <a:noFill/>
        </p:spPr>
        <p:txBody>
          <a:bodyPr wrap="square" rtlCol="0">
            <a:spAutoFit/>
          </a:bodyPr>
          <a:lstStyle/>
          <a:p>
            <a:r>
              <a:rPr lang="en-US" sz="1000" dirty="0"/>
              <a:t>The grids for both enemy and User were created using tables in HTML. For the grid there needs to be a way to identify individual cells in the table. For this I added ID’s to every cell. </a:t>
            </a:r>
            <a:endParaRPr lang="en-AU" sz="1000" dirty="0"/>
          </a:p>
        </p:txBody>
      </p:sp>
      <p:sp>
        <p:nvSpPr>
          <p:cNvPr id="29" name="TextBox 28">
            <a:extLst>
              <a:ext uri="{FF2B5EF4-FFF2-40B4-BE49-F238E27FC236}">
                <a16:creationId xmlns:a16="http://schemas.microsoft.com/office/drawing/2014/main" id="{45F9F884-E9E3-444F-B1D3-C35D06ACAD45}"/>
              </a:ext>
            </a:extLst>
          </p:cNvPr>
          <p:cNvSpPr txBox="1"/>
          <p:nvPr/>
        </p:nvSpPr>
        <p:spPr>
          <a:xfrm>
            <a:off x="1288182" y="4592947"/>
            <a:ext cx="1905802" cy="369332"/>
          </a:xfrm>
          <a:prstGeom prst="rect">
            <a:avLst/>
          </a:prstGeom>
          <a:noFill/>
        </p:spPr>
        <p:txBody>
          <a:bodyPr wrap="square" rtlCol="0">
            <a:spAutoFit/>
          </a:bodyPr>
          <a:lstStyle/>
          <a:p>
            <a:r>
              <a:rPr lang="en-US" dirty="0"/>
              <a:t>Clicking grid </a:t>
            </a:r>
            <a:endParaRPr lang="en-AU" dirty="0"/>
          </a:p>
        </p:txBody>
      </p:sp>
      <p:sp>
        <p:nvSpPr>
          <p:cNvPr id="30" name="TextBox 29">
            <a:extLst>
              <a:ext uri="{FF2B5EF4-FFF2-40B4-BE49-F238E27FC236}">
                <a16:creationId xmlns:a16="http://schemas.microsoft.com/office/drawing/2014/main" id="{DC901C84-7EF8-4C08-8449-9AF3A78C0AAF}"/>
              </a:ext>
            </a:extLst>
          </p:cNvPr>
          <p:cNvSpPr txBox="1"/>
          <p:nvPr/>
        </p:nvSpPr>
        <p:spPr>
          <a:xfrm>
            <a:off x="3609472" y="4592947"/>
            <a:ext cx="3739416" cy="1323439"/>
          </a:xfrm>
          <a:prstGeom prst="rect">
            <a:avLst/>
          </a:prstGeom>
          <a:noFill/>
        </p:spPr>
        <p:txBody>
          <a:bodyPr wrap="square" rtlCol="0">
            <a:spAutoFit/>
          </a:bodyPr>
          <a:lstStyle/>
          <a:p>
            <a:r>
              <a:rPr lang="en-US" sz="1000" dirty="0"/>
              <a:t>To enable clicking on the grid I created a function called </a:t>
            </a:r>
            <a:r>
              <a:rPr lang="en-US" sz="1000" dirty="0" err="1"/>
              <a:t>def_loop</a:t>
            </a:r>
            <a:r>
              <a:rPr lang="en-US" sz="1000" dirty="0"/>
              <a:t>() that loops through the IDs and adds click events to every single one. Once a cell is clicked it calls upon a function called placement() (function named placement because it decides the placement of boats). This function first changes the value of an array that has the placement as the cell (an array that will be covered in Arrays), placement() also checks the orientation the boat being placed will be. </a:t>
            </a:r>
            <a:endParaRPr lang="en-AU" sz="1000" dirty="0"/>
          </a:p>
        </p:txBody>
      </p:sp>
      <p:sp>
        <p:nvSpPr>
          <p:cNvPr id="31" name="Arrow: Pentagon 30">
            <a:extLst>
              <a:ext uri="{FF2B5EF4-FFF2-40B4-BE49-F238E27FC236}">
                <a16:creationId xmlns:a16="http://schemas.microsoft.com/office/drawing/2014/main" id="{C3BEA786-D3AD-43AF-A2B6-39AC9346EF18}"/>
              </a:ext>
            </a:extLst>
          </p:cNvPr>
          <p:cNvSpPr/>
          <p:nvPr/>
        </p:nvSpPr>
        <p:spPr>
          <a:xfrm>
            <a:off x="1234439" y="3244333"/>
            <a:ext cx="1746985" cy="47495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4" name="TextBox 33">
            <a:extLst>
              <a:ext uri="{FF2B5EF4-FFF2-40B4-BE49-F238E27FC236}">
                <a16:creationId xmlns:a16="http://schemas.microsoft.com/office/drawing/2014/main" id="{0E347C39-A920-4CEF-8C21-AAFEA3B33FB4}"/>
              </a:ext>
            </a:extLst>
          </p:cNvPr>
          <p:cNvSpPr txBox="1"/>
          <p:nvPr/>
        </p:nvSpPr>
        <p:spPr>
          <a:xfrm>
            <a:off x="1461437" y="3244334"/>
            <a:ext cx="1905802" cy="369332"/>
          </a:xfrm>
          <a:prstGeom prst="rect">
            <a:avLst/>
          </a:prstGeom>
          <a:noFill/>
        </p:spPr>
        <p:txBody>
          <a:bodyPr wrap="square" rtlCol="0">
            <a:spAutoFit/>
          </a:bodyPr>
          <a:lstStyle/>
          <a:p>
            <a:r>
              <a:rPr lang="en-US" dirty="0"/>
              <a:t>Ships</a:t>
            </a:r>
            <a:endParaRPr lang="en-AU" dirty="0"/>
          </a:p>
        </p:txBody>
      </p:sp>
      <p:sp>
        <p:nvSpPr>
          <p:cNvPr id="35" name="TextBox 34">
            <a:extLst>
              <a:ext uri="{FF2B5EF4-FFF2-40B4-BE49-F238E27FC236}">
                <a16:creationId xmlns:a16="http://schemas.microsoft.com/office/drawing/2014/main" id="{CC6E2836-2740-4AC8-ABE0-917DF12260F7}"/>
              </a:ext>
            </a:extLst>
          </p:cNvPr>
          <p:cNvSpPr txBox="1"/>
          <p:nvPr/>
        </p:nvSpPr>
        <p:spPr>
          <a:xfrm>
            <a:off x="3609472" y="2976498"/>
            <a:ext cx="4347411" cy="1477328"/>
          </a:xfrm>
          <a:prstGeom prst="rect">
            <a:avLst/>
          </a:prstGeom>
          <a:noFill/>
        </p:spPr>
        <p:txBody>
          <a:bodyPr wrap="square" rtlCol="0">
            <a:spAutoFit/>
          </a:bodyPr>
          <a:lstStyle/>
          <a:p>
            <a:r>
              <a:rPr lang="en-US" sz="1000" dirty="0"/>
              <a:t>Ships and orientation of ships will be chosen through buttons. This is a more simplistic approach compared to a drag feature, which would be hard to implement with click events. The playout of this: the user selects the ship with a button below, e.g. Carrier. Once clicked a variable name butt (FOR BUTTON) will set the spaces allocated for the ship, e.g. for carrier its 5 spaces. Butt = 5. To change orientation (vertical or horizontal) buttons called Horizontal and Vertical will be below the grids. If vertical is clicked a variable called place will equal one. Default is 0. </a:t>
            </a:r>
            <a:endParaRPr lang="en-AU" sz="1000" dirty="0"/>
          </a:p>
        </p:txBody>
      </p:sp>
      <p:pic>
        <p:nvPicPr>
          <p:cNvPr id="6" name="Picture 5" descr="A screen shot of a computer&#10;&#10;Description automatically generated">
            <a:extLst>
              <a:ext uri="{FF2B5EF4-FFF2-40B4-BE49-F238E27FC236}">
                <a16:creationId xmlns:a16="http://schemas.microsoft.com/office/drawing/2014/main" id="{1D1385B2-133A-42AC-AAB3-6B4CAAC734F1}"/>
              </a:ext>
            </a:extLst>
          </p:cNvPr>
          <p:cNvPicPr>
            <a:picLocks noChangeAspect="1"/>
          </p:cNvPicPr>
          <p:nvPr/>
        </p:nvPicPr>
        <p:blipFill>
          <a:blip r:embed="rId2"/>
          <a:stretch>
            <a:fillRect/>
          </a:stretch>
        </p:blipFill>
        <p:spPr>
          <a:xfrm>
            <a:off x="8576964" y="404300"/>
            <a:ext cx="2726912" cy="2784935"/>
          </a:xfrm>
          <a:prstGeom prst="rect">
            <a:avLst/>
          </a:prstGeom>
        </p:spPr>
      </p:pic>
      <p:cxnSp>
        <p:nvCxnSpPr>
          <p:cNvPr id="9" name="Straight Arrow Connector 8">
            <a:extLst>
              <a:ext uri="{FF2B5EF4-FFF2-40B4-BE49-F238E27FC236}">
                <a16:creationId xmlns:a16="http://schemas.microsoft.com/office/drawing/2014/main" id="{6087B640-F647-4F5B-ACD5-CC92AF9F7149}"/>
              </a:ext>
            </a:extLst>
          </p:cNvPr>
          <p:cNvCxnSpPr/>
          <p:nvPr/>
        </p:nvCxnSpPr>
        <p:spPr>
          <a:xfrm flipV="1">
            <a:off x="7567448" y="1471448"/>
            <a:ext cx="924911" cy="638554"/>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pic>
        <p:nvPicPr>
          <p:cNvPr id="11" name="Picture 10" descr="A close up of a screen&#10;&#10;Description automatically generated">
            <a:extLst>
              <a:ext uri="{FF2B5EF4-FFF2-40B4-BE49-F238E27FC236}">
                <a16:creationId xmlns:a16="http://schemas.microsoft.com/office/drawing/2014/main" id="{148CDC74-EF00-4550-AB37-350D09868E7D}"/>
              </a:ext>
            </a:extLst>
          </p:cNvPr>
          <p:cNvPicPr>
            <a:picLocks noChangeAspect="1"/>
          </p:cNvPicPr>
          <p:nvPr/>
        </p:nvPicPr>
        <p:blipFill>
          <a:blip r:embed="rId3"/>
          <a:stretch>
            <a:fillRect/>
          </a:stretch>
        </p:blipFill>
        <p:spPr>
          <a:xfrm>
            <a:off x="9137584" y="3244333"/>
            <a:ext cx="1950830" cy="1464712"/>
          </a:xfrm>
          <a:prstGeom prst="rect">
            <a:avLst/>
          </a:prstGeom>
        </p:spPr>
      </p:pic>
      <p:cxnSp>
        <p:nvCxnSpPr>
          <p:cNvPr id="13" name="Straight Arrow Connector 12">
            <a:extLst>
              <a:ext uri="{FF2B5EF4-FFF2-40B4-BE49-F238E27FC236}">
                <a16:creationId xmlns:a16="http://schemas.microsoft.com/office/drawing/2014/main" id="{C7F2C5E1-807D-4F2A-8AE1-C8CDDAD7C6E1}"/>
              </a:ext>
            </a:extLst>
          </p:cNvPr>
          <p:cNvCxnSpPr>
            <a:endCxn id="35" idx="3"/>
          </p:cNvCxnSpPr>
          <p:nvPr/>
        </p:nvCxnSpPr>
        <p:spPr>
          <a:xfrm flipH="1" flipV="1">
            <a:off x="7956883" y="3715162"/>
            <a:ext cx="1041135" cy="121114"/>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18" name="Arrow: Down 17">
            <a:extLst>
              <a:ext uri="{FF2B5EF4-FFF2-40B4-BE49-F238E27FC236}">
                <a16:creationId xmlns:a16="http://schemas.microsoft.com/office/drawing/2014/main" id="{06079EAD-01F9-48AF-A07F-2C589625FAD3}"/>
              </a:ext>
            </a:extLst>
          </p:cNvPr>
          <p:cNvSpPr/>
          <p:nvPr/>
        </p:nvSpPr>
        <p:spPr>
          <a:xfrm rot="14714458">
            <a:off x="8424243" y="3528648"/>
            <a:ext cx="136232" cy="229544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0" name="Picture 19" descr="A screen shot of a computer&#10;&#10;Description automatically generated">
            <a:extLst>
              <a:ext uri="{FF2B5EF4-FFF2-40B4-BE49-F238E27FC236}">
                <a16:creationId xmlns:a16="http://schemas.microsoft.com/office/drawing/2014/main" id="{FE26F67B-D442-4686-91EE-211107AAF379}"/>
              </a:ext>
            </a:extLst>
          </p:cNvPr>
          <p:cNvPicPr>
            <a:picLocks noChangeAspect="1"/>
          </p:cNvPicPr>
          <p:nvPr/>
        </p:nvPicPr>
        <p:blipFill>
          <a:blip r:embed="rId4"/>
          <a:stretch>
            <a:fillRect/>
          </a:stretch>
        </p:blipFill>
        <p:spPr>
          <a:xfrm>
            <a:off x="8694337" y="4915232"/>
            <a:ext cx="2726913" cy="1300174"/>
          </a:xfrm>
          <a:prstGeom prst="rect">
            <a:avLst/>
          </a:prstGeom>
        </p:spPr>
      </p:pic>
    </p:spTree>
    <p:extLst>
      <p:ext uri="{BB962C8B-B14F-4D97-AF65-F5344CB8AC3E}">
        <p14:creationId xmlns:p14="http://schemas.microsoft.com/office/powerpoint/2010/main" val="3811613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4.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105146b0-a077-4b84-9617-156f82951a1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EE91C67CB7EA14D955703BE85E17C31" ma:contentTypeVersion="13" ma:contentTypeDescription="Create a new document." ma:contentTypeScope="" ma:versionID="a8ea4f8453d2d96b307d271f5f41fa9f">
  <xsd:schema xmlns:xsd="http://www.w3.org/2001/XMLSchema" xmlns:xs="http://www.w3.org/2001/XMLSchema" xmlns:p="http://schemas.microsoft.com/office/2006/metadata/properties" xmlns:ns3="9b42abef-f1be-4972-a460-d38e825cd749" xmlns:ns4="105146b0-a077-4b84-9617-156f82951a11" targetNamespace="http://schemas.microsoft.com/office/2006/metadata/properties" ma:root="true" ma:fieldsID="8b6a24e6b2945157ccc2af7471543d4a" ns3:_="" ns4:_="">
    <xsd:import namespace="9b42abef-f1be-4972-a460-d38e825cd749"/>
    <xsd:import namespace="105146b0-a077-4b84-9617-156f82951a1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2abef-f1be-4972-a460-d38e825cd74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5146b0-a077-4b84-9617-156f82951a11"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105146b0-a077-4b84-9617-156f82951a11"/>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37368B19-7459-45F1-8C35-EF1260BD4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42abef-f1be-4972-a460-d38e825cd749"/>
    <ds:schemaRef ds:uri="105146b0-a077-4b84-9617-156f82951a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1935</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Abadi</vt:lpstr>
      <vt:lpstr>Arial Nova Cond Light</vt:lpstr>
      <vt:lpstr>Avenir Next LT Pro</vt:lpstr>
      <vt:lpstr>Avenir Next LT Pro Light</vt:lpstr>
      <vt:lpstr>Calibri</vt:lpstr>
      <vt:lpstr>Castellar</vt:lpstr>
      <vt:lpstr>Colonna MT</vt:lpstr>
      <vt:lpstr>Garamond</vt:lpstr>
      <vt:lpstr>Gill Sans Nova Cond Ultra Bold</vt:lpstr>
      <vt:lpstr>Gill Sans Nova Ultra Bold</vt:lpstr>
      <vt:lpstr>SavonVTI</vt:lpstr>
      <vt:lpstr>Battleships</vt:lpstr>
      <vt:lpstr>Design: overview</vt:lpstr>
      <vt:lpstr>Idea</vt:lpstr>
      <vt:lpstr>Scope</vt:lpstr>
      <vt:lpstr>UI </vt:lpstr>
      <vt:lpstr>Gantt chart</vt:lpstr>
      <vt:lpstr>Documentation: Overview</vt:lpstr>
      <vt:lpstr>Key Points: </vt:lpstr>
      <vt:lpstr>Details of 1-3 Key Points</vt:lpstr>
      <vt:lpstr>Details of 4-6 Key Points</vt:lpstr>
      <vt:lpstr>STYLE  Guide</vt:lpstr>
      <vt:lpstr>Evaluations: Overview</vt:lpstr>
      <vt:lpstr>Self Evaluation </vt:lpstr>
      <vt:lpstr>Improvements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2020-08-25T12:50:22Z</dcterms:created>
  <dcterms:modified xsi:type="dcterms:W3CDTF">2020-08-25T12:54:26Z</dcterms:modified>
</cp:coreProperties>
</file>