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5" r:id="rId1"/>
    <p:sldMasterId id="2147483657" r:id="rId2"/>
    <p:sldMasterId id="2147483884" r:id="rId3"/>
  </p:sldMasterIdLst>
  <p:notesMasterIdLst>
    <p:notesMasterId r:id="rId17"/>
  </p:notesMasterIdLst>
  <p:handoutMasterIdLst>
    <p:handoutMasterId r:id="rId18"/>
  </p:handoutMasterIdLst>
  <p:sldIdLst>
    <p:sldId id="270" r:id="rId4"/>
    <p:sldId id="280" r:id="rId5"/>
    <p:sldId id="281" r:id="rId6"/>
    <p:sldId id="286" r:id="rId7"/>
    <p:sldId id="290" r:id="rId8"/>
    <p:sldId id="282" r:id="rId9"/>
    <p:sldId id="291" r:id="rId10"/>
    <p:sldId id="283" r:id="rId11"/>
    <p:sldId id="284" r:id="rId12"/>
    <p:sldId id="287" r:id="rId13"/>
    <p:sldId id="288" r:id="rId14"/>
    <p:sldId id="289" r:id="rId15"/>
    <p:sldId id="27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5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Schäfer" initials="TS" lastIdx="1" clrIdx="0">
    <p:extLst>
      <p:ext uri="{19B8F6BF-5375-455C-9EA6-DF929625EA0E}">
        <p15:presenceInfo xmlns:p15="http://schemas.microsoft.com/office/powerpoint/2012/main" userId="Thomas Schäf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777777"/>
    <a:srgbClr val="5F5F5F"/>
    <a:srgbClr val="4D4D4D"/>
    <a:srgbClr val="333333"/>
    <a:srgbClr val="018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85"/>
    <p:restoredTop sz="93471"/>
  </p:normalViewPr>
  <p:slideViewPr>
    <p:cSldViewPr snapToGrid="0" showGuides="1">
      <p:cViewPr varScale="1">
        <p:scale>
          <a:sx n="140" d="100"/>
          <a:sy n="140" d="100"/>
        </p:scale>
        <p:origin x="2264" y="184"/>
      </p:cViewPr>
      <p:guideLst>
        <p:guide orient="horz" pos="40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450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82E980-0AF1-5643-9376-F4B8D89AFA11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C386B10B-60F2-844D-BD96-8901C095796B}">
      <dgm:prSet phldrT="[Text]" custT="1"/>
      <dgm:spPr/>
      <dgm:t>
        <a:bodyPr/>
        <a:lstStyle/>
        <a:p>
          <a:r>
            <a:rPr lang="en-GB" sz="1200" b="1" noProof="0" dirty="0">
              <a:solidFill>
                <a:schemeClr val="tx1"/>
              </a:solidFill>
            </a:rPr>
            <a:t>first panel discussion @ M3AAWG 40</a:t>
          </a:r>
        </a:p>
      </dgm:t>
    </dgm:pt>
    <dgm:pt modelId="{5FFF9D89-D98D-B549-B2BE-C07DC62E0756}" type="parTrans" cxnId="{E2EB0D5D-2B21-FF4C-AB19-0D73B1A55A24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426965F4-1D23-F74F-8BC0-871C0962BE27}" type="sibTrans" cxnId="{E2EB0D5D-2B21-FF4C-AB19-0D73B1A55A24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C7CB5701-9745-B945-A545-FE8EDCDDF9F1}">
      <dgm:prSet phldrT="[Text]" custT="1"/>
      <dgm:spPr/>
      <dgm:t>
        <a:bodyPr/>
        <a:lstStyle/>
        <a:p>
          <a:r>
            <a:rPr lang="en-GB" sz="1200" b="1" noProof="0" dirty="0">
              <a:solidFill>
                <a:schemeClr val="tx1"/>
              </a:solidFill>
            </a:rPr>
            <a:t>Guest @ M3AAWG 41</a:t>
          </a:r>
        </a:p>
      </dgm:t>
    </dgm:pt>
    <dgm:pt modelId="{3F88630C-B923-744B-9C0C-EB17050043B6}" type="parTrans" cxnId="{1B611F6A-43B3-ED41-8E07-05851EF1116C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B6C87F70-AF9E-694A-B4F8-ADF7DBC31A02}" type="sibTrans" cxnId="{1B611F6A-43B3-ED41-8E07-05851EF1116C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F188AC4C-C39C-E048-8C3E-22EBE54D74E8}">
      <dgm:prSet phldrT="[Text]" custT="1"/>
      <dgm:spPr/>
      <dgm:t>
        <a:bodyPr/>
        <a:lstStyle/>
        <a:p>
          <a:r>
            <a:rPr lang="en-GB" sz="1200" b="1" noProof="0" dirty="0">
              <a:solidFill>
                <a:schemeClr val="tx1"/>
              </a:solidFill>
            </a:rPr>
            <a:t>joined work in TC CALSPAM started</a:t>
          </a:r>
        </a:p>
      </dgm:t>
    </dgm:pt>
    <dgm:pt modelId="{E05D09DF-F07F-5F49-AAC5-E013FA4CE83C}" type="parTrans" cxnId="{A1B36161-5EA5-FB43-B9D3-2CE473F2589D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9B9FDEC4-756D-E049-A52E-B47AFBB2C98B}" type="sibTrans" cxnId="{A1B36161-5EA5-FB43-B9D3-2CE473F2589D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0D4DB46D-03CF-FE44-BD56-A948A469CC55}">
      <dgm:prSet phldrT="[Text]" custT="1"/>
      <dgm:spPr/>
      <dgm:t>
        <a:bodyPr/>
        <a:lstStyle/>
        <a:p>
          <a:r>
            <a:rPr lang="en-GB" sz="1200" b="1" noProof="0" dirty="0">
              <a:solidFill>
                <a:schemeClr val="tx1"/>
              </a:solidFill>
            </a:rPr>
            <a:t>Definition of calendar spam @CalConnect</a:t>
          </a:r>
        </a:p>
      </dgm:t>
    </dgm:pt>
    <dgm:pt modelId="{90F7CA3C-CEEB-DA40-A520-EACB343208D1}" type="parTrans" cxnId="{9ED4260E-65C5-6246-9E33-B2B57DE41443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F9A67B6D-5895-9B4C-B546-1CC702058ED7}" type="sibTrans" cxnId="{9ED4260E-65C5-6246-9E33-B2B57DE41443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64B5299B-F275-A44B-98AC-01BCFE73B616}">
      <dgm:prSet phldrT="[Text]" custT="1"/>
      <dgm:spPr/>
      <dgm:t>
        <a:bodyPr/>
        <a:lstStyle/>
        <a:p>
          <a:r>
            <a:rPr lang="en-GB" sz="1200" b="1" noProof="0" dirty="0">
              <a:solidFill>
                <a:schemeClr val="tx1"/>
              </a:solidFill>
            </a:rPr>
            <a:t>official liaison announced</a:t>
          </a:r>
        </a:p>
      </dgm:t>
    </dgm:pt>
    <dgm:pt modelId="{8E27F712-0B9D-D64D-A9A7-BA90A3B16AB6}" type="parTrans" cxnId="{A3E3CF69-9920-5741-8F02-C9556AC21CB7}">
      <dgm:prSet/>
      <dgm:spPr/>
      <dgm:t>
        <a:bodyPr/>
        <a:lstStyle/>
        <a:p>
          <a:endParaRPr lang="de-DE" b="1">
            <a:solidFill>
              <a:schemeClr val="tx1"/>
            </a:solidFill>
          </a:endParaRPr>
        </a:p>
      </dgm:t>
    </dgm:pt>
    <dgm:pt modelId="{C4478BBF-01C8-F640-9E04-F22C91EE36C0}" type="sibTrans" cxnId="{A3E3CF69-9920-5741-8F02-C9556AC21CB7}">
      <dgm:prSet/>
      <dgm:spPr/>
      <dgm:t>
        <a:bodyPr/>
        <a:lstStyle/>
        <a:p>
          <a:endParaRPr lang="de-DE" b="1">
            <a:solidFill>
              <a:schemeClr val="tx1"/>
            </a:solidFill>
          </a:endParaRPr>
        </a:p>
      </dgm:t>
    </dgm:pt>
    <dgm:pt modelId="{30DA34AF-7506-A84B-8E05-DB904DE1BCC0}" type="pres">
      <dgm:prSet presAssocID="{4682E980-0AF1-5643-9376-F4B8D89AFA11}" presName="Name0" presStyleCnt="0">
        <dgm:presLayoutVars>
          <dgm:dir/>
          <dgm:resizeHandles val="exact"/>
        </dgm:presLayoutVars>
      </dgm:prSet>
      <dgm:spPr/>
    </dgm:pt>
    <dgm:pt modelId="{E08F9A9A-AA46-9841-86BA-DE852093DC36}" type="pres">
      <dgm:prSet presAssocID="{0D4DB46D-03CF-FE44-BD56-A948A469CC55}" presName="parTxOnly" presStyleLbl="node1" presStyleIdx="0" presStyleCnt="5" custScaleY="136534">
        <dgm:presLayoutVars>
          <dgm:bulletEnabled val="1"/>
        </dgm:presLayoutVars>
      </dgm:prSet>
      <dgm:spPr/>
    </dgm:pt>
    <dgm:pt modelId="{33D47D75-FFDF-D846-806B-7427FE1E4DD9}" type="pres">
      <dgm:prSet presAssocID="{F9A67B6D-5895-9B4C-B546-1CC702058ED7}" presName="parSpace" presStyleCnt="0"/>
      <dgm:spPr/>
    </dgm:pt>
    <dgm:pt modelId="{FD0CCE06-BED7-3A4C-B7D4-A33B3559CE7B}" type="pres">
      <dgm:prSet presAssocID="{C386B10B-60F2-844D-BD96-8901C095796B}" presName="parTxOnly" presStyleLbl="node1" presStyleIdx="1" presStyleCnt="5" custScaleY="136534">
        <dgm:presLayoutVars>
          <dgm:bulletEnabled val="1"/>
        </dgm:presLayoutVars>
      </dgm:prSet>
      <dgm:spPr/>
    </dgm:pt>
    <dgm:pt modelId="{F647D75E-ED35-554A-B37F-D7E34DF58F53}" type="pres">
      <dgm:prSet presAssocID="{426965F4-1D23-F74F-8BC0-871C0962BE27}" presName="parSpace" presStyleCnt="0"/>
      <dgm:spPr/>
    </dgm:pt>
    <dgm:pt modelId="{13C1FACE-CBD1-CD4B-8B77-A6D3E5A3425B}" type="pres">
      <dgm:prSet presAssocID="{C7CB5701-9745-B945-A545-FE8EDCDDF9F1}" presName="parTxOnly" presStyleLbl="node1" presStyleIdx="2" presStyleCnt="5" custScaleY="136534">
        <dgm:presLayoutVars>
          <dgm:bulletEnabled val="1"/>
        </dgm:presLayoutVars>
      </dgm:prSet>
      <dgm:spPr/>
    </dgm:pt>
    <dgm:pt modelId="{F97C74BE-7B30-4345-9A27-D44C70C39DF8}" type="pres">
      <dgm:prSet presAssocID="{B6C87F70-AF9E-694A-B4F8-ADF7DBC31A02}" presName="parSpace" presStyleCnt="0"/>
      <dgm:spPr/>
    </dgm:pt>
    <dgm:pt modelId="{374E01F3-DFF9-1640-AD2E-64DB0B85E6EA}" type="pres">
      <dgm:prSet presAssocID="{F188AC4C-C39C-E048-8C3E-22EBE54D74E8}" presName="parTxOnly" presStyleLbl="node1" presStyleIdx="3" presStyleCnt="5" custScaleY="136534">
        <dgm:presLayoutVars>
          <dgm:bulletEnabled val="1"/>
        </dgm:presLayoutVars>
      </dgm:prSet>
      <dgm:spPr/>
    </dgm:pt>
    <dgm:pt modelId="{88CF2074-D5DC-D840-A3A9-1A4D91055DB6}" type="pres">
      <dgm:prSet presAssocID="{9B9FDEC4-756D-E049-A52E-B47AFBB2C98B}" presName="parSpace" presStyleCnt="0"/>
      <dgm:spPr/>
    </dgm:pt>
    <dgm:pt modelId="{C80B69BD-4B5E-C243-95C1-C60F75AD0F78}" type="pres">
      <dgm:prSet presAssocID="{64B5299B-F275-A44B-98AC-01BCFE73B616}" presName="parTxOnly" presStyleLbl="node1" presStyleIdx="4" presStyleCnt="5" custScaleY="136534">
        <dgm:presLayoutVars>
          <dgm:bulletEnabled val="1"/>
        </dgm:presLayoutVars>
      </dgm:prSet>
      <dgm:spPr/>
    </dgm:pt>
  </dgm:ptLst>
  <dgm:cxnLst>
    <dgm:cxn modelId="{17A03401-6DF2-694C-A5BE-608D1D97A164}" type="presOf" srcId="{C386B10B-60F2-844D-BD96-8901C095796B}" destId="{FD0CCE06-BED7-3A4C-B7D4-A33B3559CE7B}" srcOrd="0" destOrd="0" presId="urn:microsoft.com/office/officeart/2005/8/layout/hChevron3"/>
    <dgm:cxn modelId="{9ED4260E-65C5-6246-9E33-B2B57DE41443}" srcId="{4682E980-0AF1-5643-9376-F4B8D89AFA11}" destId="{0D4DB46D-03CF-FE44-BD56-A948A469CC55}" srcOrd="0" destOrd="0" parTransId="{90F7CA3C-CEEB-DA40-A520-EACB343208D1}" sibTransId="{F9A67B6D-5895-9B4C-B546-1CC702058ED7}"/>
    <dgm:cxn modelId="{E2EB0D5D-2B21-FF4C-AB19-0D73B1A55A24}" srcId="{4682E980-0AF1-5643-9376-F4B8D89AFA11}" destId="{C386B10B-60F2-844D-BD96-8901C095796B}" srcOrd="1" destOrd="0" parTransId="{5FFF9D89-D98D-B549-B2BE-C07DC62E0756}" sibTransId="{426965F4-1D23-F74F-8BC0-871C0962BE27}"/>
    <dgm:cxn modelId="{A1B36161-5EA5-FB43-B9D3-2CE473F2589D}" srcId="{4682E980-0AF1-5643-9376-F4B8D89AFA11}" destId="{F188AC4C-C39C-E048-8C3E-22EBE54D74E8}" srcOrd="3" destOrd="0" parTransId="{E05D09DF-F07F-5F49-AAC5-E013FA4CE83C}" sibTransId="{9B9FDEC4-756D-E049-A52E-B47AFBB2C98B}"/>
    <dgm:cxn modelId="{6FB46B69-D510-5040-B28B-A1BB1D983824}" type="presOf" srcId="{C7CB5701-9745-B945-A545-FE8EDCDDF9F1}" destId="{13C1FACE-CBD1-CD4B-8B77-A6D3E5A3425B}" srcOrd="0" destOrd="0" presId="urn:microsoft.com/office/officeart/2005/8/layout/hChevron3"/>
    <dgm:cxn modelId="{A3E3CF69-9920-5741-8F02-C9556AC21CB7}" srcId="{4682E980-0AF1-5643-9376-F4B8D89AFA11}" destId="{64B5299B-F275-A44B-98AC-01BCFE73B616}" srcOrd="4" destOrd="0" parTransId="{8E27F712-0B9D-D64D-A9A7-BA90A3B16AB6}" sibTransId="{C4478BBF-01C8-F640-9E04-F22C91EE36C0}"/>
    <dgm:cxn modelId="{1B611F6A-43B3-ED41-8E07-05851EF1116C}" srcId="{4682E980-0AF1-5643-9376-F4B8D89AFA11}" destId="{C7CB5701-9745-B945-A545-FE8EDCDDF9F1}" srcOrd="2" destOrd="0" parTransId="{3F88630C-B923-744B-9C0C-EB17050043B6}" sibTransId="{B6C87F70-AF9E-694A-B4F8-ADF7DBC31A02}"/>
    <dgm:cxn modelId="{F3DE56AB-1A21-3B41-A385-E9A1EB691397}" type="presOf" srcId="{0D4DB46D-03CF-FE44-BD56-A948A469CC55}" destId="{E08F9A9A-AA46-9841-86BA-DE852093DC36}" srcOrd="0" destOrd="0" presId="urn:microsoft.com/office/officeart/2005/8/layout/hChevron3"/>
    <dgm:cxn modelId="{488922AD-DBE0-F04F-B03B-2D822F6C2BB9}" type="presOf" srcId="{64B5299B-F275-A44B-98AC-01BCFE73B616}" destId="{C80B69BD-4B5E-C243-95C1-C60F75AD0F78}" srcOrd="0" destOrd="0" presId="urn:microsoft.com/office/officeart/2005/8/layout/hChevron3"/>
    <dgm:cxn modelId="{E9E600CD-5EA4-7442-BD45-D8754A127A06}" type="presOf" srcId="{F188AC4C-C39C-E048-8C3E-22EBE54D74E8}" destId="{374E01F3-DFF9-1640-AD2E-64DB0B85E6EA}" srcOrd="0" destOrd="0" presId="urn:microsoft.com/office/officeart/2005/8/layout/hChevron3"/>
    <dgm:cxn modelId="{125F2EF7-7A34-DD45-BAB3-B6DC7E237184}" type="presOf" srcId="{4682E980-0AF1-5643-9376-F4B8D89AFA11}" destId="{30DA34AF-7506-A84B-8E05-DB904DE1BCC0}" srcOrd="0" destOrd="0" presId="urn:microsoft.com/office/officeart/2005/8/layout/hChevron3"/>
    <dgm:cxn modelId="{9A8C3692-5287-214C-98FB-47ED8CD484A0}" type="presParOf" srcId="{30DA34AF-7506-A84B-8E05-DB904DE1BCC0}" destId="{E08F9A9A-AA46-9841-86BA-DE852093DC36}" srcOrd="0" destOrd="0" presId="urn:microsoft.com/office/officeart/2005/8/layout/hChevron3"/>
    <dgm:cxn modelId="{FF29BFBF-CCB0-FB4F-A569-665FA850C422}" type="presParOf" srcId="{30DA34AF-7506-A84B-8E05-DB904DE1BCC0}" destId="{33D47D75-FFDF-D846-806B-7427FE1E4DD9}" srcOrd="1" destOrd="0" presId="urn:microsoft.com/office/officeart/2005/8/layout/hChevron3"/>
    <dgm:cxn modelId="{BA601C9A-895A-A14F-8E45-AD5BC92252D0}" type="presParOf" srcId="{30DA34AF-7506-A84B-8E05-DB904DE1BCC0}" destId="{FD0CCE06-BED7-3A4C-B7D4-A33B3559CE7B}" srcOrd="2" destOrd="0" presId="urn:microsoft.com/office/officeart/2005/8/layout/hChevron3"/>
    <dgm:cxn modelId="{F4CD389E-55A0-B749-98DA-AD258C062D2E}" type="presParOf" srcId="{30DA34AF-7506-A84B-8E05-DB904DE1BCC0}" destId="{F647D75E-ED35-554A-B37F-D7E34DF58F53}" srcOrd="3" destOrd="0" presId="urn:microsoft.com/office/officeart/2005/8/layout/hChevron3"/>
    <dgm:cxn modelId="{C27ACC87-93F1-5B40-BC00-8BE14A728DEA}" type="presParOf" srcId="{30DA34AF-7506-A84B-8E05-DB904DE1BCC0}" destId="{13C1FACE-CBD1-CD4B-8B77-A6D3E5A3425B}" srcOrd="4" destOrd="0" presId="urn:microsoft.com/office/officeart/2005/8/layout/hChevron3"/>
    <dgm:cxn modelId="{B522F4B2-00B2-E349-96C8-49D50E596435}" type="presParOf" srcId="{30DA34AF-7506-A84B-8E05-DB904DE1BCC0}" destId="{F97C74BE-7B30-4345-9A27-D44C70C39DF8}" srcOrd="5" destOrd="0" presId="urn:microsoft.com/office/officeart/2005/8/layout/hChevron3"/>
    <dgm:cxn modelId="{09511488-9B16-CE4B-ABC8-5EFFD33DF76A}" type="presParOf" srcId="{30DA34AF-7506-A84B-8E05-DB904DE1BCC0}" destId="{374E01F3-DFF9-1640-AD2E-64DB0B85E6EA}" srcOrd="6" destOrd="0" presId="urn:microsoft.com/office/officeart/2005/8/layout/hChevron3"/>
    <dgm:cxn modelId="{6C3AA84D-520F-F044-B22F-98E9B42F14F4}" type="presParOf" srcId="{30DA34AF-7506-A84B-8E05-DB904DE1BCC0}" destId="{88CF2074-D5DC-D840-A3A9-1A4D91055DB6}" srcOrd="7" destOrd="0" presId="urn:microsoft.com/office/officeart/2005/8/layout/hChevron3"/>
    <dgm:cxn modelId="{A5EA9B4B-F8EE-4545-AAA0-990A003EFDA5}" type="presParOf" srcId="{30DA34AF-7506-A84B-8E05-DB904DE1BCC0}" destId="{C80B69BD-4B5E-C243-95C1-C60F75AD0F78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F9A9A-AA46-9841-86BA-DE852093DC36}">
      <dsp:nvSpPr>
        <dsp:cNvPr id="0" name=""/>
        <dsp:cNvSpPr/>
      </dsp:nvSpPr>
      <dsp:spPr>
        <a:xfrm>
          <a:off x="1004" y="1941573"/>
          <a:ext cx="1958950" cy="106985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noProof="0" dirty="0">
              <a:solidFill>
                <a:schemeClr val="tx1"/>
              </a:solidFill>
            </a:rPr>
            <a:t>Definition of calendar spam @CalConnect</a:t>
          </a:r>
        </a:p>
      </dsp:txBody>
      <dsp:txXfrm>
        <a:off x="1004" y="1941573"/>
        <a:ext cx="1691487" cy="1069853"/>
      </dsp:txXfrm>
    </dsp:sp>
    <dsp:sp modelId="{FD0CCE06-BED7-3A4C-B7D4-A33B3559CE7B}">
      <dsp:nvSpPr>
        <dsp:cNvPr id="0" name=""/>
        <dsp:cNvSpPr/>
      </dsp:nvSpPr>
      <dsp:spPr>
        <a:xfrm>
          <a:off x="1568164" y="1941573"/>
          <a:ext cx="1958950" cy="10698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noProof="0" dirty="0">
              <a:solidFill>
                <a:schemeClr val="tx1"/>
              </a:solidFill>
            </a:rPr>
            <a:t>first panel discussion @ M3AAWG 40</a:t>
          </a:r>
        </a:p>
      </dsp:txBody>
      <dsp:txXfrm>
        <a:off x="2103091" y="1941573"/>
        <a:ext cx="889097" cy="1069853"/>
      </dsp:txXfrm>
    </dsp:sp>
    <dsp:sp modelId="{13C1FACE-CBD1-CD4B-8B77-A6D3E5A3425B}">
      <dsp:nvSpPr>
        <dsp:cNvPr id="0" name=""/>
        <dsp:cNvSpPr/>
      </dsp:nvSpPr>
      <dsp:spPr>
        <a:xfrm>
          <a:off x="3135324" y="1941573"/>
          <a:ext cx="1958950" cy="10698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noProof="0" dirty="0">
              <a:solidFill>
                <a:schemeClr val="tx1"/>
              </a:solidFill>
            </a:rPr>
            <a:t>Guest @ M3AAWG 41</a:t>
          </a:r>
        </a:p>
      </dsp:txBody>
      <dsp:txXfrm>
        <a:off x="3670251" y="1941573"/>
        <a:ext cx="889097" cy="1069853"/>
      </dsp:txXfrm>
    </dsp:sp>
    <dsp:sp modelId="{374E01F3-DFF9-1640-AD2E-64DB0B85E6EA}">
      <dsp:nvSpPr>
        <dsp:cNvPr id="0" name=""/>
        <dsp:cNvSpPr/>
      </dsp:nvSpPr>
      <dsp:spPr>
        <a:xfrm>
          <a:off x="4702485" y="1941573"/>
          <a:ext cx="1958950" cy="10698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noProof="0" dirty="0">
              <a:solidFill>
                <a:schemeClr val="tx1"/>
              </a:solidFill>
            </a:rPr>
            <a:t>joined work in TC CALSPAM started</a:t>
          </a:r>
        </a:p>
      </dsp:txBody>
      <dsp:txXfrm>
        <a:off x="5237412" y="1941573"/>
        <a:ext cx="889097" cy="1069853"/>
      </dsp:txXfrm>
    </dsp:sp>
    <dsp:sp modelId="{C80B69BD-4B5E-C243-95C1-C60F75AD0F78}">
      <dsp:nvSpPr>
        <dsp:cNvPr id="0" name=""/>
        <dsp:cNvSpPr/>
      </dsp:nvSpPr>
      <dsp:spPr>
        <a:xfrm>
          <a:off x="6269645" y="1941573"/>
          <a:ext cx="1958950" cy="10698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noProof="0" dirty="0">
              <a:solidFill>
                <a:schemeClr val="tx1"/>
              </a:solidFill>
            </a:rPr>
            <a:t>official liaison announced</a:t>
          </a:r>
        </a:p>
      </dsp:txBody>
      <dsp:txXfrm>
        <a:off x="6804572" y="1941573"/>
        <a:ext cx="889097" cy="1069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B2F9658-CD97-2449-9227-F02274AABE95}" type="datetimeFigureOut">
              <a:rPr lang="en-US"/>
              <a:pPr>
                <a:defRPr/>
              </a:pPr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C17BB5A-E9A4-B447-8C5F-C26B88CE3F3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94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1C79070-5394-A64D-8C33-621CF4CC3E2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3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79070-5394-A64D-8C33-621CF4CC3E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41300" y="6478588"/>
            <a:ext cx="5638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559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69C49-A53C-4F44-93DB-9878314DAA3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28638"/>
            <a:ext cx="6281177" cy="612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C6B16-CA94-0B42-B2CA-768E7FE2994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9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617668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5E9B-805F-8442-9AE6-CB41E98D2F8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7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0706"/>
            <a:ext cx="5111750" cy="50354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93187-D329-CE46-BA94-B6FD049E56D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57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E3403-6FC6-B14A-BAC6-1F1BF668974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93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28638"/>
            <a:ext cx="6281177" cy="612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2D981-8BB0-7148-B4A7-11B43066EFA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16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4788" y="1180352"/>
            <a:ext cx="2057400" cy="50680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528638"/>
            <a:ext cx="6021388" cy="5719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A7A0E-E35D-5D42-9D2F-6098FBF6BF3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66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9" y="528638"/>
            <a:ext cx="6251294" cy="612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1875C-99C0-244F-88E1-A13EBF6C490B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9" y="528638"/>
            <a:ext cx="6266236" cy="612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BF360-D306-6F45-8374-BC269AE41872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68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C5284-5EA8-E244-BDCF-A6B2FE6C87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41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2413" y="6500813"/>
            <a:ext cx="5638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3798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24DAE-EB5E-4446-A0D6-E4B5FC741CCF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52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69C49-A53C-4F44-93DB-9878314DAA39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90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28638"/>
            <a:ext cx="6281177" cy="612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C6B16-CA94-0B42-B2CA-768E7FE299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915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617668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5E9B-805F-8442-9AE6-CB41E98D2F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7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0706"/>
            <a:ext cx="5111750" cy="50354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93187-D329-CE46-BA94-B6FD049E56DF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57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E3403-6FC6-B14A-BAC6-1F1BF66897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934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28638"/>
            <a:ext cx="6281177" cy="612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2D981-8BB0-7148-B4A7-11B43066EFAF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0166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4788" y="1180352"/>
            <a:ext cx="2057400" cy="50680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528638"/>
            <a:ext cx="6021388" cy="5719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A7A0E-E35D-5D42-9D2F-6098FBF6BF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06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6850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41300" y="6500813"/>
            <a:ext cx="5703888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7734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44076"/>
            <a:ext cx="8229600" cy="64541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418019"/>
            <a:ext cx="8229600" cy="1841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3050" y="6500813"/>
            <a:ext cx="5703888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1849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00085"/>
            <a:ext cx="8229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3585885"/>
            <a:ext cx="4038600" cy="17182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3585885"/>
            <a:ext cx="4038600" cy="17182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3050" y="6477000"/>
            <a:ext cx="5703888" cy="249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2161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9" y="528638"/>
            <a:ext cx="6251294" cy="612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1875C-99C0-244F-88E1-A13EBF6C490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8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9" y="528638"/>
            <a:ext cx="6266236" cy="612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BF360-D306-6F45-8374-BC269AE4187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6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C5284-5EA8-E244-BDCF-A6B2FE6C872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24DAE-EB5E-4446-A0D6-E4B5FC741CC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5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Slide1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152400" y="5562600"/>
            <a:ext cx="5715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200">
              <a:cs typeface="+mn-cs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124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3810000"/>
            <a:ext cx="8229600" cy="2057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Second Level</a:t>
            </a:r>
          </a:p>
        </p:txBody>
      </p:sp>
      <p:pic>
        <p:nvPicPr>
          <p:cNvPr id="3" name="Picture 2" descr="MAAWG-vert-highrez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14" y="274638"/>
            <a:ext cx="2689411" cy="108472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47137" y="6356350"/>
            <a:ext cx="5581650" cy="425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M3AAWG 43rd General Meeting | Munich | June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18E9F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18E9F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18E9F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18E9F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18E9F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333333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content_pa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528638"/>
            <a:ext cx="6236353" cy="612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365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460068"/>
            <a:ext cx="5410200" cy="3238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  <a:endParaRPr lang="en-US" sz="900" dirty="0"/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EFA8C53-521E-A746-BF0A-FA0B997C7CF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8" name="Picture 7" descr="MAAWG-vert-highrez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76" y="274639"/>
            <a:ext cx="1870449" cy="7544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18E9F"/>
        </a:buClr>
        <a:buSzPct val="120000"/>
        <a:buChar char="•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838200" indent="-381000" algn="l" rtl="0" eaLnBrk="0" fontAlgn="base" hangingPunct="0">
        <a:spcBef>
          <a:spcPct val="20000"/>
        </a:spcBef>
        <a:spcAft>
          <a:spcPct val="0"/>
        </a:spcAft>
        <a:buClr>
          <a:srgbClr val="018E9F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lr>
          <a:srgbClr val="018E9F"/>
        </a:buClr>
        <a:buChar char="•"/>
        <a:defRPr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content_pa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528638"/>
            <a:ext cx="6236353" cy="612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365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460068"/>
            <a:ext cx="5410200" cy="3238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EFA8C53-521E-A746-BF0A-FA0B997C7C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MAAWG-vert-highrez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76" y="274639"/>
            <a:ext cx="1870449" cy="7544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18E9F"/>
        </a:buClr>
        <a:buSzPct val="120000"/>
        <a:buChar char="•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838200" indent="-381000" algn="l" rtl="0" eaLnBrk="0" fontAlgn="base" hangingPunct="0">
        <a:spcBef>
          <a:spcPct val="20000"/>
        </a:spcBef>
        <a:spcAft>
          <a:spcPct val="0"/>
        </a:spcAft>
        <a:buClr>
          <a:srgbClr val="018E9F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lr>
          <a:srgbClr val="018E9F"/>
        </a:buClr>
        <a:buChar char="•"/>
        <a:defRPr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bMbjXT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33400" y="3124200"/>
            <a:ext cx="82296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18E9F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18E9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18E9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18E9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18E9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18E9F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18E9F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18E9F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18E9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cs typeface="+mj-cs"/>
              </a:rPr>
              <a:t>CalConnect: Fighting Calendar Spam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657599"/>
            <a:ext cx="8229600" cy="126153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rgbClr val="333333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Arne </a:t>
            </a:r>
            <a:r>
              <a:rPr lang="en-US" dirty="0" err="1"/>
              <a:t>Allisat</a:t>
            </a:r>
            <a:r>
              <a:rPr lang="en-US" dirty="0"/>
              <a:t>, 1&amp;1 Mail&amp;</a:t>
            </a:r>
            <a:r>
              <a:rPr lang="en-US"/>
              <a:t>Media GmbH</a:t>
            </a: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05.06.2018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Munich, Germany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52413" y="6500813"/>
            <a:ext cx="5638800" cy="228600"/>
          </a:xfrm>
        </p:spPr>
        <p:txBody>
          <a:bodyPr/>
          <a:lstStyle/>
          <a:p>
            <a:pPr algn="l">
              <a:defRPr/>
            </a:pPr>
            <a:r>
              <a:rPr lang="en-US"/>
              <a:t>M3AAWG 43rd General Meeting | Munich | June 2018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8091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075DF-9588-7549-B80C-756CF133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status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42344D-7AEB-1045-BD5C-C263D5E71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Draft of BCP document has been created</a:t>
            </a:r>
            <a:endParaRPr lang="de-DE" dirty="0"/>
          </a:p>
          <a:p>
            <a:endParaRPr lang="de-DE" dirty="0"/>
          </a:p>
          <a:p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would</a:t>
            </a:r>
            <a:r>
              <a:rPr lang="de-DE" sz="2400" dirty="0"/>
              <a:t> like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comment</a:t>
            </a:r>
            <a:r>
              <a:rPr lang="de-DE" sz="2400" dirty="0"/>
              <a:t> on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document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further</a:t>
            </a:r>
            <a:r>
              <a:rPr lang="de-DE" sz="2400" dirty="0"/>
              <a:t> </a:t>
            </a:r>
            <a:r>
              <a:rPr lang="de-DE" sz="2400" dirty="0" err="1"/>
              <a:t>improve</a:t>
            </a:r>
            <a:r>
              <a:rPr lang="de-DE" sz="2400" dirty="0"/>
              <a:t> </a:t>
            </a:r>
            <a:r>
              <a:rPr lang="de-DE" sz="2400" dirty="0" err="1"/>
              <a:t>it</a:t>
            </a:r>
            <a:endParaRPr lang="de-DE" sz="2400" dirty="0"/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de-DE" sz="5400" dirty="0">
                <a:hlinkClick r:id="rId2"/>
              </a:rPr>
              <a:t>https://goo.gl/bMbjXT</a:t>
            </a:r>
            <a:endParaRPr lang="de-DE" sz="5400" dirty="0"/>
          </a:p>
          <a:p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689DA7-3007-324E-BB46-06FB42BA1D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</p:spTree>
    <p:extLst>
      <p:ext uri="{BB962C8B-B14F-4D97-AF65-F5344CB8AC3E}">
        <p14:creationId xmlns:p14="http://schemas.microsoft.com/office/powerpoint/2010/main" val="161865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B6A98-8881-2B4F-B3B3-15E7F138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input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C0EED6-488E-7546-8C81-E9914748B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Anything missing from mail system point of view?</a:t>
            </a:r>
          </a:p>
          <a:p>
            <a:endParaRPr lang="en-GB" sz="1600" dirty="0"/>
          </a:p>
          <a:p>
            <a:r>
              <a:rPr lang="en-GB" dirty="0"/>
              <a:t>What is the </a:t>
            </a:r>
            <a:r>
              <a:rPr lang="en-GB"/>
              <a:t>common practice in </a:t>
            </a:r>
            <a:r>
              <a:rPr lang="en-GB" dirty="0"/>
              <a:t>your system for the email containing an invite after inserting the event into the users calendar?</a:t>
            </a:r>
          </a:p>
          <a:p>
            <a:endParaRPr lang="en-GB" sz="1600" dirty="0"/>
          </a:p>
          <a:p>
            <a:r>
              <a:rPr lang="en-GB" dirty="0"/>
              <a:t>What actions should be triggered in mail system, when user marks an event as spam in calendar?</a:t>
            </a:r>
          </a:p>
          <a:p>
            <a:endParaRPr lang="en-GB" sz="1600" dirty="0"/>
          </a:p>
          <a:p>
            <a:r>
              <a:rPr lang="en-GB" dirty="0"/>
              <a:t>to support actions e.g. </a:t>
            </a:r>
            <a:r>
              <a:rPr lang="en-GB" dirty="0" err="1"/>
              <a:t>FeedbackLoop</a:t>
            </a:r>
            <a:r>
              <a:rPr lang="en-GB" dirty="0"/>
              <a:t> (FBL), what information needed from calendaring system (</a:t>
            </a:r>
            <a:r>
              <a:rPr lang="en-GB" dirty="0" err="1"/>
              <a:t>MailID</a:t>
            </a:r>
            <a:r>
              <a:rPr lang="en-GB" dirty="0"/>
              <a:t>?, ...) to allow receiving mail systems to inform sending system about abuse (maybe even days/weeks after the incident happened)?</a:t>
            </a:r>
          </a:p>
          <a:p>
            <a:endParaRPr lang="en-GB" sz="1600" dirty="0"/>
          </a:p>
          <a:p>
            <a:r>
              <a:rPr lang="en-GB" dirty="0"/>
              <a:t>…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C3C4B06A-5F41-3F4B-B945-A38B9EDE5D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60068"/>
            <a:ext cx="5410200" cy="323850"/>
          </a:xfrm>
        </p:spPr>
        <p:txBody>
          <a:bodyPr/>
          <a:lstStyle/>
          <a:p>
            <a:pPr>
              <a:defRPr/>
            </a:pPr>
            <a:r>
              <a:rPr lang="en-US" dirty="0"/>
              <a:t>M3AAWG 43rd General Meeting | Munich | June 2018</a:t>
            </a:r>
          </a:p>
        </p:txBody>
      </p:sp>
    </p:spTree>
    <p:extLst>
      <p:ext uri="{BB962C8B-B14F-4D97-AF65-F5344CB8AC3E}">
        <p14:creationId xmlns:p14="http://schemas.microsoft.com/office/powerpoint/2010/main" val="215743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EE094-57F3-F448-88EC-8E261421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BE4916-3E00-8F4D-AD1E-0ED52FC09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Discuss current proposal also at CalConnect conference on Thursday among calendar service providers</a:t>
            </a:r>
          </a:p>
          <a:p>
            <a:endParaRPr lang="en-GB" sz="2400" dirty="0"/>
          </a:p>
          <a:p>
            <a:r>
              <a:rPr lang="en-GB" sz="2400" dirty="0"/>
              <a:t>Improve BCP and push first version to M3AAWG document repository</a:t>
            </a:r>
          </a:p>
          <a:p>
            <a:endParaRPr lang="en-GB" sz="2400" dirty="0"/>
          </a:p>
          <a:p>
            <a:r>
              <a:rPr lang="en-GB" sz="2400" dirty="0"/>
              <a:t>Interested in engaging yourself?</a:t>
            </a:r>
          </a:p>
          <a:p>
            <a:pPr marL="457200" lvl="1" indent="0">
              <a:buNone/>
            </a:pPr>
            <a:r>
              <a:rPr lang="en-GB" dirty="0"/>
              <a:t>Contact chair of TC:</a:t>
            </a:r>
          </a:p>
          <a:p>
            <a:pPr marL="457200" lvl="1" indent="0">
              <a:buNone/>
            </a:pPr>
            <a:r>
              <a:rPr lang="en-GB" dirty="0"/>
              <a:t>Thomas Schäfer at  </a:t>
            </a:r>
            <a:r>
              <a:rPr lang="en-GB" dirty="0" err="1"/>
              <a:t>thomas.schaefer@calconnect.org</a:t>
            </a:r>
            <a:endParaRPr lang="en-GB" dirty="0"/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118A6AA5-AD48-A641-B961-41357CD190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60068"/>
            <a:ext cx="5410200" cy="323850"/>
          </a:xfrm>
        </p:spPr>
        <p:txBody>
          <a:bodyPr/>
          <a:lstStyle/>
          <a:p>
            <a:pPr>
              <a:defRPr/>
            </a:pPr>
            <a:r>
              <a:rPr lang="en-US" dirty="0"/>
              <a:t>M3AAWG 43rd General Meeting | Munich | June 2018</a:t>
            </a:r>
          </a:p>
        </p:txBody>
      </p:sp>
    </p:spTree>
    <p:extLst>
      <p:ext uri="{BB962C8B-B14F-4D97-AF65-F5344CB8AC3E}">
        <p14:creationId xmlns:p14="http://schemas.microsoft.com/office/powerpoint/2010/main" val="211682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Feedback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40546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share your comments on this session with M</a:t>
            </a:r>
            <a:r>
              <a:rPr lang="en-US" baseline="30000" dirty="0"/>
              <a:t>3</a:t>
            </a:r>
            <a:r>
              <a:rPr lang="en-US" dirty="0"/>
              <a:t>AAWG </a:t>
            </a:r>
            <a:br>
              <a:rPr lang="en-US" dirty="0"/>
            </a:br>
            <a:r>
              <a:rPr lang="en-US" dirty="0"/>
              <a:t>– good, could-be-better or new ideas – </a:t>
            </a:r>
            <a:br>
              <a:rPr lang="en-US" dirty="0"/>
            </a:br>
            <a:r>
              <a:rPr lang="en-US" dirty="0"/>
              <a:t>to help improve our meetings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6398" y="4984633"/>
            <a:ext cx="5883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Thanks!  Your comments are appreciated.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066366" y="-958850"/>
            <a:ext cx="5791200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FF3300"/>
                </a:solidFill>
                <a:cs typeface="+mn-cs"/>
              </a:rPr>
              <a:t>This slide is for Moderators and Chairs slide deck template only </a:t>
            </a:r>
            <a:br>
              <a:rPr lang="en-US" sz="1400" dirty="0">
                <a:solidFill>
                  <a:srgbClr val="FF3300"/>
                </a:solidFill>
                <a:cs typeface="+mn-cs"/>
              </a:rPr>
            </a:br>
            <a:r>
              <a:rPr lang="en-US" sz="1400" dirty="0">
                <a:solidFill>
                  <a:srgbClr val="FF3300"/>
                </a:solidFill>
                <a:cs typeface="+mn-cs"/>
              </a:rPr>
              <a:t>– not presenters.</a:t>
            </a:r>
          </a:p>
          <a:p>
            <a:pPr>
              <a:lnSpc>
                <a:spcPct val="55000"/>
              </a:lnSpc>
              <a:spcBef>
                <a:spcPct val="50000"/>
              </a:spcBef>
              <a:defRPr/>
            </a:pPr>
            <a:r>
              <a:rPr lang="en-US" sz="1600" b="1" i="1" dirty="0">
                <a:solidFill>
                  <a:srgbClr val="FF3300"/>
                </a:solidFill>
                <a:cs typeface="+mn-cs"/>
              </a:rPr>
              <a:t>*Presenters remove this note before using this slide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86269" y="3032038"/>
            <a:ext cx="8822267" cy="1661993"/>
            <a:chOff x="321733" y="3116703"/>
            <a:chExt cx="8822267" cy="1661993"/>
          </a:xfrm>
        </p:grpSpPr>
        <p:sp>
          <p:nvSpPr>
            <p:cNvPr id="9" name="Rectangle 8"/>
            <p:cNvSpPr/>
            <p:nvPr/>
          </p:nvSpPr>
          <p:spPr>
            <a:xfrm>
              <a:off x="321733" y="3116703"/>
              <a:ext cx="8822267" cy="1661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1800"/>
                </a:spcAft>
              </a:pPr>
              <a:r>
                <a:rPr lang="en-US" dirty="0"/>
                <a:t>Click on the session title in SCHED then </a:t>
              </a:r>
            </a:p>
            <a:p>
              <a:pPr algn="ctr">
                <a:spcAft>
                  <a:spcPts val="1800"/>
                </a:spcAft>
              </a:pPr>
              <a:r>
                <a:rPr lang="en-US" dirty="0"/>
                <a:t>use the                                button above the description</a:t>
              </a:r>
            </a:p>
            <a:p>
              <a:pPr algn="ctr">
                <a:spcAft>
                  <a:spcPts val="600"/>
                </a:spcAft>
              </a:pPr>
              <a:r>
                <a:rPr lang="en-US" dirty="0"/>
                <a:t> 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l="3968" t="9770" r="6350" b="14367"/>
            <a:stretch/>
          </p:blipFill>
          <p:spPr>
            <a:xfrm>
              <a:off x="2037052" y="3598987"/>
              <a:ext cx="2546825" cy="74376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angle"/>
              <a:bevelB w="165100" prst="coolSlant"/>
            </a:sp3d>
          </p:spPr>
        </p:pic>
      </p:grpSp>
    </p:spTree>
    <p:extLst>
      <p:ext uri="{BB962C8B-B14F-4D97-AF65-F5344CB8AC3E}">
        <p14:creationId xmlns:p14="http://schemas.microsoft.com/office/powerpoint/2010/main" val="39069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B7F19-9B24-4A4B-A65D-52877920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CalConnect – 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BEBC13-EB4D-2945-8C62-A9389F00A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Formed to improve Calendaring &amp; Scheduling technologies and products in 2004</a:t>
            </a:r>
          </a:p>
          <a:p>
            <a:r>
              <a:rPr lang="en-GB" sz="2400" dirty="0"/>
              <a:t>iCalendar, vCard standards used on over 2.5 billion devices</a:t>
            </a:r>
          </a:p>
          <a:p>
            <a:r>
              <a:rPr lang="en-GB" sz="2400" dirty="0"/>
              <a:t>Only Calendaring &amp; Scheduling venue</a:t>
            </a:r>
          </a:p>
          <a:p>
            <a:r>
              <a:rPr lang="en-GB" sz="2400" dirty="0"/>
              <a:t>About 30 members from all over the world (US, EU, Asia, Australia) which meet 3 times a year</a:t>
            </a:r>
          </a:p>
          <a:p>
            <a:endParaRPr lang="en-GB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0902E64-5AB8-294F-B266-22C75647CD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38412" y="4336351"/>
            <a:ext cx="4067175" cy="1952625"/>
          </a:xfrm>
          <a:prstGeom prst="rect">
            <a:avLst/>
          </a:prstGeom>
        </p:spPr>
      </p:pic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58AF7A8A-7199-8A4A-A68A-717E0B6992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60068"/>
            <a:ext cx="5410200" cy="323850"/>
          </a:xfrm>
        </p:spPr>
        <p:txBody>
          <a:bodyPr/>
          <a:lstStyle/>
          <a:p>
            <a:pPr>
              <a:defRPr/>
            </a:pPr>
            <a:r>
              <a:rPr lang="en-US" dirty="0"/>
              <a:t>M3AAWG 43rd General Meeting | Munich | June 2018</a:t>
            </a:r>
          </a:p>
        </p:txBody>
      </p:sp>
    </p:spTree>
    <p:extLst>
      <p:ext uri="{BB962C8B-B14F-4D97-AF65-F5344CB8AC3E}">
        <p14:creationId xmlns:p14="http://schemas.microsoft.com/office/powerpoint/2010/main" val="6834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C6144-4065-7D41-8C8E-5387CCD8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CalConnect &amp; M3AAWG &amp; calendar spam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BE59C48-7455-F64F-88A4-23DDC7CF0D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109860"/>
              </p:ext>
            </p:extLst>
          </p:nvPr>
        </p:nvGraphicFramePr>
        <p:xfrm>
          <a:off x="381000" y="1295400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058F1F4C-83DB-E640-A67A-D0A0F4CE9618}"/>
              </a:ext>
            </a:extLst>
          </p:cNvPr>
          <p:cNvSpPr txBox="1"/>
          <p:nvPr/>
        </p:nvSpPr>
        <p:spPr>
          <a:xfrm>
            <a:off x="381000" y="2706624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Jan 2017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4FC2854-8911-5D4C-9131-21A1CD9A6D7C}"/>
              </a:ext>
            </a:extLst>
          </p:cNvPr>
          <p:cNvSpPr txBox="1"/>
          <p:nvPr/>
        </p:nvSpPr>
        <p:spPr>
          <a:xfrm>
            <a:off x="1978152" y="2706623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June 2017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1810070-BF86-9D40-9F7B-3EE8530A0C17}"/>
              </a:ext>
            </a:extLst>
          </p:cNvPr>
          <p:cNvSpPr txBox="1"/>
          <p:nvPr/>
        </p:nvSpPr>
        <p:spPr>
          <a:xfrm>
            <a:off x="3556595" y="2706622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Oct 2017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C0CB636-12D6-B743-9F88-E08E3F8AF357}"/>
              </a:ext>
            </a:extLst>
          </p:cNvPr>
          <p:cNvSpPr txBox="1"/>
          <p:nvPr/>
        </p:nvSpPr>
        <p:spPr>
          <a:xfrm>
            <a:off x="5088791" y="2706621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Feb 2018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F7C97A4-3C1C-A741-BF94-88CA67A84BFA}"/>
              </a:ext>
            </a:extLst>
          </p:cNvPr>
          <p:cNvSpPr txBox="1"/>
          <p:nvPr/>
        </p:nvSpPr>
        <p:spPr>
          <a:xfrm>
            <a:off x="6737240" y="2706621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April 2018</a:t>
            </a:r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834A7C2B-7D81-F24D-94D7-0A123FC0B2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60068"/>
            <a:ext cx="5410200" cy="323850"/>
          </a:xfrm>
        </p:spPr>
        <p:txBody>
          <a:bodyPr/>
          <a:lstStyle/>
          <a:p>
            <a:pPr>
              <a:defRPr/>
            </a:pPr>
            <a:r>
              <a:rPr lang="en-US" dirty="0"/>
              <a:t>M3AAWG 43rd General Meeting | Munich | June 2018</a:t>
            </a:r>
          </a:p>
        </p:txBody>
      </p:sp>
    </p:spTree>
    <p:extLst>
      <p:ext uri="{BB962C8B-B14F-4D97-AF65-F5344CB8AC3E}">
        <p14:creationId xmlns:p14="http://schemas.microsoft.com/office/powerpoint/2010/main" val="200129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6058E-2B14-FE4F-951B-1D8FC274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TC CALSPAM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BB36FA-8DFE-4B40-9539-4D9E79940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/>
              <a:t>Goal:</a:t>
            </a:r>
          </a:p>
          <a:p>
            <a:pPr marL="457200" lvl="1" indent="0">
              <a:buNone/>
            </a:pPr>
            <a:r>
              <a:rPr lang="en-GB"/>
              <a:t>The goal of this TC is to better protect users from receiving undesired information delivered through calendar systems, which currently range from spam to phishing attacks.</a:t>
            </a:r>
          </a:p>
          <a:p>
            <a:endParaRPr lang="en-GB" sz="2400"/>
          </a:p>
          <a:p>
            <a:r>
              <a:rPr lang="en-GB" sz="2400"/>
              <a:t>Deliverable:</a:t>
            </a:r>
          </a:p>
          <a:p>
            <a:pPr marL="457200" lvl="1" indent="0">
              <a:buNone/>
            </a:pPr>
            <a:r>
              <a:rPr lang="en-GB"/>
              <a:t>Provide best common practice for mail and calendar service providers</a:t>
            </a:r>
          </a:p>
          <a:p>
            <a:pPr marL="0" indent="0">
              <a:buNone/>
            </a:pPr>
            <a:endParaRPr lang="en-GB"/>
          </a:p>
          <a:p>
            <a:r>
              <a:rPr lang="en-GB" sz="2400"/>
              <a:t>Charter:</a:t>
            </a:r>
          </a:p>
          <a:p>
            <a:pPr marL="457200" lvl="1" indent="0">
              <a:buNone/>
            </a:pPr>
            <a:r>
              <a:rPr lang="en-GB"/>
              <a:t>https://github.com/CalConnect/public/blob/master/charter/charter-TC-CALSPAM.md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147CBC-42A7-224F-8B06-D794291858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M3AAWG 43rd General Meeting | Munich | June 2018</a:t>
            </a:r>
          </a:p>
        </p:txBody>
      </p:sp>
    </p:spTree>
    <p:extLst>
      <p:ext uri="{BB962C8B-B14F-4D97-AF65-F5344CB8AC3E}">
        <p14:creationId xmlns:p14="http://schemas.microsoft.com/office/powerpoint/2010/main" val="328192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61300-ABF3-3944-8F5B-1715DBCD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is engaged?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99942F-8E7F-FB46-B84D-EE2009227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Chair and main editor:</a:t>
            </a:r>
          </a:p>
          <a:p>
            <a:pPr lvl="1"/>
            <a:r>
              <a:rPr lang="en-GB" dirty="0"/>
              <a:t>Thomas Schäfer (1&amp;1/CalConnect)</a:t>
            </a:r>
          </a:p>
          <a:p>
            <a:endParaRPr lang="en-GB" dirty="0"/>
          </a:p>
          <a:p>
            <a:r>
              <a:rPr lang="en-GB" sz="2400" dirty="0"/>
              <a:t>Active participation: </a:t>
            </a:r>
          </a:p>
          <a:p>
            <a:pPr lvl="1"/>
            <a:r>
              <a:rPr lang="en-GB" dirty="0"/>
              <a:t>Jesse Thompson (UW Madison/M3AAWG)</a:t>
            </a:r>
          </a:p>
          <a:p>
            <a:pPr lvl="1"/>
            <a:r>
              <a:rPr lang="en-GB" dirty="0"/>
              <a:t>Arne </a:t>
            </a:r>
            <a:r>
              <a:rPr lang="en-GB" dirty="0" err="1"/>
              <a:t>Allisat</a:t>
            </a:r>
            <a:r>
              <a:rPr lang="en-GB" dirty="0"/>
              <a:t> (1&amp;1/M3AAWG)</a:t>
            </a:r>
          </a:p>
          <a:p>
            <a:pPr lvl="1"/>
            <a:r>
              <a:rPr lang="en-GB" dirty="0"/>
              <a:t>Andrey </a:t>
            </a:r>
            <a:r>
              <a:rPr lang="en-GB" dirty="0" err="1"/>
              <a:t>Maevsky</a:t>
            </a:r>
            <a:r>
              <a:rPr lang="en-GB" dirty="0"/>
              <a:t> (</a:t>
            </a:r>
            <a:r>
              <a:rPr lang="en-GB" dirty="0" err="1"/>
              <a:t>Cyren</a:t>
            </a:r>
            <a:r>
              <a:rPr lang="en-GB" dirty="0"/>
              <a:t>/M3AAWG)</a:t>
            </a:r>
          </a:p>
          <a:p>
            <a:pPr lvl="1"/>
            <a:r>
              <a:rPr lang="en-GB" dirty="0"/>
              <a:t>Andrew Laurence (UC Irvine/CalConnect)</a:t>
            </a:r>
          </a:p>
          <a:p>
            <a:pPr lvl="1"/>
            <a:r>
              <a:rPr lang="en-GB" dirty="0" err="1"/>
              <a:t>Bron</a:t>
            </a:r>
            <a:r>
              <a:rPr lang="en-GB" dirty="0"/>
              <a:t> Gondwana (FastMail/M3AAWG/CalConnect)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2A265E0D-46F0-5844-BB2A-96B2E9D2A7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60068"/>
            <a:ext cx="5410200" cy="323850"/>
          </a:xfrm>
        </p:spPr>
        <p:txBody>
          <a:bodyPr/>
          <a:lstStyle/>
          <a:p>
            <a:pPr>
              <a:defRPr/>
            </a:pPr>
            <a:r>
              <a:rPr lang="en-US" dirty="0"/>
              <a:t>M3AAWG 43rd General Meeting | Munich | June 2018</a:t>
            </a:r>
          </a:p>
        </p:txBody>
      </p:sp>
    </p:spTree>
    <p:extLst>
      <p:ext uri="{BB962C8B-B14F-4D97-AF65-F5344CB8AC3E}">
        <p14:creationId xmlns:p14="http://schemas.microsoft.com/office/powerpoint/2010/main" val="216129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C85BC-C640-B249-A551-38F60A62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calendar spam is different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FCC676-5231-D24A-B5EA-3CD59A4E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Events are often automatically inserted in calendar for convenience reasons</a:t>
            </a:r>
          </a:p>
          <a:p>
            <a:endParaRPr lang="en-GB" sz="2400" dirty="0"/>
          </a:p>
          <a:p>
            <a:r>
              <a:rPr lang="en-GB" sz="2400" dirty="0"/>
              <a:t>Events can be placed in the future</a:t>
            </a:r>
          </a:p>
          <a:p>
            <a:endParaRPr lang="en-GB" sz="2400" dirty="0"/>
          </a:p>
          <a:p>
            <a:r>
              <a:rPr lang="en-GB" sz="2400" dirty="0"/>
              <a:t>Hard to tell, where and when events originated and were delivered</a:t>
            </a:r>
          </a:p>
          <a:p>
            <a:endParaRPr lang="en-GB" sz="2400" dirty="0"/>
          </a:p>
          <a:p>
            <a:r>
              <a:rPr lang="en-GB" sz="2400" dirty="0"/>
              <a:t>Contain or trigger notifications/alarms in clients</a:t>
            </a:r>
          </a:p>
          <a:p>
            <a:endParaRPr lang="en-GB" sz="2400" dirty="0"/>
          </a:p>
          <a:p>
            <a:r>
              <a:rPr lang="en-GB" sz="2400" dirty="0"/>
              <a:t>Can include recurrence -&gt; multiply the annoyance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856A2F62-A2F2-EA46-8415-44235F7A5C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60068"/>
            <a:ext cx="5410200" cy="323850"/>
          </a:xfrm>
        </p:spPr>
        <p:txBody>
          <a:bodyPr/>
          <a:lstStyle/>
          <a:p>
            <a:pPr>
              <a:defRPr/>
            </a:pPr>
            <a:r>
              <a:rPr lang="en-US" dirty="0"/>
              <a:t>M3AAWG 43rd General Meeting | Munich | June 2018</a:t>
            </a:r>
          </a:p>
        </p:txBody>
      </p:sp>
    </p:spTree>
    <p:extLst>
      <p:ext uri="{BB962C8B-B14F-4D97-AF65-F5344CB8AC3E}">
        <p14:creationId xmlns:p14="http://schemas.microsoft.com/office/powerpoint/2010/main" val="92281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3835C-3B48-8148-A6AF-3860CC38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numbers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398CF31-D347-594C-A2AF-0A76E0010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480306"/>
              </p:ext>
            </p:extLst>
          </p:nvPr>
        </p:nvGraphicFramePr>
        <p:xfrm>
          <a:off x="381000" y="1295400"/>
          <a:ext cx="8229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478">
                  <a:extLst>
                    <a:ext uri="{9D8B030D-6E8A-4147-A177-3AD203B41FA5}">
                      <a16:colId xmlns:a16="http://schemas.microsoft.com/office/drawing/2014/main" val="1251000280"/>
                    </a:ext>
                  </a:extLst>
                </a:gridCol>
                <a:gridCol w="2213113">
                  <a:extLst>
                    <a:ext uri="{9D8B030D-6E8A-4147-A177-3AD203B41FA5}">
                      <a16:colId xmlns:a16="http://schemas.microsoft.com/office/drawing/2014/main" val="14367257"/>
                    </a:ext>
                  </a:extLst>
                </a:gridCol>
                <a:gridCol w="1958009">
                  <a:extLst>
                    <a:ext uri="{9D8B030D-6E8A-4147-A177-3AD203B41FA5}">
                      <a16:colId xmlns:a16="http://schemas.microsoft.com/office/drawing/2014/main" val="4055017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UW Madison</a:t>
                      </a:r>
                      <a:br>
                        <a:rPr lang="en-GB" sz="2400" dirty="0"/>
                      </a:br>
                      <a:r>
                        <a:rPr lang="en-GB" sz="2400" dirty="0"/>
                        <a:t>(MS 360)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/>
                        <a:t>Cyren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1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Ratio calendar spam/spam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0,004 %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0,036 %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4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Ratio clean calendar/mail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0,2 %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0,12 %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3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Ratio calendar spam/spam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tabLst/>
                      </a:pPr>
                      <a:r>
                        <a:rPr lang="en-GB" sz="2400" dirty="0"/>
                        <a:t>0,7 %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11 %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9705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960415E-59AE-1E49-958F-43B0BA0B69A9}"/>
              </a:ext>
            </a:extLst>
          </p:cNvPr>
          <p:cNvSpPr txBox="1"/>
          <p:nvPr/>
        </p:nvSpPr>
        <p:spPr>
          <a:xfrm>
            <a:off x="3508236" y="5977194"/>
            <a:ext cx="532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Based on 1 week traffic analysis at UW and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</a:rPr>
              <a:t>cyren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37820F8-22BC-6042-AACA-9EB9B1150953}"/>
              </a:ext>
            </a:extLst>
          </p:cNvPr>
          <p:cNvSpPr txBox="1"/>
          <p:nvPr/>
        </p:nvSpPr>
        <p:spPr>
          <a:xfrm>
            <a:off x="538369" y="3764081"/>
            <a:ext cx="8067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Explanation: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UW: end-user / forwarding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Cyren</a:t>
            </a:r>
            <a:r>
              <a:rPr lang="en-GB" dirty="0"/>
              <a:t>: traffic mainly within big provider as suspected (calendaring systems used for sending calendar spam to the same system for reputation reasons)</a:t>
            </a:r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1D478E53-C65E-A541-884B-B72D10314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60068"/>
            <a:ext cx="5410200" cy="323850"/>
          </a:xfrm>
        </p:spPr>
        <p:txBody>
          <a:bodyPr/>
          <a:lstStyle/>
          <a:p>
            <a:pPr>
              <a:defRPr/>
            </a:pPr>
            <a:r>
              <a:rPr lang="en-US" dirty="0"/>
              <a:t>M3AAWG 43rd General Meeting | Munich | June 2018</a:t>
            </a:r>
          </a:p>
        </p:txBody>
      </p:sp>
    </p:spTree>
    <p:extLst>
      <p:ext uri="{BB962C8B-B14F-4D97-AF65-F5344CB8AC3E}">
        <p14:creationId xmlns:p14="http://schemas.microsoft.com/office/powerpoint/2010/main" val="324726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A6C54B4B-AE3E-2E4C-B9C0-DC0AF6A1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chance to be a hero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E2EE3AD-4704-EB44-820B-16616D404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296" y="2020469"/>
            <a:ext cx="7059407" cy="3071876"/>
          </a:xfr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F43738-BC53-8B4E-8CF1-34314A96B5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9BBC69-B294-0D48-BF1D-108F494DE824}"/>
              </a:ext>
            </a:extLst>
          </p:cNvPr>
          <p:cNvSpPr txBox="1"/>
          <p:nvPr/>
        </p:nvSpPr>
        <p:spPr>
          <a:xfrm>
            <a:off x="5541264" y="5971401"/>
            <a:ext cx="3167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en.wikipedia.org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/wiki/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Justice_League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&quot;Nein&quot;-Symbol 13">
            <a:extLst>
              <a:ext uri="{FF2B5EF4-FFF2-40B4-BE49-F238E27FC236}">
                <a16:creationId xmlns:a16="http://schemas.microsoft.com/office/drawing/2014/main" id="{502D7FBE-203E-9C46-A40C-84B7618823F7}"/>
              </a:ext>
            </a:extLst>
          </p:cNvPr>
          <p:cNvSpPr/>
          <p:nvPr/>
        </p:nvSpPr>
        <p:spPr>
          <a:xfrm>
            <a:off x="1769274" y="1079882"/>
            <a:ext cx="5445341" cy="503001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3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A6C54B4B-AE3E-2E4C-B9C0-DC0AF6A1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It’s all about prevention and dirt work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E2EE3AD-4704-EB44-820B-16616D404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975" y="1740384"/>
            <a:ext cx="5296049" cy="3516908"/>
          </a:xfr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F43738-BC53-8B4E-8CF1-34314A96B5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7B23D7-05FA-2E44-A269-78B1CA754FEC}"/>
              </a:ext>
            </a:extLst>
          </p:cNvPr>
          <p:cNvSpPr txBox="1"/>
          <p:nvPr/>
        </p:nvSpPr>
        <p:spPr>
          <a:xfrm>
            <a:off x="8065008" y="5998833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pixabay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BF5FD7A-EB3A-2A4E-A06D-5E7B89AF66BB}"/>
              </a:ext>
            </a:extLst>
          </p:cNvPr>
          <p:cNvSpPr txBox="1"/>
          <p:nvPr/>
        </p:nvSpPr>
        <p:spPr>
          <a:xfrm rot="20314243">
            <a:off x="5138781" y="4105619"/>
            <a:ext cx="2990204" cy="46166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3300"/>
                </a:solidFill>
              </a:rPr>
              <a:t>inspect and adapt</a:t>
            </a:r>
          </a:p>
        </p:txBody>
      </p:sp>
    </p:spTree>
    <p:extLst>
      <p:ext uri="{BB962C8B-B14F-4D97-AF65-F5344CB8AC3E}">
        <p14:creationId xmlns:p14="http://schemas.microsoft.com/office/powerpoint/2010/main" val="14311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</p:bldLst>
  </p:timing>
</p:sld>
</file>

<file path=ppt/theme/theme1.xml><?xml version="1.0" encoding="utf-8"?>
<a:theme xmlns:a="http://schemas.openxmlformats.org/drawingml/2006/main" name="M3AAWG Presentation Revision">
  <a:themeElements>
    <a:clrScheme name="MAAWG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AWG_Titl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AAWG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AWG_Content">
  <a:themeElements>
    <a:clrScheme name="MAAWG_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AWG_Conte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AAWG_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Conte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Conte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Conte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Conte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Conte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AAWG_Content">
  <a:themeElements>
    <a:clrScheme name="MAAWG_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AWG_Conte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AAWG_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Conte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Conte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Conte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Conte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Conte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721</Words>
  <Application>Microsoft Macintosh PowerPoint</Application>
  <PresentationFormat>Bildschirmpräsentation (4:3)</PresentationFormat>
  <Paragraphs>117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M3AAWG Presentation Revision</vt:lpstr>
      <vt:lpstr>MAAWG_Content</vt:lpstr>
      <vt:lpstr>1_MAAWG_Content</vt:lpstr>
      <vt:lpstr>PowerPoint-Präsentation</vt:lpstr>
      <vt:lpstr>CalConnect – background</vt:lpstr>
      <vt:lpstr>CalConnect &amp; M3AAWG &amp; calendar spam</vt:lpstr>
      <vt:lpstr>TC CALSPAM</vt:lpstr>
      <vt:lpstr>Who is engaged?</vt:lpstr>
      <vt:lpstr>calendar spam is different</vt:lpstr>
      <vt:lpstr>Some numbers</vt:lpstr>
      <vt:lpstr>No chance to be a hero</vt:lpstr>
      <vt:lpstr>It’s all about prevention and dirt work</vt:lpstr>
      <vt:lpstr>Current status</vt:lpstr>
      <vt:lpstr>Your input</vt:lpstr>
      <vt:lpstr>Next steps</vt:lpstr>
      <vt:lpstr>Session Feedback</vt:lpstr>
    </vt:vector>
  </TitlesOfParts>
  <Manager/>
  <Company>Constant Contact</Company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sbeachell</dc:creator>
  <cp:keywords/>
  <dc:description/>
  <cp:lastModifiedBy>Thomas Schäfer</cp:lastModifiedBy>
  <cp:revision>365</cp:revision>
  <cp:lastPrinted>2018-06-01T09:00:23Z</cp:lastPrinted>
  <dcterms:created xsi:type="dcterms:W3CDTF">2008-11-25T19:23:59Z</dcterms:created>
  <dcterms:modified xsi:type="dcterms:W3CDTF">2018-06-01T11:18:02Z</dcterms:modified>
  <cp:category/>
</cp:coreProperties>
</file>