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autoCompressPictures="0">
  <p:sldMasterIdLst>
    <p:sldMasterId id="2147483655" r:id="rId1"/>
    <p:sldMasterId id="2147483657" r:id="rId2"/>
    <p:sldMasterId id="2147483884" r:id="rId3"/>
  </p:sldMasterIdLst>
  <p:notesMasterIdLst>
    <p:notesMasterId r:id="rId23"/>
  </p:notesMasterIdLst>
  <p:handoutMasterIdLst>
    <p:handoutMasterId r:id="rId24"/>
  </p:handoutMasterIdLst>
  <p:sldIdLst>
    <p:sldId id="270" r:id="rId4"/>
    <p:sldId id="272" r:id="rId5"/>
    <p:sldId id="274" r:id="rId6"/>
    <p:sldId id="275" r:id="rId7"/>
    <p:sldId id="288" r:id="rId8"/>
    <p:sldId id="289" r:id="rId9"/>
    <p:sldId id="290" r:id="rId10"/>
    <p:sldId id="291" r:id="rId11"/>
    <p:sldId id="292" r:id="rId12"/>
    <p:sldId id="293" r:id="rId13"/>
    <p:sldId id="294" r:id="rId14"/>
    <p:sldId id="295" r:id="rId15"/>
    <p:sldId id="296" r:id="rId16"/>
    <p:sldId id="299" r:id="rId17"/>
    <p:sldId id="297" r:id="rId18"/>
    <p:sldId id="300" r:id="rId19"/>
    <p:sldId id="279" r:id="rId20"/>
    <p:sldId id="273" r:id="rId21"/>
    <p:sldId id="276"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5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1"/>
    <p:restoredTop sz="93508"/>
  </p:normalViewPr>
  <p:slideViewPr>
    <p:cSldViewPr snapToGrid="0" showGuides="1">
      <p:cViewPr varScale="1">
        <p:scale>
          <a:sx n="140" d="100"/>
          <a:sy n="140" d="100"/>
        </p:scale>
        <p:origin x="2216" y="184"/>
      </p:cViewPr>
      <p:guideLst>
        <p:guide orient="horz" pos="405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95" d="100"/>
          <a:sy n="95" d="100"/>
        </p:scale>
        <p:origin x="-45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82E980-0AF1-5643-9376-F4B8D89AFA11}" type="doc">
      <dgm:prSet loTypeId="urn:microsoft.com/office/officeart/2005/8/layout/hChevron3" loCatId="" qsTypeId="urn:microsoft.com/office/officeart/2005/8/quickstyle/simple1" qsCatId="simple" csTypeId="urn:microsoft.com/office/officeart/2005/8/colors/accent1_2" csCatId="accent1" phldr="1"/>
      <dgm:spPr/>
    </dgm:pt>
    <dgm:pt modelId="{C386B10B-60F2-844D-BD96-8901C095796B}">
      <dgm:prSet phldrT="[Text]" custT="1"/>
      <dgm:spPr/>
      <dgm:t>
        <a:bodyPr/>
        <a:lstStyle/>
        <a:p>
          <a:r>
            <a:rPr lang="en-GB" sz="2000" b="1" noProof="0" dirty="0">
              <a:solidFill>
                <a:schemeClr val="bg1"/>
              </a:solidFill>
            </a:rPr>
            <a:t>discussion @ M3AAWG 40</a:t>
          </a:r>
        </a:p>
      </dgm:t>
    </dgm:pt>
    <dgm:pt modelId="{5FFF9D89-D98D-B549-B2BE-C07DC62E0756}" type="parTrans" cxnId="{E2EB0D5D-2B21-FF4C-AB19-0D73B1A55A24}">
      <dgm:prSet/>
      <dgm:spPr/>
      <dgm:t>
        <a:bodyPr/>
        <a:lstStyle/>
        <a:p>
          <a:endParaRPr lang="en-GB" sz="2800" b="1" noProof="0" dirty="0">
            <a:solidFill>
              <a:schemeClr val="tx1"/>
            </a:solidFill>
          </a:endParaRPr>
        </a:p>
      </dgm:t>
    </dgm:pt>
    <dgm:pt modelId="{426965F4-1D23-F74F-8BC0-871C0962BE27}" type="sibTrans" cxnId="{E2EB0D5D-2B21-FF4C-AB19-0D73B1A55A24}">
      <dgm:prSet/>
      <dgm:spPr/>
      <dgm:t>
        <a:bodyPr/>
        <a:lstStyle/>
        <a:p>
          <a:endParaRPr lang="en-GB" sz="2800" b="1" noProof="0" dirty="0">
            <a:solidFill>
              <a:schemeClr val="tx1"/>
            </a:solidFill>
          </a:endParaRPr>
        </a:p>
      </dgm:t>
    </dgm:pt>
    <dgm:pt modelId="{C7CB5701-9745-B945-A545-FE8EDCDDF9F1}">
      <dgm:prSet phldrT="[Text]" custT="1"/>
      <dgm:spPr/>
      <dgm:t>
        <a:bodyPr/>
        <a:lstStyle/>
        <a:p>
          <a:r>
            <a:rPr lang="en-GB" sz="2000" b="1" noProof="0" dirty="0">
              <a:solidFill>
                <a:schemeClr val="bg1"/>
              </a:solidFill>
            </a:rPr>
            <a:t>Guest @ M3AAWG 41</a:t>
          </a:r>
        </a:p>
      </dgm:t>
    </dgm:pt>
    <dgm:pt modelId="{3F88630C-B923-744B-9C0C-EB17050043B6}" type="parTrans" cxnId="{1B611F6A-43B3-ED41-8E07-05851EF1116C}">
      <dgm:prSet/>
      <dgm:spPr/>
      <dgm:t>
        <a:bodyPr/>
        <a:lstStyle/>
        <a:p>
          <a:endParaRPr lang="en-GB" sz="2800" b="1" noProof="0" dirty="0">
            <a:solidFill>
              <a:schemeClr val="tx1"/>
            </a:solidFill>
          </a:endParaRPr>
        </a:p>
      </dgm:t>
    </dgm:pt>
    <dgm:pt modelId="{B6C87F70-AF9E-694A-B4F8-ADF7DBC31A02}" type="sibTrans" cxnId="{1B611F6A-43B3-ED41-8E07-05851EF1116C}">
      <dgm:prSet/>
      <dgm:spPr/>
      <dgm:t>
        <a:bodyPr/>
        <a:lstStyle/>
        <a:p>
          <a:endParaRPr lang="en-GB" sz="2800" b="1" noProof="0" dirty="0">
            <a:solidFill>
              <a:schemeClr val="tx1"/>
            </a:solidFill>
          </a:endParaRPr>
        </a:p>
      </dgm:t>
    </dgm:pt>
    <dgm:pt modelId="{0D4DB46D-03CF-FE44-BD56-A948A469CC55}">
      <dgm:prSet phldrT="[Text]" custT="1"/>
      <dgm:spPr/>
      <dgm:t>
        <a:bodyPr/>
        <a:lstStyle/>
        <a:p>
          <a:r>
            <a:rPr lang="en-GB" sz="2000" b="1" noProof="0" dirty="0">
              <a:solidFill>
                <a:schemeClr val="bg1"/>
              </a:solidFill>
            </a:rPr>
            <a:t>Definition @ CalConnect</a:t>
          </a:r>
        </a:p>
      </dgm:t>
    </dgm:pt>
    <dgm:pt modelId="{90F7CA3C-CEEB-DA40-A520-EACB343208D1}" type="parTrans" cxnId="{9ED4260E-65C5-6246-9E33-B2B57DE41443}">
      <dgm:prSet/>
      <dgm:spPr/>
      <dgm:t>
        <a:bodyPr/>
        <a:lstStyle/>
        <a:p>
          <a:endParaRPr lang="en-GB" sz="2800" b="1" noProof="0" dirty="0">
            <a:solidFill>
              <a:schemeClr val="tx1"/>
            </a:solidFill>
          </a:endParaRPr>
        </a:p>
      </dgm:t>
    </dgm:pt>
    <dgm:pt modelId="{F9A67B6D-5895-9B4C-B546-1CC702058ED7}" type="sibTrans" cxnId="{9ED4260E-65C5-6246-9E33-B2B57DE41443}">
      <dgm:prSet/>
      <dgm:spPr/>
      <dgm:t>
        <a:bodyPr/>
        <a:lstStyle/>
        <a:p>
          <a:endParaRPr lang="en-GB" sz="2800" b="1" noProof="0" dirty="0">
            <a:solidFill>
              <a:schemeClr val="tx1"/>
            </a:solidFill>
          </a:endParaRPr>
        </a:p>
      </dgm:t>
    </dgm:pt>
    <dgm:pt modelId="{280106EF-F4FF-C842-9724-338E82AB1613}">
      <dgm:prSet phldrT="[Text]" custT="1"/>
      <dgm:spPr/>
      <dgm:t>
        <a:bodyPr/>
        <a:lstStyle/>
        <a:p>
          <a:r>
            <a:rPr lang="en-GB" sz="2000" b="1" noProof="0" dirty="0">
              <a:solidFill>
                <a:schemeClr val="bg1"/>
              </a:solidFill>
            </a:rPr>
            <a:t>recent re-occurrence</a:t>
          </a:r>
        </a:p>
      </dgm:t>
    </dgm:pt>
    <dgm:pt modelId="{DFD3F32F-BD9D-134E-AB1B-9EDA257F2A78}" type="parTrans" cxnId="{D81DDBB6-9946-C544-B1A5-4855BF57758E}">
      <dgm:prSet/>
      <dgm:spPr/>
      <dgm:t>
        <a:bodyPr/>
        <a:lstStyle/>
        <a:p>
          <a:endParaRPr lang="de-DE" sz="2800"/>
        </a:p>
      </dgm:t>
    </dgm:pt>
    <dgm:pt modelId="{518C200B-DD78-FC48-8AF9-667F24F8F3E8}" type="sibTrans" cxnId="{D81DDBB6-9946-C544-B1A5-4855BF57758E}">
      <dgm:prSet/>
      <dgm:spPr/>
      <dgm:t>
        <a:bodyPr/>
        <a:lstStyle/>
        <a:p>
          <a:endParaRPr lang="de-DE" sz="2800"/>
        </a:p>
      </dgm:t>
    </dgm:pt>
    <dgm:pt modelId="{30DA34AF-7506-A84B-8E05-DB904DE1BCC0}" type="pres">
      <dgm:prSet presAssocID="{4682E980-0AF1-5643-9376-F4B8D89AFA11}" presName="Name0" presStyleCnt="0">
        <dgm:presLayoutVars>
          <dgm:dir/>
          <dgm:resizeHandles val="exact"/>
        </dgm:presLayoutVars>
      </dgm:prSet>
      <dgm:spPr/>
    </dgm:pt>
    <dgm:pt modelId="{3B02CF0E-0637-DC43-9B66-3C595E2967C2}" type="pres">
      <dgm:prSet presAssocID="{280106EF-F4FF-C842-9724-338E82AB1613}" presName="parTxOnly" presStyleLbl="node1" presStyleIdx="0" presStyleCnt="4" custScaleX="76983" custScaleY="132465">
        <dgm:presLayoutVars>
          <dgm:bulletEnabled val="1"/>
        </dgm:presLayoutVars>
      </dgm:prSet>
      <dgm:spPr/>
    </dgm:pt>
    <dgm:pt modelId="{C4660EC6-E80B-674C-A5AD-99DC871BA3CD}" type="pres">
      <dgm:prSet presAssocID="{518C200B-DD78-FC48-8AF9-667F24F8F3E8}" presName="parSpace" presStyleCnt="0"/>
      <dgm:spPr/>
    </dgm:pt>
    <dgm:pt modelId="{E08F9A9A-AA46-9841-86BA-DE852093DC36}" type="pres">
      <dgm:prSet presAssocID="{0D4DB46D-03CF-FE44-BD56-A948A469CC55}" presName="parTxOnly" presStyleLbl="node1" presStyleIdx="1" presStyleCnt="4" custScaleX="104307" custScaleY="136534">
        <dgm:presLayoutVars>
          <dgm:bulletEnabled val="1"/>
        </dgm:presLayoutVars>
      </dgm:prSet>
      <dgm:spPr/>
    </dgm:pt>
    <dgm:pt modelId="{33D47D75-FFDF-D846-806B-7427FE1E4DD9}" type="pres">
      <dgm:prSet presAssocID="{F9A67B6D-5895-9B4C-B546-1CC702058ED7}" presName="parSpace" presStyleCnt="0"/>
      <dgm:spPr/>
    </dgm:pt>
    <dgm:pt modelId="{FD0CCE06-BED7-3A4C-B7D4-A33B3559CE7B}" type="pres">
      <dgm:prSet presAssocID="{C386B10B-60F2-844D-BD96-8901C095796B}" presName="parTxOnly" presStyleLbl="node1" presStyleIdx="2" presStyleCnt="4" custScaleX="112453" custScaleY="136534">
        <dgm:presLayoutVars>
          <dgm:bulletEnabled val="1"/>
        </dgm:presLayoutVars>
      </dgm:prSet>
      <dgm:spPr/>
    </dgm:pt>
    <dgm:pt modelId="{F647D75E-ED35-554A-B37F-D7E34DF58F53}" type="pres">
      <dgm:prSet presAssocID="{426965F4-1D23-F74F-8BC0-871C0962BE27}" presName="parSpace" presStyleCnt="0"/>
      <dgm:spPr/>
    </dgm:pt>
    <dgm:pt modelId="{13C1FACE-CBD1-CD4B-8B77-A6D3E5A3425B}" type="pres">
      <dgm:prSet presAssocID="{C7CB5701-9745-B945-A545-FE8EDCDDF9F1}" presName="parTxOnly" presStyleLbl="node1" presStyleIdx="3" presStyleCnt="4" custScaleY="136534">
        <dgm:presLayoutVars>
          <dgm:bulletEnabled val="1"/>
        </dgm:presLayoutVars>
      </dgm:prSet>
      <dgm:spPr/>
    </dgm:pt>
  </dgm:ptLst>
  <dgm:cxnLst>
    <dgm:cxn modelId="{17A03401-6DF2-694C-A5BE-608D1D97A164}" type="presOf" srcId="{C386B10B-60F2-844D-BD96-8901C095796B}" destId="{FD0CCE06-BED7-3A4C-B7D4-A33B3559CE7B}" srcOrd="0" destOrd="0" presId="urn:microsoft.com/office/officeart/2005/8/layout/hChevron3"/>
    <dgm:cxn modelId="{9ED4260E-65C5-6246-9E33-B2B57DE41443}" srcId="{4682E980-0AF1-5643-9376-F4B8D89AFA11}" destId="{0D4DB46D-03CF-FE44-BD56-A948A469CC55}" srcOrd="1" destOrd="0" parTransId="{90F7CA3C-CEEB-DA40-A520-EACB343208D1}" sibTransId="{F9A67B6D-5895-9B4C-B546-1CC702058ED7}"/>
    <dgm:cxn modelId="{512FA13F-F98F-B043-8C39-3B131DD4DB28}" type="presOf" srcId="{280106EF-F4FF-C842-9724-338E82AB1613}" destId="{3B02CF0E-0637-DC43-9B66-3C595E2967C2}" srcOrd="0" destOrd="0" presId="urn:microsoft.com/office/officeart/2005/8/layout/hChevron3"/>
    <dgm:cxn modelId="{E2EB0D5D-2B21-FF4C-AB19-0D73B1A55A24}" srcId="{4682E980-0AF1-5643-9376-F4B8D89AFA11}" destId="{C386B10B-60F2-844D-BD96-8901C095796B}" srcOrd="2" destOrd="0" parTransId="{5FFF9D89-D98D-B549-B2BE-C07DC62E0756}" sibTransId="{426965F4-1D23-F74F-8BC0-871C0962BE27}"/>
    <dgm:cxn modelId="{6FB46B69-D510-5040-B28B-A1BB1D983824}" type="presOf" srcId="{C7CB5701-9745-B945-A545-FE8EDCDDF9F1}" destId="{13C1FACE-CBD1-CD4B-8B77-A6D3E5A3425B}" srcOrd="0" destOrd="0" presId="urn:microsoft.com/office/officeart/2005/8/layout/hChevron3"/>
    <dgm:cxn modelId="{1B611F6A-43B3-ED41-8E07-05851EF1116C}" srcId="{4682E980-0AF1-5643-9376-F4B8D89AFA11}" destId="{C7CB5701-9745-B945-A545-FE8EDCDDF9F1}" srcOrd="3" destOrd="0" parTransId="{3F88630C-B923-744B-9C0C-EB17050043B6}" sibTransId="{B6C87F70-AF9E-694A-B4F8-ADF7DBC31A02}"/>
    <dgm:cxn modelId="{F3DE56AB-1A21-3B41-A385-E9A1EB691397}" type="presOf" srcId="{0D4DB46D-03CF-FE44-BD56-A948A469CC55}" destId="{E08F9A9A-AA46-9841-86BA-DE852093DC36}" srcOrd="0" destOrd="0" presId="urn:microsoft.com/office/officeart/2005/8/layout/hChevron3"/>
    <dgm:cxn modelId="{D81DDBB6-9946-C544-B1A5-4855BF57758E}" srcId="{4682E980-0AF1-5643-9376-F4B8D89AFA11}" destId="{280106EF-F4FF-C842-9724-338E82AB1613}" srcOrd="0" destOrd="0" parTransId="{DFD3F32F-BD9D-134E-AB1B-9EDA257F2A78}" sibTransId="{518C200B-DD78-FC48-8AF9-667F24F8F3E8}"/>
    <dgm:cxn modelId="{125F2EF7-7A34-DD45-BAB3-B6DC7E237184}" type="presOf" srcId="{4682E980-0AF1-5643-9376-F4B8D89AFA11}" destId="{30DA34AF-7506-A84B-8E05-DB904DE1BCC0}" srcOrd="0" destOrd="0" presId="urn:microsoft.com/office/officeart/2005/8/layout/hChevron3"/>
    <dgm:cxn modelId="{B7BF41E8-5086-674A-B0CD-0FA74DB850D7}" type="presParOf" srcId="{30DA34AF-7506-A84B-8E05-DB904DE1BCC0}" destId="{3B02CF0E-0637-DC43-9B66-3C595E2967C2}" srcOrd="0" destOrd="0" presId="urn:microsoft.com/office/officeart/2005/8/layout/hChevron3"/>
    <dgm:cxn modelId="{B1F547BB-62AB-DE47-B63E-FE2B9FC1585E}" type="presParOf" srcId="{30DA34AF-7506-A84B-8E05-DB904DE1BCC0}" destId="{C4660EC6-E80B-674C-A5AD-99DC871BA3CD}" srcOrd="1" destOrd="0" presId="urn:microsoft.com/office/officeart/2005/8/layout/hChevron3"/>
    <dgm:cxn modelId="{9A8C3692-5287-214C-98FB-47ED8CD484A0}" type="presParOf" srcId="{30DA34AF-7506-A84B-8E05-DB904DE1BCC0}" destId="{E08F9A9A-AA46-9841-86BA-DE852093DC36}" srcOrd="2" destOrd="0" presId="urn:microsoft.com/office/officeart/2005/8/layout/hChevron3"/>
    <dgm:cxn modelId="{FF29BFBF-CCB0-FB4F-A569-665FA850C422}" type="presParOf" srcId="{30DA34AF-7506-A84B-8E05-DB904DE1BCC0}" destId="{33D47D75-FFDF-D846-806B-7427FE1E4DD9}" srcOrd="3" destOrd="0" presId="urn:microsoft.com/office/officeart/2005/8/layout/hChevron3"/>
    <dgm:cxn modelId="{BA601C9A-895A-A14F-8E45-AD5BC92252D0}" type="presParOf" srcId="{30DA34AF-7506-A84B-8E05-DB904DE1BCC0}" destId="{FD0CCE06-BED7-3A4C-B7D4-A33B3559CE7B}" srcOrd="4" destOrd="0" presId="urn:microsoft.com/office/officeart/2005/8/layout/hChevron3"/>
    <dgm:cxn modelId="{F4CD389E-55A0-B749-98DA-AD258C062D2E}" type="presParOf" srcId="{30DA34AF-7506-A84B-8E05-DB904DE1BCC0}" destId="{F647D75E-ED35-554A-B37F-D7E34DF58F53}" srcOrd="5" destOrd="0" presId="urn:microsoft.com/office/officeart/2005/8/layout/hChevron3"/>
    <dgm:cxn modelId="{C27ACC87-93F1-5B40-BC00-8BE14A728DEA}" type="presParOf" srcId="{30DA34AF-7506-A84B-8E05-DB904DE1BCC0}" destId="{13C1FACE-CBD1-CD4B-8B77-A6D3E5A3425B}"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2E980-0AF1-5643-9376-F4B8D89AFA11}" type="doc">
      <dgm:prSet loTypeId="urn:microsoft.com/office/officeart/2005/8/layout/hChevron3" loCatId="" qsTypeId="urn:microsoft.com/office/officeart/2005/8/quickstyle/simple1" qsCatId="simple" csTypeId="urn:microsoft.com/office/officeart/2005/8/colors/accent1_2" csCatId="accent1" phldr="1"/>
      <dgm:spPr/>
    </dgm:pt>
    <dgm:pt modelId="{F188AC4C-C39C-E048-8C3E-22EBE54D74E8}">
      <dgm:prSet phldrT="[Text]" custT="1"/>
      <dgm:spPr/>
      <dgm:t>
        <a:bodyPr/>
        <a:lstStyle/>
        <a:p>
          <a:r>
            <a:rPr lang="en-GB" sz="2000" b="1" noProof="0" dirty="0">
              <a:solidFill>
                <a:schemeClr val="bg1"/>
              </a:solidFill>
            </a:rPr>
            <a:t>joined work in TC CALSPAM started</a:t>
          </a:r>
        </a:p>
      </dgm:t>
    </dgm:pt>
    <dgm:pt modelId="{E05D09DF-F07F-5F49-AAC5-E013FA4CE83C}" type="parTrans" cxnId="{A1B36161-5EA5-FB43-B9D3-2CE473F2589D}">
      <dgm:prSet/>
      <dgm:spPr/>
      <dgm:t>
        <a:bodyPr/>
        <a:lstStyle/>
        <a:p>
          <a:endParaRPr lang="en-GB" sz="2800" b="1" noProof="0" dirty="0">
            <a:solidFill>
              <a:schemeClr val="tx1"/>
            </a:solidFill>
          </a:endParaRPr>
        </a:p>
      </dgm:t>
    </dgm:pt>
    <dgm:pt modelId="{9B9FDEC4-756D-E049-A52E-B47AFBB2C98B}" type="sibTrans" cxnId="{A1B36161-5EA5-FB43-B9D3-2CE473F2589D}">
      <dgm:prSet/>
      <dgm:spPr/>
      <dgm:t>
        <a:bodyPr/>
        <a:lstStyle/>
        <a:p>
          <a:endParaRPr lang="en-GB" sz="2800" b="1" noProof="0" dirty="0">
            <a:solidFill>
              <a:schemeClr val="tx1"/>
            </a:solidFill>
          </a:endParaRPr>
        </a:p>
      </dgm:t>
    </dgm:pt>
    <dgm:pt modelId="{64B5299B-F275-A44B-98AC-01BCFE73B616}">
      <dgm:prSet phldrT="[Text]" custT="1"/>
      <dgm:spPr/>
      <dgm:t>
        <a:bodyPr/>
        <a:lstStyle/>
        <a:p>
          <a:r>
            <a:rPr lang="en-GB" sz="2000" b="1" noProof="0" dirty="0">
              <a:solidFill>
                <a:schemeClr val="bg1"/>
              </a:solidFill>
            </a:rPr>
            <a:t>official liaison announced</a:t>
          </a:r>
        </a:p>
      </dgm:t>
    </dgm:pt>
    <dgm:pt modelId="{8E27F712-0B9D-D64D-A9A7-BA90A3B16AB6}" type="parTrans" cxnId="{A3E3CF69-9920-5741-8F02-C9556AC21CB7}">
      <dgm:prSet/>
      <dgm:spPr/>
      <dgm:t>
        <a:bodyPr/>
        <a:lstStyle/>
        <a:p>
          <a:endParaRPr lang="de-DE" sz="2800" b="1">
            <a:solidFill>
              <a:schemeClr val="tx1"/>
            </a:solidFill>
          </a:endParaRPr>
        </a:p>
      </dgm:t>
    </dgm:pt>
    <dgm:pt modelId="{C4478BBF-01C8-F640-9E04-F22C91EE36C0}" type="sibTrans" cxnId="{A3E3CF69-9920-5741-8F02-C9556AC21CB7}">
      <dgm:prSet/>
      <dgm:spPr/>
      <dgm:t>
        <a:bodyPr/>
        <a:lstStyle/>
        <a:p>
          <a:endParaRPr lang="de-DE" sz="2800" b="1">
            <a:solidFill>
              <a:schemeClr val="tx1"/>
            </a:solidFill>
          </a:endParaRPr>
        </a:p>
      </dgm:t>
    </dgm:pt>
    <dgm:pt modelId="{C3CEBEB8-7559-804D-A2CC-083531835F26}">
      <dgm:prSet phldrT="[Text]" custT="1"/>
      <dgm:spPr/>
      <dgm:t>
        <a:bodyPr/>
        <a:lstStyle/>
        <a:p>
          <a:r>
            <a:rPr lang="en-GB" sz="2000" b="1" noProof="0" dirty="0">
              <a:solidFill>
                <a:schemeClr val="bg1"/>
              </a:solidFill>
            </a:rPr>
            <a:t>first draft of BCP</a:t>
          </a:r>
        </a:p>
      </dgm:t>
    </dgm:pt>
    <dgm:pt modelId="{6FDCE8FC-53CF-B742-A158-E20FEF9447CF}" type="parTrans" cxnId="{88AB5DDB-F0AA-8444-BE8B-3AC87FC72B68}">
      <dgm:prSet/>
      <dgm:spPr/>
      <dgm:t>
        <a:bodyPr/>
        <a:lstStyle/>
        <a:p>
          <a:endParaRPr lang="de-DE" sz="2800"/>
        </a:p>
      </dgm:t>
    </dgm:pt>
    <dgm:pt modelId="{D7B5929B-B49B-4747-AE6D-98339AF6B4E5}" type="sibTrans" cxnId="{88AB5DDB-F0AA-8444-BE8B-3AC87FC72B68}">
      <dgm:prSet/>
      <dgm:spPr/>
      <dgm:t>
        <a:bodyPr/>
        <a:lstStyle/>
        <a:p>
          <a:endParaRPr lang="de-DE" sz="2800"/>
        </a:p>
      </dgm:t>
    </dgm:pt>
    <dgm:pt modelId="{7BCBC8E5-D93A-814E-8CC5-32223A003AF7}">
      <dgm:prSet phldrT="[Text]" custT="1"/>
      <dgm:spPr/>
      <dgm:t>
        <a:bodyPr/>
        <a:lstStyle/>
        <a:p>
          <a:r>
            <a:rPr lang="en-GB" sz="2000" b="1" noProof="0" dirty="0">
              <a:solidFill>
                <a:schemeClr val="bg1"/>
              </a:solidFill>
            </a:rPr>
            <a:t>last call on document</a:t>
          </a:r>
        </a:p>
      </dgm:t>
    </dgm:pt>
    <dgm:pt modelId="{12EE420E-064D-2F4F-8CF4-3BEA9E7F6066}" type="parTrans" cxnId="{0112A499-D14F-6540-B909-835600FC63F5}">
      <dgm:prSet/>
      <dgm:spPr/>
      <dgm:t>
        <a:bodyPr/>
        <a:lstStyle/>
        <a:p>
          <a:endParaRPr lang="de-DE" sz="2800"/>
        </a:p>
      </dgm:t>
    </dgm:pt>
    <dgm:pt modelId="{A818437B-4D9F-834B-8993-14092E29F2D7}" type="sibTrans" cxnId="{0112A499-D14F-6540-B909-835600FC63F5}">
      <dgm:prSet/>
      <dgm:spPr/>
      <dgm:t>
        <a:bodyPr/>
        <a:lstStyle/>
        <a:p>
          <a:endParaRPr lang="de-DE" sz="2800"/>
        </a:p>
      </dgm:t>
    </dgm:pt>
    <dgm:pt modelId="{30DA34AF-7506-A84B-8E05-DB904DE1BCC0}" type="pres">
      <dgm:prSet presAssocID="{4682E980-0AF1-5643-9376-F4B8D89AFA11}" presName="Name0" presStyleCnt="0">
        <dgm:presLayoutVars>
          <dgm:dir/>
          <dgm:resizeHandles val="exact"/>
        </dgm:presLayoutVars>
      </dgm:prSet>
      <dgm:spPr/>
    </dgm:pt>
    <dgm:pt modelId="{374E01F3-DFF9-1640-AD2E-64DB0B85E6EA}" type="pres">
      <dgm:prSet presAssocID="{F188AC4C-C39C-E048-8C3E-22EBE54D74E8}" presName="parTxOnly" presStyleLbl="node1" presStyleIdx="0" presStyleCnt="4" custScaleY="136534">
        <dgm:presLayoutVars>
          <dgm:bulletEnabled val="1"/>
        </dgm:presLayoutVars>
      </dgm:prSet>
      <dgm:spPr/>
    </dgm:pt>
    <dgm:pt modelId="{88CF2074-D5DC-D840-A3A9-1A4D91055DB6}" type="pres">
      <dgm:prSet presAssocID="{9B9FDEC4-756D-E049-A52E-B47AFBB2C98B}" presName="parSpace" presStyleCnt="0"/>
      <dgm:spPr/>
    </dgm:pt>
    <dgm:pt modelId="{C80B69BD-4B5E-C243-95C1-C60F75AD0F78}" type="pres">
      <dgm:prSet presAssocID="{64B5299B-F275-A44B-98AC-01BCFE73B616}" presName="parTxOnly" presStyleLbl="node1" presStyleIdx="1" presStyleCnt="4" custScaleY="136534">
        <dgm:presLayoutVars>
          <dgm:bulletEnabled val="1"/>
        </dgm:presLayoutVars>
      </dgm:prSet>
      <dgm:spPr/>
    </dgm:pt>
    <dgm:pt modelId="{F641A077-BACA-9245-A5E1-A5A699DB16B2}" type="pres">
      <dgm:prSet presAssocID="{C4478BBF-01C8-F640-9E04-F22C91EE36C0}" presName="parSpace" presStyleCnt="0"/>
      <dgm:spPr/>
    </dgm:pt>
    <dgm:pt modelId="{FF3D65F3-4007-5142-8E14-B1EFD2D6A05B}" type="pres">
      <dgm:prSet presAssocID="{C3CEBEB8-7559-804D-A2CC-083531835F26}" presName="parTxOnly" presStyleLbl="node1" presStyleIdx="2" presStyleCnt="4" custScaleY="141885">
        <dgm:presLayoutVars>
          <dgm:bulletEnabled val="1"/>
        </dgm:presLayoutVars>
      </dgm:prSet>
      <dgm:spPr/>
    </dgm:pt>
    <dgm:pt modelId="{902CEBC4-03B0-6F4B-99C9-29DB92BE803A}" type="pres">
      <dgm:prSet presAssocID="{D7B5929B-B49B-4747-AE6D-98339AF6B4E5}" presName="parSpace" presStyleCnt="0"/>
      <dgm:spPr/>
    </dgm:pt>
    <dgm:pt modelId="{B4F4E9B4-843A-5C4C-8E69-FF04186B23F6}" type="pres">
      <dgm:prSet presAssocID="{7BCBC8E5-D93A-814E-8CC5-32223A003AF7}" presName="parTxOnly" presStyleLbl="node1" presStyleIdx="3" presStyleCnt="4" custScaleY="141731">
        <dgm:presLayoutVars>
          <dgm:bulletEnabled val="1"/>
        </dgm:presLayoutVars>
      </dgm:prSet>
      <dgm:spPr/>
    </dgm:pt>
  </dgm:ptLst>
  <dgm:cxnLst>
    <dgm:cxn modelId="{16C75B3C-79FA-8445-A35B-4A40F34D235F}" type="presOf" srcId="{C3CEBEB8-7559-804D-A2CC-083531835F26}" destId="{FF3D65F3-4007-5142-8E14-B1EFD2D6A05B}" srcOrd="0" destOrd="0" presId="urn:microsoft.com/office/officeart/2005/8/layout/hChevron3"/>
    <dgm:cxn modelId="{A1B36161-5EA5-FB43-B9D3-2CE473F2589D}" srcId="{4682E980-0AF1-5643-9376-F4B8D89AFA11}" destId="{F188AC4C-C39C-E048-8C3E-22EBE54D74E8}" srcOrd="0" destOrd="0" parTransId="{E05D09DF-F07F-5F49-AAC5-E013FA4CE83C}" sibTransId="{9B9FDEC4-756D-E049-A52E-B47AFBB2C98B}"/>
    <dgm:cxn modelId="{A3E3CF69-9920-5741-8F02-C9556AC21CB7}" srcId="{4682E980-0AF1-5643-9376-F4B8D89AFA11}" destId="{64B5299B-F275-A44B-98AC-01BCFE73B616}" srcOrd="1" destOrd="0" parTransId="{8E27F712-0B9D-D64D-A9A7-BA90A3B16AB6}" sibTransId="{C4478BBF-01C8-F640-9E04-F22C91EE36C0}"/>
    <dgm:cxn modelId="{0112A499-D14F-6540-B909-835600FC63F5}" srcId="{4682E980-0AF1-5643-9376-F4B8D89AFA11}" destId="{7BCBC8E5-D93A-814E-8CC5-32223A003AF7}" srcOrd="3" destOrd="0" parTransId="{12EE420E-064D-2F4F-8CF4-3BEA9E7F6066}" sibTransId="{A818437B-4D9F-834B-8993-14092E29F2D7}"/>
    <dgm:cxn modelId="{488922AD-DBE0-F04F-B03B-2D822F6C2BB9}" type="presOf" srcId="{64B5299B-F275-A44B-98AC-01BCFE73B616}" destId="{C80B69BD-4B5E-C243-95C1-C60F75AD0F78}" srcOrd="0" destOrd="0" presId="urn:microsoft.com/office/officeart/2005/8/layout/hChevron3"/>
    <dgm:cxn modelId="{E9E600CD-5EA4-7442-BD45-D8754A127A06}" type="presOf" srcId="{F188AC4C-C39C-E048-8C3E-22EBE54D74E8}" destId="{374E01F3-DFF9-1640-AD2E-64DB0B85E6EA}" srcOrd="0" destOrd="0" presId="urn:microsoft.com/office/officeart/2005/8/layout/hChevron3"/>
    <dgm:cxn modelId="{88AB5DDB-F0AA-8444-BE8B-3AC87FC72B68}" srcId="{4682E980-0AF1-5643-9376-F4B8D89AFA11}" destId="{C3CEBEB8-7559-804D-A2CC-083531835F26}" srcOrd="2" destOrd="0" parTransId="{6FDCE8FC-53CF-B742-A158-E20FEF9447CF}" sibTransId="{D7B5929B-B49B-4747-AE6D-98339AF6B4E5}"/>
    <dgm:cxn modelId="{F9980CF0-999A-4947-B737-7DFCF0DC92A2}" type="presOf" srcId="{7BCBC8E5-D93A-814E-8CC5-32223A003AF7}" destId="{B4F4E9B4-843A-5C4C-8E69-FF04186B23F6}" srcOrd="0" destOrd="0" presId="urn:microsoft.com/office/officeart/2005/8/layout/hChevron3"/>
    <dgm:cxn modelId="{125F2EF7-7A34-DD45-BAB3-B6DC7E237184}" type="presOf" srcId="{4682E980-0AF1-5643-9376-F4B8D89AFA11}" destId="{30DA34AF-7506-A84B-8E05-DB904DE1BCC0}" srcOrd="0" destOrd="0" presId="urn:microsoft.com/office/officeart/2005/8/layout/hChevron3"/>
    <dgm:cxn modelId="{09511488-9B16-CE4B-ABC8-5EFFD33DF76A}" type="presParOf" srcId="{30DA34AF-7506-A84B-8E05-DB904DE1BCC0}" destId="{374E01F3-DFF9-1640-AD2E-64DB0B85E6EA}" srcOrd="0" destOrd="0" presId="urn:microsoft.com/office/officeart/2005/8/layout/hChevron3"/>
    <dgm:cxn modelId="{6C3AA84D-520F-F044-B22F-98E9B42F14F4}" type="presParOf" srcId="{30DA34AF-7506-A84B-8E05-DB904DE1BCC0}" destId="{88CF2074-D5DC-D840-A3A9-1A4D91055DB6}" srcOrd="1" destOrd="0" presId="urn:microsoft.com/office/officeart/2005/8/layout/hChevron3"/>
    <dgm:cxn modelId="{A5EA9B4B-F8EE-4545-AAA0-990A003EFDA5}" type="presParOf" srcId="{30DA34AF-7506-A84B-8E05-DB904DE1BCC0}" destId="{C80B69BD-4B5E-C243-95C1-C60F75AD0F78}" srcOrd="2" destOrd="0" presId="urn:microsoft.com/office/officeart/2005/8/layout/hChevron3"/>
    <dgm:cxn modelId="{8FC126DF-0961-CD40-BCCD-A52B7662E1EF}" type="presParOf" srcId="{30DA34AF-7506-A84B-8E05-DB904DE1BCC0}" destId="{F641A077-BACA-9245-A5E1-A5A699DB16B2}" srcOrd="3" destOrd="0" presId="urn:microsoft.com/office/officeart/2005/8/layout/hChevron3"/>
    <dgm:cxn modelId="{ABE8C146-9158-8445-92B1-5833F0D3EC74}" type="presParOf" srcId="{30DA34AF-7506-A84B-8E05-DB904DE1BCC0}" destId="{FF3D65F3-4007-5142-8E14-B1EFD2D6A05B}" srcOrd="4" destOrd="0" presId="urn:microsoft.com/office/officeart/2005/8/layout/hChevron3"/>
    <dgm:cxn modelId="{E42BA578-3E6C-A74D-BBC6-C4D13884BB1D}" type="presParOf" srcId="{30DA34AF-7506-A84B-8E05-DB904DE1BCC0}" destId="{902CEBC4-03B0-6F4B-99C9-29DB92BE803A}" srcOrd="5" destOrd="0" presId="urn:microsoft.com/office/officeart/2005/8/layout/hChevron3"/>
    <dgm:cxn modelId="{47861217-74A4-AC4A-96E6-1A12D7A8918B}" type="presParOf" srcId="{30DA34AF-7506-A84B-8E05-DB904DE1BCC0}" destId="{B4F4E9B4-843A-5C4C-8E69-FF04186B23F6}" srcOrd="6"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2CF0E-0637-DC43-9B66-3C595E2967C2}">
      <dsp:nvSpPr>
        <dsp:cNvPr id="0" name=""/>
        <dsp:cNvSpPr/>
      </dsp:nvSpPr>
      <dsp:spPr>
        <a:xfrm>
          <a:off x="4604" y="1163586"/>
          <a:ext cx="2016002" cy="138757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noProof="0" dirty="0">
              <a:solidFill>
                <a:schemeClr val="bg1"/>
              </a:solidFill>
            </a:rPr>
            <a:t>recent re-occurrence</a:t>
          </a:r>
        </a:p>
      </dsp:txBody>
      <dsp:txXfrm>
        <a:off x="4604" y="1163586"/>
        <a:ext cx="1669108" cy="1387577"/>
      </dsp:txXfrm>
    </dsp:sp>
    <dsp:sp modelId="{E08F9A9A-AA46-9841-86BA-DE852093DC36}">
      <dsp:nvSpPr>
        <dsp:cNvPr id="0" name=""/>
        <dsp:cNvSpPr/>
      </dsp:nvSpPr>
      <dsp:spPr>
        <a:xfrm>
          <a:off x="1496853" y="1142274"/>
          <a:ext cx="2731552" cy="14302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noProof="0" dirty="0">
              <a:solidFill>
                <a:schemeClr val="bg1"/>
              </a:solidFill>
            </a:rPr>
            <a:t>Definition @ CalConnect</a:t>
          </a:r>
        </a:p>
      </dsp:txBody>
      <dsp:txXfrm>
        <a:off x="2211953" y="1142274"/>
        <a:ext cx="1301352" cy="1430200"/>
      </dsp:txXfrm>
    </dsp:sp>
    <dsp:sp modelId="{FD0CCE06-BED7-3A4C-B7D4-A33B3559CE7B}">
      <dsp:nvSpPr>
        <dsp:cNvPr id="0" name=""/>
        <dsp:cNvSpPr/>
      </dsp:nvSpPr>
      <dsp:spPr>
        <a:xfrm>
          <a:off x="3704653" y="1142274"/>
          <a:ext cx="2944877" cy="14302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noProof="0" dirty="0">
              <a:solidFill>
                <a:schemeClr val="bg1"/>
              </a:solidFill>
            </a:rPr>
            <a:t>discussion @ M3AAWG 40</a:t>
          </a:r>
        </a:p>
      </dsp:txBody>
      <dsp:txXfrm>
        <a:off x="4419753" y="1142274"/>
        <a:ext cx="1514677" cy="1430200"/>
      </dsp:txXfrm>
    </dsp:sp>
    <dsp:sp modelId="{13C1FACE-CBD1-CD4B-8B77-A6D3E5A3425B}">
      <dsp:nvSpPr>
        <dsp:cNvPr id="0" name=""/>
        <dsp:cNvSpPr/>
      </dsp:nvSpPr>
      <dsp:spPr>
        <a:xfrm>
          <a:off x="6125778" y="1142274"/>
          <a:ext cx="2618762" cy="14302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noProof="0" dirty="0">
              <a:solidFill>
                <a:schemeClr val="bg1"/>
              </a:solidFill>
            </a:rPr>
            <a:t>Guest @ M3AAWG 41</a:t>
          </a:r>
        </a:p>
      </dsp:txBody>
      <dsp:txXfrm>
        <a:off x="6840878" y="1142274"/>
        <a:ext cx="1188562" cy="1430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01F3-DFF9-1640-AD2E-64DB0B85E6EA}">
      <dsp:nvSpPr>
        <dsp:cNvPr id="0" name=""/>
        <dsp:cNvSpPr/>
      </dsp:nvSpPr>
      <dsp:spPr>
        <a:xfrm>
          <a:off x="2563" y="613029"/>
          <a:ext cx="2571770" cy="140453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noProof="0" dirty="0">
              <a:solidFill>
                <a:schemeClr val="bg1"/>
              </a:solidFill>
            </a:rPr>
            <a:t>joined work in TC CALSPAM started</a:t>
          </a:r>
        </a:p>
      </dsp:txBody>
      <dsp:txXfrm>
        <a:off x="2563" y="613029"/>
        <a:ext cx="2220636" cy="1404536"/>
      </dsp:txXfrm>
    </dsp:sp>
    <dsp:sp modelId="{C80B69BD-4B5E-C243-95C1-C60F75AD0F78}">
      <dsp:nvSpPr>
        <dsp:cNvPr id="0" name=""/>
        <dsp:cNvSpPr/>
      </dsp:nvSpPr>
      <dsp:spPr>
        <a:xfrm>
          <a:off x="2059979" y="613029"/>
          <a:ext cx="2571770" cy="140453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noProof="0" dirty="0">
              <a:solidFill>
                <a:schemeClr val="bg1"/>
              </a:solidFill>
            </a:rPr>
            <a:t>official liaison announced</a:t>
          </a:r>
        </a:p>
      </dsp:txBody>
      <dsp:txXfrm>
        <a:off x="2762247" y="613029"/>
        <a:ext cx="1167234" cy="1404536"/>
      </dsp:txXfrm>
    </dsp:sp>
    <dsp:sp modelId="{FF3D65F3-4007-5142-8E14-B1EFD2D6A05B}">
      <dsp:nvSpPr>
        <dsp:cNvPr id="0" name=""/>
        <dsp:cNvSpPr/>
      </dsp:nvSpPr>
      <dsp:spPr>
        <a:xfrm>
          <a:off x="4117395" y="585506"/>
          <a:ext cx="2571770" cy="145958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noProof="0" dirty="0">
              <a:solidFill>
                <a:schemeClr val="bg1"/>
              </a:solidFill>
            </a:rPr>
            <a:t>first draft of BCP</a:t>
          </a:r>
        </a:p>
      </dsp:txBody>
      <dsp:txXfrm>
        <a:off x="4847186" y="585506"/>
        <a:ext cx="1112188" cy="1459582"/>
      </dsp:txXfrm>
    </dsp:sp>
    <dsp:sp modelId="{B4F4E9B4-843A-5C4C-8E69-FF04186B23F6}">
      <dsp:nvSpPr>
        <dsp:cNvPr id="0" name=""/>
        <dsp:cNvSpPr/>
      </dsp:nvSpPr>
      <dsp:spPr>
        <a:xfrm>
          <a:off x="6174811" y="586298"/>
          <a:ext cx="2571770" cy="14579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GB" sz="2000" b="1" kern="1200" noProof="0" dirty="0">
              <a:solidFill>
                <a:schemeClr val="bg1"/>
              </a:solidFill>
            </a:rPr>
            <a:t>last call on document</a:t>
          </a:r>
        </a:p>
      </dsp:txBody>
      <dsp:txXfrm>
        <a:off x="6903810" y="586298"/>
        <a:ext cx="1113772" cy="145799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E31C77-DDB6-6C48-A4D9-41F3903555D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B1DD3D26-BF80-1B4E-A676-5433047EDC90}"/>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0"/>
                <a:cs typeface="ＭＳ Ｐゴシック" charset="0"/>
              </a:defRPr>
            </a:lvl1pPr>
          </a:lstStyle>
          <a:p>
            <a:pPr>
              <a:defRPr/>
            </a:pPr>
            <a:fld id="{7DC91D69-3BB8-5340-AE88-2C473F91C2B5}" type="datetimeFigureOut">
              <a:rPr lang="en-US"/>
              <a:pPr>
                <a:defRPr/>
              </a:pPr>
              <a:t>10/2/18</a:t>
            </a:fld>
            <a:endParaRPr lang="en-US"/>
          </a:p>
        </p:txBody>
      </p:sp>
      <p:sp>
        <p:nvSpPr>
          <p:cNvPr id="4" name="Footer Placeholder 3">
            <a:extLst>
              <a:ext uri="{FF2B5EF4-FFF2-40B4-BE49-F238E27FC236}">
                <a16:creationId xmlns:a16="http://schemas.microsoft.com/office/drawing/2014/main" id="{DDAF2083-3A99-C14D-8364-39F8B99FEAC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E49C5C53-1397-9742-ADE0-09C51CF771E7}"/>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ea typeface="ＭＳ Ｐゴシック" charset="0"/>
                <a:cs typeface="ＭＳ Ｐゴシック" charset="0"/>
              </a:defRPr>
            </a:lvl1pPr>
          </a:lstStyle>
          <a:p>
            <a:pPr>
              <a:defRPr/>
            </a:pPr>
            <a:fld id="{B187E4C4-4865-344D-836E-73A8AFFD238F}" type="slidenum">
              <a:rPr lang="en-US"/>
              <a:pPr>
                <a:defRPr/>
              </a:pPr>
              <a:t>‹Nr.›</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D96FCE4-1FBD-1946-8E32-1ED5D7C824E5}"/>
              </a:ext>
            </a:extLst>
          </p:cNvPr>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7171" name="Rectangle 3">
            <a:extLst>
              <a:ext uri="{FF2B5EF4-FFF2-40B4-BE49-F238E27FC236}">
                <a16:creationId xmlns:a16="http://schemas.microsoft.com/office/drawing/2014/main" id="{6003FF64-F905-5E48-92D5-7B13BD198C46}"/>
              </a:ext>
            </a:extLst>
          </p:cNvPr>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p>
        </p:txBody>
      </p:sp>
      <p:sp>
        <p:nvSpPr>
          <p:cNvPr id="31748" name="Rectangle 4">
            <a:extLst>
              <a:ext uri="{FF2B5EF4-FFF2-40B4-BE49-F238E27FC236}">
                <a16:creationId xmlns:a16="http://schemas.microsoft.com/office/drawing/2014/main" id="{60E71EA4-4244-1E45-8D98-A5479EE518E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D757AA63-D4C4-F443-B9DA-616AB4602AA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BF474E5A-C5BA-CB4A-8605-E1014956C9F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7175" name="Rectangle 7">
            <a:extLst>
              <a:ext uri="{FF2B5EF4-FFF2-40B4-BE49-F238E27FC236}">
                <a16:creationId xmlns:a16="http://schemas.microsoft.com/office/drawing/2014/main" id="{E527AF16-8702-D141-933A-637B69E3F2F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fld id="{424FF493-30AA-EF41-87ED-0105E7811C4C}" type="slidenum">
              <a:rPr lang="en-US"/>
              <a:pPr>
                <a:defRPr/>
              </a:pPr>
              <a:t>‹Nr.›</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E1E16B4D-2FDE-AE40-8C8D-3D3AC675AB4C}"/>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9BB3EF65-E432-BD44-B5AD-925EEB6DF2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F8F45716-1A20-1F4C-9576-247183B2D5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97E2ED-6971-F546-A188-3256B7544BBD}" type="slidenum">
              <a:rPr lang="en-US" altLang="en-US" sz="1200" smtClean="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FC51C2D4-77AB-9E4B-A3CF-810FD851CF01}"/>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839CDBA9-5DA1-E64D-B162-0C88677A28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7891" name="Slide Number Placeholder 3">
            <a:extLst>
              <a:ext uri="{FF2B5EF4-FFF2-40B4-BE49-F238E27FC236}">
                <a16:creationId xmlns:a16="http://schemas.microsoft.com/office/drawing/2014/main" id="{E4354C36-7F27-144E-ADA8-77030379D4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8504A2-1F9E-FB4F-8379-D5991A2A709C}" type="slidenum">
              <a:rPr lang="en-US" altLang="en-US" sz="1200" smtClean="0"/>
              <a:pPr/>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B49BD34D-BE0E-4B46-9BE3-DFB477F66BED}" type="slidenum">
              <a:rPr lang="en-GB" smtClean="0"/>
              <a:t>9</a:t>
            </a:fld>
            <a:endParaRPr lang="en-GB"/>
          </a:p>
        </p:txBody>
      </p:sp>
    </p:spTree>
    <p:extLst>
      <p:ext uri="{BB962C8B-B14F-4D97-AF65-F5344CB8AC3E}">
        <p14:creationId xmlns:p14="http://schemas.microsoft.com/office/powerpoint/2010/main" val="3481559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8A310DED-D4E1-944E-A18A-083040C2D70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0D0BF5-8FCE-0B4D-9498-CF9AD4EA9CD6}" type="slidenum">
              <a:rPr lang="en-US" altLang="en-US" sz="1200" smtClean="0"/>
              <a:pPr/>
              <a:t>18</a:t>
            </a:fld>
            <a:endParaRPr lang="en-US" altLang="en-US" sz="1200"/>
          </a:p>
        </p:txBody>
      </p:sp>
      <p:sp>
        <p:nvSpPr>
          <p:cNvPr id="41986" name="Rectangle 2">
            <a:extLst>
              <a:ext uri="{FF2B5EF4-FFF2-40B4-BE49-F238E27FC236}">
                <a16:creationId xmlns:a16="http://schemas.microsoft.com/office/drawing/2014/main" id="{1D526C8B-48D8-AF4D-A891-F78E7ECA525F}"/>
              </a:ext>
            </a:extLst>
          </p:cNvPr>
          <p:cNvSpPr>
            <a:spLocks noGrp="1" noRot="1" noChangeAspect="1" noChangeArrowheads="1" noTextEdit="1"/>
          </p:cNvSpPr>
          <p:nvPr>
            <p:ph type="sldImg"/>
          </p:nvPr>
        </p:nvSpPr>
        <p:spPr>
          <a:ln/>
        </p:spPr>
      </p:sp>
      <p:sp>
        <p:nvSpPr>
          <p:cNvPr id="272387" name="Rectangle 3">
            <a:extLst>
              <a:ext uri="{FF2B5EF4-FFF2-40B4-BE49-F238E27FC236}">
                <a16:creationId xmlns:a16="http://schemas.microsoft.com/office/drawing/2014/main" id="{C7822EDF-4E5B-D441-9591-CDF048A22B8B}"/>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a:extLst>
              <a:ext uri="{FF2B5EF4-FFF2-40B4-BE49-F238E27FC236}">
                <a16:creationId xmlns:a16="http://schemas.microsoft.com/office/drawing/2014/main" id="{41E154C9-6E29-FB49-908A-0C13BE4BCE1D}"/>
              </a:ext>
            </a:extLst>
          </p:cNvPr>
          <p:cNvSpPr>
            <a:spLocks noGrp="1"/>
          </p:cNvSpPr>
          <p:nvPr>
            <p:ph type="ftr" sz="quarter" idx="10"/>
          </p:nvPr>
        </p:nvSpPr>
        <p:spPr>
          <a:xfrm>
            <a:off x="241300" y="6478588"/>
            <a:ext cx="5638800" cy="323850"/>
          </a:xfrm>
        </p:spPr>
        <p:txBody>
          <a:bodyPr/>
          <a:lstStyle>
            <a:lvl1pPr>
              <a:defRPr/>
            </a:lvl1pPr>
          </a:lstStyle>
          <a:p>
            <a:pPr>
              <a:defRPr/>
            </a:pPr>
            <a:r>
              <a:rPr lang="en-US"/>
              <a:t>M3AAWG 44th General Meeting | Brooklyn | October 2018</a:t>
            </a:r>
            <a:endParaRPr lang="en-US" sz="900" dirty="0"/>
          </a:p>
        </p:txBody>
      </p:sp>
    </p:spTree>
    <p:extLst>
      <p:ext uri="{BB962C8B-B14F-4D97-AF65-F5344CB8AC3E}">
        <p14:creationId xmlns:p14="http://schemas.microsoft.com/office/powerpoint/2010/main" val="73800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37713CCD-7F99-0D46-9082-514DAD5E0A34}"/>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F6E898CE-632B-A94D-BF8B-5B6550A5DC37}"/>
              </a:ext>
            </a:extLst>
          </p:cNvPr>
          <p:cNvSpPr>
            <a:spLocks noGrp="1" noChangeArrowheads="1"/>
          </p:cNvSpPr>
          <p:nvPr>
            <p:ph type="sldNum" sz="quarter" idx="11"/>
          </p:nvPr>
        </p:nvSpPr>
        <p:spPr/>
        <p:txBody>
          <a:bodyPr/>
          <a:lstStyle>
            <a:lvl1pPr>
              <a:defRPr/>
            </a:lvl1pPr>
          </a:lstStyle>
          <a:p>
            <a:pPr>
              <a:defRPr/>
            </a:pPr>
            <a:fld id="{47C4DE01-6624-E94C-8F9B-8FFE699219DF}" type="slidenum">
              <a:rPr lang="en-US"/>
              <a:pPr>
                <a:defRPr/>
              </a:pPr>
              <a:t>‹Nr.›</a:t>
            </a:fld>
            <a:endParaRPr lang="en-US"/>
          </a:p>
        </p:txBody>
      </p:sp>
    </p:spTree>
    <p:extLst>
      <p:ext uri="{BB962C8B-B14F-4D97-AF65-F5344CB8AC3E}">
        <p14:creationId xmlns:p14="http://schemas.microsoft.com/office/powerpoint/2010/main" val="58200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1C65F558-692C-614D-87D8-4EC93233A83D}"/>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6" name="Rectangle 6">
            <a:extLst>
              <a:ext uri="{FF2B5EF4-FFF2-40B4-BE49-F238E27FC236}">
                <a16:creationId xmlns:a16="http://schemas.microsoft.com/office/drawing/2014/main" id="{9D9C92BE-E251-5D4E-808C-34455B73E8B3}"/>
              </a:ext>
            </a:extLst>
          </p:cNvPr>
          <p:cNvSpPr>
            <a:spLocks noGrp="1" noChangeArrowheads="1"/>
          </p:cNvSpPr>
          <p:nvPr>
            <p:ph type="sldNum" sz="quarter" idx="11"/>
          </p:nvPr>
        </p:nvSpPr>
        <p:spPr/>
        <p:txBody>
          <a:bodyPr/>
          <a:lstStyle>
            <a:lvl1pPr>
              <a:defRPr/>
            </a:lvl1pPr>
          </a:lstStyle>
          <a:p>
            <a:pPr>
              <a:defRPr/>
            </a:pPr>
            <a:fld id="{52F9EAB6-C00F-1442-9A26-AA34C4D02B74}" type="slidenum">
              <a:rPr lang="en-US"/>
              <a:pPr>
                <a:defRPr/>
              </a:pPr>
              <a:t>‹Nr.›</a:t>
            </a:fld>
            <a:endParaRPr lang="en-US"/>
          </a:p>
        </p:txBody>
      </p:sp>
    </p:spTree>
    <p:extLst>
      <p:ext uri="{BB962C8B-B14F-4D97-AF65-F5344CB8AC3E}">
        <p14:creationId xmlns:p14="http://schemas.microsoft.com/office/powerpoint/2010/main" val="1323545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82816000-DDA3-5346-8EB6-6F06E05BE47A}"/>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8" name="Rectangle 6">
            <a:extLst>
              <a:ext uri="{FF2B5EF4-FFF2-40B4-BE49-F238E27FC236}">
                <a16:creationId xmlns:a16="http://schemas.microsoft.com/office/drawing/2014/main" id="{7B138BBA-8334-3C45-9351-1CAB8F2969E2}"/>
              </a:ext>
            </a:extLst>
          </p:cNvPr>
          <p:cNvSpPr>
            <a:spLocks noGrp="1" noChangeArrowheads="1"/>
          </p:cNvSpPr>
          <p:nvPr>
            <p:ph type="sldNum" sz="quarter" idx="11"/>
          </p:nvPr>
        </p:nvSpPr>
        <p:spPr/>
        <p:txBody>
          <a:bodyPr/>
          <a:lstStyle>
            <a:lvl1pPr>
              <a:defRPr/>
            </a:lvl1pPr>
          </a:lstStyle>
          <a:p>
            <a:pPr>
              <a:defRPr/>
            </a:pPr>
            <a:fld id="{A3B69025-D25C-FD48-9AEE-54AA14C55B71}" type="slidenum">
              <a:rPr lang="en-US"/>
              <a:pPr>
                <a:defRPr/>
              </a:pPr>
              <a:t>‹Nr.›</a:t>
            </a:fld>
            <a:endParaRPr lang="en-US"/>
          </a:p>
        </p:txBody>
      </p:sp>
    </p:spTree>
    <p:extLst>
      <p:ext uri="{BB962C8B-B14F-4D97-AF65-F5344CB8AC3E}">
        <p14:creationId xmlns:p14="http://schemas.microsoft.com/office/powerpoint/2010/main" val="71704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9735CFD6-8859-2440-9C7E-0FE0464587DD}"/>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6" name="Rectangle 6">
            <a:extLst>
              <a:ext uri="{FF2B5EF4-FFF2-40B4-BE49-F238E27FC236}">
                <a16:creationId xmlns:a16="http://schemas.microsoft.com/office/drawing/2014/main" id="{428EA422-5C92-7E4B-8A42-AB182A66A182}"/>
              </a:ext>
            </a:extLst>
          </p:cNvPr>
          <p:cNvSpPr>
            <a:spLocks noGrp="1" noChangeArrowheads="1"/>
          </p:cNvSpPr>
          <p:nvPr>
            <p:ph type="sldNum" sz="quarter" idx="11"/>
          </p:nvPr>
        </p:nvSpPr>
        <p:spPr/>
        <p:txBody>
          <a:bodyPr/>
          <a:lstStyle>
            <a:lvl1pPr>
              <a:defRPr/>
            </a:lvl1pPr>
          </a:lstStyle>
          <a:p>
            <a:pPr>
              <a:defRPr/>
            </a:pPr>
            <a:fld id="{8E095499-AD8D-E845-8421-4408BC4EBD59}" type="slidenum">
              <a:rPr lang="en-US"/>
              <a:pPr>
                <a:defRPr/>
              </a:pPr>
              <a:t>‹Nr.›</a:t>
            </a:fld>
            <a:endParaRPr lang="en-US"/>
          </a:p>
        </p:txBody>
      </p:sp>
    </p:spTree>
    <p:extLst>
      <p:ext uri="{BB962C8B-B14F-4D97-AF65-F5344CB8AC3E}">
        <p14:creationId xmlns:p14="http://schemas.microsoft.com/office/powerpoint/2010/main" val="1635271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46496F7-4714-5F48-8D18-FDFF9E20702D}"/>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6" name="Rectangle 6">
            <a:extLst>
              <a:ext uri="{FF2B5EF4-FFF2-40B4-BE49-F238E27FC236}">
                <a16:creationId xmlns:a16="http://schemas.microsoft.com/office/drawing/2014/main" id="{C7F1C256-305B-5D4E-BCD7-E172E6FF1A18}"/>
              </a:ext>
            </a:extLst>
          </p:cNvPr>
          <p:cNvSpPr>
            <a:spLocks noGrp="1" noChangeArrowheads="1"/>
          </p:cNvSpPr>
          <p:nvPr>
            <p:ph type="sldNum" sz="quarter" idx="11"/>
          </p:nvPr>
        </p:nvSpPr>
        <p:spPr/>
        <p:txBody>
          <a:bodyPr/>
          <a:lstStyle>
            <a:lvl1pPr>
              <a:defRPr/>
            </a:lvl1pPr>
          </a:lstStyle>
          <a:p>
            <a:pPr>
              <a:defRPr/>
            </a:pPr>
            <a:fld id="{643F0B17-7D1A-7E48-BC4B-5B1018CC0B3F}" type="slidenum">
              <a:rPr lang="en-US"/>
              <a:pPr>
                <a:defRPr/>
              </a:pPr>
              <a:t>‹Nr.›</a:t>
            </a:fld>
            <a:endParaRPr lang="en-US"/>
          </a:p>
        </p:txBody>
      </p:sp>
    </p:spTree>
    <p:extLst>
      <p:ext uri="{BB962C8B-B14F-4D97-AF65-F5344CB8AC3E}">
        <p14:creationId xmlns:p14="http://schemas.microsoft.com/office/powerpoint/2010/main" val="422694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C668744-AAC3-DF42-9C35-9D3180FC1204}"/>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710B5793-ED85-8342-8994-00E949833CF9}"/>
              </a:ext>
            </a:extLst>
          </p:cNvPr>
          <p:cNvSpPr>
            <a:spLocks noGrp="1" noChangeArrowheads="1"/>
          </p:cNvSpPr>
          <p:nvPr>
            <p:ph type="sldNum" sz="quarter" idx="11"/>
          </p:nvPr>
        </p:nvSpPr>
        <p:spPr/>
        <p:txBody>
          <a:bodyPr/>
          <a:lstStyle>
            <a:lvl1pPr>
              <a:defRPr/>
            </a:lvl1pPr>
          </a:lstStyle>
          <a:p>
            <a:pPr>
              <a:defRPr/>
            </a:pPr>
            <a:fld id="{FF7B3C10-EBBD-D247-BB71-C3AF8AFC29E7}" type="slidenum">
              <a:rPr lang="en-US"/>
              <a:pPr>
                <a:defRPr/>
              </a:pPr>
              <a:t>‹Nr.›</a:t>
            </a:fld>
            <a:endParaRPr lang="en-US"/>
          </a:p>
        </p:txBody>
      </p:sp>
    </p:spTree>
    <p:extLst>
      <p:ext uri="{BB962C8B-B14F-4D97-AF65-F5344CB8AC3E}">
        <p14:creationId xmlns:p14="http://schemas.microsoft.com/office/powerpoint/2010/main" val="76701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03CB6ED-DF50-4348-8A31-5022548E62E6}"/>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3D098FEC-2DCA-5849-BC33-83325798F4C9}"/>
              </a:ext>
            </a:extLst>
          </p:cNvPr>
          <p:cNvSpPr>
            <a:spLocks noGrp="1" noChangeArrowheads="1"/>
          </p:cNvSpPr>
          <p:nvPr>
            <p:ph type="sldNum" sz="quarter" idx="11"/>
          </p:nvPr>
        </p:nvSpPr>
        <p:spPr/>
        <p:txBody>
          <a:bodyPr/>
          <a:lstStyle>
            <a:lvl1pPr>
              <a:defRPr/>
            </a:lvl1pPr>
          </a:lstStyle>
          <a:p>
            <a:pPr>
              <a:defRPr/>
            </a:pPr>
            <a:fld id="{C11D7747-57BD-B14D-ADAB-28CBF4602342}" type="slidenum">
              <a:rPr lang="en-US"/>
              <a:pPr>
                <a:defRPr/>
              </a:pPr>
              <a:t>‹Nr.›</a:t>
            </a:fld>
            <a:endParaRPr lang="en-US"/>
          </a:p>
        </p:txBody>
      </p:sp>
    </p:spTree>
    <p:extLst>
      <p:ext uri="{BB962C8B-B14F-4D97-AF65-F5344CB8AC3E}">
        <p14:creationId xmlns:p14="http://schemas.microsoft.com/office/powerpoint/2010/main" val="1644419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ADF3959-6E6D-BC4D-8EA3-DAEBB2B62919}"/>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B7596CAE-0F19-2443-BDB3-D906CBBCF8AD}"/>
              </a:ext>
            </a:extLst>
          </p:cNvPr>
          <p:cNvSpPr>
            <a:spLocks noGrp="1" noChangeArrowheads="1"/>
          </p:cNvSpPr>
          <p:nvPr>
            <p:ph type="sldNum" sz="quarter" idx="11"/>
          </p:nvPr>
        </p:nvSpPr>
        <p:spPr/>
        <p:txBody>
          <a:bodyPr/>
          <a:lstStyle>
            <a:lvl1pPr>
              <a:defRPr/>
            </a:lvl1pPr>
          </a:lstStyle>
          <a:p>
            <a:pPr>
              <a:defRPr/>
            </a:pPr>
            <a:fld id="{8E603105-980A-3141-AC54-A16B65C2408D}" type="slidenum">
              <a:rPr lang="en-US"/>
              <a:pPr>
                <a:defRPr/>
              </a:pPr>
              <a:t>‹Nr.›</a:t>
            </a:fld>
            <a:endParaRPr lang="en-US"/>
          </a:p>
        </p:txBody>
      </p:sp>
    </p:spTree>
    <p:extLst>
      <p:ext uri="{BB962C8B-B14F-4D97-AF65-F5344CB8AC3E}">
        <p14:creationId xmlns:p14="http://schemas.microsoft.com/office/powerpoint/2010/main" val="1363957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a:extLst>
              <a:ext uri="{FF2B5EF4-FFF2-40B4-BE49-F238E27FC236}">
                <a16:creationId xmlns:a16="http://schemas.microsoft.com/office/drawing/2014/main" id="{253F233E-E88E-C442-8394-FF510B9C7ED4}"/>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4" name="Rectangle 6">
            <a:extLst>
              <a:ext uri="{FF2B5EF4-FFF2-40B4-BE49-F238E27FC236}">
                <a16:creationId xmlns:a16="http://schemas.microsoft.com/office/drawing/2014/main" id="{A5EF92DA-4F0F-2B41-B540-811E305AB275}"/>
              </a:ext>
            </a:extLst>
          </p:cNvPr>
          <p:cNvSpPr>
            <a:spLocks noGrp="1" noChangeArrowheads="1"/>
          </p:cNvSpPr>
          <p:nvPr>
            <p:ph type="sldNum" sz="quarter" idx="11"/>
          </p:nvPr>
        </p:nvSpPr>
        <p:spPr/>
        <p:txBody>
          <a:bodyPr/>
          <a:lstStyle>
            <a:lvl1pPr>
              <a:defRPr/>
            </a:lvl1pPr>
          </a:lstStyle>
          <a:p>
            <a:pPr>
              <a:defRPr/>
            </a:pPr>
            <a:fld id="{20C5F745-34BF-1F41-8374-9DBE3C0CC7F6}" type="slidenum">
              <a:rPr lang="en-US"/>
              <a:pPr>
                <a:defRPr/>
              </a:pPr>
              <a:t>‹Nr.›</a:t>
            </a:fld>
            <a:endParaRPr lang="en-US"/>
          </a:p>
        </p:txBody>
      </p:sp>
    </p:spTree>
    <p:extLst>
      <p:ext uri="{BB962C8B-B14F-4D97-AF65-F5344CB8AC3E}">
        <p14:creationId xmlns:p14="http://schemas.microsoft.com/office/powerpoint/2010/main" val="2306189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0F6714B-4BEA-5445-8FF6-8FC3FDF32053}"/>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3" name="Rectangle 6">
            <a:extLst>
              <a:ext uri="{FF2B5EF4-FFF2-40B4-BE49-F238E27FC236}">
                <a16:creationId xmlns:a16="http://schemas.microsoft.com/office/drawing/2014/main" id="{19B9B9DF-918A-104D-AF9E-785472BC887A}"/>
              </a:ext>
            </a:extLst>
          </p:cNvPr>
          <p:cNvSpPr>
            <a:spLocks noGrp="1" noChangeArrowheads="1"/>
          </p:cNvSpPr>
          <p:nvPr>
            <p:ph type="sldNum" sz="quarter" idx="11"/>
          </p:nvPr>
        </p:nvSpPr>
        <p:spPr/>
        <p:txBody>
          <a:bodyPr/>
          <a:lstStyle>
            <a:lvl1pPr>
              <a:defRPr/>
            </a:lvl1pPr>
          </a:lstStyle>
          <a:p>
            <a:pPr>
              <a:defRPr/>
            </a:pPr>
            <a:fld id="{316C9B37-C7C7-AC48-B8AD-C02E7C0D5523}" type="slidenum">
              <a:rPr lang="en-US"/>
              <a:pPr>
                <a:defRPr/>
              </a:pPr>
              <a:t>‹Nr.›</a:t>
            </a:fld>
            <a:endParaRPr lang="en-US"/>
          </a:p>
        </p:txBody>
      </p:sp>
    </p:spTree>
    <p:extLst>
      <p:ext uri="{BB962C8B-B14F-4D97-AF65-F5344CB8AC3E}">
        <p14:creationId xmlns:p14="http://schemas.microsoft.com/office/powerpoint/2010/main" val="397285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813A602-3F8D-8F44-971B-E1DC95C00E54}"/>
              </a:ext>
            </a:extLst>
          </p:cNvPr>
          <p:cNvSpPr>
            <a:spLocks noGrp="1" noChangeArrowheads="1"/>
          </p:cNvSpPr>
          <p:nvPr>
            <p:ph type="ftr" sz="quarter" idx="10"/>
          </p:nvPr>
        </p:nvSpPr>
        <p:spPr>
          <a:xfrm>
            <a:off x="252413" y="6500813"/>
            <a:ext cx="5638800" cy="228600"/>
          </a:xfrm>
        </p:spPr>
        <p:txBody>
          <a:bodyPr/>
          <a:lstStyle>
            <a:lvl1pPr>
              <a:defRPr/>
            </a:lvl1pPr>
          </a:lstStyle>
          <a:p>
            <a:pPr>
              <a:defRPr/>
            </a:pPr>
            <a:r>
              <a:rPr lang="en-US"/>
              <a:t>M3AAWG 44th General Meeting | Brooklyn | October 2018</a:t>
            </a:r>
            <a:endParaRPr lang="en-US" sz="1400" dirty="0"/>
          </a:p>
        </p:txBody>
      </p:sp>
    </p:spTree>
    <p:extLst>
      <p:ext uri="{BB962C8B-B14F-4D97-AF65-F5344CB8AC3E}">
        <p14:creationId xmlns:p14="http://schemas.microsoft.com/office/powerpoint/2010/main" val="849086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789A2011-92A7-BD47-AAAE-6BF6AB57EDCC}"/>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595074B4-D59F-2546-96E8-D2E199C71F71}"/>
              </a:ext>
            </a:extLst>
          </p:cNvPr>
          <p:cNvSpPr>
            <a:spLocks noGrp="1" noChangeArrowheads="1"/>
          </p:cNvSpPr>
          <p:nvPr>
            <p:ph type="sldNum" sz="quarter" idx="11"/>
          </p:nvPr>
        </p:nvSpPr>
        <p:spPr/>
        <p:txBody>
          <a:bodyPr/>
          <a:lstStyle>
            <a:lvl1pPr>
              <a:defRPr/>
            </a:lvl1pPr>
          </a:lstStyle>
          <a:p>
            <a:pPr>
              <a:defRPr/>
            </a:pPr>
            <a:fld id="{3A02C629-7642-1744-BC0E-87954B54E2D8}" type="slidenum">
              <a:rPr lang="en-US"/>
              <a:pPr>
                <a:defRPr/>
              </a:pPr>
              <a:t>‹Nr.›</a:t>
            </a:fld>
            <a:endParaRPr lang="en-US"/>
          </a:p>
        </p:txBody>
      </p:sp>
    </p:spTree>
    <p:extLst>
      <p:ext uri="{BB962C8B-B14F-4D97-AF65-F5344CB8AC3E}">
        <p14:creationId xmlns:p14="http://schemas.microsoft.com/office/powerpoint/2010/main" val="3363035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FC4C23D2-2E89-0841-BAF5-A184354C4B96}"/>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4467A87B-143B-A144-9EC8-21E84CA78DB0}"/>
              </a:ext>
            </a:extLst>
          </p:cNvPr>
          <p:cNvSpPr>
            <a:spLocks noGrp="1" noChangeArrowheads="1"/>
          </p:cNvSpPr>
          <p:nvPr>
            <p:ph type="sldNum" sz="quarter" idx="11"/>
          </p:nvPr>
        </p:nvSpPr>
        <p:spPr/>
        <p:txBody>
          <a:bodyPr/>
          <a:lstStyle>
            <a:lvl1pPr>
              <a:defRPr/>
            </a:lvl1pPr>
          </a:lstStyle>
          <a:p>
            <a:pPr>
              <a:defRPr/>
            </a:pPr>
            <a:fld id="{CD70BD4B-E225-294C-865E-BF296454D2A7}" type="slidenum">
              <a:rPr lang="en-US"/>
              <a:pPr>
                <a:defRPr/>
              </a:pPr>
              <a:t>‹Nr.›</a:t>
            </a:fld>
            <a:endParaRPr lang="en-US"/>
          </a:p>
        </p:txBody>
      </p:sp>
    </p:spTree>
    <p:extLst>
      <p:ext uri="{BB962C8B-B14F-4D97-AF65-F5344CB8AC3E}">
        <p14:creationId xmlns:p14="http://schemas.microsoft.com/office/powerpoint/2010/main" val="2279273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A98F7ACC-2F24-DE41-8103-1CCCC265BAE5}"/>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6" name="Rectangle 6">
            <a:extLst>
              <a:ext uri="{FF2B5EF4-FFF2-40B4-BE49-F238E27FC236}">
                <a16:creationId xmlns:a16="http://schemas.microsoft.com/office/drawing/2014/main" id="{5D525E6E-1625-8547-B3A8-8A96D0491A7B}"/>
              </a:ext>
            </a:extLst>
          </p:cNvPr>
          <p:cNvSpPr>
            <a:spLocks noGrp="1" noChangeArrowheads="1"/>
          </p:cNvSpPr>
          <p:nvPr>
            <p:ph type="sldNum" sz="quarter" idx="11"/>
          </p:nvPr>
        </p:nvSpPr>
        <p:spPr/>
        <p:txBody>
          <a:bodyPr/>
          <a:lstStyle>
            <a:lvl1pPr>
              <a:defRPr/>
            </a:lvl1pPr>
          </a:lstStyle>
          <a:p>
            <a:pPr>
              <a:defRPr/>
            </a:pPr>
            <a:fld id="{E00B556A-554B-A94C-882A-D2747152B681}" type="slidenum">
              <a:rPr lang="en-US"/>
              <a:pPr>
                <a:defRPr/>
              </a:pPr>
              <a:t>‹Nr.›</a:t>
            </a:fld>
            <a:endParaRPr lang="en-US"/>
          </a:p>
        </p:txBody>
      </p:sp>
    </p:spTree>
    <p:extLst>
      <p:ext uri="{BB962C8B-B14F-4D97-AF65-F5344CB8AC3E}">
        <p14:creationId xmlns:p14="http://schemas.microsoft.com/office/powerpoint/2010/main" val="1810089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6AFFBB74-39EA-E74A-9369-1676A44DD3C1}"/>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8" name="Rectangle 6">
            <a:extLst>
              <a:ext uri="{FF2B5EF4-FFF2-40B4-BE49-F238E27FC236}">
                <a16:creationId xmlns:a16="http://schemas.microsoft.com/office/drawing/2014/main" id="{9F3C1955-072E-DA43-B23A-5756321326E1}"/>
              </a:ext>
            </a:extLst>
          </p:cNvPr>
          <p:cNvSpPr>
            <a:spLocks noGrp="1" noChangeArrowheads="1"/>
          </p:cNvSpPr>
          <p:nvPr>
            <p:ph type="sldNum" sz="quarter" idx="11"/>
          </p:nvPr>
        </p:nvSpPr>
        <p:spPr/>
        <p:txBody>
          <a:bodyPr/>
          <a:lstStyle>
            <a:lvl1pPr>
              <a:defRPr/>
            </a:lvl1pPr>
          </a:lstStyle>
          <a:p>
            <a:pPr>
              <a:defRPr/>
            </a:pPr>
            <a:fld id="{CA1E9E7E-C6C1-0F42-BC37-C428DA2BB90D}" type="slidenum">
              <a:rPr lang="en-US"/>
              <a:pPr>
                <a:defRPr/>
              </a:pPr>
              <a:t>‹Nr.›</a:t>
            </a:fld>
            <a:endParaRPr lang="en-US"/>
          </a:p>
        </p:txBody>
      </p:sp>
    </p:spTree>
    <p:extLst>
      <p:ext uri="{BB962C8B-B14F-4D97-AF65-F5344CB8AC3E}">
        <p14:creationId xmlns:p14="http://schemas.microsoft.com/office/powerpoint/2010/main" val="19029248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EAD957C-4FD8-4C4C-99AB-D458AA7CB971}"/>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6" name="Rectangle 6">
            <a:extLst>
              <a:ext uri="{FF2B5EF4-FFF2-40B4-BE49-F238E27FC236}">
                <a16:creationId xmlns:a16="http://schemas.microsoft.com/office/drawing/2014/main" id="{1702598B-0A7D-CD4D-A7AF-504C152102B5}"/>
              </a:ext>
            </a:extLst>
          </p:cNvPr>
          <p:cNvSpPr>
            <a:spLocks noGrp="1" noChangeArrowheads="1"/>
          </p:cNvSpPr>
          <p:nvPr>
            <p:ph type="sldNum" sz="quarter" idx="11"/>
          </p:nvPr>
        </p:nvSpPr>
        <p:spPr/>
        <p:txBody>
          <a:bodyPr/>
          <a:lstStyle>
            <a:lvl1pPr>
              <a:defRPr/>
            </a:lvl1pPr>
          </a:lstStyle>
          <a:p>
            <a:pPr>
              <a:defRPr/>
            </a:pPr>
            <a:fld id="{608CED93-3AD7-F448-85A3-F9B79F988A53}" type="slidenum">
              <a:rPr lang="en-US"/>
              <a:pPr>
                <a:defRPr/>
              </a:pPr>
              <a:t>‹Nr.›</a:t>
            </a:fld>
            <a:endParaRPr lang="en-US"/>
          </a:p>
        </p:txBody>
      </p:sp>
    </p:spTree>
    <p:extLst>
      <p:ext uri="{BB962C8B-B14F-4D97-AF65-F5344CB8AC3E}">
        <p14:creationId xmlns:p14="http://schemas.microsoft.com/office/powerpoint/2010/main" val="1479779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956333A4-6073-9244-9281-1C9C94191A2F}"/>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6" name="Rectangle 6">
            <a:extLst>
              <a:ext uri="{FF2B5EF4-FFF2-40B4-BE49-F238E27FC236}">
                <a16:creationId xmlns:a16="http://schemas.microsoft.com/office/drawing/2014/main" id="{9385C77D-FEA3-C945-B4AF-71D37283D9AD}"/>
              </a:ext>
            </a:extLst>
          </p:cNvPr>
          <p:cNvSpPr>
            <a:spLocks noGrp="1" noChangeArrowheads="1"/>
          </p:cNvSpPr>
          <p:nvPr>
            <p:ph type="sldNum" sz="quarter" idx="11"/>
          </p:nvPr>
        </p:nvSpPr>
        <p:spPr/>
        <p:txBody>
          <a:bodyPr/>
          <a:lstStyle>
            <a:lvl1pPr>
              <a:defRPr/>
            </a:lvl1pPr>
          </a:lstStyle>
          <a:p>
            <a:pPr>
              <a:defRPr/>
            </a:pPr>
            <a:fld id="{2DC6B83A-C651-5B41-B0B8-4240F674B1F5}" type="slidenum">
              <a:rPr lang="en-US"/>
              <a:pPr>
                <a:defRPr/>
              </a:pPr>
              <a:t>‹Nr.›</a:t>
            </a:fld>
            <a:endParaRPr lang="en-US"/>
          </a:p>
        </p:txBody>
      </p:sp>
    </p:spTree>
    <p:extLst>
      <p:ext uri="{BB962C8B-B14F-4D97-AF65-F5344CB8AC3E}">
        <p14:creationId xmlns:p14="http://schemas.microsoft.com/office/powerpoint/2010/main" val="3741502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DB5D28B-849A-FA45-A31E-FD6CAE32FAE7}"/>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08A7074E-E757-0C41-8C9C-E1B04164ACC0}"/>
              </a:ext>
            </a:extLst>
          </p:cNvPr>
          <p:cNvSpPr>
            <a:spLocks noGrp="1" noChangeArrowheads="1"/>
          </p:cNvSpPr>
          <p:nvPr>
            <p:ph type="sldNum" sz="quarter" idx="11"/>
          </p:nvPr>
        </p:nvSpPr>
        <p:spPr/>
        <p:txBody>
          <a:bodyPr/>
          <a:lstStyle>
            <a:lvl1pPr>
              <a:defRPr/>
            </a:lvl1pPr>
          </a:lstStyle>
          <a:p>
            <a:pPr>
              <a:defRPr/>
            </a:pPr>
            <a:fld id="{46A46365-15B3-AE4C-BA8A-0D49498CFFE7}" type="slidenum">
              <a:rPr lang="en-US"/>
              <a:pPr>
                <a:defRPr/>
              </a:pPr>
              <a:t>‹Nr.›</a:t>
            </a:fld>
            <a:endParaRPr lang="en-US"/>
          </a:p>
        </p:txBody>
      </p:sp>
    </p:spTree>
    <p:extLst>
      <p:ext uri="{BB962C8B-B14F-4D97-AF65-F5344CB8AC3E}">
        <p14:creationId xmlns:p14="http://schemas.microsoft.com/office/powerpoint/2010/main" val="710248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980DF11-BCB4-DA44-9F58-237C47F1A579}"/>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611C0F0C-24C4-214E-B313-7B75E3B03852}"/>
              </a:ext>
            </a:extLst>
          </p:cNvPr>
          <p:cNvSpPr>
            <a:spLocks noGrp="1" noChangeArrowheads="1"/>
          </p:cNvSpPr>
          <p:nvPr>
            <p:ph type="sldNum" sz="quarter" idx="11"/>
          </p:nvPr>
        </p:nvSpPr>
        <p:spPr/>
        <p:txBody>
          <a:bodyPr/>
          <a:lstStyle>
            <a:lvl1pPr>
              <a:defRPr/>
            </a:lvl1pPr>
          </a:lstStyle>
          <a:p>
            <a:pPr>
              <a:defRPr/>
            </a:pPr>
            <a:fld id="{16BB3040-094E-DC41-8F0A-8E162CA5BE5C}" type="slidenum">
              <a:rPr lang="en-US"/>
              <a:pPr>
                <a:defRPr/>
              </a:pPr>
              <a:t>‹Nr.›</a:t>
            </a:fld>
            <a:endParaRPr lang="en-US"/>
          </a:p>
        </p:txBody>
      </p:sp>
    </p:spTree>
    <p:extLst>
      <p:ext uri="{BB962C8B-B14F-4D97-AF65-F5344CB8AC3E}">
        <p14:creationId xmlns:p14="http://schemas.microsoft.com/office/powerpoint/2010/main" val="130554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26850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CE9DCE06-F7A4-0848-8644-BCF404EE55F2}"/>
              </a:ext>
            </a:extLst>
          </p:cNvPr>
          <p:cNvSpPr>
            <a:spLocks noGrp="1" noChangeArrowheads="1"/>
          </p:cNvSpPr>
          <p:nvPr>
            <p:ph type="ftr" sz="quarter" idx="10"/>
          </p:nvPr>
        </p:nvSpPr>
        <p:spPr>
          <a:xfrm>
            <a:off x="241300" y="6500813"/>
            <a:ext cx="5703888" cy="292100"/>
          </a:xfrm>
        </p:spPr>
        <p:txBody>
          <a:bodyPr/>
          <a:lstStyle>
            <a:lvl1pPr>
              <a:defRPr/>
            </a:lvl1pPr>
          </a:lstStyle>
          <a:p>
            <a:pPr>
              <a:defRPr/>
            </a:pPr>
            <a:r>
              <a:rPr lang="en-US"/>
              <a:t>M3AAWG 44th General Meeting | Brooklyn | October 2018</a:t>
            </a:r>
            <a:endParaRPr lang="en-US" sz="1400"/>
          </a:p>
        </p:txBody>
      </p:sp>
    </p:spTree>
    <p:extLst>
      <p:ext uri="{BB962C8B-B14F-4D97-AF65-F5344CB8AC3E}">
        <p14:creationId xmlns:p14="http://schemas.microsoft.com/office/powerpoint/2010/main" val="101967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44076"/>
            <a:ext cx="8229600" cy="645414"/>
          </a:xfrm>
        </p:spPr>
        <p:txBody>
          <a:bodyPr/>
          <a:lstStyle/>
          <a:p>
            <a:r>
              <a:rPr lang="en-US" dirty="0"/>
              <a:t>Click to edit Master title style</a:t>
            </a:r>
          </a:p>
        </p:txBody>
      </p:sp>
      <p:sp>
        <p:nvSpPr>
          <p:cNvPr id="3" name="Content Placeholder 2"/>
          <p:cNvSpPr>
            <a:spLocks noGrp="1"/>
          </p:cNvSpPr>
          <p:nvPr>
            <p:ph idx="1"/>
          </p:nvPr>
        </p:nvSpPr>
        <p:spPr>
          <a:xfrm>
            <a:off x="533400" y="3418019"/>
            <a:ext cx="8229600" cy="1841275"/>
          </a:xfrm>
        </p:spPr>
        <p:txBody>
          <a:bodyPr/>
          <a:lstStyle/>
          <a:p>
            <a:pPr lvl="0"/>
            <a:r>
              <a:rPr lang="en-US" dirty="0"/>
              <a:t>Click to edit Master text styles</a:t>
            </a:r>
          </a:p>
          <a:p>
            <a:pPr lvl="1"/>
            <a:r>
              <a:rPr lang="en-US" dirty="0"/>
              <a:t>Second level</a:t>
            </a:r>
          </a:p>
          <a:p>
            <a:pPr lvl="2"/>
            <a:r>
              <a:rPr lang="en-US" dirty="0"/>
              <a:t>Third level</a:t>
            </a:r>
          </a:p>
        </p:txBody>
      </p:sp>
      <p:sp>
        <p:nvSpPr>
          <p:cNvPr id="4" name="Rectangle 5">
            <a:extLst>
              <a:ext uri="{FF2B5EF4-FFF2-40B4-BE49-F238E27FC236}">
                <a16:creationId xmlns:a16="http://schemas.microsoft.com/office/drawing/2014/main" id="{2BC11C01-6D00-304C-9A82-391E8568B25B}"/>
              </a:ext>
            </a:extLst>
          </p:cNvPr>
          <p:cNvSpPr>
            <a:spLocks noGrp="1" noChangeArrowheads="1"/>
          </p:cNvSpPr>
          <p:nvPr>
            <p:ph type="ftr" sz="quarter" idx="10"/>
          </p:nvPr>
        </p:nvSpPr>
        <p:spPr>
          <a:xfrm>
            <a:off x="273050" y="6500813"/>
            <a:ext cx="5703888" cy="292100"/>
          </a:xfrm>
        </p:spPr>
        <p:txBody>
          <a:bodyPr/>
          <a:lstStyle>
            <a:lvl1pPr>
              <a:defRPr/>
            </a:lvl1pPr>
          </a:lstStyle>
          <a:p>
            <a:pPr>
              <a:defRPr/>
            </a:pPr>
            <a:r>
              <a:rPr lang="en-US"/>
              <a:t>M3AAWG 44th General Meeting | Brooklyn | October 2018</a:t>
            </a:r>
            <a:endParaRPr lang="en-US" sz="1400"/>
          </a:p>
        </p:txBody>
      </p:sp>
    </p:spTree>
    <p:extLst>
      <p:ext uri="{BB962C8B-B14F-4D97-AF65-F5344CB8AC3E}">
        <p14:creationId xmlns:p14="http://schemas.microsoft.com/office/powerpoint/2010/main" val="222135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900085"/>
            <a:ext cx="8229600" cy="533400"/>
          </a:xfrm>
        </p:spPr>
        <p:txBody>
          <a:bodyPr/>
          <a:lstStyle/>
          <a:p>
            <a:r>
              <a:rPr lang="en-US"/>
              <a:t>Click to edit Master title style</a:t>
            </a:r>
          </a:p>
        </p:txBody>
      </p:sp>
      <p:sp>
        <p:nvSpPr>
          <p:cNvPr id="3" name="Content Placeholder 2"/>
          <p:cNvSpPr>
            <a:spLocks noGrp="1"/>
          </p:cNvSpPr>
          <p:nvPr>
            <p:ph sz="half" idx="1"/>
          </p:nvPr>
        </p:nvSpPr>
        <p:spPr>
          <a:xfrm>
            <a:off x="533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24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Rectangle 5">
            <a:extLst>
              <a:ext uri="{FF2B5EF4-FFF2-40B4-BE49-F238E27FC236}">
                <a16:creationId xmlns:a16="http://schemas.microsoft.com/office/drawing/2014/main" id="{2D245CEE-EF0A-5742-8B15-817249BE87CE}"/>
              </a:ext>
            </a:extLst>
          </p:cNvPr>
          <p:cNvSpPr>
            <a:spLocks noGrp="1" noChangeArrowheads="1"/>
          </p:cNvSpPr>
          <p:nvPr>
            <p:ph type="ftr" sz="quarter" idx="10"/>
          </p:nvPr>
        </p:nvSpPr>
        <p:spPr>
          <a:xfrm>
            <a:off x="273050" y="6477000"/>
            <a:ext cx="5703888" cy="249238"/>
          </a:xfrm>
        </p:spPr>
        <p:txBody>
          <a:bodyPr/>
          <a:lstStyle>
            <a:lvl1pPr>
              <a:defRPr/>
            </a:lvl1pPr>
          </a:lstStyle>
          <a:p>
            <a:pPr>
              <a:defRPr/>
            </a:pPr>
            <a:r>
              <a:rPr lang="en-US"/>
              <a:t>M3AAWG 44th General Meeting | Brooklyn | October 2018</a:t>
            </a:r>
            <a:endParaRPr lang="en-US" sz="1400"/>
          </a:p>
        </p:txBody>
      </p:sp>
    </p:spTree>
    <p:extLst>
      <p:ext uri="{BB962C8B-B14F-4D97-AF65-F5344CB8AC3E}">
        <p14:creationId xmlns:p14="http://schemas.microsoft.com/office/powerpoint/2010/main" val="221924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F7BE34F-ECD1-8F4D-B26B-C18036F339CF}"/>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CF40381F-CD9E-5844-B0F1-DC5300E308E7}"/>
              </a:ext>
            </a:extLst>
          </p:cNvPr>
          <p:cNvSpPr>
            <a:spLocks noGrp="1" noChangeArrowheads="1"/>
          </p:cNvSpPr>
          <p:nvPr>
            <p:ph type="sldNum" sz="quarter" idx="11"/>
          </p:nvPr>
        </p:nvSpPr>
        <p:spPr/>
        <p:txBody>
          <a:bodyPr/>
          <a:lstStyle>
            <a:lvl1pPr>
              <a:defRPr/>
            </a:lvl1pPr>
          </a:lstStyle>
          <a:p>
            <a:pPr>
              <a:defRPr/>
            </a:pPr>
            <a:fld id="{C0FAD6CC-7701-DF4D-9247-E0E47BB49B48}" type="slidenum">
              <a:rPr lang="en-US"/>
              <a:pPr>
                <a:defRPr/>
              </a:pPr>
              <a:t>‹Nr.›</a:t>
            </a:fld>
            <a:endParaRPr lang="en-US"/>
          </a:p>
        </p:txBody>
      </p:sp>
    </p:spTree>
    <p:extLst>
      <p:ext uri="{BB962C8B-B14F-4D97-AF65-F5344CB8AC3E}">
        <p14:creationId xmlns:p14="http://schemas.microsoft.com/office/powerpoint/2010/main" val="134745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a:extLst>
              <a:ext uri="{FF2B5EF4-FFF2-40B4-BE49-F238E27FC236}">
                <a16:creationId xmlns:a16="http://schemas.microsoft.com/office/drawing/2014/main" id="{9FFFAAED-719C-6945-AA34-91F6ECD2FFBC}"/>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4" name="Rectangle 6">
            <a:extLst>
              <a:ext uri="{FF2B5EF4-FFF2-40B4-BE49-F238E27FC236}">
                <a16:creationId xmlns:a16="http://schemas.microsoft.com/office/drawing/2014/main" id="{E08FC7F6-0132-B245-9300-99B5FBDF6D1A}"/>
              </a:ext>
            </a:extLst>
          </p:cNvPr>
          <p:cNvSpPr>
            <a:spLocks noGrp="1" noChangeArrowheads="1"/>
          </p:cNvSpPr>
          <p:nvPr>
            <p:ph type="sldNum" sz="quarter" idx="11"/>
          </p:nvPr>
        </p:nvSpPr>
        <p:spPr/>
        <p:txBody>
          <a:bodyPr/>
          <a:lstStyle>
            <a:lvl1pPr>
              <a:defRPr/>
            </a:lvl1pPr>
          </a:lstStyle>
          <a:p>
            <a:pPr>
              <a:defRPr/>
            </a:pPr>
            <a:fld id="{A4C66882-CDE3-614F-943C-23EBED262747}" type="slidenum">
              <a:rPr lang="en-US"/>
              <a:pPr>
                <a:defRPr/>
              </a:pPr>
              <a:t>‹Nr.›</a:t>
            </a:fld>
            <a:endParaRPr lang="en-US"/>
          </a:p>
        </p:txBody>
      </p:sp>
    </p:spTree>
    <p:extLst>
      <p:ext uri="{BB962C8B-B14F-4D97-AF65-F5344CB8AC3E}">
        <p14:creationId xmlns:p14="http://schemas.microsoft.com/office/powerpoint/2010/main" val="69640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26C3E4-E424-B849-AB7C-9F3603FA52B4}"/>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3" name="Rectangle 6">
            <a:extLst>
              <a:ext uri="{FF2B5EF4-FFF2-40B4-BE49-F238E27FC236}">
                <a16:creationId xmlns:a16="http://schemas.microsoft.com/office/drawing/2014/main" id="{BB65672F-CFCE-DC47-8F5B-C6280B6B9DB8}"/>
              </a:ext>
            </a:extLst>
          </p:cNvPr>
          <p:cNvSpPr>
            <a:spLocks noGrp="1" noChangeArrowheads="1"/>
          </p:cNvSpPr>
          <p:nvPr>
            <p:ph type="sldNum" sz="quarter" idx="11"/>
          </p:nvPr>
        </p:nvSpPr>
        <p:spPr/>
        <p:txBody>
          <a:bodyPr/>
          <a:lstStyle>
            <a:lvl1pPr>
              <a:defRPr/>
            </a:lvl1pPr>
          </a:lstStyle>
          <a:p>
            <a:pPr>
              <a:defRPr/>
            </a:pPr>
            <a:fld id="{049820C7-F0A4-A244-B0B7-9076FCA89F0F}" type="slidenum">
              <a:rPr lang="en-US"/>
              <a:pPr>
                <a:defRPr/>
              </a:pPr>
              <a:t>‹Nr.›</a:t>
            </a:fld>
            <a:endParaRPr lang="en-US"/>
          </a:p>
        </p:txBody>
      </p:sp>
    </p:spTree>
    <p:extLst>
      <p:ext uri="{BB962C8B-B14F-4D97-AF65-F5344CB8AC3E}">
        <p14:creationId xmlns:p14="http://schemas.microsoft.com/office/powerpoint/2010/main" val="288673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170AE629-DD63-5643-A26E-C76FED88C43F}"/>
              </a:ext>
            </a:extLst>
          </p:cNvPr>
          <p:cNvSpPr>
            <a:spLocks noGrp="1" noChangeArrowheads="1"/>
          </p:cNvSpPr>
          <p:nvPr>
            <p:ph type="ftr" sz="quarter" idx="10"/>
          </p:nvPr>
        </p:nvSpPr>
        <p:spPr/>
        <p:txBody>
          <a:bodyPr/>
          <a:lstStyle>
            <a:lvl1pPr>
              <a:defRPr/>
            </a:lvl1pPr>
          </a:lstStyle>
          <a:p>
            <a:pPr>
              <a:defRPr/>
            </a:pPr>
            <a:r>
              <a:rPr lang="en-US"/>
              <a:t>M3AAWG 44th General Meeting | Brooklyn | October 2018</a:t>
            </a:r>
          </a:p>
        </p:txBody>
      </p:sp>
      <p:sp>
        <p:nvSpPr>
          <p:cNvPr id="5" name="Rectangle 6">
            <a:extLst>
              <a:ext uri="{FF2B5EF4-FFF2-40B4-BE49-F238E27FC236}">
                <a16:creationId xmlns:a16="http://schemas.microsoft.com/office/drawing/2014/main" id="{4FCF0BFE-5854-1049-9E05-CE638E8545C8}"/>
              </a:ext>
            </a:extLst>
          </p:cNvPr>
          <p:cNvSpPr>
            <a:spLocks noGrp="1" noChangeArrowheads="1"/>
          </p:cNvSpPr>
          <p:nvPr>
            <p:ph type="sldNum" sz="quarter" idx="11"/>
          </p:nvPr>
        </p:nvSpPr>
        <p:spPr/>
        <p:txBody>
          <a:bodyPr/>
          <a:lstStyle>
            <a:lvl1pPr>
              <a:defRPr/>
            </a:lvl1pPr>
          </a:lstStyle>
          <a:p>
            <a:pPr>
              <a:defRPr/>
            </a:pPr>
            <a:fld id="{122704C4-892D-EC49-87CC-0082768877E7}" type="slidenum">
              <a:rPr lang="en-US"/>
              <a:pPr>
                <a:defRPr/>
              </a:pPr>
              <a:t>‹Nr.›</a:t>
            </a:fld>
            <a:endParaRPr lang="en-US"/>
          </a:p>
        </p:txBody>
      </p:sp>
    </p:spTree>
    <p:extLst>
      <p:ext uri="{BB962C8B-B14F-4D97-AF65-F5344CB8AC3E}">
        <p14:creationId xmlns:p14="http://schemas.microsoft.com/office/powerpoint/2010/main" val="316657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descr="Slide1.jpg">
            <a:extLst>
              <a:ext uri="{FF2B5EF4-FFF2-40B4-BE49-F238E27FC236}">
                <a16:creationId xmlns:a16="http://schemas.microsoft.com/office/drawing/2014/main" id="{34610081-0228-6D4A-B889-83143210B7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82BA5B44-62CD-3844-8AFB-F32AF3362C3E}"/>
              </a:ext>
            </a:extLst>
          </p:cNvPr>
          <p:cNvSpPr>
            <a:spLocks noChangeArrowheads="1"/>
          </p:cNvSpPr>
          <p:nvPr/>
        </p:nvSpPr>
        <p:spPr bwMode="auto">
          <a:xfrm>
            <a:off x="152400" y="5562600"/>
            <a:ext cx="5715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z="1200"/>
          </a:p>
        </p:txBody>
      </p:sp>
      <p:sp>
        <p:nvSpPr>
          <p:cNvPr id="1028" name="Rectangle 2">
            <a:extLst>
              <a:ext uri="{FF2B5EF4-FFF2-40B4-BE49-F238E27FC236}">
                <a16:creationId xmlns:a16="http://schemas.microsoft.com/office/drawing/2014/main" id="{F9F790F7-9E17-EB42-8FA4-E706EE0A7CC3}"/>
              </a:ext>
            </a:extLst>
          </p:cNvPr>
          <p:cNvSpPr>
            <a:spLocks noGrp="1" noChangeArrowheads="1"/>
          </p:cNvSpPr>
          <p:nvPr>
            <p:ph type="title"/>
          </p:nvPr>
        </p:nvSpPr>
        <p:spPr bwMode="auto">
          <a:xfrm>
            <a:off x="533400" y="3124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1BCE7CEF-740F-0A49-B872-9D6534280E48}"/>
              </a:ext>
            </a:extLst>
          </p:cNvPr>
          <p:cNvSpPr>
            <a:spLocks noGrp="1" noChangeArrowheads="1"/>
          </p:cNvSpPr>
          <p:nvPr>
            <p:ph type="body" idx="1"/>
          </p:nvPr>
        </p:nvSpPr>
        <p:spPr bwMode="auto">
          <a:xfrm>
            <a:off x="533400" y="3810000"/>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Second Level</a:t>
            </a:r>
          </a:p>
        </p:txBody>
      </p:sp>
      <p:pic>
        <p:nvPicPr>
          <p:cNvPr id="1030" name="Picture 2" descr="MAAWG-vert-highrez.png">
            <a:extLst>
              <a:ext uri="{FF2B5EF4-FFF2-40B4-BE49-F238E27FC236}">
                <a16:creationId xmlns:a16="http://schemas.microsoft.com/office/drawing/2014/main" id="{1232C041-ACD2-9B4A-80AB-A63B130C3DF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94400" y="274638"/>
            <a:ext cx="2689225"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3B4824A-689B-074F-935B-4F6CDE5E13C1}"/>
              </a:ext>
            </a:extLst>
          </p:cNvPr>
          <p:cNvSpPr>
            <a:spLocks noGrp="1"/>
          </p:cNvSpPr>
          <p:nvPr>
            <p:ph type="ftr" sz="quarter" idx="3"/>
          </p:nvPr>
        </p:nvSpPr>
        <p:spPr>
          <a:xfrm>
            <a:off x="347663" y="6356350"/>
            <a:ext cx="5581650" cy="425450"/>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0"/>
                <a:cs typeface="ＭＳ Ｐゴシック" charset="0"/>
              </a:defRPr>
            </a:lvl1pPr>
          </a:lstStyle>
          <a:p>
            <a:pPr>
              <a:defRPr/>
            </a:pPr>
            <a:r>
              <a:rPr lang="en-US"/>
              <a:t>M3AAWG 44th General Meeting | Brooklyn | October 2018</a:t>
            </a:r>
          </a:p>
        </p:txBody>
      </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Lst>
  <p:hf sldNum="0" hdr="0" dt="0"/>
  <p:txStyles>
    <p:title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p:titleStyle>
    <p:body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a:extLst>
              <a:ext uri="{FF2B5EF4-FFF2-40B4-BE49-F238E27FC236}">
                <a16:creationId xmlns:a16="http://schemas.microsoft.com/office/drawing/2014/main" id="{A68772B2-EA7F-8648-90F0-7579092A20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a:extLst>
              <a:ext uri="{FF2B5EF4-FFF2-40B4-BE49-F238E27FC236}">
                <a16:creationId xmlns:a16="http://schemas.microsoft.com/office/drawing/2014/main" id="{7696C52A-4D86-4747-B832-2FE3F0A825F5}"/>
              </a:ext>
            </a:extLst>
          </p:cNvPr>
          <p:cNvSpPr>
            <a:spLocks noGrp="1" noChangeArrowheads="1"/>
          </p:cNvSpPr>
          <p:nvPr>
            <p:ph type="title"/>
          </p:nvPr>
        </p:nvSpPr>
        <p:spPr bwMode="auto">
          <a:xfrm>
            <a:off x="382588" y="528638"/>
            <a:ext cx="6235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7172" name="Rectangle 3">
            <a:extLst>
              <a:ext uri="{FF2B5EF4-FFF2-40B4-BE49-F238E27FC236}">
                <a16:creationId xmlns:a16="http://schemas.microsoft.com/office/drawing/2014/main" id="{884E2D8A-0016-E641-8C79-F527A517C935}"/>
              </a:ext>
            </a:extLst>
          </p:cNvPr>
          <p:cNvSpPr>
            <a:spLocks noGrp="1" noChangeArrowheads="1"/>
          </p:cNvSpPr>
          <p:nvPr>
            <p:ph type="body" idx="1"/>
          </p:nvPr>
        </p:nvSpPr>
        <p:spPr bwMode="auto">
          <a:xfrm>
            <a:off x="381000" y="12954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0"/>
            <a:endParaRPr lang="en-US" altLang="en-US"/>
          </a:p>
          <a:p>
            <a:pPr lvl="0"/>
            <a:endParaRPr lang="en-US" altLang="en-US"/>
          </a:p>
        </p:txBody>
      </p:sp>
      <p:sp>
        <p:nvSpPr>
          <p:cNvPr id="236549" name="Rectangle 5">
            <a:extLst>
              <a:ext uri="{FF2B5EF4-FFF2-40B4-BE49-F238E27FC236}">
                <a16:creationId xmlns:a16="http://schemas.microsoft.com/office/drawing/2014/main" id="{500B1F58-A396-C745-B5BC-C88E12E34562}"/>
              </a:ext>
            </a:extLst>
          </p:cNvPr>
          <p:cNvSpPr>
            <a:spLocks noGrp="1" noChangeArrowheads="1"/>
          </p:cNvSpPr>
          <p:nvPr>
            <p:ph type="ftr" sz="quarter" idx="3"/>
          </p:nvPr>
        </p:nvSpPr>
        <p:spPr bwMode="auto">
          <a:xfrm>
            <a:off x="228600" y="6459538"/>
            <a:ext cx="5410200" cy="32385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r>
              <a:rPr lang="en-US"/>
              <a:t>M3AAWG 44th General Meeting | Brooklyn | October 2018</a:t>
            </a:r>
            <a:endParaRPr lang="en-US" sz="900" dirty="0"/>
          </a:p>
        </p:txBody>
      </p:sp>
      <p:sp>
        <p:nvSpPr>
          <p:cNvPr id="236550" name="Rectangle 6">
            <a:extLst>
              <a:ext uri="{FF2B5EF4-FFF2-40B4-BE49-F238E27FC236}">
                <a16:creationId xmlns:a16="http://schemas.microsoft.com/office/drawing/2014/main" id="{D1912625-A44F-284B-BC1B-FB88A9E67DFF}"/>
              </a:ext>
            </a:extLst>
          </p:cNvPr>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fld id="{D7D3D027-EE0D-1049-8905-D1E8880CA616}" type="slidenum">
              <a:rPr lang="en-US"/>
              <a:pPr>
                <a:defRPr/>
              </a:pPr>
              <a:t>‹Nr.›</a:t>
            </a:fld>
            <a:endParaRPr lang="en-US"/>
          </a:p>
        </p:txBody>
      </p:sp>
      <p:pic>
        <p:nvPicPr>
          <p:cNvPr id="7175" name="Picture 7" descr="MAAWG-vert-highrez.png">
            <a:extLst>
              <a:ext uri="{FF2B5EF4-FFF2-40B4-BE49-F238E27FC236}">
                <a16:creationId xmlns:a16="http://schemas.microsoft.com/office/drawing/2014/main" id="{A9C97742-39D6-8546-9B98-0093414E966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13550" y="274638"/>
            <a:ext cx="187007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panose="020B0604020202020204" pitchFamily="34"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458" name="Picture 7" descr="content_page">
            <a:extLst>
              <a:ext uri="{FF2B5EF4-FFF2-40B4-BE49-F238E27FC236}">
                <a16:creationId xmlns:a16="http://schemas.microsoft.com/office/drawing/2014/main" id="{7DEEE6EA-DFBA-204D-9217-C0BD02EBB72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42A931BD-990C-D64C-BC66-2F62A252E31D}"/>
              </a:ext>
            </a:extLst>
          </p:cNvPr>
          <p:cNvSpPr>
            <a:spLocks noGrp="1" noChangeArrowheads="1"/>
          </p:cNvSpPr>
          <p:nvPr>
            <p:ph type="title"/>
          </p:nvPr>
        </p:nvSpPr>
        <p:spPr bwMode="auto">
          <a:xfrm>
            <a:off x="382588" y="528638"/>
            <a:ext cx="6235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9460" name="Rectangle 3">
            <a:extLst>
              <a:ext uri="{FF2B5EF4-FFF2-40B4-BE49-F238E27FC236}">
                <a16:creationId xmlns:a16="http://schemas.microsoft.com/office/drawing/2014/main" id="{CC1209B1-1F92-4547-836C-4BDDDEBE041E}"/>
              </a:ext>
            </a:extLst>
          </p:cNvPr>
          <p:cNvSpPr>
            <a:spLocks noGrp="1" noChangeArrowheads="1"/>
          </p:cNvSpPr>
          <p:nvPr>
            <p:ph type="body" idx="1"/>
          </p:nvPr>
        </p:nvSpPr>
        <p:spPr bwMode="auto">
          <a:xfrm>
            <a:off x="381000" y="12954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0"/>
            <a:endParaRPr lang="en-US" altLang="en-US"/>
          </a:p>
          <a:p>
            <a:pPr lvl="0"/>
            <a:endParaRPr lang="en-US" altLang="en-US"/>
          </a:p>
        </p:txBody>
      </p:sp>
      <p:sp>
        <p:nvSpPr>
          <p:cNvPr id="236549" name="Rectangle 5">
            <a:extLst>
              <a:ext uri="{FF2B5EF4-FFF2-40B4-BE49-F238E27FC236}">
                <a16:creationId xmlns:a16="http://schemas.microsoft.com/office/drawing/2014/main" id="{44B606F9-9446-C04C-9FCD-2B0CEC6B3948}"/>
              </a:ext>
            </a:extLst>
          </p:cNvPr>
          <p:cNvSpPr>
            <a:spLocks noGrp="1" noChangeArrowheads="1"/>
          </p:cNvSpPr>
          <p:nvPr>
            <p:ph type="ftr" sz="quarter" idx="3"/>
          </p:nvPr>
        </p:nvSpPr>
        <p:spPr bwMode="auto">
          <a:xfrm>
            <a:off x="228600" y="6459538"/>
            <a:ext cx="5410200" cy="32385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Arial" charset="0"/>
                <a:ea typeface="ＭＳ Ｐゴシック" charset="0"/>
                <a:cs typeface="+mn-cs"/>
              </a:defRPr>
            </a:lvl1pPr>
          </a:lstStyle>
          <a:p>
            <a:pPr>
              <a:defRPr/>
            </a:pPr>
            <a:r>
              <a:rPr lang="en-US"/>
              <a:t>M3AAWG 44th General Meeting | Brooklyn | October 2018</a:t>
            </a:r>
            <a:endParaRPr lang="en-US" sz="900" dirty="0"/>
          </a:p>
        </p:txBody>
      </p:sp>
      <p:sp>
        <p:nvSpPr>
          <p:cNvPr id="236550" name="Rectangle 6">
            <a:extLst>
              <a:ext uri="{FF2B5EF4-FFF2-40B4-BE49-F238E27FC236}">
                <a16:creationId xmlns:a16="http://schemas.microsoft.com/office/drawing/2014/main" id="{6AE28770-E183-CF40-9CE0-EFFDEBBE6935}"/>
              </a:ext>
            </a:extLst>
          </p:cNvPr>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Arial" charset="0"/>
                <a:ea typeface="ＭＳ Ｐゴシック" charset="0"/>
                <a:cs typeface="+mn-cs"/>
              </a:defRPr>
            </a:lvl1pPr>
          </a:lstStyle>
          <a:p>
            <a:pPr>
              <a:defRPr/>
            </a:pPr>
            <a:fld id="{E61F7908-3D39-B247-BFC3-38A2BA07BBFF}" type="slidenum">
              <a:rPr lang="en-US"/>
              <a:pPr>
                <a:defRPr/>
              </a:pPr>
              <a:t>‹Nr.›</a:t>
            </a:fld>
            <a:endParaRPr lang="en-US"/>
          </a:p>
        </p:txBody>
      </p:sp>
      <p:pic>
        <p:nvPicPr>
          <p:cNvPr id="19463" name="Picture 7" descr="MAAWG-vert-highrez.png">
            <a:extLst>
              <a:ext uri="{FF2B5EF4-FFF2-40B4-BE49-F238E27FC236}">
                <a16:creationId xmlns:a16="http://schemas.microsoft.com/office/drawing/2014/main" id="{CAFE5591-FB06-C04F-9246-F922FB9D4F7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13550" y="274638"/>
            <a:ext cx="187007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panose="020B0604020202020204" pitchFamily="34"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alConnect/TC-CALSPAM/tree/master/BP_workingdraft" TargetMode="External"/><Relationship Id="rId2" Type="http://schemas.openxmlformats.org/officeDocument/2006/relationships/hyperlink" Target="https://goo.gl/bMbjX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mailto:yadira@m3aawg.or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mailto:slides@m3aawg.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m3aawg.org/conduct-policy" TargetMode="External"/><Relationship Id="rId2" Type="http://schemas.openxmlformats.org/officeDocument/2006/relationships/hyperlink" Target="http://www.m3aawg.org/MeetingPolicy" TargetMode="External"/><Relationship Id="rId1" Type="http://schemas.openxmlformats.org/officeDocument/2006/relationships/slideLayout" Target="../slideLayouts/slideLayout7.xml"/><Relationship Id="rId4" Type="http://schemas.openxmlformats.org/officeDocument/2006/relationships/hyperlink" Target="mailto:jerry.upton@m3aawg.or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tiff"/><Relationship Id="rId4" Type="http://schemas.openxmlformats.org/officeDocument/2006/relationships/image" Target="../media/image5.png"/><Relationship Id="rId9" Type="http://schemas.openxmlformats.org/officeDocument/2006/relationships/image" Target="../media/image10.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alConnect/public/blob/master/charter/charter-TC-CALSPAM.md"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874DAD-D6BC-7145-A147-3F4BA3DE1985}"/>
              </a:ext>
            </a:extLst>
          </p:cNvPr>
          <p:cNvSpPr txBox="1">
            <a:spLocks noChangeArrowheads="1"/>
          </p:cNvSpPr>
          <p:nvPr/>
        </p:nvSpPr>
        <p:spPr>
          <a:xfrm>
            <a:off x="533400" y="3124200"/>
            <a:ext cx="8229600" cy="533400"/>
          </a:xfrm>
          <a:prstGeom prst="rect">
            <a:avLst/>
          </a:prstGeom>
        </p:spPr>
        <p:txBody>
          <a:bodyPr/>
          <a:lst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a:lstStyle>
          <a:p>
            <a:pPr eaLnBrk="1" hangingPunct="1">
              <a:defRPr/>
            </a:pPr>
            <a:r>
              <a:rPr lang="en-US" dirty="0">
                <a:cs typeface="+mj-cs"/>
              </a:rPr>
              <a:t>Assault on our Calendars </a:t>
            </a:r>
          </a:p>
        </p:txBody>
      </p:sp>
      <p:sp>
        <p:nvSpPr>
          <p:cNvPr id="33794" name="Rectangle 3">
            <a:extLst>
              <a:ext uri="{FF2B5EF4-FFF2-40B4-BE49-F238E27FC236}">
                <a16:creationId xmlns:a16="http://schemas.microsoft.com/office/drawing/2014/main" id="{2D48A3F5-CAC1-6F48-9854-17FA021F28DB}"/>
              </a:ext>
            </a:extLst>
          </p:cNvPr>
          <p:cNvSpPr txBox="1">
            <a:spLocks noChangeArrowheads="1"/>
          </p:cNvSpPr>
          <p:nvPr/>
        </p:nvSpPr>
        <p:spPr bwMode="auto">
          <a:xfrm>
            <a:off x="914400" y="3657600"/>
            <a:ext cx="822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defRPr>
                <a:solidFill>
                  <a:srgbClr val="333333"/>
                </a:solidFill>
                <a:latin typeface="Arial" panose="020B0604020202020204" pitchFamily="34" charset="0"/>
                <a:ea typeface="ＭＳ Ｐゴシック" panose="020B0600070205080204" pitchFamily="34" charset="-128"/>
              </a:defRPr>
            </a:lvl1pPr>
            <a:lvl2pPr marL="742950" indent="-285750">
              <a:spcBef>
                <a:spcPct val="20000"/>
              </a:spcBef>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pPr>
            <a:r>
              <a:rPr lang="en-US" altLang="en-US" dirty="0"/>
              <a:t>Jesse Thompson (</a:t>
            </a:r>
            <a:r>
              <a:rPr lang="de-DE" dirty="0"/>
              <a:t>University </a:t>
            </a:r>
            <a:r>
              <a:rPr lang="de-DE" dirty="0" err="1"/>
              <a:t>of</a:t>
            </a:r>
            <a:r>
              <a:rPr lang="de-DE" dirty="0"/>
              <a:t> Wisconsin-Madison)</a:t>
            </a:r>
            <a:endParaRPr lang="en-US" altLang="en-US" dirty="0"/>
          </a:p>
          <a:p>
            <a:pPr eaLnBrk="1" hangingPunct="1">
              <a:lnSpc>
                <a:spcPct val="90000"/>
              </a:lnSpc>
            </a:pPr>
            <a:r>
              <a:rPr lang="en-US" altLang="en-US" dirty="0"/>
              <a:t>Wednesday, October 10</a:t>
            </a:r>
          </a:p>
          <a:p>
            <a:pPr eaLnBrk="1" hangingPunct="1">
              <a:lnSpc>
                <a:spcPct val="90000"/>
              </a:lnSpc>
            </a:pPr>
            <a:r>
              <a:rPr lang="en-US" altLang="en-US" dirty="0"/>
              <a:t>Brooklyn, New York, USA</a:t>
            </a:r>
          </a:p>
        </p:txBody>
      </p:sp>
      <p:sp>
        <p:nvSpPr>
          <p:cNvPr id="5" name="Footer Placeholder 1">
            <a:extLst>
              <a:ext uri="{FF2B5EF4-FFF2-40B4-BE49-F238E27FC236}">
                <a16:creationId xmlns:a16="http://schemas.microsoft.com/office/drawing/2014/main" id="{836579D4-F2C3-184D-94D7-C4578E6F9486}"/>
              </a:ext>
            </a:extLst>
          </p:cNvPr>
          <p:cNvSpPr>
            <a:spLocks noGrp="1"/>
          </p:cNvSpPr>
          <p:nvPr>
            <p:ph type="ftr" sz="quarter" idx="10"/>
          </p:nvPr>
        </p:nvSpPr>
        <p:spPr/>
        <p:txBody>
          <a:bodyPr/>
          <a:lstStyle/>
          <a:p>
            <a:pPr>
              <a:defRPr/>
            </a:pPr>
            <a:r>
              <a:rPr lang="en-US" dirty="0"/>
              <a:t>M3AAWG 44th General Meeting | Brooklyn | October 2018</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A6C54B4B-AE3E-2E4C-B9C0-DC0AF6A1C1A4}"/>
              </a:ext>
            </a:extLst>
          </p:cNvPr>
          <p:cNvSpPr>
            <a:spLocks noGrp="1"/>
          </p:cNvSpPr>
          <p:nvPr>
            <p:ph type="title"/>
          </p:nvPr>
        </p:nvSpPr>
        <p:spPr/>
        <p:txBody>
          <a:bodyPr/>
          <a:lstStyle/>
          <a:p>
            <a:r>
              <a:rPr lang="en-GB" dirty="0"/>
              <a:t>No chance to be a hero</a:t>
            </a:r>
          </a:p>
        </p:txBody>
      </p:sp>
      <p:pic>
        <p:nvPicPr>
          <p:cNvPr id="8" name="Inhaltsplatzhalter 7">
            <a:extLst>
              <a:ext uri="{FF2B5EF4-FFF2-40B4-BE49-F238E27FC236}">
                <a16:creationId xmlns:a16="http://schemas.microsoft.com/office/drawing/2014/main" id="{1E2EE3AD-4704-EB44-820B-16616D4041CE}"/>
              </a:ext>
            </a:extLst>
          </p:cNvPr>
          <p:cNvPicPr>
            <a:picLocks noGrp="1" noChangeAspect="1"/>
          </p:cNvPicPr>
          <p:nvPr>
            <p:ph idx="1"/>
          </p:nvPr>
        </p:nvPicPr>
        <p:blipFill>
          <a:blip r:embed="rId2"/>
          <a:stretch>
            <a:fillRect/>
          </a:stretch>
        </p:blipFill>
        <p:spPr>
          <a:xfrm>
            <a:off x="1924723" y="2401465"/>
            <a:ext cx="5294555" cy="2303907"/>
          </a:xfrm>
        </p:spPr>
      </p:pic>
      <p:sp>
        <p:nvSpPr>
          <p:cNvPr id="6" name="Textfeld 5">
            <a:extLst>
              <a:ext uri="{FF2B5EF4-FFF2-40B4-BE49-F238E27FC236}">
                <a16:creationId xmlns:a16="http://schemas.microsoft.com/office/drawing/2014/main" id="{009BBC69-B294-0D48-BF1D-108F494DE824}"/>
              </a:ext>
            </a:extLst>
          </p:cNvPr>
          <p:cNvSpPr txBox="1"/>
          <p:nvPr/>
        </p:nvSpPr>
        <p:spPr>
          <a:xfrm>
            <a:off x="6156397" y="5734592"/>
            <a:ext cx="2428870" cy="230832"/>
          </a:xfrm>
          <a:prstGeom prst="rect">
            <a:avLst/>
          </a:prstGeom>
          <a:noFill/>
        </p:spPr>
        <p:txBody>
          <a:bodyPr wrap="none" rtlCol="0">
            <a:spAutoFit/>
          </a:bodyPr>
          <a:lstStyle/>
          <a:p>
            <a:r>
              <a:rPr lang="en-GB" sz="900" dirty="0">
                <a:solidFill>
                  <a:schemeClr val="bg1">
                    <a:lumMod val="50000"/>
                  </a:schemeClr>
                </a:solidFill>
              </a:rPr>
              <a:t>https://</a:t>
            </a:r>
            <a:r>
              <a:rPr lang="en-GB" sz="900" dirty="0" err="1">
                <a:solidFill>
                  <a:schemeClr val="bg1">
                    <a:lumMod val="50000"/>
                  </a:schemeClr>
                </a:solidFill>
              </a:rPr>
              <a:t>en.wikipedia.org</a:t>
            </a:r>
            <a:r>
              <a:rPr lang="en-GB" sz="900" dirty="0">
                <a:solidFill>
                  <a:schemeClr val="bg1">
                    <a:lumMod val="50000"/>
                  </a:schemeClr>
                </a:solidFill>
              </a:rPr>
              <a:t>/wiki/</a:t>
            </a:r>
            <a:r>
              <a:rPr lang="en-GB" sz="900" dirty="0" err="1">
                <a:solidFill>
                  <a:schemeClr val="bg1">
                    <a:lumMod val="50000"/>
                  </a:schemeClr>
                </a:solidFill>
              </a:rPr>
              <a:t>Justice_League</a:t>
            </a:r>
            <a:endParaRPr lang="en-GB" sz="900" dirty="0">
              <a:solidFill>
                <a:schemeClr val="bg1">
                  <a:lumMod val="50000"/>
                </a:schemeClr>
              </a:solidFill>
            </a:endParaRPr>
          </a:p>
        </p:txBody>
      </p:sp>
      <p:sp>
        <p:nvSpPr>
          <p:cNvPr id="14" name="&quot;Nein&quot;-Symbol 13">
            <a:extLst>
              <a:ext uri="{FF2B5EF4-FFF2-40B4-BE49-F238E27FC236}">
                <a16:creationId xmlns:a16="http://schemas.microsoft.com/office/drawing/2014/main" id="{502D7FBE-203E-9C46-A40C-84B7618823F7}"/>
              </a:ext>
            </a:extLst>
          </p:cNvPr>
          <p:cNvSpPr/>
          <p:nvPr/>
        </p:nvSpPr>
        <p:spPr>
          <a:xfrm>
            <a:off x="2824787" y="2021031"/>
            <a:ext cx="3494426" cy="3231607"/>
          </a:xfrm>
          <a:prstGeom prst="noSmoking">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solidFill>
                <a:schemeClr val="tx1"/>
              </a:solidFill>
            </a:endParaRPr>
          </a:p>
        </p:txBody>
      </p:sp>
    </p:spTree>
    <p:extLst>
      <p:ext uri="{BB962C8B-B14F-4D97-AF65-F5344CB8AC3E}">
        <p14:creationId xmlns:p14="http://schemas.microsoft.com/office/powerpoint/2010/main" val="201321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A6C54B4B-AE3E-2E4C-B9C0-DC0AF6A1C1A4}"/>
              </a:ext>
            </a:extLst>
          </p:cNvPr>
          <p:cNvSpPr>
            <a:spLocks noGrp="1"/>
          </p:cNvSpPr>
          <p:nvPr>
            <p:ph type="title"/>
          </p:nvPr>
        </p:nvSpPr>
        <p:spPr/>
        <p:txBody>
          <a:bodyPr/>
          <a:lstStyle/>
          <a:p>
            <a:r>
              <a:rPr lang="en-GB" dirty="0"/>
              <a:t>It’s all about prevention and dirt work</a:t>
            </a:r>
          </a:p>
        </p:txBody>
      </p:sp>
      <p:pic>
        <p:nvPicPr>
          <p:cNvPr id="8" name="Inhaltsplatzhalter 7">
            <a:extLst>
              <a:ext uri="{FF2B5EF4-FFF2-40B4-BE49-F238E27FC236}">
                <a16:creationId xmlns:a16="http://schemas.microsoft.com/office/drawing/2014/main" id="{1E2EE3AD-4704-EB44-820B-16616D4041CE}"/>
              </a:ext>
            </a:extLst>
          </p:cNvPr>
          <p:cNvPicPr>
            <a:picLocks noGrp="1" noChangeAspect="1"/>
          </p:cNvPicPr>
          <p:nvPr>
            <p:ph idx="1"/>
          </p:nvPr>
        </p:nvPicPr>
        <p:blipFill>
          <a:blip r:embed="rId2"/>
          <a:stretch>
            <a:fillRect/>
          </a:stretch>
        </p:blipFill>
        <p:spPr>
          <a:xfrm>
            <a:off x="2585982" y="2162538"/>
            <a:ext cx="3972037" cy="2637681"/>
          </a:xfrm>
        </p:spPr>
      </p:pic>
      <p:sp>
        <p:nvSpPr>
          <p:cNvPr id="7" name="Textfeld 6">
            <a:extLst>
              <a:ext uri="{FF2B5EF4-FFF2-40B4-BE49-F238E27FC236}">
                <a16:creationId xmlns:a16="http://schemas.microsoft.com/office/drawing/2014/main" id="{8D7B23D7-05FA-2E44-A269-78B1CA754FEC}"/>
              </a:ext>
            </a:extLst>
          </p:cNvPr>
          <p:cNvSpPr txBox="1"/>
          <p:nvPr/>
        </p:nvSpPr>
        <p:spPr>
          <a:xfrm>
            <a:off x="8043193" y="5713363"/>
            <a:ext cx="582211" cy="230832"/>
          </a:xfrm>
          <a:prstGeom prst="rect">
            <a:avLst/>
          </a:prstGeom>
          <a:noFill/>
        </p:spPr>
        <p:txBody>
          <a:bodyPr wrap="none" rtlCol="0">
            <a:spAutoFit/>
          </a:bodyPr>
          <a:lstStyle/>
          <a:p>
            <a:r>
              <a:rPr lang="en-GB" sz="900" dirty="0" err="1">
                <a:solidFill>
                  <a:schemeClr val="bg1">
                    <a:lumMod val="50000"/>
                  </a:schemeClr>
                </a:solidFill>
              </a:rPr>
              <a:t>pixabay</a:t>
            </a:r>
            <a:endParaRPr lang="en-GB" sz="900" dirty="0">
              <a:solidFill>
                <a:schemeClr val="bg1">
                  <a:lumMod val="50000"/>
                </a:schemeClr>
              </a:solidFill>
            </a:endParaRPr>
          </a:p>
        </p:txBody>
      </p:sp>
      <p:sp>
        <p:nvSpPr>
          <p:cNvPr id="2" name="Textfeld 1">
            <a:extLst>
              <a:ext uri="{FF2B5EF4-FFF2-40B4-BE49-F238E27FC236}">
                <a16:creationId xmlns:a16="http://schemas.microsoft.com/office/drawing/2014/main" id="{ABF5FD7A-EB3A-2A4E-A06D-5E7B89AF66BB}"/>
              </a:ext>
            </a:extLst>
          </p:cNvPr>
          <p:cNvSpPr txBox="1"/>
          <p:nvPr/>
        </p:nvSpPr>
        <p:spPr>
          <a:xfrm rot="20314243">
            <a:off x="4997086" y="3924923"/>
            <a:ext cx="2242653" cy="369332"/>
          </a:xfrm>
          <a:prstGeom prst="rect">
            <a:avLst/>
          </a:prstGeom>
          <a:solidFill>
            <a:schemeClr val="bg1"/>
          </a:solidFill>
          <a:ln w="57150">
            <a:solidFill>
              <a:srgbClr val="FF0000"/>
            </a:solidFill>
          </a:ln>
        </p:spPr>
        <p:txBody>
          <a:bodyPr wrap="square" rtlCol="0">
            <a:spAutoFit/>
          </a:bodyPr>
          <a:lstStyle/>
          <a:p>
            <a:pPr algn="ctr"/>
            <a:r>
              <a:rPr lang="en-GB" sz="1800" dirty="0">
                <a:solidFill>
                  <a:srgbClr val="FF3300"/>
                </a:solidFill>
              </a:rPr>
              <a:t>inspect and adapt</a:t>
            </a:r>
          </a:p>
        </p:txBody>
      </p:sp>
    </p:spTree>
    <p:extLst>
      <p:ext uri="{BB962C8B-B14F-4D97-AF65-F5344CB8AC3E}">
        <p14:creationId xmlns:p14="http://schemas.microsoft.com/office/powerpoint/2010/main" val="203070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075DF-9588-7549-B80C-756CF13367B3}"/>
              </a:ext>
            </a:extLst>
          </p:cNvPr>
          <p:cNvSpPr>
            <a:spLocks noGrp="1"/>
          </p:cNvSpPr>
          <p:nvPr>
            <p:ph type="title"/>
          </p:nvPr>
        </p:nvSpPr>
        <p:spPr/>
        <p:txBody>
          <a:bodyPr/>
          <a:lstStyle/>
          <a:p>
            <a:r>
              <a:rPr lang="en-GB" dirty="0"/>
              <a:t>Current status</a:t>
            </a:r>
          </a:p>
        </p:txBody>
      </p:sp>
      <p:sp>
        <p:nvSpPr>
          <p:cNvPr id="4" name="Inhaltsplatzhalter 3">
            <a:extLst>
              <a:ext uri="{FF2B5EF4-FFF2-40B4-BE49-F238E27FC236}">
                <a16:creationId xmlns:a16="http://schemas.microsoft.com/office/drawing/2014/main" id="{D242344D-7AEB-1045-BD5C-C263D5E71626}"/>
              </a:ext>
            </a:extLst>
          </p:cNvPr>
          <p:cNvSpPr>
            <a:spLocks noGrp="1"/>
          </p:cNvSpPr>
          <p:nvPr>
            <p:ph idx="1"/>
          </p:nvPr>
        </p:nvSpPr>
        <p:spPr>
          <a:xfrm>
            <a:off x="628650" y="2226469"/>
            <a:ext cx="8307532" cy="3263504"/>
          </a:xfrm>
        </p:spPr>
        <p:txBody>
          <a:bodyPr>
            <a:normAutofit lnSpcReduction="10000"/>
          </a:bodyPr>
          <a:lstStyle/>
          <a:p>
            <a:r>
              <a:rPr lang="en-GB" sz="1800" dirty="0"/>
              <a:t>Draft of BCP document has been created and feedback from CalConnect and M3AAWG received and integrated</a:t>
            </a:r>
            <a:endParaRPr lang="en-GB" dirty="0"/>
          </a:p>
          <a:p>
            <a:endParaRPr lang="en-GB" sz="1500" dirty="0"/>
          </a:p>
          <a:p>
            <a:r>
              <a:rPr lang="en-GB" sz="1800" dirty="0"/>
              <a:t>We would like to go to last call directly after the conference and if the publishing process has been moved forward</a:t>
            </a:r>
          </a:p>
          <a:p>
            <a:endParaRPr lang="en-GB" sz="1350" dirty="0"/>
          </a:p>
          <a:p>
            <a:r>
              <a:rPr lang="en-GB" sz="1800" dirty="0"/>
              <a:t>This is how it looks at the moment:</a:t>
            </a:r>
          </a:p>
          <a:p>
            <a:pPr marL="175022" indent="0">
              <a:buNone/>
            </a:pPr>
            <a:r>
              <a:rPr lang="en-GB" sz="4050" dirty="0">
                <a:hlinkClick r:id="rId2"/>
              </a:rPr>
              <a:t>https://goo.gl/bMbjXT</a:t>
            </a:r>
            <a:r>
              <a:rPr lang="en-GB" dirty="0"/>
              <a:t> or direct at</a:t>
            </a:r>
          </a:p>
          <a:p>
            <a:pPr marL="205979" indent="0">
              <a:buNone/>
            </a:pPr>
            <a:r>
              <a:rPr lang="en-GB" sz="2025" dirty="0">
                <a:hlinkClick r:id="rId3"/>
              </a:rPr>
              <a:t>https://github.com/CalConnect/TC-CALSPAM/tree/master/BP_workingdraft</a:t>
            </a:r>
            <a:r>
              <a:rPr lang="en-GB" sz="2025" dirty="0"/>
              <a:t> (private repo)</a:t>
            </a:r>
          </a:p>
        </p:txBody>
      </p:sp>
    </p:spTree>
    <p:extLst>
      <p:ext uri="{BB962C8B-B14F-4D97-AF65-F5344CB8AC3E}">
        <p14:creationId xmlns:p14="http://schemas.microsoft.com/office/powerpoint/2010/main" val="289518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B6A98-8881-2B4F-B3B3-15E7F13830BF}"/>
              </a:ext>
            </a:extLst>
          </p:cNvPr>
          <p:cNvSpPr>
            <a:spLocks noGrp="1"/>
          </p:cNvSpPr>
          <p:nvPr>
            <p:ph type="title"/>
          </p:nvPr>
        </p:nvSpPr>
        <p:spPr/>
        <p:txBody>
          <a:bodyPr/>
          <a:lstStyle/>
          <a:p>
            <a:r>
              <a:rPr lang="en-GB" dirty="0"/>
              <a:t>Decisions made</a:t>
            </a:r>
          </a:p>
        </p:txBody>
      </p:sp>
      <p:sp>
        <p:nvSpPr>
          <p:cNvPr id="3" name="Inhaltsplatzhalter 2">
            <a:extLst>
              <a:ext uri="{FF2B5EF4-FFF2-40B4-BE49-F238E27FC236}">
                <a16:creationId xmlns:a16="http://schemas.microsoft.com/office/drawing/2014/main" id="{72C0EED6-488E-7546-8C81-E9914748B3B6}"/>
              </a:ext>
            </a:extLst>
          </p:cNvPr>
          <p:cNvSpPr>
            <a:spLocks noGrp="1"/>
          </p:cNvSpPr>
          <p:nvPr>
            <p:ph idx="1"/>
          </p:nvPr>
        </p:nvSpPr>
        <p:spPr/>
        <p:txBody>
          <a:bodyPr>
            <a:normAutofit/>
          </a:bodyPr>
          <a:lstStyle/>
          <a:p>
            <a:r>
              <a:rPr lang="en-GB" dirty="0"/>
              <a:t>Publish best practice document as CalConnect document (M3AAWG will cross-reference it)</a:t>
            </a:r>
            <a:endParaRPr lang="en-GB" sz="1200" dirty="0"/>
          </a:p>
          <a:p>
            <a:endParaRPr lang="en-GB" sz="1200" dirty="0"/>
          </a:p>
          <a:p>
            <a:r>
              <a:rPr lang="en-GB" dirty="0"/>
              <a:t>Two interesting topics identified to be followed up at CalConnect:</a:t>
            </a:r>
          </a:p>
          <a:p>
            <a:endParaRPr lang="en-GB" dirty="0"/>
          </a:p>
          <a:p>
            <a:pPr marL="514350" lvl="2">
              <a:spcBef>
                <a:spcPts val="750"/>
              </a:spcBef>
            </a:pPr>
            <a:r>
              <a:rPr lang="en-GB" sz="2100" dirty="0"/>
              <a:t>Event origin</a:t>
            </a:r>
          </a:p>
          <a:p>
            <a:pPr marL="514350" lvl="2">
              <a:spcBef>
                <a:spcPts val="750"/>
              </a:spcBef>
            </a:pPr>
            <a:r>
              <a:rPr lang="en-GB" sz="2100" dirty="0"/>
              <a:t>Generic calendar spam client/server interaction</a:t>
            </a:r>
          </a:p>
          <a:p>
            <a:pPr marL="342900" lvl="2" indent="0">
              <a:spcBef>
                <a:spcPts val="750"/>
              </a:spcBef>
              <a:buNone/>
            </a:pPr>
            <a:r>
              <a:rPr lang="en-GB" sz="2100" dirty="0"/>
              <a:t>-&gt; both discussed in Abuse audit draft discussion in working session last CalConnect conference</a:t>
            </a:r>
          </a:p>
        </p:txBody>
      </p:sp>
    </p:spTree>
    <p:extLst>
      <p:ext uri="{BB962C8B-B14F-4D97-AF65-F5344CB8AC3E}">
        <p14:creationId xmlns:p14="http://schemas.microsoft.com/office/powerpoint/2010/main" val="95806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9DB757-2542-D149-94BB-867E996F026E}"/>
              </a:ext>
            </a:extLst>
          </p:cNvPr>
          <p:cNvSpPr>
            <a:spLocks noGrp="1"/>
          </p:cNvSpPr>
          <p:nvPr>
            <p:ph type="title"/>
          </p:nvPr>
        </p:nvSpPr>
        <p:spPr/>
        <p:txBody>
          <a:bodyPr/>
          <a:lstStyle/>
          <a:p>
            <a:r>
              <a:rPr lang="en-GB" dirty="0"/>
              <a:t>Feedback from Abuse audit session</a:t>
            </a:r>
          </a:p>
        </p:txBody>
      </p:sp>
      <p:sp>
        <p:nvSpPr>
          <p:cNvPr id="3" name="Inhaltsplatzhalter 2">
            <a:extLst>
              <a:ext uri="{FF2B5EF4-FFF2-40B4-BE49-F238E27FC236}">
                <a16:creationId xmlns:a16="http://schemas.microsoft.com/office/drawing/2014/main" id="{327DABD2-A994-3E4A-82A9-B1CB71B57899}"/>
              </a:ext>
            </a:extLst>
          </p:cNvPr>
          <p:cNvSpPr>
            <a:spLocks noGrp="1"/>
          </p:cNvSpPr>
          <p:nvPr>
            <p:ph idx="1"/>
          </p:nvPr>
        </p:nvSpPr>
        <p:spPr/>
        <p:txBody>
          <a:bodyPr>
            <a:normAutofit/>
          </a:bodyPr>
          <a:lstStyle/>
          <a:p>
            <a:r>
              <a:rPr lang="en-GB" dirty="0"/>
              <a:t>Event origin</a:t>
            </a:r>
          </a:p>
          <a:p>
            <a:pPr lvl="1"/>
            <a:r>
              <a:rPr lang="en-GB" dirty="0"/>
              <a:t>Divide into channels</a:t>
            </a:r>
          </a:p>
          <a:p>
            <a:pPr lvl="1"/>
            <a:r>
              <a:rPr lang="en-GB" dirty="0"/>
              <a:t>Create: user, Timestamp (TS), IP, client (HTTP header?)</a:t>
            </a:r>
          </a:p>
          <a:p>
            <a:pPr lvl="1"/>
            <a:r>
              <a:rPr lang="en-GB" dirty="0"/>
              <a:t>Email: sender email, TS, message id</a:t>
            </a:r>
          </a:p>
          <a:p>
            <a:pPr lvl="1"/>
            <a:r>
              <a:rPr lang="en-GB" dirty="0"/>
              <a:t>Subscription: URL, TS</a:t>
            </a:r>
          </a:p>
          <a:p>
            <a:pPr lvl="1"/>
            <a:r>
              <a:rPr lang="en-GB" dirty="0"/>
              <a:t>Import: TS, (file name?)</a:t>
            </a:r>
          </a:p>
          <a:p>
            <a:pPr lvl="1"/>
            <a:r>
              <a:rPr lang="en-GB" dirty="0" err="1"/>
              <a:t>iTIP</a:t>
            </a:r>
            <a:r>
              <a:rPr lang="en-GB" dirty="0"/>
              <a:t>: TS</a:t>
            </a:r>
          </a:p>
          <a:p>
            <a:pPr lvl="1"/>
            <a:r>
              <a:rPr lang="en-GB" dirty="0"/>
              <a:t>Other: TS</a:t>
            </a:r>
          </a:p>
          <a:p>
            <a:r>
              <a:rPr lang="en-GB" dirty="0"/>
              <a:t>Abuse audit draft</a:t>
            </a:r>
          </a:p>
          <a:p>
            <a:pPr lvl="1"/>
            <a:r>
              <a:rPr lang="en-GB" dirty="0"/>
              <a:t>Delete status (GOOD, WARNING, BAD) as included in score  </a:t>
            </a:r>
          </a:p>
          <a:p>
            <a:pPr lvl="1"/>
            <a:r>
              <a:rPr lang="en-GB" dirty="0"/>
              <a:t>Client -&gt; server: PROPPATCH calls</a:t>
            </a:r>
          </a:p>
        </p:txBody>
      </p:sp>
    </p:spTree>
    <p:extLst>
      <p:ext uri="{BB962C8B-B14F-4D97-AF65-F5344CB8AC3E}">
        <p14:creationId xmlns:p14="http://schemas.microsoft.com/office/powerpoint/2010/main" val="259863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9EE094-57F3-F448-88EC-8E261421B387}"/>
              </a:ext>
            </a:extLst>
          </p:cNvPr>
          <p:cNvSpPr>
            <a:spLocks noGrp="1"/>
          </p:cNvSpPr>
          <p:nvPr>
            <p:ph type="title"/>
          </p:nvPr>
        </p:nvSpPr>
        <p:spPr/>
        <p:txBody>
          <a:bodyPr/>
          <a:lstStyle/>
          <a:p>
            <a:r>
              <a:rPr lang="en-GB" dirty="0"/>
              <a:t>Next steps</a:t>
            </a:r>
          </a:p>
        </p:txBody>
      </p:sp>
      <p:sp>
        <p:nvSpPr>
          <p:cNvPr id="3" name="Inhaltsplatzhalter 2">
            <a:extLst>
              <a:ext uri="{FF2B5EF4-FFF2-40B4-BE49-F238E27FC236}">
                <a16:creationId xmlns:a16="http://schemas.microsoft.com/office/drawing/2014/main" id="{A6BE4916-3E00-8F4D-AD1E-0ED52FC09A26}"/>
              </a:ext>
            </a:extLst>
          </p:cNvPr>
          <p:cNvSpPr>
            <a:spLocks noGrp="1"/>
          </p:cNvSpPr>
          <p:nvPr>
            <p:ph idx="1"/>
          </p:nvPr>
        </p:nvSpPr>
        <p:spPr/>
        <p:txBody>
          <a:bodyPr/>
          <a:lstStyle/>
          <a:p>
            <a:r>
              <a:rPr lang="en-GB" sz="1800" dirty="0"/>
              <a:t>Finalize CalConnect document process</a:t>
            </a:r>
          </a:p>
          <a:p>
            <a:endParaRPr lang="en-GB" sz="1800" dirty="0"/>
          </a:p>
          <a:p>
            <a:r>
              <a:rPr lang="en-GB" sz="1800" dirty="0"/>
              <a:t>Move on to last call on document</a:t>
            </a:r>
          </a:p>
          <a:p>
            <a:endParaRPr lang="en-GB" sz="1800" dirty="0"/>
          </a:p>
          <a:p>
            <a:r>
              <a:rPr lang="en-GB" sz="1800" dirty="0"/>
              <a:t>Interested in engaging yourself?</a:t>
            </a:r>
          </a:p>
          <a:p>
            <a:pPr marL="342900" lvl="1" indent="0">
              <a:buNone/>
            </a:pPr>
            <a:r>
              <a:rPr lang="en-GB" dirty="0"/>
              <a:t>Contact chair of TC @ CalConnect:</a:t>
            </a:r>
          </a:p>
          <a:p>
            <a:pPr marL="342900" lvl="1" indent="0">
              <a:buNone/>
            </a:pPr>
            <a:r>
              <a:rPr lang="en-GB" dirty="0"/>
              <a:t>Thomas Schäfer at  thomas.schaefer@1und1.de</a:t>
            </a:r>
          </a:p>
        </p:txBody>
      </p:sp>
    </p:spTree>
    <p:extLst>
      <p:ext uri="{BB962C8B-B14F-4D97-AF65-F5344CB8AC3E}">
        <p14:creationId xmlns:p14="http://schemas.microsoft.com/office/powerpoint/2010/main" val="367735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Open for discussion!</a:t>
            </a:r>
          </a:p>
        </p:txBody>
      </p:sp>
      <p:sp>
        <p:nvSpPr>
          <p:cNvPr id="3" name="Textplatzhalt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36616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947F7D06-7D27-FE42-91A8-C8D7222EC461}"/>
              </a:ext>
            </a:extLst>
          </p:cNvPr>
          <p:cNvSpPr>
            <a:spLocks noGrp="1" noChangeArrowheads="1"/>
          </p:cNvSpPr>
          <p:nvPr>
            <p:ph type="title"/>
          </p:nvPr>
        </p:nvSpPr>
        <p:spPr>
          <a:xfrm>
            <a:off x="382588" y="528638"/>
            <a:ext cx="6265862" cy="612775"/>
          </a:xfrm>
        </p:spPr>
        <p:txBody>
          <a:bodyPr/>
          <a:lstStyle/>
          <a:p>
            <a:r>
              <a:rPr lang="en-US" altLang="en-US"/>
              <a:t>Session Feedback</a:t>
            </a:r>
          </a:p>
        </p:txBody>
      </p:sp>
      <p:sp>
        <p:nvSpPr>
          <p:cNvPr id="39938" name="Footer Placeholder 2">
            <a:extLst>
              <a:ext uri="{FF2B5EF4-FFF2-40B4-BE49-F238E27FC236}">
                <a16:creationId xmlns:a16="http://schemas.microsoft.com/office/drawing/2014/main" id="{84C7F49F-401F-F747-BFD3-8403DE19D9DD}"/>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M3AAWG 44th General Meeting | Brooklyn | October 2018</a:t>
            </a:r>
          </a:p>
        </p:txBody>
      </p:sp>
      <p:sp>
        <p:nvSpPr>
          <p:cNvPr id="39939" name="TextBox 3">
            <a:extLst>
              <a:ext uri="{FF2B5EF4-FFF2-40B4-BE49-F238E27FC236}">
                <a16:creationId xmlns:a16="http://schemas.microsoft.com/office/drawing/2014/main" id="{3ABC2CE4-CC62-814F-B0DD-A06AF3BDF416}"/>
              </a:ext>
            </a:extLst>
          </p:cNvPr>
          <p:cNvSpPr txBox="1">
            <a:spLocks noChangeArrowheads="1"/>
          </p:cNvSpPr>
          <p:nvPr/>
        </p:nvSpPr>
        <p:spPr bwMode="auto">
          <a:xfrm>
            <a:off x="0" y="1404938"/>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t>Please share your comments on this session with M</a:t>
            </a:r>
            <a:r>
              <a:rPr lang="en-US" altLang="en-US" baseline="30000"/>
              <a:t>3</a:t>
            </a:r>
            <a:r>
              <a:rPr lang="en-US" altLang="en-US"/>
              <a:t>AAWG </a:t>
            </a:r>
            <a:br>
              <a:rPr lang="en-US" altLang="en-US"/>
            </a:br>
            <a:r>
              <a:rPr lang="en-US" altLang="en-US"/>
              <a:t>– good, could-be-better or new ideas – </a:t>
            </a:r>
            <a:br>
              <a:rPr lang="en-US" altLang="en-US"/>
            </a:br>
            <a:r>
              <a:rPr lang="en-US" altLang="en-US"/>
              <a:t>to help improve our meetings</a:t>
            </a:r>
          </a:p>
        </p:txBody>
      </p:sp>
      <p:sp>
        <p:nvSpPr>
          <p:cNvPr id="39940" name="TextBox 5">
            <a:extLst>
              <a:ext uri="{FF2B5EF4-FFF2-40B4-BE49-F238E27FC236}">
                <a16:creationId xmlns:a16="http://schemas.microsoft.com/office/drawing/2014/main" id="{EC6376D2-4ADF-874A-93ED-BDBA1CDC9328}"/>
              </a:ext>
            </a:extLst>
          </p:cNvPr>
          <p:cNvSpPr txBox="1">
            <a:spLocks noChangeArrowheads="1"/>
          </p:cNvSpPr>
          <p:nvPr/>
        </p:nvSpPr>
        <p:spPr bwMode="auto">
          <a:xfrm>
            <a:off x="1597025" y="4984750"/>
            <a:ext cx="588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Thanks!  Your comments are appreciated.</a:t>
            </a:r>
          </a:p>
        </p:txBody>
      </p:sp>
      <p:sp>
        <p:nvSpPr>
          <p:cNvPr id="7" name="Text Box 11">
            <a:extLst>
              <a:ext uri="{FF2B5EF4-FFF2-40B4-BE49-F238E27FC236}">
                <a16:creationId xmlns:a16="http://schemas.microsoft.com/office/drawing/2014/main" id="{BF7B9F46-A150-144B-8C8A-709CEFEFB06D}"/>
              </a:ext>
            </a:extLst>
          </p:cNvPr>
          <p:cNvSpPr txBox="1">
            <a:spLocks noChangeArrowheads="1"/>
          </p:cNvSpPr>
          <p:nvPr/>
        </p:nvSpPr>
        <p:spPr bwMode="auto">
          <a:xfrm>
            <a:off x="6065838" y="-958850"/>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eaLnBrk="1" hangingPunct="1">
              <a:spcBef>
                <a:spcPct val="50000"/>
              </a:spcBef>
              <a:defRPr/>
            </a:pPr>
            <a:r>
              <a:rPr lang="en-US" sz="1400" b="1" dirty="0">
                <a:solidFill>
                  <a:srgbClr val="FF3300"/>
                </a:solidFill>
                <a:latin typeface="Arial" charset="0"/>
                <a:ea typeface="ＭＳ Ｐゴシック" charset="0"/>
              </a:rPr>
              <a:t>This slide is for Moderators and Chairs slide deck template only </a:t>
            </a:r>
            <a:br>
              <a:rPr lang="en-US" sz="1400" dirty="0">
                <a:solidFill>
                  <a:srgbClr val="FF3300"/>
                </a:solidFill>
                <a:latin typeface="Arial" charset="0"/>
                <a:ea typeface="ＭＳ Ｐゴシック" charset="0"/>
              </a:rPr>
            </a:br>
            <a:r>
              <a:rPr lang="en-US" sz="1400" dirty="0">
                <a:solidFill>
                  <a:srgbClr val="FF3300"/>
                </a:solidFill>
                <a:latin typeface="Arial" charset="0"/>
                <a:ea typeface="ＭＳ Ｐゴシック" charset="0"/>
              </a:rPr>
              <a:t>– not presenters.</a:t>
            </a:r>
          </a:p>
          <a:p>
            <a:pPr eaLnBrk="1" hangingPunct="1">
              <a:lnSpc>
                <a:spcPct val="55000"/>
              </a:lnSpc>
              <a:spcBef>
                <a:spcPct val="50000"/>
              </a:spcBef>
              <a:defRPr/>
            </a:pPr>
            <a:r>
              <a:rPr lang="en-US" sz="1600" b="1" i="1" dirty="0">
                <a:solidFill>
                  <a:srgbClr val="FF3300"/>
                </a:solidFill>
                <a:latin typeface="Arial" charset="0"/>
                <a:ea typeface="ＭＳ Ｐゴシック" charset="0"/>
              </a:rPr>
              <a:t>*Presenters remove this note before using this slide </a:t>
            </a:r>
          </a:p>
        </p:txBody>
      </p:sp>
      <p:grpSp>
        <p:nvGrpSpPr>
          <p:cNvPr id="39942" name="Group 10">
            <a:extLst>
              <a:ext uri="{FF2B5EF4-FFF2-40B4-BE49-F238E27FC236}">
                <a16:creationId xmlns:a16="http://schemas.microsoft.com/office/drawing/2014/main" id="{722A3E27-DBEA-7F47-B60D-D1016402D615}"/>
              </a:ext>
            </a:extLst>
          </p:cNvPr>
          <p:cNvGrpSpPr>
            <a:grpSpLocks/>
          </p:cNvGrpSpPr>
          <p:nvPr/>
        </p:nvGrpSpPr>
        <p:grpSpPr bwMode="auto">
          <a:xfrm>
            <a:off x="185738" y="3032125"/>
            <a:ext cx="8823325" cy="1662113"/>
            <a:chOff x="321733" y="3116703"/>
            <a:chExt cx="8822267" cy="1661993"/>
          </a:xfrm>
        </p:grpSpPr>
        <p:sp>
          <p:nvSpPr>
            <p:cNvPr id="39943" name="Rectangle 8">
              <a:extLst>
                <a:ext uri="{FF2B5EF4-FFF2-40B4-BE49-F238E27FC236}">
                  <a16:creationId xmlns:a16="http://schemas.microsoft.com/office/drawing/2014/main" id="{1A7CBC58-C19F-5944-9B0A-CF18F4C7B6ED}"/>
                </a:ext>
              </a:extLst>
            </p:cNvPr>
            <p:cNvSpPr>
              <a:spLocks noChangeArrowheads="1"/>
            </p:cNvSpPr>
            <p:nvPr/>
          </p:nvSpPr>
          <p:spPr bwMode="auto">
            <a:xfrm>
              <a:off x="321733" y="3116703"/>
              <a:ext cx="8822267"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Aft>
                  <a:spcPts val="1800"/>
                </a:spcAft>
              </a:pPr>
              <a:r>
                <a:rPr lang="en-US" altLang="en-US"/>
                <a:t>Click on the session title in SCHED then </a:t>
              </a:r>
            </a:p>
            <a:p>
              <a:pPr algn="ctr" eaLnBrk="1" hangingPunct="1">
                <a:spcAft>
                  <a:spcPts val="1800"/>
                </a:spcAft>
              </a:pPr>
              <a:r>
                <a:rPr lang="en-US" altLang="en-US"/>
                <a:t>use the                                button above the description</a:t>
              </a:r>
            </a:p>
            <a:p>
              <a:pPr algn="ctr" eaLnBrk="1" hangingPunct="1">
                <a:spcAft>
                  <a:spcPts val="600"/>
                </a:spcAft>
              </a:pPr>
              <a:r>
                <a:rPr lang="en-US" altLang="en-US"/>
                <a:t> </a:t>
              </a:r>
            </a:p>
          </p:txBody>
        </p:sp>
        <p:pic>
          <p:nvPicPr>
            <p:cNvPr id="10" name="Picture 9">
              <a:extLst>
                <a:ext uri="{FF2B5EF4-FFF2-40B4-BE49-F238E27FC236}">
                  <a16:creationId xmlns:a16="http://schemas.microsoft.com/office/drawing/2014/main" id="{C7DEA7FA-53BC-DA46-9959-2C6E443FA606}"/>
                </a:ext>
              </a:extLst>
            </p:cNvPr>
            <p:cNvPicPr>
              <a:picLocks noChangeAspect="1"/>
            </p:cNvPicPr>
            <p:nvPr/>
          </p:nvPicPr>
          <p:blipFill rotWithShape="1">
            <a:blip r:embed="rId2"/>
            <a:srcRect l="3968" t="9770" r="6350" b="14367"/>
            <a:stretch/>
          </p:blipFill>
          <p:spPr>
            <a:xfrm>
              <a:off x="2037052" y="3598987"/>
              <a:ext cx="2546825" cy="743763"/>
            </a:xfrm>
            <a:prstGeom prst="rect">
              <a:avLst/>
            </a:prstGeom>
            <a:scene3d>
              <a:camera prst="orthographicFront"/>
              <a:lightRig rig="threePt" dir="t"/>
            </a:scene3d>
            <a:sp3d>
              <a:bevelT prst="angle"/>
              <a:bevelB w="165100" prst="coolSlant"/>
            </a:sp3d>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4" name="Rectangle 6">
            <a:extLst>
              <a:ext uri="{FF2B5EF4-FFF2-40B4-BE49-F238E27FC236}">
                <a16:creationId xmlns:a16="http://schemas.microsoft.com/office/drawing/2014/main" id="{87D20383-44D6-594D-9121-2F40FA8E0164}"/>
              </a:ext>
            </a:extLst>
          </p:cNvPr>
          <p:cNvSpPr>
            <a:spLocks noGrp="1" noChangeArrowheads="1"/>
          </p:cNvSpPr>
          <p:nvPr>
            <p:ph type="title"/>
          </p:nvPr>
        </p:nvSpPr>
        <p:spPr>
          <a:xfrm>
            <a:off x="382588" y="528638"/>
            <a:ext cx="6265862" cy="612775"/>
          </a:xfrm>
        </p:spPr>
        <p:txBody>
          <a:bodyPr/>
          <a:lstStyle/>
          <a:p>
            <a:pPr eaLnBrk="1" hangingPunct="1">
              <a:defRPr/>
            </a:pPr>
            <a:r>
              <a:rPr lang="en-US" sz="2800" kern="1200" dirty="0">
                <a:cs typeface="+mn-cs"/>
              </a:rPr>
              <a:t>Presenter’s Action Reminders </a:t>
            </a:r>
            <a:br>
              <a:rPr lang="en-US" sz="2800" dirty="0">
                <a:solidFill>
                  <a:schemeClr val="tx1"/>
                </a:solidFill>
                <a:cs typeface="+mj-cs"/>
              </a:rPr>
            </a:br>
            <a:endParaRPr lang="en-US" dirty="0">
              <a:cs typeface="+mj-cs"/>
            </a:endParaRPr>
          </a:p>
        </p:txBody>
      </p:sp>
      <p:sp>
        <p:nvSpPr>
          <p:cNvPr id="227331" name="Rectangle 3">
            <a:extLst>
              <a:ext uri="{FF2B5EF4-FFF2-40B4-BE49-F238E27FC236}">
                <a16:creationId xmlns:a16="http://schemas.microsoft.com/office/drawing/2014/main" id="{72CC6D9F-1CA4-1346-8C1E-64AF72D25552}"/>
              </a:ext>
            </a:extLst>
          </p:cNvPr>
          <p:cNvSpPr>
            <a:spLocks noGrp="1" noChangeArrowheads="1"/>
          </p:cNvSpPr>
          <p:nvPr>
            <p:ph idx="4294967295"/>
          </p:nvPr>
        </p:nvSpPr>
        <p:spPr>
          <a:xfrm>
            <a:off x="531813" y="1069975"/>
            <a:ext cx="8432800" cy="5368925"/>
          </a:xfrm>
        </p:spPr>
        <p:txBody>
          <a:bodyPr/>
          <a:lstStyle/>
          <a:p>
            <a:pPr marL="0" indent="0" eaLnBrk="1" hangingPunct="1">
              <a:spcBef>
                <a:spcPts val="0"/>
              </a:spcBef>
              <a:spcAft>
                <a:spcPts val="0"/>
              </a:spcAft>
              <a:buFontTx/>
              <a:buNone/>
              <a:defRPr/>
            </a:pPr>
            <a:r>
              <a:rPr lang="en-US" sz="1800" b="1" dirty="0">
                <a:cs typeface="+mn-cs"/>
              </a:rPr>
              <a:t>Preparation</a:t>
            </a:r>
          </a:p>
          <a:p>
            <a:pPr eaLnBrk="1" hangingPunct="1">
              <a:spcBef>
                <a:spcPts val="0"/>
              </a:spcBef>
              <a:spcAft>
                <a:spcPts val="600"/>
              </a:spcAft>
              <a:defRPr/>
            </a:pPr>
            <a:r>
              <a:rPr lang="en-US" sz="1800" dirty="0">
                <a:cs typeface="+mn-cs"/>
              </a:rPr>
              <a:t>Use the provided M</a:t>
            </a:r>
            <a:r>
              <a:rPr lang="en-US" sz="1800" baseline="30000" dirty="0">
                <a:cs typeface="+mn-cs"/>
              </a:rPr>
              <a:t>3</a:t>
            </a:r>
            <a:r>
              <a:rPr lang="en-US" sz="1800" dirty="0">
                <a:cs typeface="+mn-cs"/>
              </a:rPr>
              <a:t>AAWG PowerPoint template for your slides </a:t>
            </a:r>
          </a:p>
          <a:p>
            <a:pPr eaLnBrk="1" hangingPunct="1">
              <a:spcAft>
                <a:spcPts val="600"/>
              </a:spcAft>
              <a:defRPr/>
            </a:pPr>
            <a:r>
              <a:rPr lang="en-US" sz="1800" dirty="0">
                <a:cs typeface="+mn-cs"/>
              </a:rPr>
              <a:t>Order flipcharts or other logistical support at least 1 week before your session from </a:t>
            </a:r>
            <a:r>
              <a:rPr lang="en-US" sz="1800" dirty="0"/>
              <a:t>Yadira Orellana at </a:t>
            </a:r>
            <a:r>
              <a:rPr lang="en-US" sz="1800" u="sng" dirty="0">
                <a:hlinkClick r:id="rId3"/>
              </a:rPr>
              <a:t>yadira@m3aawg.org</a:t>
            </a:r>
            <a:endParaRPr lang="en-US" sz="1800" dirty="0">
              <a:cs typeface="+mn-cs"/>
            </a:endParaRPr>
          </a:p>
          <a:p>
            <a:pPr marL="0" indent="0" eaLnBrk="1" hangingPunct="1">
              <a:spcBef>
                <a:spcPts val="0"/>
              </a:spcBef>
              <a:spcAft>
                <a:spcPts val="0"/>
              </a:spcAft>
              <a:buFontTx/>
              <a:buNone/>
              <a:defRPr/>
            </a:pPr>
            <a:r>
              <a:rPr lang="en-US" sz="1800" b="1" dirty="0">
                <a:cs typeface="+mn-cs"/>
              </a:rPr>
              <a:t>At the Meeting</a:t>
            </a:r>
          </a:p>
          <a:p>
            <a:pPr eaLnBrk="1" hangingPunct="1">
              <a:spcBef>
                <a:spcPts val="0"/>
              </a:spcBef>
              <a:spcAft>
                <a:spcPts val="600"/>
              </a:spcAft>
              <a:defRPr/>
            </a:pPr>
            <a:r>
              <a:rPr lang="en-US" sz="1800" dirty="0">
                <a:cs typeface="+mn-cs"/>
              </a:rPr>
              <a:t>No commercials allowed – No selling your products or services</a:t>
            </a:r>
          </a:p>
          <a:p>
            <a:pPr eaLnBrk="1" hangingPunct="1">
              <a:spcBef>
                <a:spcPts val="600"/>
              </a:spcBef>
              <a:spcAft>
                <a:spcPts val="600"/>
              </a:spcAft>
              <a:defRPr/>
            </a:pPr>
            <a:r>
              <a:rPr lang="en-US" sz="1800" dirty="0">
                <a:cs typeface="+mn-cs"/>
              </a:rPr>
              <a:t>Do not read your slides verbatim</a:t>
            </a:r>
          </a:p>
          <a:p>
            <a:pPr eaLnBrk="1" hangingPunct="1">
              <a:spcBef>
                <a:spcPts val="600"/>
              </a:spcBef>
              <a:spcAft>
                <a:spcPts val="600"/>
              </a:spcAft>
              <a:defRPr/>
            </a:pPr>
            <a:r>
              <a:rPr lang="en-US" sz="1800" dirty="0">
                <a:cs typeface="+mn-cs"/>
              </a:rPr>
              <a:t>Not all attendees are native speakers; please speak at a reasonable pace</a:t>
            </a:r>
          </a:p>
          <a:p>
            <a:pPr eaLnBrk="1" hangingPunct="1">
              <a:spcAft>
                <a:spcPts val="600"/>
              </a:spcAft>
              <a:defRPr/>
            </a:pPr>
            <a:r>
              <a:rPr lang="en-US" sz="1800" dirty="0">
                <a:cs typeface="+mn-cs"/>
              </a:rPr>
              <a:t>Arrive at the assigned room 10 minutes before your presentation</a:t>
            </a:r>
          </a:p>
          <a:p>
            <a:pPr eaLnBrk="1" hangingPunct="1">
              <a:spcAft>
                <a:spcPts val="600"/>
              </a:spcAft>
              <a:defRPr/>
            </a:pPr>
            <a:r>
              <a:rPr lang="en-US" sz="1800" dirty="0">
                <a:cs typeface="+mn-cs"/>
              </a:rPr>
              <a:t>Give your final PPT or PDF presentation file to your session chair or send it to </a:t>
            </a:r>
            <a:r>
              <a:rPr lang="en-US" sz="1800" dirty="0">
                <a:cs typeface="+mn-cs"/>
                <a:hlinkClick r:id="rId4"/>
              </a:rPr>
              <a:t>slides@m3aawg.org</a:t>
            </a:r>
            <a:r>
              <a:rPr lang="en-US" sz="1800" dirty="0">
                <a:cs typeface="+mn-cs"/>
              </a:rPr>
              <a:t> for posting on the members-only meeting archive page</a:t>
            </a:r>
          </a:p>
          <a:p>
            <a:pPr eaLnBrk="1" hangingPunct="1">
              <a:spcAft>
                <a:spcPts val="600"/>
              </a:spcAft>
              <a:defRPr/>
            </a:pPr>
            <a:r>
              <a:rPr lang="en-US" sz="1800" b="1" dirty="0">
                <a:cs typeface="+mn-cs"/>
              </a:rPr>
              <a:t>Bring your own laptop and adapter:</a:t>
            </a:r>
            <a:r>
              <a:rPr lang="en-US" sz="1800" dirty="0">
                <a:cs typeface="+mn-cs"/>
              </a:rPr>
              <a:t> We will supply an HDMI cable to the projector but you need to supply the presentation device (</a:t>
            </a:r>
            <a:r>
              <a:rPr lang="en-US" sz="1800" dirty="0"/>
              <a:t>laptop, smartphone, tablet, etc.) and </a:t>
            </a:r>
            <a:r>
              <a:rPr lang="en-US" sz="1800" dirty="0">
                <a:cs typeface="+mn-cs"/>
              </a:rPr>
              <a:t>any needed adapters to hook up to the HDMI connector.</a:t>
            </a:r>
          </a:p>
          <a:p>
            <a:pPr marL="0" indent="0" algn="ctr" eaLnBrk="1" hangingPunct="1">
              <a:buFontTx/>
              <a:buNone/>
              <a:defRPr/>
            </a:pPr>
            <a:r>
              <a:rPr lang="en-US" dirty="0">
                <a:cs typeface="+mn-cs"/>
              </a:rPr>
              <a:t>See the M</a:t>
            </a:r>
            <a:r>
              <a:rPr lang="en-US" baseline="30000" dirty="0"/>
              <a:t>3</a:t>
            </a:r>
            <a:r>
              <a:rPr lang="en-US" dirty="0">
                <a:cs typeface="+mn-cs"/>
              </a:rPr>
              <a:t>AAWG Speakers Guidelines for more details</a:t>
            </a:r>
          </a:p>
        </p:txBody>
      </p:sp>
      <p:sp>
        <p:nvSpPr>
          <p:cNvPr id="6" name="Text Box 11">
            <a:extLst>
              <a:ext uri="{FF2B5EF4-FFF2-40B4-BE49-F238E27FC236}">
                <a16:creationId xmlns:a16="http://schemas.microsoft.com/office/drawing/2014/main" id="{7A26BBC4-4019-1143-830E-C5522A1DA902}"/>
              </a:ext>
            </a:extLst>
          </p:cNvPr>
          <p:cNvSpPr txBox="1">
            <a:spLocks noChangeArrowheads="1"/>
          </p:cNvSpPr>
          <p:nvPr/>
        </p:nvSpPr>
        <p:spPr bwMode="auto">
          <a:xfrm>
            <a:off x="8429625" y="811213"/>
            <a:ext cx="2628900" cy="646112"/>
          </a:xfrm>
          <a:prstGeom prst="rect">
            <a:avLst/>
          </a:prstGeom>
          <a:solidFill>
            <a:schemeClr val="bg1">
              <a:lumMod val="85000"/>
            </a:schemeClr>
          </a:solidFill>
          <a:ln w="9525">
            <a:solidFill>
              <a:schemeClr val="tx1"/>
            </a:solidFill>
            <a:miter lim="800000"/>
            <a:headEnd/>
            <a:tailEnd/>
          </a:ln>
          <a:effectLst/>
          <a:extLst/>
        </p:spPr>
        <p:txBody>
          <a:bodyPr>
            <a:spAutoFit/>
          </a:bodyPr>
          <a:lstStyle/>
          <a:p>
            <a:pPr eaLnBrk="1" hangingPunct="1">
              <a:spcBef>
                <a:spcPct val="50000"/>
              </a:spcBef>
              <a:defRPr/>
            </a:pPr>
            <a:r>
              <a:rPr lang="en-US" sz="1800" dirty="0">
                <a:solidFill>
                  <a:srgbClr val="FF3300"/>
                </a:solidFill>
                <a:latin typeface="Arial" charset="0"/>
                <a:ea typeface="ＭＳ Ｐゴシック" charset="0"/>
              </a:rPr>
              <a:t>Delete this slide before your presentation.</a:t>
            </a:r>
          </a:p>
        </p:txBody>
      </p:sp>
      <p:sp>
        <p:nvSpPr>
          <p:cNvPr id="40964" name="Footer Placeholder 4">
            <a:extLst>
              <a:ext uri="{FF2B5EF4-FFF2-40B4-BE49-F238E27FC236}">
                <a16:creationId xmlns:a16="http://schemas.microsoft.com/office/drawing/2014/main" id="{AF53718A-A453-9A45-ABB7-E8693D029A3E}"/>
              </a:ext>
            </a:extLst>
          </p:cNvPr>
          <p:cNvSpPr>
            <a:spLocks noGrp="1" noChangeArrowheads="1"/>
          </p:cNvSpPr>
          <p:nvPr>
            <p:ph type="ftr" sz="quarter" idx="10"/>
          </p:nvPr>
        </p:nvSpPr>
        <p:spPr>
          <a:xfrm>
            <a:off x="265113" y="6489700"/>
            <a:ext cx="541020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M3AAWG 44th General Meeting | Brooklyn | October 2018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5">
            <a:extLst>
              <a:ext uri="{FF2B5EF4-FFF2-40B4-BE49-F238E27FC236}">
                <a16:creationId xmlns:a16="http://schemas.microsoft.com/office/drawing/2014/main" id="{7A54B25D-03B1-A646-8E11-D6DE03D808E1}"/>
              </a:ext>
            </a:extLst>
          </p:cNvPr>
          <p:cNvSpPr>
            <a:spLocks noGrp="1" noChangeArrowheads="1"/>
          </p:cNvSpPr>
          <p:nvPr>
            <p:ph type="title"/>
          </p:nvPr>
        </p:nvSpPr>
        <p:spPr>
          <a:xfrm>
            <a:off x="382588" y="528638"/>
            <a:ext cx="6265862" cy="612775"/>
          </a:xfrm>
        </p:spPr>
        <p:txBody>
          <a:bodyPr/>
          <a:lstStyle/>
          <a:p>
            <a:r>
              <a:rPr lang="en-US" altLang="en-US"/>
              <a:t>For Better Readability, We Recommend:</a:t>
            </a:r>
          </a:p>
        </p:txBody>
      </p:sp>
      <p:sp>
        <p:nvSpPr>
          <p:cNvPr id="43010" name="Footer Placeholder 1">
            <a:extLst>
              <a:ext uri="{FF2B5EF4-FFF2-40B4-BE49-F238E27FC236}">
                <a16:creationId xmlns:a16="http://schemas.microsoft.com/office/drawing/2014/main" id="{A2ADCBA1-5A06-0643-8CE7-465934F27E04}"/>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M3AAWG 44th General Meeting | Brooklyn | October 2018</a:t>
            </a:r>
            <a:endParaRPr lang="en-US" altLang="en-US" sz="1400"/>
          </a:p>
        </p:txBody>
      </p:sp>
      <p:sp>
        <p:nvSpPr>
          <p:cNvPr id="43011" name="TextBox 6">
            <a:extLst>
              <a:ext uri="{FF2B5EF4-FFF2-40B4-BE49-F238E27FC236}">
                <a16:creationId xmlns:a16="http://schemas.microsoft.com/office/drawing/2014/main" id="{25F46D7D-0029-C047-AEC6-0E519F16B221}"/>
              </a:ext>
            </a:extLst>
          </p:cNvPr>
          <p:cNvSpPr txBox="1">
            <a:spLocks noChangeArrowheads="1"/>
          </p:cNvSpPr>
          <p:nvPr/>
        </p:nvSpPr>
        <p:spPr bwMode="auto">
          <a:xfrm>
            <a:off x="619125" y="1258888"/>
            <a:ext cx="80486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800100" indent="-34290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Aft>
                <a:spcPts val="1800"/>
              </a:spcAft>
              <a:buFont typeface="Arial" panose="020B0604020202020204" pitchFamily="34" charset="0"/>
              <a:buChar char="•"/>
            </a:pPr>
            <a:r>
              <a:rPr lang="en-US" altLang="en-US"/>
              <a:t>Use 24 Pt. or Larger Font for Top Level Bullets</a:t>
            </a:r>
          </a:p>
          <a:p>
            <a:pPr lvl="1" eaLnBrk="1" hangingPunct="1">
              <a:spcAft>
                <a:spcPts val="1800"/>
              </a:spcAft>
              <a:buFont typeface="Arial" panose="020B0604020202020204" pitchFamily="34" charset="0"/>
              <a:buChar char="•"/>
            </a:pPr>
            <a:r>
              <a:rPr lang="en-US" altLang="en-US" sz="2000"/>
              <a:t>Do Not Use Fonts Smaller than 20 Pt. for Sub-Bullets </a:t>
            </a:r>
            <a:br>
              <a:rPr lang="en-US" altLang="en-US" sz="2000"/>
            </a:br>
            <a:r>
              <a:rPr lang="en-US" altLang="en-US" sz="2000"/>
              <a:t>or Other Text on Your Slides</a:t>
            </a:r>
          </a:p>
          <a:p>
            <a:pPr lvl="1" eaLnBrk="1" hangingPunct="1">
              <a:spcAft>
                <a:spcPts val="1800"/>
              </a:spcAft>
              <a:buFont typeface="Arial" panose="020B0604020202020204" pitchFamily="34" charset="0"/>
              <a:buChar char="•"/>
            </a:pPr>
            <a:r>
              <a:rPr lang="en-US" altLang="en-US" sz="2000"/>
              <a:t>Smaller Fonts Are Difficult to Read in Large Meeting Rooms</a:t>
            </a:r>
          </a:p>
          <a:p>
            <a:pPr eaLnBrk="1" hangingPunct="1">
              <a:spcAft>
                <a:spcPts val="1800"/>
              </a:spcAft>
              <a:buFont typeface="Arial" panose="020B0604020202020204" pitchFamily="34" charset="0"/>
              <a:buChar char="•"/>
            </a:pPr>
            <a:r>
              <a:rPr lang="en-US" altLang="en-US"/>
              <a:t>Add 6 Pts. or More of Vertical Spacing between Bullets</a:t>
            </a:r>
          </a:p>
          <a:p>
            <a:pPr lvl="1" eaLnBrk="1" hangingPunct="1">
              <a:spcAft>
                <a:spcPts val="1800"/>
              </a:spcAft>
              <a:buFont typeface="Arial" panose="020B0604020202020204" pitchFamily="34" charset="0"/>
              <a:buChar char="•"/>
            </a:pPr>
            <a:r>
              <a:rPr lang="en-US" altLang="en-US" sz="2000"/>
              <a:t>From Formatting, Select Paragraph &amp; Set “Spacing”</a:t>
            </a:r>
          </a:p>
          <a:p>
            <a:pPr lvl="1" eaLnBrk="1" hangingPunct="1">
              <a:spcAft>
                <a:spcPts val="1800"/>
              </a:spcAft>
              <a:buFont typeface="Arial" panose="020B0604020202020204" pitchFamily="34" charset="0"/>
              <a:buChar char="•"/>
            </a:pPr>
            <a:r>
              <a:rPr lang="en-US" altLang="en-US" sz="2000"/>
              <a:t>This Slide Has 18 Pts. of Vertical Spacing </a:t>
            </a:r>
          </a:p>
          <a:p>
            <a:pPr eaLnBrk="1" hangingPunct="1">
              <a:spcAft>
                <a:spcPts val="1800"/>
              </a:spcAft>
              <a:buFont typeface="Arial" panose="020B0604020202020204" pitchFamily="34" charset="0"/>
              <a:buChar char="•"/>
            </a:pPr>
            <a:r>
              <a:rPr lang="en-US" altLang="en-US"/>
              <a:t>Remember: Do Not Read Your Slides during Your Talk</a:t>
            </a:r>
          </a:p>
        </p:txBody>
      </p:sp>
      <p:sp>
        <p:nvSpPr>
          <p:cNvPr id="8" name="Text Box 11">
            <a:extLst>
              <a:ext uri="{FF2B5EF4-FFF2-40B4-BE49-F238E27FC236}">
                <a16:creationId xmlns:a16="http://schemas.microsoft.com/office/drawing/2014/main" id="{16A84A72-3256-B54B-ABD6-96788325BE18}"/>
              </a:ext>
            </a:extLst>
          </p:cNvPr>
          <p:cNvSpPr txBox="1">
            <a:spLocks noChangeArrowheads="1"/>
          </p:cNvSpPr>
          <p:nvPr/>
        </p:nvSpPr>
        <p:spPr bwMode="auto">
          <a:xfrm>
            <a:off x="7716838" y="1114425"/>
            <a:ext cx="2644775" cy="6477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eaLnBrk="1" hangingPunct="1">
              <a:spcBef>
                <a:spcPct val="50000"/>
              </a:spcBef>
              <a:defRPr/>
            </a:pPr>
            <a:r>
              <a:rPr lang="en-US" sz="1800" dirty="0">
                <a:solidFill>
                  <a:srgbClr val="FF3300"/>
                </a:solidFill>
                <a:latin typeface="Arial" charset="0"/>
                <a:ea typeface="ＭＳ Ｐゴシック" charset="0"/>
              </a:rPr>
              <a:t>Delete this slide before your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Footer Placeholder 2">
            <a:extLst>
              <a:ext uri="{FF2B5EF4-FFF2-40B4-BE49-F238E27FC236}">
                <a16:creationId xmlns:a16="http://schemas.microsoft.com/office/drawing/2014/main" id="{ED795922-7846-8F48-B9BB-A630C00B6848}"/>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M3AAWG 44th General Meeting | Brooklyn | October 2018</a:t>
            </a:r>
          </a:p>
        </p:txBody>
      </p:sp>
      <p:sp>
        <p:nvSpPr>
          <p:cNvPr id="35842" name="Text Box 6">
            <a:extLst>
              <a:ext uri="{FF2B5EF4-FFF2-40B4-BE49-F238E27FC236}">
                <a16:creationId xmlns:a16="http://schemas.microsoft.com/office/drawing/2014/main" id="{FE1BC78D-A9C1-4644-9008-1671F396F29E}"/>
              </a:ext>
            </a:extLst>
          </p:cNvPr>
          <p:cNvSpPr txBox="1">
            <a:spLocks noChangeArrowheads="1"/>
          </p:cNvSpPr>
          <p:nvPr/>
        </p:nvSpPr>
        <p:spPr bwMode="auto">
          <a:xfrm>
            <a:off x="361950" y="457200"/>
            <a:ext cx="6877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b="1">
                <a:solidFill>
                  <a:srgbClr val="018E9F"/>
                </a:solidFill>
              </a:rPr>
              <a:t>M</a:t>
            </a:r>
            <a:r>
              <a:rPr lang="en-US" altLang="en-US" sz="2800" b="1" baseline="30000">
                <a:solidFill>
                  <a:srgbClr val="018E9F"/>
                </a:solidFill>
              </a:rPr>
              <a:t>3</a:t>
            </a:r>
            <a:r>
              <a:rPr lang="en-US" altLang="en-US" sz="2800" b="1">
                <a:solidFill>
                  <a:srgbClr val="018E9F"/>
                </a:solidFill>
              </a:rPr>
              <a:t>AAWG is a Trusted Environment</a:t>
            </a:r>
          </a:p>
        </p:txBody>
      </p:sp>
      <p:sp>
        <p:nvSpPr>
          <p:cNvPr id="8" name="Text Box 7">
            <a:extLst>
              <a:ext uri="{FF2B5EF4-FFF2-40B4-BE49-F238E27FC236}">
                <a16:creationId xmlns:a16="http://schemas.microsoft.com/office/drawing/2014/main" id="{314627E2-6B1B-3E4B-9CD3-4E37D3C66591}"/>
              </a:ext>
            </a:extLst>
          </p:cNvPr>
          <p:cNvSpPr txBox="1">
            <a:spLocks noChangeArrowheads="1"/>
          </p:cNvSpPr>
          <p:nvPr/>
        </p:nvSpPr>
        <p:spPr bwMode="auto">
          <a:xfrm>
            <a:off x="304800" y="952500"/>
            <a:ext cx="8674100" cy="5395913"/>
          </a:xfrm>
          <a:prstGeom prst="rect">
            <a:avLst/>
          </a:prstGeom>
          <a:noFill/>
          <a:ln>
            <a:noFill/>
          </a:ln>
          <a:effectLst/>
          <a:extLst>
            <a:ext uri="{909E8E84-426E-40dd-AFC4-6F175D3DCCD1}"/>
            <a:ext uri="{91240B29-F687-4f45-9708-019B960494DF}"/>
            <a:ext uri="{AF507438-7753-43e0-B8FC-AC1667EBCBE1}"/>
          </a:extLst>
        </p:spPr>
        <p:txBody>
          <a:bodyPr>
            <a:spAutoFit/>
          </a:bodyPr>
          <a:lstStyle>
            <a:lvl1pPr marL="233363" indent="-233363">
              <a:defRPr>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marL="0" indent="0" eaLnBrk="1" hangingPunct="1">
              <a:spcAft>
                <a:spcPts val="400"/>
              </a:spcAft>
              <a:defRPr/>
            </a:pPr>
            <a:br>
              <a:rPr lang="en-US" sz="2000" b="1" dirty="0">
                <a:cs typeface="ＭＳ Ｐゴシック" charset="0"/>
              </a:rPr>
            </a:br>
            <a:r>
              <a:rPr lang="en-US" sz="2000" b="1" dirty="0">
                <a:cs typeface="ＭＳ Ｐゴシック" charset="0"/>
              </a:rPr>
              <a:t>What happens in M</a:t>
            </a:r>
            <a:r>
              <a:rPr lang="en-US" sz="2000" b="1" baseline="30000" dirty="0">
                <a:cs typeface="ＭＳ Ｐゴシック" charset="0"/>
              </a:rPr>
              <a:t>3</a:t>
            </a:r>
            <a:r>
              <a:rPr lang="en-US" sz="2000" b="1" dirty="0">
                <a:cs typeface="ＭＳ Ｐゴシック" charset="0"/>
              </a:rPr>
              <a:t>AAWG stays in M</a:t>
            </a:r>
            <a:r>
              <a:rPr lang="en-US" sz="2000" b="1" baseline="30000" dirty="0">
                <a:cs typeface="ＭＳ Ｐゴシック" charset="0"/>
              </a:rPr>
              <a:t>3</a:t>
            </a:r>
            <a:r>
              <a:rPr lang="en-US" sz="2000" b="1" dirty="0">
                <a:cs typeface="ＭＳ Ｐゴシック" charset="0"/>
              </a:rPr>
              <a:t>AAWG </a:t>
            </a:r>
          </a:p>
          <a:p>
            <a:pPr marL="285750" indent="-285750" eaLnBrk="1" hangingPunct="1">
              <a:spcAft>
                <a:spcPts val="600"/>
              </a:spcAft>
              <a:buFont typeface="Arial" charset="0"/>
              <a:buChar char="•"/>
              <a:defRPr/>
            </a:pPr>
            <a:r>
              <a:rPr lang="en-US" sz="1800" dirty="0">
                <a:cs typeface="ＭＳ Ｐゴシック" charset="0"/>
              </a:rPr>
              <a:t>What occurs here cannot be shared outside the membership without the written permission of the Executive Director, unless we state the specific session is open to the press and social media</a:t>
            </a:r>
          </a:p>
          <a:p>
            <a:pPr marL="285750" indent="-285750" eaLnBrk="1" hangingPunct="1">
              <a:spcAft>
                <a:spcPts val="400"/>
              </a:spcAft>
              <a:buFont typeface="Arial" charset="0"/>
              <a:buChar char="•"/>
              <a:defRPr/>
            </a:pPr>
            <a:r>
              <a:rPr lang="en-US" sz="1800" dirty="0">
                <a:cs typeface="ＭＳ Ｐゴシック" charset="0"/>
              </a:rPr>
              <a:t>See the M</a:t>
            </a:r>
            <a:r>
              <a:rPr lang="en-US" sz="1800" baseline="30000" dirty="0">
                <a:cs typeface="ＭＳ Ｐゴシック" charset="0"/>
              </a:rPr>
              <a:t>3</a:t>
            </a:r>
            <a:r>
              <a:rPr lang="en-US" sz="1800" dirty="0">
                <a:cs typeface="ＭＳ Ｐゴシック" charset="0"/>
              </a:rPr>
              <a:t>AAWG Meeting Policy at </a:t>
            </a:r>
            <a:r>
              <a:rPr lang="en-US" sz="1800" dirty="0">
                <a:cs typeface="ＭＳ Ｐゴシック" charset="0"/>
                <a:hlinkClick r:id="rId2"/>
              </a:rPr>
              <a:t>www.m3aawg.org/MeetingPolicy</a:t>
            </a:r>
            <a:r>
              <a:rPr lang="en-US" sz="1800" dirty="0">
                <a:cs typeface="ＭＳ Ｐゴシック" charset="0"/>
              </a:rPr>
              <a:t> </a:t>
            </a:r>
            <a:br>
              <a:rPr lang="en-US" sz="1800" dirty="0">
                <a:cs typeface="ＭＳ Ｐゴシック" charset="0"/>
              </a:rPr>
            </a:br>
            <a:endParaRPr lang="en-US" sz="1800" b="1" dirty="0">
              <a:cs typeface="ＭＳ Ｐゴシック" charset="0"/>
            </a:endParaRPr>
          </a:p>
          <a:p>
            <a:pPr marL="15875" indent="-15875" eaLnBrk="1" hangingPunct="1">
              <a:defRPr/>
            </a:pPr>
            <a:r>
              <a:rPr lang="en-US" sz="2000" b="1" dirty="0">
                <a:cs typeface="ＭＳ Ｐゴシック" charset="0"/>
              </a:rPr>
              <a:t>Treat Everyone with Respect</a:t>
            </a:r>
          </a:p>
          <a:p>
            <a:pPr marL="285750" indent="-285750" eaLnBrk="1" hangingPunct="1">
              <a:spcAft>
                <a:spcPts val="600"/>
              </a:spcAft>
              <a:buFont typeface="Arial" charset="0"/>
              <a:buChar char="•"/>
              <a:defRPr/>
            </a:pPr>
            <a:r>
              <a:rPr lang="en-US" sz="1800" dirty="0">
                <a:cs typeface="ＭＳ Ｐゴシック" charset="0"/>
              </a:rPr>
              <a:t>Treat all attendees respectfully in and out of sessions. No less will be tolerated. </a:t>
            </a:r>
          </a:p>
          <a:p>
            <a:pPr marL="285750" indent="-285750" eaLnBrk="1" hangingPunct="1">
              <a:buFont typeface="Arial" charset="0"/>
              <a:buChar char="•"/>
              <a:defRPr/>
            </a:pPr>
            <a:r>
              <a:rPr lang="en-US" sz="1800" dirty="0">
                <a:cs typeface="ＭＳ Ｐゴシック" charset="0"/>
              </a:rPr>
              <a:t>See the M</a:t>
            </a:r>
            <a:r>
              <a:rPr lang="en-US" sz="1800" baseline="30000" dirty="0">
                <a:cs typeface="ＭＳ Ｐゴシック" charset="0"/>
              </a:rPr>
              <a:t>3</a:t>
            </a:r>
            <a:r>
              <a:rPr lang="en-US" sz="1800" dirty="0">
                <a:cs typeface="ＭＳ Ｐゴシック" charset="0"/>
              </a:rPr>
              <a:t>AAWG Conduct Policy at </a:t>
            </a:r>
            <a:r>
              <a:rPr lang="en-US" sz="1800" dirty="0">
                <a:cs typeface="ＭＳ Ｐゴシック" charset="0"/>
                <a:hlinkClick r:id="rId3"/>
              </a:rPr>
              <a:t>https://www.m3aawg.org/conduct-policy</a:t>
            </a:r>
            <a:endParaRPr lang="en-US" sz="1800" dirty="0">
              <a:cs typeface="ＭＳ Ｐゴシック" charset="0"/>
            </a:endParaRPr>
          </a:p>
          <a:p>
            <a:pPr marL="0" indent="0" algn="ctr" eaLnBrk="1" hangingPunct="1">
              <a:spcAft>
                <a:spcPts val="600"/>
              </a:spcAft>
              <a:defRPr/>
            </a:pPr>
            <a:r>
              <a:rPr lang="en-US" sz="1200" dirty="0">
                <a:cs typeface="ＭＳ Ｐゴシック" charset="0"/>
              </a:rPr>
              <a:t> </a:t>
            </a:r>
          </a:p>
          <a:p>
            <a:pPr marL="0" indent="0" algn="ctr" eaLnBrk="1" hangingPunct="1">
              <a:spcAft>
                <a:spcPts val="600"/>
              </a:spcAft>
              <a:defRPr/>
            </a:pPr>
            <a:r>
              <a:rPr lang="en-US" sz="1600" dirty="0">
                <a:cs typeface="ＭＳ Ｐゴシック" charset="0"/>
              </a:rPr>
              <a:t>You agreed to these policies when you registered for the meeting</a:t>
            </a:r>
          </a:p>
          <a:p>
            <a:pPr marL="0" indent="0" algn="ctr" eaLnBrk="1" hangingPunct="1">
              <a:spcAft>
                <a:spcPts val="0"/>
              </a:spcAft>
              <a:defRPr/>
            </a:pPr>
            <a:r>
              <a:rPr lang="en-US" sz="1600" dirty="0">
                <a:cs typeface="ＭＳ Ｐゴシック" charset="0"/>
              </a:rPr>
              <a:t>For questions, please contact Jerry Upton at: </a:t>
            </a:r>
            <a:r>
              <a:rPr lang="en-US" sz="1600" dirty="0">
                <a:cs typeface="ＭＳ Ｐゴシック" charset="0"/>
                <a:hlinkClick r:id="rId4"/>
              </a:rPr>
              <a:t>jerry.upton@m3aawg.org</a:t>
            </a:r>
            <a:r>
              <a:rPr lang="en-US" sz="1600" dirty="0">
                <a:cs typeface="ＭＳ Ｐゴシック" charset="0"/>
              </a:rPr>
              <a:t> </a:t>
            </a:r>
          </a:p>
          <a:p>
            <a:pPr marL="0" indent="0" eaLnBrk="1" hangingPunct="1">
              <a:spcAft>
                <a:spcPts val="600"/>
              </a:spcAft>
              <a:defRPr/>
            </a:pPr>
            <a:endParaRPr lang="en-US" sz="1800" dirty="0">
              <a:cs typeface="ＭＳ Ｐゴシック" charset="0"/>
            </a:endParaRPr>
          </a:p>
          <a:p>
            <a:pPr marL="0" indent="0" eaLnBrk="1" hangingPunct="1">
              <a:spcAft>
                <a:spcPts val="600"/>
              </a:spcAft>
              <a:defRPr/>
            </a:pPr>
            <a:r>
              <a:rPr lang="en-US" sz="2000" b="1" dirty="0">
                <a:cs typeface="ＭＳ Ｐゴシック" charset="0"/>
              </a:rPr>
              <a:t>Contribute to a Productive Meeting</a:t>
            </a:r>
          </a:p>
          <a:p>
            <a:pPr marL="285750" indent="-285750" eaLnBrk="1" hangingPunct="1">
              <a:spcAft>
                <a:spcPts val="600"/>
              </a:spcAft>
              <a:buFont typeface="Arial"/>
              <a:buChar char="•"/>
              <a:defRPr/>
            </a:pPr>
            <a:r>
              <a:rPr lang="en-US" sz="1600" dirty="0">
                <a:cs typeface="ＭＳ Ｐゴシック" charset="0"/>
              </a:rPr>
              <a:t>Please silence all electronic devices; be courteous to those listening to the presentations</a:t>
            </a:r>
          </a:p>
          <a:p>
            <a:pPr marL="285750" indent="-285750" eaLnBrk="1" hangingPunct="1">
              <a:spcAft>
                <a:spcPts val="600"/>
              </a:spcAft>
              <a:buFont typeface="Arial"/>
              <a:buChar char="•"/>
              <a:defRPr/>
            </a:pPr>
            <a:r>
              <a:rPr lang="en-US" sz="1600" dirty="0">
                <a:cs typeface="ＭＳ Ｐゴシック" charset="0"/>
              </a:rPr>
              <a:t>DO NOT LEAVE YOUR BELONGINGS UNATTENDED. Be aware and cautious at all times</a:t>
            </a:r>
          </a:p>
        </p:txBody>
      </p:sp>
      <p:sp>
        <p:nvSpPr>
          <p:cNvPr id="9" name="Text Box 11">
            <a:extLst>
              <a:ext uri="{FF2B5EF4-FFF2-40B4-BE49-F238E27FC236}">
                <a16:creationId xmlns:a16="http://schemas.microsoft.com/office/drawing/2014/main" id="{A17EE23C-55A2-BF41-A917-D438EAB33C79}"/>
              </a:ext>
            </a:extLst>
          </p:cNvPr>
          <p:cNvSpPr txBox="1">
            <a:spLocks noChangeArrowheads="1"/>
          </p:cNvSpPr>
          <p:nvPr/>
        </p:nvSpPr>
        <p:spPr bwMode="auto">
          <a:xfrm>
            <a:off x="6297613" y="709613"/>
            <a:ext cx="3594100" cy="1354137"/>
          </a:xfrm>
          <a:prstGeom prst="rect">
            <a:avLst/>
          </a:prstGeom>
          <a:solidFill>
            <a:schemeClr val="bg1">
              <a:lumMod val="85000"/>
            </a:schemeClr>
          </a:solidFill>
          <a:ln w="9525">
            <a:solidFill>
              <a:schemeClr val="tx1"/>
            </a:solidFill>
            <a:miter lim="800000"/>
            <a:headEnd/>
            <a:tailEnd/>
          </a:ln>
          <a:effectLst/>
          <a:extLst/>
        </p:spPr>
        <p:txBody>
          <a:bodyPr>
            <a:spAutoFit/>
          </a:bodyPr>
          <a:lstStyle/>
          <a:p>
            <a:pPr eaLnBrk="1" hangingPunct="1">
              <a:spcBef>
                <a:spcPct val="50000"/>
              </a:spcBef>
              <a:defRPr/>
            </a:pPr>
            <a:r>
              <a:rPr lang="en-US" sz="1400" b="1" dirty="0">
                <a:solidFill>
                  <a:srgbClr val="FF3300"/>
                </a:solidFill>
                <a:latin typeface="Arial" charset="0"/>
                <a:ea typeface="ＭＳ Ｐゴシック" charset="0"/>
              </a:rPr>
              <a:t>This slide is for Moderators’ and Chairs’ slide deck template only </a:t>
            </a:r>
            <a:br>
              <a:rPr lang="en-US" sz="1400" dirty="0">
                <a:solidFill>
                  <a:srgbClr val="FF3300"/>
                </a:solidFill>
                <a:latin typeface="Arial" charset="0"/>
                <a:ea typeface="ＭＳ Ｐゴシック" charset="0"/>
              </a:rPr>
            </a:br>
            <a:r>
              <a:rPr lang="en-US" sz="1400" dirty="0">
                <a:solidFill>
                  <a:srgbClr val="FF3300"/>
                </a:solidFill>
                <a:latin typeface="Arial" charset="0"/>
                <a:ea typeface="ＭＳ Ｐゴシック" charset="0"/>
              </a:rPr>
              <a:t>– not presenters.</a:t>
            </a:r>
          </a:p>
          <a:p>
            <a:pPr eaLnBrk="1" hangingPunct="1">
              <a:spcBef>
                <a:spcPct val="50000"/>
              </a:spcBef>
              <a:defRPr/>
            </a:pPr>
            <a:r>
              <a:rPr lang="en-US" sz="1600" b="1" i="1" dirty="0">
                <a:solidFill>
                  <a:srgbClr val="FF3300"/>
                </a:solidFill>
                <a:latin typeface="Arial" charset="0"/>
                <a:ea typeface="ＭＳ Ｐゴシック" charset="0"/>
              </a:rPr>
              <a:t>*Presenters remove this note before using this slide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23C9891A-38C2-CD4E-BB2B-42EF79B12A9E}"/>
              </a:ext>
            </a:extLst>
          </p:cNvPr>
          <p:cNvSpPr>
            <a:spLocks noGrp="1" noChangeArrowheads="1"/>
          </p:cNvSpPr>
          <p:nvPr>
            <p:ph type="title"/>
          </p:nvPr>
        </p:nvSpPr>
        <p:spPr>
          <a:xfrm>
            <a:off x="382588" y="528638"/>
            <a:ext cx="6265862" cy="612775"/>
          </a:xfrm>
        </p:spPr>
        <p:txBody>
          <a:bodyPr/>
          <a:lstStyle/>
          <a:p>
            <a:r>
              <a:rPr lang="en-US" altLang="en-US"/>
              <a:t>Reminders for Our Worldwide Friends</a:t>
            </a:r>
          </a:p>
        </p:txBody>
      </p:sp>
      <p:sp>
        <p:nvSpPr>
          <p:cNvPr id="36866" name="Footer Placeholder 2">
            <a:extLst>
              <a:ext uri="{FF2B5EF4-FFF2-40B4-BE49-F238E27FC236}">
                <a16:creationId xmlns:a16="http://schemas.microsoft.com/office/drawing/2014/main" id="{E3842331-742F-8A46-B296-6831F93FA177}"/>
              </a:ext>
            </a:extLst>
          </p:cNvPr>
          <p:cNvSpPr>
            <a:spLocks noGrp="1" noChangeArrowheads="1"/>
          </p:cNvSpPr>
          <p:nvPr>
            <p:ph type="ftr" sz="quarter" idx="10"/>
          </p:nvPr>
        </p:nvSpPr>
        <p:spPr>
          <a:xfrm>
            <a:off x="228600" y="6427788"/>
            <a:ext cx="541020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M3AAWG 44th General Meeting | Brooklyn | October 2018</a:t>
            </a:r>
          </a:p>
        </p:txBody>
      </p:sp>
      <p:grpSp>
        <p:nvGrpSpPr>
          <p:cNvPr id="36867" name="Group 5">
            <a:extLst>
              <a:ext uri="{FF2B5EF4-FFF2-40B4-BE49-F238E27FC236}">
                <a16:creationId xmlns:a16="http://schemas.microsoft.com/office/drawing/2014/main" id="{14B7BFD2-A493-B54A-B2CB-1F5E579498CD}"/>
              </a:ext>
            </a:extLst>
          </p:cNvPr>
          <p:cNvGrpSpPr>
            <a:grpSpLocks/>
          </p:cNvGrpSpPr>
          <p:nvPr/>
        </p:nvGrpSpPr>
        <p:grpSpPr bwMode="auto">
          <a:xfrm>
            <a:off x="490538" y="1701800"/>
            <a:ext cx="8347075" cy="523875"/>
            <a:chOff x="491074" y="1701794"/>
            <a:chExt cx="8346017" cy="523220"/>
          </a:xfrm>
        </p:grpSpPr>
        <p:sp>
          <p:nvSpPr>
            <p:cNvPr id="36888" name="TextBox 3">
              <a:extLst>
                <a:ext uri="{FF2B5EF4-FFF2-40B4-BE49-F238E27FC236}">
                  <a16:creationId xmlns:a16="http://schemas.microsoft.com/office/drawing/2014/main" id="{66504C23-EB41-8F4C-A66F-5F921B1655ED}"/>
                </a:ext>
              </a:extLst>
            </p:cNvPr>
            <p:cNvSpPr txBox="1">
              <a:spLocks noChangeArrowheads="1"/>
            </p:cNvSpPr>
            <p:nvPr/>
          </p:nvSpPr>
          <p:spPr bwMode="auto">
            <a:xfrm>
              <a:off x="994841" y="1701794"/>
              <a:ext cx="7842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fr-FR" altLang="en-US" sz="1400"/>
                <a:t>L’ensemble du contenu de la réunion est confidentiel : les photos, vidéos et enregistrements sont interdits. Pour toute question, demandez conseil au personnel.</a:t>
              </a:r>
              <a:r>
                <a:rPr lang="en-US" altLang="en-US" sz="1400"/>
                <a:t> </a:t>
              </a:r>
            </a:p>
          </p:txBody>
        </p:sp>
        <p:pic>
          <p:nvPicPr>
            <p:cNvPr id="36889" name="Picture 4" descr="Flag-French.png">
              <a:extLst>
                <a:ext uri="{FF2B5EF4-FFF2-40B4-BE49-F238E27FC236}">
                  <a16:creationId xmlns:a16="http://schemas.microsoft.com/office/drawing/2014/main" id="{78AEABE1-B720-8040-B868-8245A3AEE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a:off x="491074" y="1701794"/>
              <a:ext cx="46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68" name="Group 15">
            <a:extLst>
              <a:ext uri="{FF2B5EF4-FFF2-40B4-BE49-F238E27FC236}">
                <a16:creationId xmlns:a16="http://schemas.microsoft.com/office/drawing/2014/main" id="{D29E000D-1B8C-C342-AD7C-039AF76570C3}"/>
              </a:ext>
            </a:extLst>
          </p:cNvPr>
          <p:cNvGrpSpPr>
            <a:grpSpLocks/>
          </p:cNvGrpSpPr>
          <p:nvPr/>
        </p:nvGrpSpPr>
        <p:grpSpPr bwMode="auto">
          <a:xfrm>
            <a:off x="477838" y="2387600"/>
            <a:ext cx="8380412" cy="523875"/>
            <a:chOff x="309034" y="2454749"/>
            <a:chExt cx="8379883" cy="523220"/>
          </a:xfrm>
        </p:grpSpPr>
        <p:sp>
          <p:nvSpPr>
            <p:cNvPr id="36886" name="Rectangle 8">
              <a:extLst>
                <a:ext uri="{FF2B5EF4-FFF2-40B4-BE49-F238E27FC236}">
                  <a16:creationId xmlns:a16="http://schemas.microsoft.com/office/drawing/2014/main" id="{9DD74009-579B-1E45-B3C7-AEE5D339BE72}"/>
                </a:ext>
              </a:extLst>
            </p:cNvPr>
            <p:cNvSpPr>
              <a:spLocks noChangeArrowheads="1"/>
            </p:cNvSpPr>
            <p:nvPr/>
          </p:nvSpPr>
          <p:spPr bwMode="auto">
            <a:xfrm>
              <a:off x="804333" y="2454749"/>
              <a:ext cx="78845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s-ES" altLang="en-US" sz="1400"/>
                <a:t>Todo el contenido de la reunión es confidencial: No está permitido sacar fotografías ni grabar vídeo o audio. Consulte con el personal si tiene alguna pregunta.</a:t>
              </a:r>
              <a:r>
                <a:rPr lang="en-US" altLang="en-US" sz="1400"/>
                <a:t> </a:t>
              </a:r>
            </a:p>
          </p:txBody>
        </p:sp>
        <p:pic>
          <p:nvPicPr>
            <p:cNvPr id="36887" name="Picture 10" descr="Flag-Spanish.png">
              <a:extLst>
                <a:ext uri="{FF2B5EF4-FFF2-40B4-BE49-F238E27FC236}">
                  <a16:creationId xmlns:a16="http://schemas.microsoft.com/office/drawing/2014/main" id="{747704AE-A163-E542-8D1F-76BA60D8D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34" y="2454749"/>
              <a:ext cx="495299" cy="49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69" name="Group 31">
            <a:extLst>
              <a:ext uri="{FF2B5EF4-FFF2-40B4-BE49-F238E27FC236}">
                <a16:creationId xmlns:a16="http://schemas.microsoft.com/office/drawing/2014/main" id="{5BCB045A-D7C7-F345-8B4D-E40F1284504C}"/>
              </a:ext>
            </a:extLst>
          </p:cNvPr>
          <p:cNvGrpSpPr>
            <a:grpSpLocks/>
          </p:cNvGrpSpPr>
          <p:nvPr/>
        </p:nvGrpSpPr>
        <p:grpSpPr bwMode="auto">
          <a:xfrm>
            <a:off x="468313" y="3043238"/>
            <a:ext cx="8516937" cy="547687"/>
            <a:chOff x="298450" y="3076575"/>
            <a:chExt cx="8517467" cy="548868"/>
          </a:xfrm>
        </p:grpSpPr>
        <p:sp>
          <p:nvSpPr>
            <p:cNvPr id="36884" name="TextBox 12">
              <a:extLst>
                <a:ext uri="{FF2B5EF4-FFF2-40B4-BE49-F238E27FC236}">
                  <a16:creationId xmlns:a16="http://schemas.microsoft.com/office/drawing/2014/main" id="{F1D5860A-663B-0F4A-8A3B-37FEFDC04E7F}"/>
                </a:ext>
              </a:extLst>
            </p:cNvPr>
            <p:cNvSpPr txBox="1">
              <a:spLocks noChangeArrowheads="1"/>
            </p:cNvSpPr>
            <p:nvPr/>
          </p:nvSpPr>
          <p:spPr bwMode="auto">
            <a:xfrm>
              <a:off x="804334" y="3076575"/>
              <a:ext cx="8011583"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ts val="1675"/>
                </a:lnSpc>
              </a:pPr>
              <a:r>
                <a:rPr lang="de-DE" altLang="en-US" sz="1400"/>
                <a:t>Der gesamte Inhalt des Meetings ist vertraulich:  Keine Fotos, kein Video, keine Tonaufzeichnung. Bei Fragen wenden Sie sich an die Mitarbeiter.</a:t>
              </a:r>
              <a:r>
                <a:rPr lang="en-US" altLang="en-US"/>
                <a:t> </a:t>
              </a:r>
            </a:p>
          </p:txBody>
        </p:sp>
        <p:pic>
          <p:nvPicPr>
            <p:cNvPr id="36885" name="Picture 13" descr="Flag-German.png">
              <a:extLst>
                <a:ext uri="{FF2B5EF4-FFF2-40B4-BE49-F238E27FC236}">
                  <a16:creationId xmlns:a16="http://schemas.microsoft.com/office/drawing/2014/main" id="{B0076BE2-A70A-014B-93E1-ECFF09409B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50" y="3103359"/>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70" name="Group 34">
            <a:extLst>
              <a:ext uri="{FF2B5EF4-FFF2-40B4-BE49-F238E27FC236}">
                <a16:creationId xmlns:a16="http://schemas.microsoft.com/office/drawing/2014/main" id="{D07D8CBD-69A7-B344-8FDD-1C94230824E1}"/>
              </a:ext>
            </a:extLst>
          </p:cNvPr>
          <p:cNvGrpSpPr>
            <a:grpSpLocks/>
          </p:cNvGrpSpPr>
          <p:nvPr/>
        </p:nvGrpSpPr>
        <p:grpSpPr bwMode="auto">
          <a:xfrm>
            <a:off x="474663" y="4344988"/>
            <a:ext cx="8432800" cy="520700"/>
            <a:chOff x="474133" y="4313066"/>
            <a:chExt cx="8433334" cy="520294"/>
          </a:xfrm>
        </p:grpSpPr>
        <p:sp>
          <p:nvSpPr>
            <p:cNvPr id="36882" name="TextBox 18">
              <a:extLst>
                <a:ext uri="{FF2B5EF4-FFF2-40B4-BE49-F238E27FC236}">
                  <a16:creationId xmlns:a16="http://schemas.microsoft.com/office/drawing/2014/main" id="{350829C5-95A9-1A41-ACF6-91ACD3D6B70D}"/>
                </a:ext>
              </a:extLst>
            </p:cNvPr>
            <p:cNvSpPr txBox="1">
              <a:spLocks noChangeArrowheads="1"/>
            </p:cNvSpPr>
            <p:nvPr/>
          </p:nvSpPr>
          <p:spPr bwMode="auto">
            <a:xfrm>
              <a:off x="968381" y="4313066"/>
              <a:ext cx="7939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ja-JP" altLang="en-US" sz="1400"/>
                <a:t>所有会议内容均为保密信息：禁止拍照、录像、录音。如有疑问，请咨询职员。</a:t>
              </a:r>
              <a:r>
                <a:rPr lang="en-US" altLang="en-US"/>
                <a:t> </a:t>
              </a:r>
            </a:p>
          </p:txBody>
        </p:sp>
        <p:pic>
          <p:nvPicPr>
            <p:cNvPr id="36883" name="Picture 19" descr="Flag-Chinese.png">
              <a:extLst>
                <a:ext uri="{FF2B5EF4-FFF2-40B4-BE49-F238E27FC236}">
                  <a16:creationId xmlns:a16="http://schemas.microsoft.com/office/drawing/2014/main" id="{97652A7E-3490-2049-9E39-6FA5CF9D6A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133" y="4345462"/>
              <a:ext cx="487898" cy="48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71" name="Group 29">
            <a:extLst>
              <a:ext uri="{FF2B5EF4-FFF2-40B4-BE49-F238E27FC236}">
                <a16:creationId xmlns:a16="http://schemas.microsoft.com/office/drawing/2014/main" id="{A04D1142-E668-074D-BA53-43F810BCD908}"/>
              </a:ext>
            </a:extLst>
          </p:cNvPr>
          <p:cNvGrpSpPr>
            <a:grpSpLocks/>
          </p:cNvGrpSpPr>
          <p:nvPr/>
        </p:nvGrpSpPr>
        <p:grpSpPr bwMode="auto">
          <a:xfrm>
            <a:off x="514350" y="3722688"/>
            <a:ext cx="8408988" cy="523875"/>
            <a:chOff x="344729" y="3577167"/>
            <a:chExt cx="8409804" cy="523220"/>
          </a:xfrm>
        </p:grpSpPr>
        <p:sp>
          <p:nvSpPr>
            <p:cNvPr id="36880" name="TextBox 16">
              <a:extLst>
                <a:ext uri="{FF2B5EF4-FFF2-40B4-BE49-F238E27FC236}">
                  <a16:creationId xmlns:a16="http://schemas.microsoft.com/office/drawing/2014/main" id="{CC93F4FE-EB89-F748-90B0-EC9792E59F89}"/>
                </a:ext>
              </a:extLst>
            </p:cNvPr>
            <p:cNvSpPr txBox="1">
              <a:spLocks noChangeArrowheads="1"/>
            </p:cNvSpPr>
            <p:nvPr/>
          </p:nvSpPr>
          <p:spPr bwMode="auto">
            <a:xfrm>
              <a:off x="804863" y="3577167"/>
              <a:ext cx="7949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t>            </a:t>
              </a:r>
              <a:r>
                <a:rPr lang="ja-JP" altLang="en-US" sz="1400"/>
                <a:t>会議の内容はすべて機密扱いです。</a:t>
              </a:r>
              <a:r>
                <a:rPr lang="en-US" altLang="en-US" sz="1400"/>
                <a:t> </a:t>
              </a:r>
              <a:r>
                <a:rPr lang="ja-JP" altLang="en-US" sz="1400"/>
                <a:t>写真やビデオの撮影、録音は禁止されています。質問がある方は、スタッフまでご連絡ください。</a:t>
              </a:r>
              <a:r>
                <a:rPr lang="en-US" altLang="en-US" sz="1400"/>
                <a:t> </a:t>
              </a:r>
            </a:p>
          </p:txBody>
        </p:sp>
        <p:pic>
          <p:nvPicPr>
            <p:cNvPr id="25" name="Picture 24" descr="Flat-Japan Rough.gif">
              <a:extLst>
                <a:ext uri="{FF2B5EF4-FFF2-40B4-BE49-F238E27FC236}">
                  <a16:creationId xmlns:a16="http://schemas.microsoft.com/office/drawing/2014/main" id="{A2D31F79-AF2C-5B44-B901-509B6980B806}"/>
                </a:ext>
              </a:extLst>
            </p:cNvPr>
            <p:cNvPicPr>
              <a:picLocks noChangeAspect="1"/>
            </p:cNvPicPr>
            <p:nvPr/>
          </p:nvPicPr>
          <p:blipFill rotWithShape="1">
            <a:blip r:embed="rId7">
              <a:extLst>
                <a:ext uri="{28A0092B-C50C-407E-A947-70E740481C1C}">
                  <a14:useLocalDpi xmlns:a14="http://schemas.microsoft.com/office/drawing/2010/main" val="0"/>
                </a:ext>
              </a:extLst>
            </a:blip>
            <a:srcRect l="12280" t="6409" r="9702" b="-3847"/>
            <a:stretch/>
          </p:blipFill>
          <p:spPr>
            <a:xfrm>
              <a:off x="344729" y="3626178"/>
              <a:ext cx="426303" cy="391766"/>
            </a:xfrm>
            <a:prstGeom prst="rect">
              <a:avLst/>
            </a:prstGeom>
            <a:effectLst>
              <a:glow rad="25400">
                <a:schemeClr val="bg1">
                  <a:lumMod val="85000"/>
                  <a:alpha val="75000"/>
                </a:schemeClr>
              </a:glow>
            </a:effectLst>
            <a:scene3d>
              <a:camera prst="orthographicFront"/>
              <a:lightRig rig="threePt" dir="t"/>
            </a:scene3d>
            <a:sp3d extrusionH="19050" contourW="12700">
              <a:bevelT/>
              <a:bevelB/>
              <a:contourClr>
                <a:schemeClr val="bg1">
                  <a:lumMod val="85000"/>
                </a:schemeClr>
              </a:contourClr>
            </a:sp3d>
          </p:spPr>
        </p:pic>
      </p:grpSp>
      <p:grpSp>
        <p:nvGrpSpPr>
          <p:cNvPr id="36872" name="Group 32">
            <a:extLst>
              <a:ext uri="{FF2B5EF4-FFF2-40B4-BE49-F238E27FC236}">
                <a16:creationId xmlns:a16="http://schemas.microsoft.com/office/drawing/2014/main" id="{4238E1C8-D723-F045-BFAA-44F3A12D26AB}"/>
              </a:ext>
            </a:extLst>
          </p:cNvPr>
          <p:cNvGrpSpPr>
            <a:grpSpLocks/>
          </p:cNvGrpSpPr>
          <p:nvPr/>
        </p:nvGrpSpPr>
        <p:grpSpPr bwMode="auto">
          <a:xfrm>
            <a:off x="482600" y="4973638"/>
            <a:ext cx="7629525" cy="522287"/>
            <a:chOff x="313260" y="5059891"/>
            <a:chExt cx="7630062" cy="523220"/>
          </a:xfrm>
        </p:grpSpPr>
        <p:sp>
          <p:nvSpPr>
            <p:cNvPr id="36878" name="TextBox 21">
              <a:extLst>
                <a:ext uri="{FF2B5EF4-FFF2-40B4-BE49-F238E27FC236}">
                  <a16:creationId xmlns:a16="http://schemas.microsoft.com/office/drawing/2014/main" id="{A1FC0BED-C4CD-4B4F-BC8E-84036D0FE102}"/>
                </a:ext>
              </a:extLst>
            </p:cNvPr>
            <p:cNvSpPr txBox="1">
              <a:spLocks noChangeArrowheads="1"/>
            </p:cNvSpPr>
            <p:nvPr/>
          </p:nvSpPr>
          <p:spPr bwMode="auto">
            <a:xfrm>
              <a:off x="810156" y="5059891"/>
              <a:ext cx="7133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ko-KR" altLang="en-US" sz="1400"/>
                <a:t>회의에서 다루는 모든 내용은 기밀입니다</a:t>
              </a:r>
              <a:r>
                <a:rPr lang="en-US" altLang="en-US" sz="1400"/>
                <a:t>. </a:t>
              </a:r>
              <a:r>
                <a:rPr lang="ko-KR" altLang="en-US" sz="1400"/>
                <a:t>사진 및 동영상 촬영과 녹음은 금지됩니다</a:t>
              </a:r>
              <a:r>
                <a:rPr lang="en-US" altLang="en-US" sz="1400"/>
                <a:t>. </a:t>
              </a:r>
              <a:r>
                <a:rPr lang="ko-KR" altLang="en-US" sz="1400"/>
                <a:t>질문이 있으시면 직원에게 문의해 주십시오</a:t>
              </a:r>
              <a:r>
                <a:rPr lang="en-US" altLang="en-US" sz="1400"/>
                <a:t>. </a:t>
              </a:r>
            </a:p>
          </p:txBody>
        </p:sp>
        <p:pic>
          <p:nvPicPr>
            <p:cNvPr id="28" name="Picture 27" descr="Flag-South_Korea-Rough.png">
              <a:extLst>
                <a:ext uri="{FF2B5EF4-FFF2-40B4-BE49-F238E27FC236}">
                  <a16:creationId xmlns:a16="http://schemas.microsoft.com/office/drawing/2014/main" id="{9D12B511-EBFA-F84F-B23F-3988B5C3D5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260" y="5135234"/>
              <a:ext cx="443704" cy="396499"/>
            </a:xfrm>
            <a:prstGeom prst="rect">
              <a:avLst/>
            </a:prstGeom>
            <a:effectLst>
              <a:glow rad="25400">
                <a:schemeClr val="bg1">
                  <a:lumMod val="75000"/>
                  <a:alpha val="68000"/>
                </a:schemeClr>
              </a:glow>
            </a:effectLst>
            <a:scene3d>
              <a:camera prst="orthographicFront"/>
              <a:lightRig rig="threePt" dir="t"/>
            </a:scene3d>
            <a:sp3d>
              <a:bevelT/>
              <a:bevelB/>
            </a:sp3d>
          </p:spPr>
        </p:pic>
      </p:grpSp>
      <p:sp>
        <p:nvSpPr>
          <p:cNvPr id="36873" name="TextBox 33">
            <a:extLst>
              <a:ext uri="{FF2B5EF4-FFF2-40B4-BE49-F238E27FC236}">
                <a16:creationId xmlns:a16="http://schemas.microsoft.com/office/drawing/2014/main" id="{679FD5FD-E32C-BA49-AAE8-520ECCC45DE7}"/>
              </a:ext>
            </a:extLst>
          </p:cNvPr>
          <p:cNvSpPr txBox="1">
            <a:spLocks noChangeArrowheads="1"/>
          </p:cNvSpPr>
          <p:nvPr/>
        </p:nvSpPr>
        <p:spPr bwMode="auto">
          <a:xfrm>
            <a:off x="711200" y="1109663"/>
            <a:ext cx="7543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i="1"/>
              <a:t>All meeting content is confidential:  No photos, no video, no recording. </a:t>
            </a:r>
            <a:br>
              <a:rPr lang="en-US" altLang="en-US" sz="1400" i="1"/>
            </a:br>
            <a:r>
              <a:rPr lang="en-US" altLang="en-US" sz="1400" i="1"/>
              <a:t>See staff with questions.</a:t>
            </a:r>
            <a:r>
              <a:rPr lang="en-US" altLang="en-US" sz="1400"/>
              <a:t> </a:t>
            </a:r>
          </a:p>
        </p:txBody>
      </p:sp>
      <p:sp>
        <p:nvSpPr>
          <p:cNvPr id="36" name="Text Box 11">
            <a:extLst>
              <a:ext uri="{FF2B5EF4-FFF2-40B4-BE49-F238E27FC236}">
                <a16:creationId xmlns:a16="http://schemas.microsoft.com/office/drawing/2014/main" id="{B3F308FF-032D-4245-B7BC-232EA220E7C5}"/>
              </a:ext>
            </a:extLst>
          </p:cNvPr>
          <p:cNvSpPr txBox="1">
            <a:spLocks noChangeArrowheads="1"/>
          </p:cNvSpPr>
          <p:nvPr/>
        </p:nvSpPr>
        <p:spPr bwMode="auto">
          <a:xfrm>
            <a:off x="4935538" y="1870075"/>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eaLnBrk="1" hangingPunct="1">
              <a:spcBef>
                <a:spcPct val="50000"/>
              </a:spcBef>
              <a:defRPr/>
            </a:pPr>
            <a:r>
              <a:rPr lang="en-US" sz="1400" b="1" dirty="0">
                <a:solidFill>
                  <a:srgbClr val="FF3300"/>
                </a:solidFill>
                <a:latin typeface="Arial" charset="0"/>
                <a:ea typeface="ＭＳ Ｐゴシック" charset="0"/>
              </a:rPr>
              <a:t>This slide is for Moderators and Chairs slide deck template only </a:t>
            </a:r>
            <a:br>
              <a:rPr lang="en-US" sz="1400" dirty="0">
                <a:solidFill>
                  <a:srgbClr val="FF3300"/>
                </a:solidFill>
                <a:latin typeface="Arial" charset="0"/>
                <a:ea typeface="ＭＳ Ｐゴシック" charset="0"/>
              </a:rPr>
            </a:br>
            <a:r>
              <a:rPr lang="en-US" sz="1400" dirty="0">
                <a:solidFill>
                  <a:srgbClr val="FF3300"/>
                </a:solidFill>
                <a:latin typeface="Arial" charset="0"/>
                <a:ea typeface="ＭＳ Ｐゴシック" charset="0"/>
              </a:rPr>
              <a:t>– not presenters.</a:t>
            </a:r>
          </a:p>
          <a:p>
            <a:pPr eaLnBrk="1" hangingPunct="1">
              <a:lnSpc>
                <a:spcPct val="55000"/>
              </a:lnSpc>
              <a:spcBef>
                <a:spcPct val="50000"/>
              </a:spcBef>
              <a:defRPr/>
            </a:pPr>
            <a:r>
              <a:rPr lang="en-US" sz="1600" b="1" i="1" dirty="0">
                <a:solidFill>
                  <a:srgbClr val="FF3300"/>
                </a:solidFill>
                <a:latin typeface="Arial" charset="0"/>
                <a:ea typeface="ＭＳ Ｐゴシック" charset="0"/>
              </a:rPr>
              <a:t>*Presenters remove this note before using this slide </a:t>
            </a:r>
          </a:p>
        </p:txBody>
      </p:sp>
      <p:sp>
        <p:nvSpPr>
          <p:cNvPr id="36875" name="AutoShape 2" descr="атериалы совещаний конфиденциальны. Фотогафирование, видео- и звукозапись запрещены. &#13;&#10;В случае возникновения вопросов обращайтесь к сотрудникам. &#13;&#10;">
            <a:extLst>
              <a:ext uri="{FF2B5EF4-FFF2-40B4-BE49-F238E27FC236}">
                <a16:creationId xmlns:a16="http://schemas.microsoft.com/office/drawing/2014/main" id="{27714129-33B7-CF41-B34D-1904DA598B1E}"/>
              </a:ext>
            </a:extLst>
          </p:cNvPr>
          <p:cNvSpPr>
            <a:spLocks noChangeAspect="1" noChangeArrowheads="1"/>
          </p:cNvSpPr>
          <p:nvPr/>
        </p:nvSpPr>
        <p:spPr bwMode="auto">
          <a:xfrm>
            <a:off x="338138"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36876" name="Picture 26">
            <a:extLst>
              <a:ext uri="{FF2B5EF4-FFF2-40B4-BE49-F238E27FC236}">
                <a16:creationId xmlns:a16="http://schemas.microsoft.com/office/drawing/2014/main" id="{F48F9C0F-EDD6-5545-A298-5407123291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6000" y="5572125"/>
            <a:ext cx="8585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Picture 11">
            <a:extLst>
              <a:ext uri="{FF2B5EF4-FFF2-40B4-BE49-F238E27FC236}">
                <a16:creationId xmlns:a16="http://schemas.microsoft.com/office/drawing/2014/main" id="{DD42820E-46AA-394B-9069-C3C02B31FC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8" y="5627688"/>
            <a:ext cx="503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4EB8317F-4FB3-3149-A472-67C9FE1A0D4A}"/>
              </a:ext>
            </a:extLst>
          </p:cNvPr>
          <p:cNvSpPr>
            <a:spLocks noGrp="1" noChangeArrowheads="1"/>
          </p:cNvSpPr>
          <p:nvPr>
            <p:ph type="title"/>
          </p:nvPr>
        </p:nvSpPr>
        <p:spPr>
          <a:xfrm>
            <a:off x="382588" y="528638"/>
            <a:ext cx="6265862" cy="612775"/>
          </a:xfrm>
        </p:spPr>
        <p:txBody>
          <a:bodyPr/>
          <a:lstStyle/>
          <a:p>
            <a:r>
              <a:rPr lang="en-US" altLang="en-US"/>
              <a:t>Our Panel</a:t>
            </a:r>
          </a:p>
        </p:txBody>
      </p:sp>
      <p:sp>
        <p:nvSpPr>
          <p:cNvPr id="38914" name="Footer Placeholder 2">
            <a:extLst>
              <a:ext uri="{FF2B5EF4-FFF2-40B4-BE49-F238E27FC236}">
                <a16:creationId xmlns:a16="http://schemas.microsoft.com/office/drawing/2014/main" id="{2CA9F492-5118-444F-A428-2BFB14DE74D4}"/>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M3AAWG 44th General Meeting | Brooklyn | October 2018</a:t>
            </a:r>
          </a:p>
        </p:txBody>
      </p:sp>
      <p:sp>
        <p:nvSpPr>
          <p:cNvPr id="4" name="TextBox 3">
            <a:extLst>
              <a:ext uri="{FF2B5EF4-FFF2-40B4-BE49-F238E27FC236}">
                <a16:creationId xmlns:a16="http://schemas.microsoft.com/office/drawing/2014/main" id="{AA766665-CD59-1747-B562-39021BAFD09E}"/>
              </a:ext>
            </a:extLst>
          </p:cNvPr>
          <p:cNvSpPr txBox="1"/>
          <p:nvPr/>
        </p:nvSpPr>
        <p:spPr>
          <a:xfrm>
            <a:off x="635000" y="1206500"/>
            <a:ext cx="7969250" cy="3292475"/>
          </a:xfrm>
          <a:prstGeom prst="rect">
            <a:avLst/>
          </a:prstGeom>
          <a:noFill/>
        </p:spPr>
        <p:txBody>
          <a:bodyPr>
            <a:spAutoFit/>
          </a:bodyPr>
          <a:lstStyle/>
          <a:p>
            <a:pPr eaLnBrk="1" hangingPunct="1">
              <a:defRPr/>
            </a:pPr>
            <a:r>
              <a:rPr lang="en-US" dirty="0">
                <a:latin typeface="Arial" charset="0"/>
                <a:ea typeface="ＭＳ Ｐゴシック" charset="0"/>
                <a:cs typeface="ＭＳ Ｐゴシック" charset="0"/>
              </a:rPr>
              <a:t>Panelists in Our Q&amp;A Session:</a:t>
            </a:r>
          </a:p>
          <a:p>
            <a:pPr marL="342900" indent="-342900" eaLnBrk="1" hangingPunct="1">
              <a:spcBef>
                <a:spcPts val="600"/>
              </a:spcBef>
              <a:spcAft>
                <a:spcPts val="1800"/>
              </a:spcAft>
              <a:buFont typeface="Arial"/>
              <a:buChar char="•"/>
              <a:defRPr/>
            </a:pPr>
            <a:r>
              <a:rPr lang="en-US" dirty="0">
                <a:latin typeface="Arial" charset="0"/>
                <a:ea typeface="ＭＳ Ｐゴシック" charset="0"/>
                <a:cs typeface="ＭＳ Ｐゴシック" charset="0"/>
              </a:rPr>
              <a:t>Panelist 1</a:t>
            </a:r>
            <a:br>
              <a:rPr lang="en-US" dirty="0">
                <a:latin typeface="Arial" charset="0"/>
                <a:ea typeface="ＭＳ Ｐゴシック" charset="0"/>
                <a:cs typeface="ＭＳ Ｐゴシック" charset="0"/>
              </a:rPr>
            </a:br>
            <a:r>
              <a:rPr lang="en-US" dirty="0">
                <a:latin typeface="Arial" charset="0"/>
                <a:ea typeface="ＭＳ Ｐゴシック" charset="0"/>
                <a:cs typeface="ＭＳ Ｐゴシック" charset="0"/>
              </a:rPr>
              <a:t>Title, Affiliation</a:t>
            </a:r>
          </a:p>
          <a:p>
            <a:pPr marL="342900" indent="-342900" eaLnBrk="1" hangingPunct="1">
              <a:spcAft>
                <a:spcPts val="1800"/>
              </a:spcAft>
              <a:buFont typeface="Arial"/>
              <a:buChar char="•"/>
              <a:defRPr/>
            </a:pPr>
            <a:r>
              <a:rPr lang="en-US" dirty="0">
                <a:latin typeface="Arial" charset="0"/>
                <a:ea typeface="ＭＳ Ｐゴシック" charset="0"/>
                <a:cs typeface="ＭＳ Ｐゴシック" charset="0"/>
              </a:rPr>
              <a:t>Panelist 2</a:t>
            </a:r>
            <a:br>
              <a:rPr lang="en-US" dirty="0">
                <a:latin typeface="Arial" charset="0"/>
                <a:ea typeface="ＭＳ Ｐゴシック" charset="0"/>
                <a:cs typeface="ＭＳ Ｐゴシック" charset="0"/>
              </a:rPr>
            </a:br>
            <a:r>
              <a:rPr lang="en-US" dirty="0">
                <a:latin typeface="Arial" charset="0"/>
                <a:ea typeface="ＭＳ Ｐゴシック" charset="0"/>
                <a:cs typeface="ＭＳ Ｐゴシック" charset="0"/>
              </a:rPr>
              <a:t>Title, Affiliation</a:t>
            </a:r>
          </a:p>
          <a:p>
            <a:pPr marL="342900" indent="-342900" eaLnBrk="1" hangingPunct="1">
              <a:spcAft>
                <a:spcPts val="600"/>
              </a:spcAft>
              <a:buFont typeface="Arial"/>
              <a:buChar char="•"/>
              <a:defRPr/>
            </a:pPr>
            <a:r>
              <a:rPr lang="en-US" dirty="0">
                <a:latin typeface="Arial" charset="0"/>
                <a:ea typeface="ＭＳ Ｐゴシック" charset="0"/>
                <a:cs typeface="ＭＳ Ｐゴシック" charset="0"/>
              </a:rPr>
              <a:t>List Additional Panelists, As Needed</a:t>
            </a:r>
          </a:p>
          <a:p>
            <a:pPr eaLnBrk="1" hangingPunct="1">
              <a:defRPr/>
            </a:pPr>
            <a:endParaRPr lang="en-US" dirty="0">
              <a:latin typeface="Arial" charset="0"/>
              <a:ea typeface="ＭＳ Ｐゴシック" charset="0"/>
              <a:cs typeface="ＭＳ Ｐゴシック" charset="0"/>
            </a:endParaRPr>
          </a:p>
        </p:txBody>
      </p:sp>
      <p:sp>
        <p:nvSpPr>
          <p:cNvPr id="6" name="Text Box 11">
            <a:extLst>
              <a:ext uri="{FF2B5EF4-FFF2-40B4-BE49-F238E27FC236}">
                <a16:creationId xmlns:a16="http://schemas.microsoft.com/office/drawing/2014/main" id="{9DD1EF7D-7B9F-2341-A52C-808B987CE54E}"/>
              </a:ext>
            </a:extLst>
          </p:cNvPr>
          <p:cNvSpPr txBox="1">
            <a:spLocks noChangeArrowheads="1"/>
          </p:cNvSpPr>
          <p:nvPr/>
        </p:nvSpPr>
        <p:spPr bwMode="auto">
          <a:xfrm>
            <a:off x="4381500" y="1785938"/>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eaLnBrk="1" hangingPunct="1">
              <a:spcBef>
                <a:spcPct val="50000"/>
              </a:spcBef>
              <a:defRPr/>
            </a:pPr>
            <a:r>
              <a:rPr lang="en-US" sz="1400" b="1" dirty="0">
                <a:solidFill>
                  <a:srgbClr val="FF3300"/>
                </a:solidFill>
                <a:latin typeface="Arial" charset="0"/>
                <a:ea typeface="ＭＳ Ｐゴシック" charset="0"/>
              </a:rPr>
              <a:t>Moderators-please update this slide with panelists’ and session information; show it during the Q&amp;A at the end of your session. </a:t>
            </a:r>
            <a:endParaRPr lang="en-US" sz="1400" dirty="0">
              <a:solidFill>
                <a:srgbClr val="FF3300"/>
              </a:solidFill>
              <a:latin typeface="Arial" charset="0"/>
              <a:ea typeface="ＭＳ Ｐゴシック" charset="0"/>
            </a:endParaRPr>
          </a:p>
          <a:p>
            <a:pPr eaLnBrk="1" hangingPunct="1">
              <a:lnSpc>
                <a:spcPct val="55000"/>
              </a:lnSpc>
              <a:spcBef>
                <a:spcPct val="50000"/>
              </a:spcBef>
              <a:defRPr/>
            </a:pPr>
            <a:r>
              <a:rPr lang="en-US" sz="1600" b="1" i="1" dirty="0">
                <a:solidFill>
                  <a:srgbClr val="FF3300"/>
                </a:solidFill>
                <a:latin typeface="Arial" charset="0"/>
                <a:ea typeface="ＭＳ Ｐゴシック" charset="0"/>
              </a:rPr>
              <a:t>*Remove this note before using this slide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a:extLst>
              <a:ext uri="{FF2B5EF4-FFF2-40B4-BE49-F238E27FC236}">
                <a16:creationId xmlns:a16="http://schemas.microsoft.com/office/drawing/2014/main" id="{8BE59C48-7455-F64F-88A4-23DDC7CF0D84}"/>
              </a:ext>
            </a:extLst>
          </p:cNvPr>
          <p:cNvGraphicFramePr>
            <a:graphicFrameLocks noGrp="1"/>
          </p:cNvGraphicFramePr>
          <p:nvPr>
            <p:ph idx="1"/>
            <p:extLst>
              <p:ext uri="{D42A27DB-BD31-4B8C-83A1-F6EECF244321}">
                <p14:modId xmlns:p14="http://schemas.microsoft.com/office/powerpoint/2010/main" val="2786383496"/>
              </p:ext>
            </p:extLst>
          </p:nvPr>
        </p:nvGraphicFramePr>
        <p:xfrm>
          <a:off x="253614" y="835025"/>
          <a:ext cx="874914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Inhaltsplatzhalter 3">
            <a:extLst>
              <a:ext uri="{FF2B5EF4-FFF2-40B4-BE49-F238E27FC236}">
                <a16:creationId xmlns:a16="http://schemas.microsoft.com/office/drawing/2014/main" id="{08AF4B86-4A5E-C040-99C5-C31F6E4CD3D6}"/>
              </a:ext>
            </a:extLst>
          </p:cNvPr>
          <p:cNvGraphicFramePr>
            <a:graphicFrameLocks/>
          </p:cNvGraphicFramePr>
          <p:nvPr>
            <p:extLst>
              <p:ext uri="{D42A27DB-BD31-4B8C-83A1-F6EECF244321}">
                <p14:modId xmlns:p14="http://schemas.microsoft.com/office/powerpoint/2010/main" val="2859465889"/>
              </p:ext>
            </p:extLst>
          </p:nvPr>
        </p:nvGraphicFramePr>
        <p:xfrm>
          <a:off x="253613" y="3419855"/>
          <a:ext cx="8749145" cy="26305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itel 1">
            <a:extLst>
              <a:ext uri="{FF2B5EF4-FFF2-40B4-BE49-F238E27FC236}">
                <a16:creationId xmlns:a16="http://schemas.microsoft.com/office/drawing/2014/main" id="{A40C6144-4065-7D41-8C8E-5387CCD86DF4}"/>
              </a:ext>
            </a:extLst>
          </p:cNvPr>
          <p:cNvSpPr>
            <a:spLocks noGrp="1"/>
          </p:cNvSpPr>
          <p:nvPr>
            <p:ph type="title"/>
          </p:nvPr>
        </p:nvSpPr>
        <p:spPr/>
        <p:txBody>
          <a:bodyPr/>
          <a:lstStyle/>
          <a:p>
            <a:r>
              <a:rPr lang="en-GB" dirty="0"/>
              <a:t>CalConnect &amp; M3AAWG &amp; calendar spam</a:t>
            </a:r>
          </a:p>
        </p:txBody>
      </p:sp>
      <p:sp>
        <p:nvSpPr>
          <p:cNvPr id="5" name="Textfeld 4">
            <a:extLst>
              <a:ext uri="{FF2B5EF4-FFF2-40B4-BE49-F238E27FC236}">
                <a16:creationId xmlns:a16="http://schemas.microsoft.com/office/drawing/2014/main" id="{058F1F4C-83DB-E640-A67A-D0A0F4CE9618}"/>
              </a:ext>
            </a:extLst>
          </p:cNvPr>
          <p:cNvSpPr txBox="1"/>
          <p:nvPr/>
        </p:nvSpPr>
        <p:spPr>
          <a:xfrm>
            <a:off x="2730716" y="1529566"/>
            <a:ext cx="978153" cy="323165"/>
          </a:xfrm>
          <a:prstGeom prst="rect">
            <a:avLst/>
          </a:prstGeom>
          <a:noFill/>
        </p:spPr>
        <p:txBody>
          <a:bodyPr wrap="none" rtlCol="0">
            <a:spAutoFit/>
          </a:bodyPr>
          <a:lstStyle/>
          <a:p>
            <a:r>
              <a:rPr lang="en-GB" sz="1500" dirty="0"/>
              <a:t>Jan 2017</a:t>
            </a:r>
          </a:p>
        </p:txBody>
      </p:sp>
      <p:sp>
        <p:nvSpPr>
          <p:cNvPr id="6" name="Textfeld 5">
            <a:extLst>
              <a:ext uri="{FF2B5EF4-FFF2-40B4-BE49-F238E27FC236}">
                <a16:creationId xmlns:a16="http://schemas.microsoft.com/office/drawing/2014/main" id="{24FC2854-8911-5D4C-9131-21A1CD9A6D7C}"/>
              </a:ext>
            </a:extLst>
          </p:cNvPr>
          <p:cNvSpPr txBox="1"/>
          <p:nvPr/>
        </p:nvSpPr>
        <p:spPr>
          <a:xfrm>
            <a:off x="4776631" y="1529565"/>
            <a:ext cx="1085554" cy="323165"/>
          </a:xfrm>
          <a:prstGeom prst="rect">
            <a:avLst/>
          </a:prstGeom>
          <a:noFill/>
        </p:spPr>
        <p:txBody>
          <a:bodyPr wrap="none" rtlCol="0">
            <a:spAutoFit/>
          </a:bodyPr>
          <a:lstStyle/>
          <a:p>
            <a:r>
              <a:rPr lang="en-GB" sz="1500" dirty="0"/>
              <a:t>June 2017</a:t>
            </a:r>
          </a:p>
        </p:txBody>
      </p:sp>
      <p:sp>
        <p:nvSpPr>
          <p:cNvPr id="7" name="Textfeld 6">
            <a:extLst>
              <a:ext uri="{FF2B5EF4-FFF2-40B4-BE49-F238E27FC236}">
                <a16:creationId xmlns:a16="http://schemas.microsoft.com/office/drawing/2014/main" id="{C1810070-BF86-9D40-9F7B-3EE8530A0C17}"/>
              </a:ext>
            </a:extLst>
          </p:cNvPr>
          <p:cNvSpPr txBox="1"/>
          <p:nvPr/>
        </p:nvSpPr>
        <p:spPr>
          <a:xfrm>
            <a:off x="6849443" y="1529564"/>
            <a:ext cx="965329" cy="323165"/>
          </a:xfrm>
          <a:prstGeom prst="rect">
            <a:avLst/>
          </a:prstGeom>
          <a:noFill/>
        </p:spPr>
        <p:txBody>
          <a:bodyPr wrap="none" rtlCol="0">
            <a:spAutoFit/>
          </a:bodyPr>
          <a:lstStyle/>
          <a:p>
            <a:r>
              <a:rPr lang="en-GB" sz="1500" dirty="0"/>
              <a:t>Oct 2017</a:t>
            </a:r>
          </a:p>
        </p:txBody>
      </p:sp>
      <p:sp>
        <p:nvSpPr>
          <p:cNvPr id="8" name="Textfeld 7">
            <a:extLst>
              <a:ext uri="{FF2B5EF4-FFF2-40B4-BE49-F238E27FC236}">
                <a16:creationId xmlns:a16="http://schemas.microsoft.com/office/drawing/2014/main" id="{EC0CB636-12D6-B743-9F88-E08E3F8AF357}"/>
              </a:ext>
            </a:extLst>
          </p:cNvPr>
          <p:cNvSpPr txBox="1"/>
          <p:nvPr/>
        </p:nvSpPr>
        <p:spPr>
          <a:xfrm>
            <a:off x="628294" y="3637553"/>
            <a:ext cx="998991" cy="323165"/>
          </a:xfrm>
          <a:prstGeom prst="rect">
            <a:avLst/>
          </a:prstGeom>
          <a:noFill/>
        </p:spPr>
        <p:txBody>
          <a:bodyPr wrap="none" rtlCol="0">
            <a:spAutoFit/>
          </a:bodyPr>
          <a:lstStyle/>
          <a:p>
            <a:r>
              <a:rPr lang="en-GB" sz="1500" dirty="0"/>
              <a:t>Feb 2018</a:t>
            </a:r>
          </a:p>
        </p:txBody>
      </p:sp>
      <p:sp>
        <p:nvSpPr>
          <p:cNvPr id="9" name="Textfeld 8">
            <a:extLst>
              <a:ext uri="{FF2B5EF4-FFF2-40B4-BE49-F238E27FC236}">
                <a16:creationId xmlns:a16="http://schemas.microsoft.com/office/drawing/2014/main" id="{5F7C97A4-3C1C-A741-BF94-88CA67A84BFA}"/>
              </a:ext>
            </a:extLst>
          </p:cNvPr>
          <p:cNvSpPr txBox="1"/>
          <p:nvPr/>
        </p:nvSpPr>
        <p:spPr>
          <a:xfrm>
            <a:off x="2693045" y="3637552"/>
            <a:ext cx="1053494" cy="323165"/>
          </a:xfrm>
          <a:prstGeom prst="rect">
            <a:avLst/>
          </a:prstGeom>
          <a:noFill/>
        </p:spPr>
        <p:txBody>
          <a:bodyPr wrap="none" rtlCol="0">
            <a:spAutoFit/>
          </a:bodyPr>
          <a:lstStyle/>
          <a:p>
            <a:r>
              <a:rPr lang="en-GB" sz="1500" dirty="0"/>
              <a:t>April 2018</a:t>
            </a:r>
          </a:p>
        </p:txBody>
      </p:sp>
      <p:sp>
        <p:nvSpPr>
          <p:cNvPr id="11" name="Textfeld 10">
            <a:extLst>
              <a:ext uri="{FF2B5EF4-FFF2-40B4-BE49-F238E27FC236}">
                <a16:creationId xmlns:a16="http://schemas.microsoft.com/office/drawing/2014/main" id="{6A854069-8833-E84F-9508-7432E69D7CDA}"/>
              </a:ext>
            </a:extLst>
          </p:cNvPr>
          <p:cNvSpPr txBox="1"/>
          <p:nvPr/>
        </p:nvSpPr>
        <p:spPr>
          <a:xfrm>
            <a:off x="625844" y="1529567"/>
            <a:ext cx="1010213" cy="323165"/>
          </a:xfrm>
          <a:prstGeom prst="rect">
            <a:avLst/>
          </a:prstGeom>
          <a:noFill/>
        </p:spPr>
        <p:txBody>
          <a:bodyPr wrap="none" rtlCol="0">
            <a:spAutoFit/>
          </a:bodyPr>
          <a:lstStyle/>
          <a:p>
            <a:r>
              <a:rPr lang="en-GB" sz="1500" dirty="0"/>
              <a:t>Nov 2016</a:t>
            </a:r>
          </a:p>
        </p:txBody>
      </p:sp>
      <p:sp>
        <p:nvSpPr>
          <p:cNvPr id="12" name="Textfeld 11">
            <a:extLst>
              <a:ext uri="{FF2B5EF4-FFF2-40B4-BE49-F238E27FC236}">
                <a16:creationId xmlns:a16="http://schemas.microsoft.com/office/drawing/2014/main" id="{09EA3E5C-C420-C844-96E3-FB1649513A4C}"/>
              </a:ext>
            </a:extLst>
          </p:cNvPr>
          <p:cNvSpPr txBox="1"/>
          <p:nvPr/>
        </p:nvSpPr>
        <p:spPr>
          <a:xfrm>
            <a:off x="4776631" y="3637552"/>
            <a:ext cx="1085554" cy="323165"/>
          </a:xfrm>
          <a:prstGeom prst="rect">
            <a:avLst/>
          </a:prstGeom>
          <a:noFill/>
        </p:spPr>
        <p:txBody>
          <a:bodyPr wrap="none" rtlCol="0">
            <a:spAutoFit/>
          </a:bodyPr>
          <a:lstStyle/>
          <a:p>
            <a:r>
              <a:rPr lang="en-GB" sz="1500" dirty="0"/>
              <a:t>June 2018</a:t>
            </a:r>
          </a:p>
        </p:txBody>
      </p:sp>
      <p:sp>
        <p:nvSpPr>
          <p:cNvPr id="14" name="Textfeld 13">
            <a:extLst>
              <a:ext uri="{FF2B5EF4-FFF2-40B4-BE49-F238E27FC236}">
                <a16:creationId xmlns:a16="http://schemas.microsoft.com/office/drawing/2014/main" id="{2E1C166B-5CDE-304D-A7F1-F64FBF352A41}"/>
              </a:ext>
            </a:extLst>
          </p:cNvPr>
          <p:cNvSpPr txBox="1"/>
          <p:nvPr/>
        </p:nvSpPr>
        <p:spPr>
          <a:xfrm>
            <a:off x="6831650" y="3635792"/>
            <a:ext cx="965329" cy="323165"/>
          </a:xfrm>
          <a:prstGeom prst="rect">
            <a:avLst/>
          </a:prstGeom>
          <a:noFill/>
        </p:spPr>
        <p:txBody>
          <a:bodyPr wrap="none" rtlCol="0">
            <a:spAutoFit/>
          </a:bodyPr>
          <a:lstStyle/>
          <a:p>
            <a:r>
              <a:rPr lang="en-GB" sz="1500" dirty="0"/>
              <a:t>Oct 2018</a:t>
            </a:r>
          </a:p>
        </p:txBody>
      </p:sp>
    </p:spTree>
    <p:extLst>
      <p:ext uri="{BB962C8B-B14F-4D97-AF65-F5344CB8AC3E}">
        <p14:creationId xmlns:p14="http://schemas.microsoft.com/office/powerpoint/2010/main" val="356714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6058E-2B14-FE4F-951B-1D8FC2745CFA}"/>
              </a:ext>
            </a:extLst>
          </p:cNvPr>
          <p:cNvSpPr>
            <a:spLocks noGrp="1"/>
          </p:cNvSpPr>
          <p:nvPr>
            <p:ph type="title"/>
          </p:nvPr>
        </p:nvSpPr>
        <p:spPr/>
        <p:txBody>
          <a:bodyPr/>
          <a:lstStyle/>
          <a:p>
            <a:r>
              <a:rPr lang="en-GB" dirty="0"/>
              <a:t>TC CALSPAM @ CalConnect</a:t>
            </a:r>
          </a:p>
        </p:txBody>
      </p:sp>
      <p:sp>
        <p:nvSpPr>
          <p:cNvPr id="4" name="Inhaltsplatzhalter 3">
            <a:extLst>
              <a:ext uri="{FF2B5EF4-FFF2-40B4-BE49-F238E27FC236}">
                <a16:creationId xmlns:a16="http://schemas.microsoft.com/office/drawing/2014/main" id="{6ABB36FA-8DFE-4B40-9539-4D9E79940EA7}"/>
              </a:ext>
            </a:extLst>
          </p:cNvPr>
          <p:cNvSpPr>
            <a:spLocks noGrp="1"/>
          </p:cNvSpPr>
          <p:nvPr>
            <p:ph idx="1"/>
          </p:nvPr>
        </p:nvSpPr>
        <p:spPr/>
        <p:txBody>
          <a:bodyPr>
            <a:normAutofit/>
          </a:bodyPr>
          <a:lstStyle/>
          <a:p>
            <a:r>
              <a:rPr lang="en-GB" sz="1800" dirty="0"/>
              <a:t>Goal:</a:t>
            </a:r>
          </a:p>
          <a:p>
            <a:pPr marL="342900" lvl="1" indent="0">
              <a:buNone/>
            </a:pPr>
            <a:r>
              <a:rPr lang="en-GB" dirty="0"/>
              <a:t>The goal of this TC is to better protect users from receiving undesired information delivered through calendar systems, which currently range from spam to phishing attacks.</a:t>
            </a:r>
          </a:p>
          <a:p>
            <a:endParaRPr lang="en-GB" sz="1800" dirty="0"/>
          </a:p>
          <a:p>
            <a:r>
              <a:rPr lang="en-GB" sz="1800" dirty="0"/>
              <a:t>Deliverable:</a:t>
            </a:r>
          </a:p>
          <a:p>
            <a:pPr marL="342900" lvl="1" indent="0">
              <a:buNone/>
            </a:pPr>
            <a:r>
              <a:rPr lang="en-GB" dirty="0"/>
              <a:t>Provide best common practice for mail and calendar service providers</a:t>
            </a:r>
          </a:p>
          <a:p>
            <a:pPr marL="0" indent="0">
              <a:buNone/>
            </a:pPr>
            <a:endParaRPr lang="en-GB" dirty="0"/>
          </a:p>
          <a:p>
            <a:r>
              <a:rPr lang="en-GB" sz="1800" dirty="0"/>
              <a:t>Charter:</a:t>
            </a:r>
          </a:p>
          <a:p>
            <a:pPr marL="342900" lvl="1" indent="0">
              <a:buNone/>
            </a:pPr>
            <a:r>
              <a:rPr lang="en-GB" dirty="0">
                <a:hlinkClick r:id="rId2"/>
              </a:rPr>
              <a:t>https://github.com/CalConnect/public/blob/master/charter/charter-TC-CALSPAM.md</a:t>
            </a:r>
            <a:endParaRPr lang="en-GB" dirty="0"/>
          </a:p>
        </p:txBody>
      </p:sp>
    </p:spTree>
    <p:extLst>
      <p:ext uri="{BB962C8B-B14F-4D97-AF65-F5344CB8AC3E}">
        <p14:creationId xmlns:p14="http://schemas.microsoft.com/office/powerpoint/2010/main" val="119524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61300-ABF3-3944-8F5B-1715DBCDDA10}"/>
              </a:ext>
            </a:extLst>
          </p:cNvPr>
          <p:cNvSpPr>
            <a:spLocks noGrp="1"/>
          </p:cNvSpPr>
          <p:nvPr>
            <p:ph type="title"/>
          </p:nvPr>
        </p:nvSpPr>
        <p:spPr/>
        <p:txBody>
          <a:bodyPr/>
          <a:lstStyle/>
          <a:p>
            <a:r>
              <a:rPr lang="en-GB" dirty="0"/>
              <a:t>Who is engaged?</a:t>
            </a:r>
          </a:p>
        </p:txBody>
      </p:sp>
      <p:sp>
        <p:nvSpPr>
          <p:cNvPr id="3" name="Inhaltsplatzhalter 2">
            <a:extLst>
              <a:ext uri="{FF2B5EF4-FFF2-40B4-BE49-F238E27FC236}">
                <a16:creationId xmlns:a16="http://schemas.microsoft.com/office/drawing/2014/main" id="{4599942F-8E7F-FB46-B84D-EE2009227C22}"/>
              </a:ext>
            </a:extLst>
          </p:cNvPr>
          <p:cNvSpPr>
            <a:spLocks noGrp="1"/>
          </p:cNvSpPr>
          <p:nvPr>
            <p:ph idx="1"/>
          </p:nvPr>
        </p:nvSpPr>
        <p:spPr/>
        <p:txBody>
          <a:bodyPr/>
          <a:lstStyle/>
          <a:p>
            <a:r>
              <a:rPr lang="en-GB" sz="1800" dirty="0"/>
              <a:t>Chair and main editor:</a:t>
            </a:r>
          </a:p>
          <a:p>
            <a:pPr lvl="1"/>
            <a:r>
              <a:rPr lang="en-GB" dirty="0"/>
              <a:t>Thomas Schäfer (1&amp;1/CalConnect)</a:t>
            </a:r>
          </a:p>
          <a:p>
            <a:endParaRPr lang="en-GB" dirty="0"/>
          </a:p>
          <a:p>
            <a:r>
              <a:rPr lang="en-GB" sz="1800" dirty="0"/>
              <a:t>Active participation: </a:t>
            </a:r>
          </a:p>
          <a:p>
            <a:pPr lvl="1"/>
            <a:r>
              <a:rPr lang="en-GB" dirty="0"/>
              <a:t>Jesse Thompson (UW Madison/M3AAWG)</a:t>
            </a:r>
          </a:p>
          <a:p>
            <a:pPr lvl="1"/>
            <a:r>
              <a:rPr lang="en-GB" dirty="0"/>
              <a:t>Arne </a:t>
            </a:r>
            <a:r>
              <a:rPr lang="en-GB" dirty="0" err="1"/>
              <a:t>Allisat</a:t>
            </a:r>
            <a:r>
              <a:rPr lang="en-GB" dirty="0"/>
              <a:t> (1&amp;1/M3AAWG)</a:t>
            </a:r>
          </a:p>
          <a:p>
            <a:pPr lvl="1"/>
            <a:r>
              <a:rPr lang="en-GB" dirty="0"/>
              <a:t>Andrey </a:t>
            </a:r>
            <a:r>
              <a:rPr lang="en-GB" dirty="0" err="1"/>
              <a:t>Maevsky</a:t>
            </a:r>
            <a:r>
              <a:rPr lang="en-GB" dirty="0"/>
              <a:t> (</a:t>
            </a:r>
            <a:r>
              <a:rPr lang="en-GB" dirty="0" err="1"/>
              <a:t>Cyren</a:t>
            </a:r>
            <a:r>
              <a:rPr lang="en-GB" dirty="0"/>
              <a:t>/M3AAWG)</a:t>
            </a:r>
          </a:p>
          <a:p>
            <a:pPr lvl="1"/>
            <a:r>
              <a:rPr lang="en-GB" dirty="0"/>
              <a:t>Andrew Laurence (UC Irvine/CalConnect)</a:t>
            </a:r>
          </a:p>
          <a:p>
            <a:pPr lvl="1"/>
            <a:r>
              <a:rPr lang="en-GB" dirty="0" err="1"/>
              <a:t>Bron</a:t>
            </a:r>
            <a:r>
              <a:rPr lang="en-GB" dirty="0"/>
              <a:t> Gondwana (FastMail/M3AAWG/CalConnect)</a:t>
            </a:r>
          </a:p>
          <a:p>
            <a:pPr marL="342900" lvl="1" indent="0">
              <a:buNone/>
            </a:pPr>
            <a:endParaRPr lang="en-GB" dirty="0"/>
          </a:p>
        </p:txBody>
      </p:sp>
    </p:spTree>
    <p:extLst>
      <p:ext uri="{BB962C8B-B14F-4D97-AF65-F5344CB8AC3E}">
        <p14:creationId xmlns:p14="http://schemas.microsoft.com/office/powerpoint/2010/main" val="127729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4C85BC-C640-B249-A551-38F60A622A77}"/>
              </a:ext>
            </a:extLst>
          </p:cNvPr>
          <p:cNvSpPr>
            <a:spLocks noGrp="1"/>
          </p:cNvSpPr>
          <p:nvPr>
            <p:ph type="title"/>
          </p:nvPr>
        </p:nvSpPr>
        <p:spPr/>
        <p:txBody>
          <a:bodyPr/>
          <a:lstStyle/>
          <a:p>
            <a:r>
              <a:rPr lang="en-GB" dirty="0"/>
              <a:t>calendar spam is different</a:t>
            </a:r>
          </a:p>
        </p:txBody>
      </p:sp>
      <p:sp>
        <p:nvSpPr>
          <p:cNvPr id="3" name="Inhaltsplatzhalter 2">
            <a:extLst>
              <a:ext uri="{FF2B5EF4-FFF2-40B4-BE49-F238E27FC236}">
                <a16:creationId xmlns:a16="http://schemas.microsoft.com/office/drawing/2014/main" id="{30FCC676-5231-D24A-B5EA-3CD59A4E6476}"/>
              </a:ext>
            </a:extLst>
          </p:cNvPr>
          <p:cNvSpPr>
            <a:spLocks noGrp="1"/>
          </p:cNvSpPr>
          <p:nvPr>
            <p:ph idx="1"/>
          </p:nvPr>
        </p:nvSpPr>
        <p:spPr/>
        <p:txBody>
          <a:bodyPr/>
          <a:lstStyle/>
          <a:p>
            <a:r>
              <a:rPr lang="en-GB" sz="1800" dirty="0"/>
              <a:t>Events are often automatically inserted in calendar for convenience reasons</a:t>
            </a:r>
          </a:p>
          <a:p>
            <a:endParaRPr lang="en-GB" sz="1800" dirty="0"/>
          </a:p>
          <a:p>
            <a:r>
              <a:rPr lang="en-GB" sz="1800" dirty="0"/>
              <a:t>Events can be placed in the future</a:t>
            </a:r>
          </a:p>
          <a:p>
            <a:endParaRPr lang="en-GB" sz="1800" dirty="0"/>
          </a:p>
          <a:p>
            <a:r>
              <a:rPr lang="en-GB" sz="1800" dirty="0"/>
              <a:t>Hard to tell, where and when events originated and were delivered</a:t>
            </a:r>
          </a:p>
          <a:p>
            <a:endParaRPr lang="en-GB" sz="1800" dirty="0"/>
          </a:p>
          <a:p>
            <a:r>
              <a:rPr lang="en-GB" sz="1800" dirty="0"/>
              <a:t>Contain or trigger notifications/alarms in clients</a:t>
            </a:r>
          </a:p>
          <a:p>
            <a:endParaRPr lang="en-GB" sz="1800" dirty="0"/>
          </a:p>
          <a:p>
            <a:r>
              <a:rPr lang="en-GB" sz="1800" dirty="0"/>
              <a:t>Can include recurrence -&gt; multiply the annoyance</a:t>
            </a:r>
          </a:p>
        </p:txBody>
      </p:sp>
    </p:spTree>
    <p:extLst>
      <p:ext uri="{BB962C8B-B14F-4D97-AF65-F5344CB8AC3E}">
        <p14:creationId xmlns:p14="http://schemas.microsoft.com/office/powerpoint/2010/main" val="292673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3835C-3B48-8148-A6AF-3860CC388F7E}"/>
              </a:ext>
            </a:extLst>
          </p:cNvPr>
          <p:cNvSpPr>
            <a:spLocks noGrp="1"/>
          </p:cNvSpPr>
          <p:nvPr>
            <p:ph type="title"/>
          </p:nvPr>
        </p:nvSpPr>
        <p:spPr/>
        <p:txBody>
          <a:bodyPr/>
          <a:lstStyle/>
          <a:p>
            <a:r>
              <a:rPr lang="en-GB" dirty="0"/>
              <a:t>Some numbers</a:t>
            </a:r>
          </a:p>
        </p:txBody>
      </p:sp>
      <p:graphicFrame>
        <p:nvGraphicFramePr>
          <p:cNvPr id="4" name="Inhaltsplatzhalter 3">
            <a:extLst>
              <a:ext uri="{FF2B5EF4-FFF2-40B4-BE49-F238E27FC236}">
                <a16:creationId xmlns:a16="http://schemas.microsoft.com/office/drawing/2014/main" id="{5398CF31-D347-594C-A2AF-0A76E0010F6D}"/>
              </a:ext>
            </a:extLst>
          </p:cNvPr>
          <p:cNvGraphicFramePr>
            <a:graphicFrameLocks noGrp="1"/>
          </p:cNvGraphicFramePr>
          <p:nvPr>
            <p:ph idx="1"/>
            <p:extLst>
              <p:ext uri="{D42A27DB-BD31-4B8C-83A1-F6EECF244321}">
                <p14:modId xmlns:p14="http://schemas.microsoft.com/office/powerpoint/2010/main" val="1090990639"/>
              </p:ext>
            </p:extLst>
          </p:nvPr>
        </p:nvGraphicFramePr>
        <p:xfrm>
          <a:off x="628650" y="1990865"/>
          <a:ext cx="7580168" cy="1988820"/>
        </p:xfrm>
        <a:graphic>
          <a:graphicData uri="http://schemas.openxmlformats.org/drawingml/2006/table">
            <a:tbl>
              <a:tblPr firstRow="1" bandRow="1">
                <a:tableStyleId>{5C22544A-7EE6-4342-B048-85BDC9FD1C3A}</a:tableStyleId>
              </a:tblPr>
              <a:tblGrid>
                <a:gridCol w="2873087">
                  <a:extLst>
                    <a:ext uri="{9D8B030D-6E8A-4147-A177-3AD203B41FA5}">
                      <a16:colId xmlns:a16="http://schemas.microsoft.com/office/drawing/2014/main" val="1251000280"/>
                    </a:ext>
                  </a:extLst>
                </a:gridCol>
                <a:gridCol w="1402772">
                  <a:extLst>
                    <a:ext uri="{9D8B030D-6E8A-4147-A177-3AD203B41FA5}">
                      <a16:colId xmlns:a16="http://schemas.microsoft.com/office/drawing/2014/main" val="14367257"/>
                    </a:ext>
                  </a:extLst>
                </a:gridCol>
                <a:gridCol w="1039091">
                  <a:extLst>
                    <a:ext uri="{9D8B030D-6E8A-4147-A177-3AD203B41FA5}">
                      <a16:colId xmlns:a16="http://schemas.microsoft.com/office/drawing/2014/main" val="1734402447"/>
                    </a:ext>
                  </a:extLst>
                </a:gridCol>
                <a:gridCol w="1194955">
                  <a:extLst>
                    <a:ext uri="{9D8B030D-6E8A-4147-A177-3AD203B41FA5}">
                      <a16:colId xmlns:a16="http://schemas.microsoft.com/office/drawing/2014/main" val="4055017000"/>
                    </a:ext>
                  </a:extLst>
                </a:gridCol>
                <a:gridCol w="1070263">
                  <a:extLst>
                    <a:ext uri="{9D8B030D-6E8A-4147-A177-3AD203B41FA5}">
                      <a16:colId xmlns:a16="http://schemas.microsoft.com/office/drawing/2014/main" val="1130583356"/>
                    </a:ext>
                  </a:extLst>
                </a:gridCol>
              </a:tblGrid>
              <a:tr h="617220">
                <a:tc>
                  <a:txBody>
                    <a:bodyPr/>
                    <a:lstStyle/>
                    <a:p>
                      <a:r>
                        <a:rPr lang="en-GB" sz="1800" dirty="0"/>
                        <a:t>Definition</a:t>
                      </a:r>
                    </a:p>
                  </a:txBody>
                  <a:tcPr marL="68580" marR="68580" marT="34290" marB="34290"/>
                </a:tc>
                <a:tc gridSpan="2">
                  <a:txBody>
                    <a:bodyPr/>
                    <a:lstStyle/>
                    <a:p>
                      <a:pPr algn="ctr"/>
                      <a:r>
                        <a:rPr lang="en-GB" sz="1800" dirty="0"/>
                        <a:t>UW Madison</a:t>
                      </a:r>
                      <a:br>
                        <a:rPr lang="en-GB" sz="1800" dirty="0"/>
                      </a:br>
                      <a:r>
                        <a:rPr lang="en-GB" sz="1800" dirty="0"/>
                        <a:t>(MS 360)</a:t>
                      </a:r>
                    </a:p>
                  </a:txBody>
                  <a:tcPr marL="68580" marR="68580" marT="34290" marB="34290"/>
                </a:tc>
                <a:tc hMerge="1">
                  <a:txBody>
                    <a:bodyPr/>
                    <a:lstStyle/>
                    <a:p>
                      <a:pPr algn="ctr"/>
                      <a:endParaRPr lang="en-GB" sz="2400" dirty="0"/>
                    </a:p>
                  </a:txBody>
                  <a:tcPr/>
                </a:tc>
                <a:tc gridSpan="2">
                  <a:txBody>
                    <a:bodyPr/>
                    <a:lstStyle/>
                    <a:p>
                      <a:pPr algn="ctr"/>
                      <a:r>
                        <a:rPr lang="en-GB" sz="1800" dirty="0" err="1"/>
                        <a:t>Cyren</a:t>
                      </a:r>
                      <a:endParaRPr lang="en-GB" sz="1800" dirty="0"/>
                    </a:p>
                  </a:txBody>
                  <a:tcPr marL="68580" marR="68580" marT="34290" marB="34290"/>
                </a:tc>
                <a:tc hMerge="1">
                  <a:txBody>
                    <a:bodyPr/>
                    <a:lstStyle/>
                    <a:p>
                      <a:pPr algn="ctr"/>
                      <a:endParaRPr lang="en-GB" sz="2400" dirty="0"/>
                    </a:p>
                  </a:txBody>
                  <a:tcPr/>
                </a:tc>
                <a:extLst>
                  <a:ext uri="{0D108BD9-81ED-4DB2-BD59-A6C34878D82A}">
                    <a16:rowId xmlns:a16="http://schemas.microsoft.com/office/drawing/2014/main" val="1208416434"/>
                  </a:ext>
                </a:extLst>
              </a:tr>
              <a:tr h="342900">
                <a:tc>
                  <a:txBody>
                    <a:bodyPr/>
                    <a:lstStyle/>
                    <a:p>
                      <a:endParaRPr lang="en-GB" sz="1800" dirty="0">
                        <a:solidFill>
                          <a:schemeClr val="bg1"/>
                        </a:solidFill>
                      </a:endParaRPr>
                    </a:p>
                  </a:txBody>
                  <a:tcPr marL="68580" marR="68580" marT="34290" marB="34290">
                    <a:solidFill>
                      <a:srgbClr val="0070C0"/>
                    </a:solidFill>
                  </a:tcPr>
                </a:tc>
                <a:tc>
                  <a:txBody>
                    <a:bodyPr/>
                    <a:lstStyle/>
                    <a:p>
                      <a:pPr algn="ctr"/>
                      <a:r>
                        <a:rPr lang="en-GB" sz="1800" dirty="0">
                          <a:solidFill>
                            <a:schemeClr val="bg1"/>
                          </a:solidFill>
                        </a:rPr>
                        <a:t>May 18</a:t>
                      </a:r>
                    </a:p>
                  </a:txBody>
                  <a:tcPr marL="68580" marR="68580" marT="34290" marB="34290">
                    <a:solidFill>
                      <a:srgbClr val="0070C0"/>
                    </a:solidFill>
                  </a:tcPr>
                </a:tc>
                <a:tc>
                  <a:txBody>
                    <a:bodyPr/>
                    <a:lstStyle/>
                    <a:p>
                      <a:pPr algn="ctr"/>
                      <a:r>
                        <a:rPr lang="en-GB" sz="1800" dirty="0">
                          <a:solidFill>
                            <a:schemeClr val="bg1"/>
                          </a:solidFill>
                        </a:rPr>
                        <a:t>Sept 18</a:t>
                      </a:r>
                    </a:p>
                  </a:txBody>
                  <a:tcPr marL="68580" marR="68580" marT="34290" marB="34290">
                    <a:solidFill>
                      <a:srgbClr val="0070C0"/>
                    </a:solidFill>
                  </a:tcPr>
                </a:tc>
                <a:tc>
                  <a:txBody>
                    <a:bodyPr/>
                    <a:lstStyle/>
                    <a:p>
                      <a:pPr algn="ctr"/>
                      <a:r>
                        <a:rPr lang="en-GB" sz="1800" dirty="0">
                          <a:solidFill>
                            <a:schemeClr val="bg1"/>
                          </a:solidFill>
                        </a:rPr>
                        <a:t>May 18</a:t>
                      </a:r>
                    </a:p>
                  </a:txBody>
                  <a:tcPr marL="68580" marR="68580" marT="34290" marB="34290">
                    <a:solidFill>
                      <a:srgbClr val="0070C0"/>
                    </a:solidFill>
                  </a:tcPr>
                </a:tc>
                <a:tc>
                  <a:txBody>
                    <a:bodyPr/>
                    <a:lstStyle/>
                    <a:p>
                      <a:pPr algn="ctr"/>
                      <a:r>
                        <a:rPr lang="en-GB" sz="1800" dirty="0">
                          <a:solidFill>
                            <a:schemeClr val="bg1"/>
                          </a:solidFill>
                        </a:rPr>
                        <a:t>Sept 18</a:t>
                      </a:r>
                    </a:p>
                  </a:txBody>
                  <a:tcPr marL="68580" marR="68580" marT="34290" marB="34290">
                    <a:solidFill>
                      <a:srgbClr val="0070C0"/>
                    </a:solidFill>
                  </a:tcPr>
                </a:tc>
                <a:extLst>
                  <a:ext uri="{0D108BD9-81ED-4DB2-BD59-A6C34878D82A}">
                    <a16:rowId xmlns:a16="http://schemas.microsoft.com/office/drawing/2014/main" val="2827096650"/>
                  </a:ext>
                </a:extLst>
              </a:tr>
              <a:tr h="342900">
                <a:tc>
                  <a:txBody>
                    <a:bodyPr/>
                    <a:lstStyle/>
                    <a:p>
                      <a:r>
                        <a:rPr lang="en-GB" sz="1800" dirty="0"/>
                        <a:t>Ratio clean calendar/mail</a:t>
                      </a:r>
                    </a:p>
                  </a:txBody>
                  <a:tcPr marL="68580" marR="68580" marT="34290" marB="34290"/>
                </a:tc>
                <a:tc>
                  <a:txBody>
                    <a:bodyPr/>
                    <a:lstStyle/>
                    <a:p>
                      <a:pPr algn="ctr"/>
                      <a:r>
                        <a:rPr lang="en-GB" sz="1800" dirty="0"/>
                        <a:t>0,2 %</a:t>
                      </a:r>
                    </a:p>
                  </a:txBody>
                  <a:tcPr marL="68580" marR="68580" marT="34290" marB="34290"/>
                </a:tc>
                <a:tc>
                  <a:txBody>
                    <a:bodyPr/>
                    <a:lstStyle/>
                    <a:p>
                      <a:pPr algn="ctr"/>
                      <a:r>
                        <a:rPr lang="en-GB" sz="1800" dirty="0"/>
                        <a:t>0,2 %</a:t>
                      </a:r>
                    </a:p>
                  </a:txBody>
                  <a:tcPr marL="68580" marR="68580" marT="34290" marB="34290"/>
                </a:tc>
                <a:tc>
                  <a:txBody>
                    <a:bodyPr/>
                    <a:lstStyle/>
                    <a:p>
                      <a:pPr algn="ctr"/>
                      <a:r>
                        <a:rPr lang="en-GB" sz="1800" dirty="0"/>
                        <a:t>0,12 %</a:t>
                      </a:r>
                    </a:p>
                  </a:txBody>
                  <a:tcPr marL="68580" marR="68580" marT="34290" marB="34290"/>
                </a:tc>
                <a:tc>
                  <a:txBody>
                    <a:bodyPr/>
                    <a:lstStyle/>
                    <a:p>
                      <a:pPr algn="ctr"/>
                      <a:r>
                        <a:rPr lang="en-GB" sz="1800" dirty="0"/>
                        <a:t>0,09 %</a:t>
                      </a:r>
                    </a:p>
                  </a:txBody>
                  <a:tcPr marL="68580" marR="68580" marT="34290" marB="34290"/>
                </a:tc>
                <a:extLst>
                  <a:ext uri="{0D108BD9-81ED-4DB2-BD59-A6C34878D82A}">
                    <a16:rowId xmlns:a16="http://schemas.microsoft.com/office/drawing/2014/main" val="2228336021"/>
                  </a:ext>
                </a:extLst>
              </a:tr>
              <a:tr h="342900">
                <a:tc>
                  <a:txBody>
                    <a:bodyPr/>
                    <a:lstStyle/>
                    <a:p>
                      <a:r>
                        <a:rPr lang="en-GB" sz="1800" dirty="0"/>
                        <a:t>Ratio calendar spam/clean</a:t>
                      </a:r>
                    </a:p>
                  </a:txBody>
                  <a:tcPr marL="68580" marR="68580" marT="34290" marB="34290"/>
                </a:tc>
                <a:tc>
                  <a:txBody>
                    <a:bodyPr/>
                    <a:lstStyle/>
                    <a:p>
                      <a:pPr marL="0" indent="0" algn="ctr">
                        <a:tabLst/>
                      </a:pPr>
                      <a:r>
                        <a:rPr lang="en-GB" sz="1800" dirty="0">
                          <a:solidFill>
                            <a:srgbClr val="FF0000"/>
                          </a:solidFill>
                        </a:rPr>
                        <a:t>0,7 %</a:t>
                      </a:r>
                    </a:p>
                  </a:txBody>
                  <a:tcPr marL="68580" marR="68580" marT="34290" marB="34290"/>
                </a:tc>
                <a:tc>
                  <a:txBody>
                    <a:bodyPr/>
                    <a:lstStyle/>
                    <a:p>
                      <a:pPr marL="0" indent="0" algn="ctr">
                        <a:tabLst/>
                      </a:pPr>
                      <a:r>
                        <a:rPr lang="en-GB" sz="1800" dirty="0">
                          <a:solidFill>
                            <a:srgbClr val="FF0000"/>
                          </a:solidFill>
                        </a:rPr>
                        <a:t>0,07 %</a:t>
                      </a:r>
                    </a:p>
                  </a:txBody>
                  <a:tcPr marL="68580" marR="68580" marT="34290" marB="34290"/>
                </a:tc>
                <a:tc>
                  <a:txBody>
                    <a:bodyPr/>
                    <a:lstStyle/>
                    <a:p>
                      <a:pPr algn="ctr"/>
                      <a:r>
                        <a:rPr lang="en-GB" sz="1800" dirty="0">
                          <a:solidFill>
                            <a:srgbClr val="FF0000"/>
                          </a:solidFill>
                        </a:rPr>
                        <a:t>11 %</a:t>
                      </a:r>
                    </a:p>
                  </a:txBody>
                  <a:tcPr marL="68580" marR="68580" marT="34290" marB="34290"/>
                </a:tc>
                <a:tc>
                  <a:txBody>
                    <a:bodyPr/>
                    <a:lstStyle/>
                    <a:p>
                      <a:pPr algn="ctr"/>
                      <a:r>
                        <a:rPr lang="en-GB" sz="1800" dirty="0">
                          <a:solidFill>
                            <a:srgbClr val="FF0000"/>
                          </a:solidFill>
                        </a:rPr>
                        <a:t>5 %</a:t>
                      </a:r>
                    </a:p>
                  </a:txBody>
                  <a:tcPr marL="68580" marR="68580" marT="34290" marB="34290"/>
                </a:tc>
                <a:extLst>
                  <a:ext uri="{0D108BD9-81ED-4DB2-BD59-A6C34878D82A}">
                    <a16:rowId xmlns:a16="http://schemas.microsoft.com/office/drawing/2014/main" val="3407797050"/>
                  </a:ext>
                </a:extLst>
              </a:tr>
              <a:tr h="342900">
                <a:tc>
                  <a:txBody>
                    <a:bodyPr/>
                    <a:lstStyle/>
                    <a:p>
                      <a:r>
                        <a:rPr lang="en-GB" sz="1800" dirty="0"/>
                        <a:t>Ratio mail spam/clean</a:t>
                      </a:r>
                    </a:p>
                  </a:txBody>
                  <a:tcPr marL="68580" marR="68580" marT="34290" marB="34290"/>
                </a:tc>
                <a:tc>
                  <a:txBody>
                    <a:bodyPr/>
                    <a:lstStyle/>
                    <a:p>
                      <a:pPr marL="0" indent="0" algn="ctr">
                        <a:tabLst/>
                      </a:pPr>
                      <a:r>
                        <a:rPr lang="en-GB" sz="1800" dirty="0"/>
                        <a:t>25,0 %</a:t>
                      </a:r>
                    </a:p>
                  </a:txBody>
                  <a:tcPr marL="68580" marR="68580" marT="34290" marB="34290"/>
                </a:tc>
                <a:tc>
                  <a:txBody>
                    <a:bodyPr/>
                    <a:lstStyle/>
                    <a:p>
                      <a:pPr marL="0" indent="0" algn="ctr">
                        <a:tabLst/>
                      </a:pPr>
                      <a:r>
                        <a:rPr lang="en-GB" sz="1800" dirty="0"/>
                        <a:t>14,8 %</a:t>
                      </a:r>
                    </a:p>
                  </a:txBody>
                  <a:tcPr marL="68580" marR="68580" marT="34290" marB="34290"/>
                </a:tc>
                <a:tc>
                  <a:txBody>
                    <a:bodyPr/>
                    <a:lstStyle/>
                    <a:p>
                      <a:pPr algn="ctr"/>
                      <a:r>
                        <a:rPr lang="en-GB" sz="1800" dirty="0"/>
                        <a:t>35,3 %</a:t>
                      </a:r>
                    </a:p>
                  </a:txBody>
                  <a:tcPr marL="68580" marR="68580" marT="34290" marB="34290"/>
                </a:tc>
                <a:tc>
                  <a:txBody>
                    <a:bodyPr/>
                    <a:lstStyle/>
                    <a:p>
                      <a:pPr algn="ctr"/>
                      <a:r>
                        <a:rPr lang="en-GB" sz="1800" dirty="0"/>
                        <a:t>13,5 %</a:t>
                      </a:r>
                    </a:p>
                  </a:txBody>
                  <a:tcPr marL="68580" marR="68580" marT="34290" marB="34290"/>
                </a:tc>
                <a:extLst>
                  <a:ext uri="{0D108BD9-81ED-4DB2-BD59-A6C34878D82A}">
                    <a16:rowId xmlns:a16="http://schemas.microsoft.com/office/drawing/2014/main" val="3892485893"/>
                  </a:ext>
                </a:extLst>
              </a:tr>
            </a:tbl>
          </a:graphicData>
        </a:graphic>
      </p:graphicFrame>
      <p:sp>
        <p:nvSpPr>
          <p:cNvPr id="5" name="Textfeld 4">
            <a:extLst>
              <a:ext uri="{FF2B5EF4-FFF2-40B4-BE49-F238E27FC236}">
                <a16:creationId xmlns:a16="http://schemas.microsoft.com/office/drawing/2014/main" id="{B960415E-59AE-1E49-958F-43B0BA0B69A9}"/>
              </a:ext>
            </a:extLst>
          </p:cNvPr>
          <p:cNvSpPr txBox="1"/>
          <p:nvPr/>
        </p:nvSpPr>
        <p:spPr>
          <a:xfrm>
            <a:off x="4418734" y="5779624"/>
            <a:ext cx="4237057" cy="230832"/>
          </a:xfrm>
          <a:prstGeom prst="rect">
            <a:avLst/>
          </a:prstGeom>
          <a:noFill/>
        </p:spPr>
        <p:txBody>
          <a:bodyPr wrap="none" rtlCol="0">
            <a:spAutoFit/>
          </a:bodyPr>
          <a:lstStyle/>
          <a:p>
            <a:r>
              <a:rPr lang="en-GB" sz="900" dirty="0">
                <a:solidFill>
                  <a:schemeClr val="bg1">
                    <a:lumMod val="50000"/>
                  </a:schemeClr>
                </a:solidFill>
              </a:rPr>
              <a:t>Based on 1 week traffic analysis at UW and </a:t>
            </a:r>
            <a:r>
              <a:rPr lang="en-GB" sz="900" dirty="0" err="1">
                <a:solidFill>
                  <a:schemeClr val="bg1">
                    <a:lumMod val="50000"/>
                  </a:schemeClr>
                </a:solidFill>
              </a:rPr>
              <a:t>cyren</a:t>
            </a:r>
            <a:r>
              <a:rPr lang="en-GB" sz="900" dirty="0">
                <a:solidFill>
                  <a:schemeClr val="bg1">
                    <a:lumMod val="50000"/>
                  </a:schemeClr>
                </a:solidFill>
              </a:rPr>
              <a:t> in May and September 2018.</a:t>
            </a:r>
          </a:p>
        </p:txBody>
      </p:sp>
      <p:sp>
        <p:nvSpPr>
          <p:cNvPr id="6" name="Textfeld 5">
            <a:extLst>
              <a:ext uri="{FF2B5EF4-FFF2-40B4-BE49-F238E27FC236}">
                <a16:creationId xmlns:a16="http://schemas.microsoft.com/office/drawing/2014/main" id="{A37820F8-22BC-6042-AACA-9EB9B1150953}"/>
              </a:ext>
            </a:extLst>
          </p:cNvPr>
          <p:cNvSpPr txBox="1"/>
          <p:nvPr/>
        </p:nvSpPr>
        <p:spPr>
          <a:xfrm>
            <a:off x="628650" y="4118047"/>
            <a:ext cx="7580168" cy="1246495"/>
          </a:xfrm>
          <a:prstGeom prst="rect">
            <a:avLst/>
          </a:prstGeom>
          <a:noFill/>
        </p:spPr>
        <p:txBody>
          <a:bodyPr wrap="square" rtlCol="0">
            <a:spAutoFit/>
          </a:bodyPr>
          <a:lstStyle/>
          <a:p>
            <a:r>
              <a:rPr lang="en-GB" sz="1500" dirty="0"/>
              <a:t>Explanation:</a:t>
            </a:r>
          </a:p>
          <a:p>
            <a:pPr marL="257175" indent="-257175">
              <a:buFont typeface="Arial" panose="020B0604020202020204" pitchFamily="34" charset="0"/>
              <a:buChar char="•"/>
            </a:pPr>
            <a:r>
              <a:rPr lang="en-GB" sz="1500" dirty="0"/>
              <a:t>UW: end-user / traffic varies depending on time of the year</a:t>
            </a:r>
          </a:p>
          <a:p>
            <a:pPr marL="257175" indent="-257175">
              <a:buFont typeface="Arial" panose="020B0604020202020204" pitchFamily="34" charset="0"/>
              <a:buChar char="•"/>
            </a:pPr>
            <a:r>
              <a:rPr lang="en-GB" sz="1500" dirty="0" err="1"/>
              <a:t>Cyren</a:t>
            </a:r>
            <a:r>
              <a:rPr lang="en-GB" sz="1500" dirty="0"/>
              <a:t>: traffic mainly within big provider (as suspected calendaring systems used for sending calendar spam to the same system for reputation reasons but also because of being a bigger target group)</a:t>
            </a:r>
          </a:p>
        </p:txBody>
      </p:sp>
    </p:spTree>
    <p:extLst>
      <p:ext uri="{BB962C8B-B14F-4D97-AF65-F5344CB8AC3E}">
        <p14:creationId xmlns:p14="http://schemas.microsoft.com/office/powerpoint/2010/main" val="3670346863"/>
      </p:ext>
    </p:extLst>
  </p:cSld>
  <p:clrMapOvr>
    <a:masterClrMapping/>
  </p:clrMapOvr>
</p:sld>
</file>

<file path=ppt/theme/theme1.xml><?xml version="1.0" encoding="utf-8"?>
<a:theme xmlns:a="http://schemas.openxmlformats.org/drawingml/2006/main" name="M3AAWG Presentation Revision">
  <a:themeElements>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Tit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1003</Words>
  <Application>Microsoft Macintosh PowerPoint</Application>
  <PresentationFormat>Bildschirmpräsentation (4:3)</PresentationFormat>
  <Paragraphs>193</Paragraphs>
  <Slides>19</Slides>
  <Notes>4</Notes>
  <HiddenSlides>6</HiddenSlides>
  <MMClips>0</MMClips>
  <ScaleCrop>false</ScaleCrop>
  <HeadingPairs>
    <vt:vector size="6" baseType="variant">
      <vt:variant>
        <vt:lpstr>Verwendete Schriftarten</vt:lpstr>
      </vt:variant>
      <vt:variant>
        <vt:i4>2</vt:i4>
      </vt:variant>
      <vt:variant>
        <vt:lpstr>Design</vt:lpstr>
      </vt:variant>
      <vt:variant>
        <vt:i4>3</vt:i4>
      </vt:variant>
      <vt:variant>
        <vt:lpstr>Folientitel</vt:lpstr>
      </vt:variant>
      <vt:variant>
        <vt:i4>19</vt:i4>
      </vt:variant>
    </vt:vector>
  </HeadingPairs>
  <TitlesOfParts>
    <vt:vector size="24" baseType="lpstr">
      <vt:lpstr>ＭＳ Ｐゴシック</vt:lpstr>
      <vt:lpstr>Arial</vt:lpstr>
      <vt:lpstr>M3AAWG Presentation Revision</vt:lpstr>
      <vt:lpstr>MAAWG_Content</vt:lpstr>
      <vt:lpstr>1_MAAWG_Content</vt:lpstr>
      <vt:lpstr>PowerPoint-Präsentation</vt:lpstr>
      <vt:lpstr>PowerPoint-Präsentation</vt:lpstr>
      <vt:lpstr>Reminders for Our Worldwide Friends</vt:lpstr>
      <vt:lpstr>Our Panel</vt:lpstr>
      <vt:lpstr>CalConnect &amp; M3AAWG &amp; calendar spam</vt:lpstr>
      <vt:lpstr>TC CALSPAM @ CalConnect</vt:lpstr>
      <vt:lpstr>Who is engaged?</vt:lpstr>
      <vt:lpstr>calendar spam is different</vt:lpstr>
      <vt:lpstr>Some numbers</vt:lpstr>
      <vt:lpstr>No chance to be a hero</vt:lpstr>
      <vt:lpstr>It’s all about prevention and dirt work</vt:lpstr>
      <vt:lpstr>Current status</vt:lpstr>
      <vt:lpstr>Decisions made</vt:lpstr>
      <vt:lpstr>Feedback from Abuse audit session</vt:lpstr>
      <vt:lpstr>Next steps</vt:lpstr>
      <vt:lpstr>Open for discussion!</vt:lpstr>
      <vt:lpstr>Session Feedback</vt:lpstr>
      <vt:lpstr>Presenter’s Action Reminders  </vt:lpstr>
      <vt:lpstr>For Better Readability, We Recommend:</vt:lpstr>
    </vt:vector>
  </TitlesOfParts>
  <Manager/>
  <Company>Constant Contact</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sbeachell</dc:creator>
  <cp:keywords/>
  <dc:description/>
  <cp:lastModifiedBy>Thomas Schäfer</cp:lastModifiedBy>
  <cp:revision>322</cp:revision>
  <dcterms:created xsi:type="dcterms:W3CDTF">2008-11-25T19:23:59Z</dcterms:created>
  <dcterms:modified xsi:type="dcterms:W3CDTF">2018-10-02T12:07:52Z</dcterms:modified>
  <cp:category/>
</cp:coreProperties>
</file>