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9" r:id="rId12"/>
    <p:sldId id="297" r:id="rId13"/>
    <p:sldId id="274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4"/>
    <p:restoredTop sz="89331"/>
  </p:normalViewPr>
  <p:slideViewPr>
    <p:cSldViewPr snapToGrid="0" snapToObjects="1" showGuides="1">
      <p:cViewPr varScale="1">
        <p:scale>
          <a:sx n="92" d="100"/>
          <a:sy n="92" d="100"/>
        </p:scale>
        <p:origin x="648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1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82E980-0AF1-5643-9376-F4B8D89AFA11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C386B10B-60F2-844D-BD96-8901C095796B}">
      <dgm:prSet phldrT="[Text]" custT="1"/>
      <dgm:spPr/>
      <dgm:t>
        <a:bodyPr/>
        <a:lstStyle/>
        <a:p>
          <a:r>
            <a:rPr lang="en-GB" sz="1400" b="1" noProof="0" dirty="0">
              <a:solidFill>
                <a:schemeClr val="bg1"/>
              </a:solidFill>
            </a:rPr>
            <a:t>first panel discussion @ M3AAWG 40</a:t>
          </a:r>
        </a:p>
      </dgm:t>
    </dgm:pt>
    <dgm:pt modelId="{5FFF9D89-D98D-B549-B2BE-C07DC62E0756}" type="parTrans" cxnId="{E2EB0D5D-2B21-FF4C-AB19-0D73B1A55A24}">
      <dgm:prSet/>
      <dgm:spPr/>
      <dgm:t>
        <a:bodyPr/>
        <a:lstStyle/>
        <a:p>
          <a:endParaRPr lang="en-GB" b="1" noProof="0" dirty="0">
            <a:solidFill>
              <a:schemeClr val="tx1"/>
            </a:solidFill>
          </a:endParaRPr>
        </a:p>
      </dgm:t>
    </dgm:pt>
    <dgm:pt modelId="{426965F4-1D23-F74F-8BC0-871C0962BE27}" type="sibTrans" cxnId="{E2EB0D5D-2B21-FF4C-AB19-0D73B1A55A24}">
      <dgm:prSet/>
      <dgm:spPr/>
      <dgm:t>
        <a:bodyPr/>
        <a:lstStyle/>
        <a:p>
          <a:endParaRPr lang="en-GB" b="1" noProof="0" dirty="0">
            <a:solidFill>
              <a:schemeClr val="tx1"/>
            </a:solidFill>
          </a:endParaRPr>
        </a:p>
      </dgm:t>
    </dgm:pt>
    <dgm:pt modelId="{C7CB5701-9745-B945-A545-FE8EDCDDF9F1}">
      <dgm:prSet phldrT="[Text]" custT="1"/>
      <dgm:spPr/>
      <dgm:t>
        <a:bodyPr/>
        <a:lstStyle/>
        <a:p>
          <a:r>
            <a:rPr lang="en-GB" sz="1400" b="1" noProof="0" dirty="0">
              <a:solidFill>
                <a:schemeClr val="bg1"/>
              </a:solidFill>
            </a:rPr>
            <a:t>Guest @ M3AAWG 41</a:t>
          </a:r>
        </a:p>
      </dgm:t>
    </dgm:pt>
    <dgm:pt modelId="{3F88630C-B923-744B-9C0C-EB17050043B6}" type="parTrans" cxnId="{1B611F6A-43B3-ED41-8E07-05851EF1116C}">
      <dgm:prSet/>
      <dgm:spPr/>
      <dgm:t>
        <a:bodyPr/>
        <a:lstStyle/>
        <a:p>
          <a:endParaRPr lang="en-GB" b="1" noProof="0" dirty="0">
            <a:solidFill>
              <a:schemeClr val="tx1"/>
            </a:solidFill>
          </a:endParaRPr>
        </a:p>
      </dgm:t>
    </dgm:pt>
    <dgm:pt modelId="{B6C87F70-AF9E-694A-B4F8-ADF7DBC31A02}" type="sibTrans" cxnId="{1B611F6A-43B3-ED41-8E07-05851EF1116C}">
      <dgm:prSet/>
      <dgm:spPr/>
      <dgm:t>
        <a:bodyPr/>
        <a:lstStyle/>
        <a:p>
          <a:endParaRPr lang="en-GB" b="1" noProof="0" dirty="0">
            <a:solidFill>
              <a:schemeClr val="tx1"/>
            </a:solidFill>
          </a:endParaRPr>
        </a:p>
      </dgm:t>
    </dgm:pt>
    <dgm:pt modelId="{F188AC4C-C39C-E048-8C3E-22EBE54D74E8}">
      <dgm:prSet phldrT="[Text]" custT="1"/>
      <dgm:spPr/>
      <dgm:t>
        <a:bodyPr/>
        <a:lstStyle/>
        <a:p>
          <a:r>
            <a:rPr lang="en-GB" sz="1400" b="1" noProof="0" dirty="0">
              <a:solidFill>
                <a:schemeClr val="bg1"/>
              </a:solidFill>
            </a:rPr>
            <a:t>joined work in TC CALSPAM started</a:t>
          </a:r>
        </a:p>
      </dgm:t>
    </dgm:pt>
    <dgm:pt modelId="{E05D09DF-F07F-5F49-AAC5-E013FA4CE83C}" type="parTrans" cxnId="{A1B36161-5EA5-FB43-B9D3-2CE473F2589D}">
      <dgm:prSet/>
      <dgm:spPr/>
      <dgm:t>
        <a:bodyPr/>
        <a:lstStyle/>
        <a:p>
          <a:endParaRPr lang="en-GB" b="1" noProof="0" dirty="0">
            <a:solidFill>
              <a:schemeClr val="tx1"/>
            </a:solidFill>
          </a:endParaRPr>
        </a:p>
      </dgm:t>
    </dgm:pt>
    <dgm:pt modelId="{9B9FDEC4-756D-E049-A52E-B47AFBB2C98B}" type="sibTrans" cxnId="{A1B36161-5EA5-FB43-B9D3-2CE473F2589D}">
      <dgm:prSet/>
      <dgm:spPr/>
      <dgm:t>
        <a:bodyPr/>
        <a:lstStyle/>
        <a:p>
          <a:endParaRPr lang="en-GB" b="1" noProof="0" dirty="0">
            <a:solidFill>
              <a:schemeClr val="tx1"/>
            </a:solidFill>
          </a:endParaRPr>
        </a:p>
      </dgm:t>
    </dgm:pt>
    <dgm:pt modelId="{0D4DB46D-03CF-FE44-BD56-A948A469CC55}">
      <dgm:prSet phldrT="[Text]" custT="1"/>
      <dgm:spPr/>
      <dgm:t>
        <a:bodyPr/>
        <a:lstStyle/>
        <a:p>
          <a:r>
            <a:rPr lang="en-GB" sz="1400" b="1" noProof="0" dirty="0">
              <a:solidFill>
                <a:schemeClr val="bg1"/>
              </a:solidFill>
            </a:rPr>
            <a:t>Definition @CalConnect</a:t>
          </a:r>
        </a:p>
      </dgm:t>
    </dgm:pt>
    <dgm:pt modelId="{90F7CA3C-CEEB-DA40-A520-EACB343208D1}" type="parTrans" cxnId="{9ED4260E-65C5-6246-9E33-B2B57DE41443}">
      <dgm:prSet/>
      <dgm:spPr/>
      <dgm:t>
        <a:bodyPr/>
        <a:lstStyle/>
        <a:p>
          <a:endParaRPr lang="en-GB" b="1" noProof="0" dirty="0">
            <a:solidFill>
              <a:schemeClr val="tx1"/>
            </a:solidFill>
          </a:endParaRPr>
        </a:p>
      </dgm:t>
    </dgm:pt>
    <dgm:pt modelId="{F9A67B6D-5895-9B4C-B546-1CC702058ED7}" type="sibTrans" cxnId="{9ED4260E-65C5-6246-9E33-B2B57DE41443}">
      <dgm:prSet/>
      <dgm:spPr/>
      <dgm:t>
        <a:bodyPr/>
        <a:lstStyle/>
        <a:p>
          <a:endParaRPr lang="en-GB" b="1" noProof="0" dirty="0">
            <a:solidFill>
              <a:schemeClr val="tx1"/>
            </a:solidFill>
          </a:endParaRPr>
        </a:p>
      </dgm:t>
    </dgm:pt>
    <dgm:pt modelId="{64B5299B-F275-A44B-98AC-01BCFE73B616}">
      <dgm:prSet phldrT="[Text]" custT="1"/>
      <dgm:spPr/>
      <dgm:t>
        <a:bodyPr/>
        <a:lstStyle/>
        <a:p>
          <a:r>
            <a:rPr lang="en-GB" sz="1400" b="1" noProof="0" dirty="0">
              <a:solidFill>
                <a:schemeClr val="bg1"/>
              </a:solidFill>
            </a:rPr>
            <a:t>official liaison announced</a:t>
          </a:r>
        </a:p>
      </dgm:t>
    </dgm:pt>
    <dgm:pt modelId="{8E27F712-0B9D-D64D-A9A7-BA90A3B16AB6}" type="parTrans" cxnId="{A3E3CF69-9920-5741-8F02-C9556AC21CB7}">
      <dgm:prSet/>
      <dgm:spPr/>
      <dgm:t>
        <a:bodyPr/>
        <a:lstStyle/>
        <a:p>
          <a:endParaRPr lang="de-DE" b="1">
            <a:solidFill>
              <a:schemeClr val="tx1"/>
            </a:solidFill>
          </a:endParaRPr>
        </a:p>
      </dgm:t>
    </dgm:pt>
    <dgm:pt modelId="{C4478BBF-01C8-F640-9E04-F22C91EE36C0}" type="sibTrans" cxnId="{A3E3CF69-9920-5741-8F02-C9556AC21CB7}">
      <dgm:prSet/>
      <dgm:spPr/>
      <dgm:t>
        <a:bodyPr/>
        <a:lstStyle/>
        <a:p>
          <a:endParaRPr lang="de-DE" b="1">
            <a:solidFill>
              <a:schemeClr val="tx1"/>
            </a:solidFill>
          </a:endParaRPr>
        </a:p>
      </dgm:t>
    </dgm:pt>
    <dgm:pt modelId="{280106EF-F4FF-C842-9724-338E82AB1613}">
      <dgm:prSet phldrT="[Text]" custT="1"/>
      <dgm:spPr/>
      <dgm:t>
        <a:bodyPr/>
        <a:lstStyle/>
        <a:p>
          <a:r>
            <a:rPr lang="en-GB" sz="1400" b="1" noProof="0" dirty="0">
              <a:solidFill>
                <a:schemeClr val="bg1"/>
              </a:solidFill>
            </a:rPr>
            <a:t>recent re-occurrence</a:t>
          </a:r>
        </a:p>
      </dgm:t>
    </dgm:pt>
    <dgm:pt modelId="{DFD3F32F-BD9D-134E-AB1B-9EDA257F2A78}" type="parTrans" cxnId="{D81DDBB6-9946-C544-B1A5-4855BF57758E}">
      <dgm:prSet/>
      <dgm:spPr/>
      <dgm:t>
        <a:bodyPr/>
        <a:lstStyle/>
        <a:p>
          <a:endParaRPr lang="de-DE"/>
        </a:p>
      </dgm:t>
    </dgm:pt>
    <dgm:pt modelId="{518C200B-DD78-FC48-8AF9-667F24F8F3E8}" type="sibTrans" cxnId="{D81DDBB6-9946-C544-B1A5-4855BF57758E}">
      <dgm:prSet/>
      <dgm:spPr/>
      <dgm:t>
        <a:bodyPr/>
        <a:lstStyle/>
        <a:p>
          <a:endParaRPr lang="de-DE"/>
        </a:p>
      </dgm:t>
    </dgm:pt>
    <dgm:pt modelId="{C3CEBEB8-7559-804D-A2CC-083531835F26}">
      <dgm:prSet phldrT="[Text]" custT="1"/>
      <dgm:spPr/>
      <dgm:t>
        <a:bodyPr/>
        <a:lstStyle/>
        <a:p>
          <a:r>
            <a:rPr lang="en-GB" sz="1400" b="1" noProof="0" dirty="0">
              <a:solidFill>
                <a:schemeClr val="bg1"/>
              </a:solidFill>
            </a:rPr>
            <a:t>first draft of BCP</a:t>
          </a:r>
        </a:p>
      </dgm:t>
    </dgm:pt>
    <dgm:pt modelId="{6FDCE8FC-53CF-B742-A158-E20FEF9447CF}" type="parTrans" cxnId="{88AB5DDB-F0AA-8444-BE8B-3AC87FC72B68}">
      <dgm:prSet/>
      <dgm:spPr/>
      <dgm:t>
        <a:bodyPr/>
        <a:lstStyle/>
        <a:p>
          <a:endParaRPr lang="de-DE"/>
        </a:p>
      </dgm:t>
    </dgm:pt>
    <dgm:pt modelId="{D7B5929B-B49B-4747-AE6D-98339AF6B4E5}" type="sibTrans" cxnId="{88AB5DDB-F0AA-8444-BE8B-3AC87FC72B68}">
      <dgm:prSet/>
      <dgm:spPr/>
      <dgm:t>
        <a:bodyPr/>
        <a:lstStyle/>
        <a:p>
          <a:endParaRPr lang="de-DE"/>
        </a:p>
      </dgm:t>
    </dgm:pt>
    <dgm:pt modelId="{30DA34AF-7506-A84B-8E05-DB904DE1BCC0}" type="pres">
      <dgm:prSet presAssocID="{4682E980-0AF1-5643-9376-F4B8D89AFA11}" presName="Name0" presStyleCnt="0">
        <dgm:presLayoutVars>
          <dgm:dir/>
          <dgm:resizeHandles val="exact"/>
        </dgm:presLayoutVars>
      </dgm:prSet>
      <dgm:spPr/>
    </dgm:pt>
    <dgm:pt modelId="{3B02CF0E-0637-DC43-9B66-3C595E2967C2}" type="pres">
      <dgm:prSet presAssocID="{280106EF-F4FF-C842-9724-338E82AB1613}" presName="parTxOnly" presStyleLbl="node1" presStyleIdx="0" presStyleCnt="7" custScaleX="89319" custScaleY="132465">
        <dgm:presLayoutVars>
          <dgm:bulletEnabled val="1"/>
        </dgm:presLayoutVars>
      </dgm:prSet>
      <dgm:spPr/>
    </dgm:pt>
    <dgm:pt modelId="{C4660EC6-E80B-674C-A5AD-99DC871BA3CD}" type="pres">
      <dgm:prSet presAssocID="{518C200B-DD78-FC48-8AF9-667F24F8F3E8}" presName="parSpace" presStyleCnt="0"/>
      <dgm:spPr/>
    </dgm:pt>
    <dgm:pt modelId="{E08F9A9A-AA46-9841-86BA-DE852093DC36}" type="pres">
      <dgm:prSet presAssocID="{0D4DB46D-03CF-FE44-BD56-A948A469CC55}" presName="parTxOnly" presStyleLbl="node1" presStyleIdx="1" presStyleCnt="7" custScaleY="136534">
        <dgm:presLayoutVars>
          <dgm:bulletEnabled val="1"/>
        </dgm:presLayoutVars>
      </dgm:prSet>
      <dgm:spPr/>
    </dgm:pt>
    <dgm:pt modelId="{33D47D75-FFDF-D846-806B-7427FE1E4DD9}" type="pres">
      <dgm:prSet presAssocID="{F9A67B6D-5895-9B4C-B546-1CC702058ED7}" presName="parSpace" presStyleCnt="0"/>
      <dgm:spPr/>
    </dgm:pt>
    <dgm:pt modelId="{FD0CCE06-BED7-3A4C-B7D4-A33B3559CE7B}" type="pres">
      <dgm:prSet presAssocID="{C386B10B-60F2-844D-BD96-8901C095796B}" presName="parTxOnly" presStyleLbl="node1" presStyleIdx="2" presStyleCnt="7" custScaleY="136534">
        <dgm:presLayoutVars>
          <dgm:bulletEnabled val="1"/>
        </dgm:presLayoutVars>
      </dgm:prSet>
      <dgm:spPr/>
    </dgm:pt>
    <dgm:pt modelId="{F647D75E-ED35-554A-B37F-D7E34DF58F53}" type="pres">
      <dgm:prSet presAssocID="{426965F4-1D23-F74F-8BC0-871C0962BE27}" presName="parSpace" presStyleCnt="0"/>
      <dgm:spPr/>
    </dgm:pt>
    <dgm:pt modelId="{13C1FACE-CBD1-CD4B-8B77-A6D3E5A3425B}" type="pres">
      <dgm:prSet presAssocID="{C7CB5701-9745-B945-A545-FE8EDCDDF9F1}" presName="parTxOnly" presStyleLbl="node1" presStyleIdx="3" presStyleCnt="7" custScaleY="136534">
        <dgm:presLayoutVars>
          <dgm:bulletEnabled val="1"/>
        </dgm:presLayoutVars>
      </dgm:prSet>
      <dgm:spPr/>
    </dgm:pt>
    <dgm:pt modelId="{F97C74BE-7B30-4345-9A27-D44C70C39DF8}" type="pres">
      <dgm:prSet presAssocID="{B6C87F70-AF9E-694A-B4F8-ADF7DBC31A02}" presName="parSpace" presStyleCnt="0"/>
      <dgm:spPr/>
    </dgm:pt>
    <dgm:pt modelId="{374E01F3-DFF9-1640-AD2E-64DB0B85E6EA}" type="pres">
      <dgm:prSet presAssocID="{F188AC4C-C39C-E048-8C3E-22EBE54D74E8}" presName="parTxOnly" presStyleLbl="node1" presStyleIdx="4" presStyleCnt="7" custScaleY="136534">
        <dgm:presLayoutVars>
          <dgm:bulletEnabled val="1"/>
        </dgm:presLayoutVars>
      </dgm:prSet>
      <dgm:spPr/>
    </dgm:pt>
    <dgm:pt modelId="{88CF2074-D5DC-D840-A3A9-1A4D91055DB6}" type="pres">
      <dgm:prSet presAssocID="{9B9FDEC4-756D-E049-A52E-B47AFBB2C98B}" presName="parSpace" presStyleCnt="0"/>
      <dgm:spPr/>
    </dgm:pt>
    <dgm:pt modelId="{C80B69BD-4B5E-C243-95C1-C60F75AD0F78}" type="pres">
      <dgm:prSet presAssocID="{64B5299B-F275-A44B-98AC-01BCFE73B616}" presName="parTxOnly" presStyleLbl="node1" presStyleIdx="5" presStyleCnt="7" custScaleY="136534">
        <dgm:presLayoutVars>
          <dgm:bulletEnabled val="1"/>
        </dgm:presLayoutVars>
      </dgm:prSet>
      <dgm:spPr/>
    </dgm:pt>
    <dgm:pt modelId="{F641A077-BACA-9245-A5E1-A5A699DB16B2}" type="pres">
      <dgm:prSet presAssocID="{C4478BBF-01C8-F640-9E04-F22C91EE36C0}" presName="parSpace" presStyleCnt="0"/>
      <dgm:spPr/>
    </dgm:pt>
    <dgm:pt modelId="{FF3D65F3-4007-5142-8E14-B1EFD2D6A05B}" type="pres">
      <dgm:prSet presAssocID="{C3CEBEB8-7559-804D-A2CC-083531835F26}" presName="parTxOnly" presStyleLbl="node1" presStyleIdx="6" presStyleCnt="7" custScaleY="141885">
        <dgm:presLayoutVars>
          <dgm:bulletEnabled val="1"/>
        </dgm:presLayoutVars>
      </dgm:prSet>
      <dgm:spPr/>
    </dgm:pt>
  </dgm:ptLst>
  <dgm:cxnLst>
    <dgm:cxn modelId="{17A03401-6DF2-694C-A5BE-608D1D97A164}" type="presOf" srcId="{C386B10B-60F2-844D-BD96-8901C095796B}" destId="{FD0CCE06-BED7-3A4C-B7D4-A33B3559CE7B}" srcOrd="0" destOrd="0" presId="urn:microsoft.com/office/officeart/2005/8/layout/hChevron3"/>
    <dgm:cxn modelId="{9ED4260E-65C5-6246-9E33-B2B57DE41443}" srcId="{4682E980-0AF1-5643-9376-F4B8D89AFA11}" destId="{0D4DB46D-03CF-FE44-BD56-A948A469CC55}" srcOrd="1" destOrd="0" parTransId="{90F7CA3C-CEEB-DA40-A520-EACB343208D1}" sibTransId="{F9A67B6D-5895-9B4C-B546-1CC702058ED7}"/>
    <dgm:cxn modelId="{16C75B3C-79FA-8445-A35B-4A40F34D235F}" type="presOf" srcId="{C3CEBEB8-7559-804D-A2CC-083531835F26}" destId="{FF3D65F3-4007-5142-8E14-B1EFD2D6A05B}" srcOrd="0" destOrd="0" presId="urn:microsoft.com/office/officeart/2005/8/layout/hChevron3"/>
    <dgm:cxn modelId="{512FA13F-F98F-B043-8C39-3B131DD4DB28}" type="presOf" srcId="{280106EF-F4FF-C842-9724-338E82AB1613}" destId="{3B02CF0E-0637-DC43-9B66-3C595E2967C2}" srcOrd="0" destOrd="0" presId="urn:microsoft.com/office/officeart/2005/8/layout/hChevron3"/>
    <dgm:cxn modelId="{E2EB0D5D-2B21-FF4C-AB19-0D73B1A55A24}" srcId="{4682E980-0AF1-5643-9376-F4B8D89AFA11}" destId="{C386B10B-60F2-844D-BD96-8901C095796B}" srcOrd="2" destOrd="0" parTransId="{5FFF9D89-D98D-B549-B2BE-C07DC62E0756}" sibTransId="{426965F4-1D23-F74F-8BC0-871C0962BE27}"/>
    <dgm:cxn modelId="{A1B36161-5EA5-FB43-B9D3-2CE473F2589D}" srcId="{4682E980-0AF1-5643-9376-F4B8D89AFA11}" destId="{F188AC4C-C39C-E048-8C3E-22EBE54D74E8}" srcOrd="4" destOrd="0" parTransId="{E05D09DF-F07F-5F49-AAC5-E013FA4CE83C}" sibTransId="{9B9FDEC4-756D-E049-A52E-B47AFBB2C98B}"/>
    <dgm:cxn modelId="{6FB46B69-D510-5040-B28B-A1BB1D983824}" type="presOf" srcId="{C7CB5701-9745-B945-A545-FE8EDCDDF9F1}" destId="{13C1FACE-CBD1-CD4B-8B77-A6D3E5A3425B}" srcOrd="0" destOrd="0" presId="urn:microsoft.com/office/officeart/2005/8/layout/hChevron3"/>
    <dgm:cxn modelId="{A3E3CF69-9920-5741-8F02-C9556AC21CB7}" srcId="{4682E980-0AF1-5643-9376-F4B8D89AFA11}" destId="{64B5299B-F275-A44B-98AC-01BCFE73B616}" srcOrd="5" destOrd="0" parTransId="{8E27F712-0B9D-D64D-A9A7-BA90A3B16AB6}" sibTransId="{C4478BBF-01C8-F640-9E04-F22C91EE36C0}"/>
    <dgm:cxn modelId="{1B611F6A-43B3-ED41-8E07-05851EF1116C}" srcId="{4682E980-0AF1-5643-9376-F4B8D89AFA11}" destId="{C7CB5701-9745-B945-A545-FE8EDCDDF9F1}" srcOrd="3" destOrd="0" parTransId="{3F88630C-B923-744B-9C0C-EB17050043B6}" sibTransId="{B6C87F70-AF9E-694A-B4F8-ADF7DBC31A02}"/>
    <dgm:cxn modelId="{F3DE56AB-1A21-3B41-A385-E9A1EB691397}" type="presOf" srcId="{0D4DB46D-03CF-FE44-BD56-A948A469CC55}" destId="{E08F9A9A-AA46-9841-86BA-DE852093DC36}" srcOrd="0" destOrd="0" presId="urn:microsoft.com/office/officeart/2005/8/layout/hChevron3"/>
    <dgm:cxn modelId="{488922AD-DBE0-F04F-B03B-2D822F6C2BB9}" type="presOf" srcId="{64B5299B-F275-A44B-98AC-01BCFE73B616}" destId="{C80B69BD-4B5E-C243-95C1-C60F75AD0F78}" srcOrd="0" destOrd="0" presId="urn:microsoft.com/office/officeart/2005/8/layout/hChevron3"/>
    <dgm:cxn modelId="{D81DDBB6-9946-C544-B1A5-4855BF57758E}" srcId="{4682E980-0AF1-5643-9376-F4B8D89AFA11}" destId="{280106EF-F4FF-C842-9724-338E82AB1613}" srcOrd="0" destOrd="0" parTransId="{DFD3F32F-BD9D-134E-AB1B-9EDA257F2A78}" sibTransId="{518C200B-DD78-FC48-8AF9-667F24F8F3E8}"/>
    <dgm:cxn modelId="{E9E600CD-5EA4-7442-BD45-D8754A127A06}" type="presOf" srcId="{F188AC4C-C39C-E048-8C3E-22EBE54D74E8}" destId="{374E01F3-DFF9-1640-AD2E-64DB0B85E6EA}" srcOrd="0" destOrd="0" presId="urn:microsoft.com/office/officeart/2005/8/layout/hChevron3"/>
    <dgm:cxn modelId="{88AB5DDB-F0AA-8444-BE8B-3AC87FC72B68}" srcId="{4682E980-0AF1-5643-9376-F4B8D89AFA11}" destId="{C3CEBEB8-7559-804D-A2CC-083531835F26}" srcOrd="6" destOrd="0" parTransId="{6FDCE8FC-53CF-B742-A158-E20FEF9447CF}" sibTransId="{D7B5929B-B49B-4747-AE6D-98339AF6B4E5}"/>
    <dgm:cxn modelId="{125F2EF7-7A34-DD45-BAB3-B6DC7E237184}" type="presOf" srcId="{4682E980-0AF1-5643-9376-F4B8D89AFA11}" destId="{30DA34AF-7506-A84B-8E05-DB904DE1BCC0}" srcOrd="0" destOrd="0" presId="urn:microsoft.com/office/officeart/2005/8/layout/hChevron3"/>
    <dgm:cxn modelId="{B7BF41E8-5086-674A-B0CD-0FA74DB850D7}" type="presParOf" srcId="{30DA34AF-7506-A84B-8E05-DB904DE1BCC0}" destId="{3B02CF0E-0637-DC43-9B66-3C595E2967C2}" srcOrd="0" destOrd="0" presId="urn:microsoft.com/office/officeart/2005/8/layout/hChevron3"/>
    <dgm:cxn modelId="{B1F547BB-62AB-DE47-B63E-FE2B9FC1585E}" type="presParOf" srcId="{30DA34AF-7506-A84B-8E05-DB904DE1BCC0}" destId="{C4660EC6-E80B-674C-A5AD-99DC871BA3CD}" srcOrd="1" destOrd="0" presId="urn:microsoft.com/office/officeart/2005/8/layout/hChevron3"/>
    <dgm:cxn modelId="{9A8C3692-5287-214C-98FB-47ED8CD484A0}" type="presParOf" srcId="{30DA34AF-7506-A84B-8E05-DB904DE1BCC0}" destId="{E08F9A9A-AA46-9841-86BA-DE852093DC36}" srcOrd="2" destOrd="0" presId="urn:microsoft.com/office/officeart/2005/8/layout/hChevron3"/>
    <dgm:cxn modelId="{FF29BFBF-CCB0-FB4F-A569-665FA850C422}" type="presParOf" srcId="{30DA34AF-7506-A84B-8E05-DB904DE1BCC0}" destId="{33D47D75-FFDF-D846-806B-7427FE1E4DD9}" srcOrd="3" destOrd="0" presId="urn:microsoft.com/office/officeart/2005/8/layout/hChevron3"/>
    <dgm:cxn modelId="{BA601C9A-895A-A14F-8E45-AD5BC92252D0}" type="presParOf" srcId="{30DA34AF-7506-A84B-8E05-DB904DE1BCC0}" destId="{FD0CCE06-BED7-3A4C-B7D4-A33B3559CE7B}" srcOrd="4" destOrd="0" presId="urn:microsoft.com/office/officeart/2005/8/layout/hChevron3"/>
    <dgm:cxn modelId="{F4CD389E-55A0-B749-98DA-AD258C062D2E}" type="presParOf" srcId="{30DA34AF-7506-A84B-8E05-DB904DE1BCC0}" destId="{F647D75E-ED35-554A-B37F-D7E34DF58F53}" srcOrd="5" destOrd="0" presId="urn:microsoft.com/office/officeart/2005/8/layout/hChevron3"/>
    <dgm:cxn modelId="{C27ACC87-93F1-5B40-BC00-8BE14A728DEA}" type="presParOf" srcId="{30DA34AF-7506-A84B-8E05-DB904DE1BCC0}" destId="{13C1FACE-CBD1-CD4B-8B77-A6D3E5A3425B}" srcOrd="6" destOrd="0" presId="urn:microsoft.com/office/officeart/2005/8/layout/hChevron3"/>
    <dgm:cxn modelId="{B522F4B2-00B2-E349-96C8-49D50E596435}" type="presParOf" srcId="{30DA34AF-7506-A84B-8E05-DB904DE1BCC0}" destId="{F97C74BE-7B30-4345-9A27-D44C70C39DF8}" srcOrd="7" destOrd="0" presId="urn:microsoft.com/office/officeart/2005/8/layout/hChevron3"/>
    <dgm:cxn modelId="{09511488-9B16-CE4B-ABC8-5EFFD33DF76A}" type="presParOf" srcId="{30DA34AF-7506-A84B-8E05-DB904DE1BCC0}" destId="{374E01F3-DFF9-1640-AD2E-64DB0B85E6EA}" srcOrd="8" destOrd="0" presId="urn:microsoft.com/office/officeart/2005/8/layout/hChevron3"/>
    <dgm:cxn modelId="{6C3AA84D-520F-F044-B22F-98E9B42F14F4}" type="presParOf" srcId="{30DA34AF-7506-A84B-8E05-DB904DE1BCC0}" destId="{88CF2074-D5DC-D840-A3A9-1A4D91055DB6}" srcOrd="9" destOrd="0" presId="urn:microsoft.com/office/officeart/2005/8/layout/hChevron3"/>
    <dgm:cxn modelId="{A5EA9B4B-F8EE-4545-AAA0-990A003EFDA5}" type="presParOf" srcId="{30DA34AF-7506-A84B-8E05-DB904DE1BCC0}" destId="{C80B69BD-4B5E-C243-95C1-C60F75AD0F78}" srcOrd="10" destOrd="0" presId="urn:microsoft.com/office/officeart/2005/8/layout/hChevron3"/>
    <dgm:cxn modelId="{8FC126DF-0961-CD40-BCCD-A52B7662E1EF}" type="presParOf" srcId="{30DA34AF-7506-A84B-8E05-DB904DE1BCC0}" destId="{F641A077-BACA-9245-A5E1-A5A699DB16B2}" srcOrd="11" destOrd="0" presId="urn:microsoft.com/office/officeart/2005/8/layout/hChevron3"/>
    <dgm:cxn modelId="{ABE8C146-9158-8445-92B1-5833F0D3EC74}" type="presParOf" srcId="{30DA34AF-7506-A84B-8E05-DB904DE1BCC0}" destId="{FF3D65F3-4007-5142-8E14-B1EFD2D6A05B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2CF0E-0637-DC43-9B66-3C595E2967C2}">
      <dsp:nvSpPr>
        <dsp:cNvPr id="0" name=""/>
        <dsp:cNvSpPr/>
      </dsp:nvSpPr>
      <dsp:spPr>
        <a:xfrm>
          <a:off x="3697" y="1933994"/>
          <a:ext cx="1829014" cy="10850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noProof="0" dirty="0">
              <a:solidFill>
                <a:schemeClr val="bg1"/>
              </a:solidFill>
            </a:rPr>
            <a:t>recent re-occurrence</a:t>
          </a:r>
        </a:p>
      </dsp:txBody>
      <dsp:txXfrm>
        <a:off x="3697" y="1933994"/>
        <a:ext cx="1557761" cy="1085011"/>
      </dsp:txXfrm>
    </dsp:sp>
    <dsp:sp modelId="{E08F9A9A-AA46-9841-86BA-DE852093DC36}">
      <dsp:nvSpPr>
        <dsp:cNvPr id="0" name=""/>
        <dsp:cNvSpPr/>
      </dsp:nvSpPr>
      <dsp:spPr>
        <a:xfrm>
          <a:off x="1423165" y="1917329"/>
          <a:ext cx="2047732" cy="11183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noProof="0" dirty="0">
              <a:solidFill>
                <a:schemeClr val="bg1"/>
              </a:solidFill>
            </a:rPr>
            <a:t>Definition @CalConnect</a:t>
          </a:r>
        </a:p>
      </dsp:txBody>
      <dsp:txXfrm>
        <a:off x="1982335" y="1917329"/>
        <a:ext cx="929392" cy="1118340"/>
      </dsp:txXfrm>
    </dsp:sp>
    <dsp:sp modelId="{FD0CCE06-BED7-3A4C-B7D4-A33B3559CE7B}">
      <dsp:nvSpPr>
        <dsp:cNvPr id="0" name=""/>
        <dsp:cNvSpPr/>
      </dsp:nvSpPr>
      <dsp:spPr>
        <a:xfrm>
          <a:off x="3061351" y="1917329"/>
          <a:ext cx="2047732" cy="11183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noProof="0" dirty="0">
              <a:solidFill>
                <a:schemeClr val="bg1"/>
              </a:solidFill>
            </a:rPr>
            <a:t>first panel discussion @ M3AAWG 40</a:t>
          </a:r>
        </a:p>
      </dsp:txBody>
      <dsp:txXfrm>
        <a:off x="3620521" y="1917329"/>
        <a:ext cx="929392" cy="1118340"/>
      </dsp:txXfrm>
    </dsp:sp>
    <dsp:sp modelId="{13C1FACE-CBD1-CD4B-8B77-A6D3E5A3425B}">
      <dsp:nvSpPr>
        <dsp:cNvPr id="0" name=""/>
        <dsp:cNvSpPr/>
      </dsp:nvSpPr>
      <dsp:spPr>
        <a:xfrm>
          <a:off x="4699537" y="1917329"/>
          <a:ext cx="2047732" cy="11183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noProof="0" dirty="0">
              <a:solidFill>
                <a:schemeClr val="bg1"/>
              </a:solidFill>
            </a:rPr>
            <a:t>Guest @ M3AAWG 41</a:t>
          </a:r>
        </a:p>
      </dsp:txBody>
      <dsp:txXfrm>
        <a:off x="5258707" y="1917329"/>
        <a:ext cx="929392" cy="1118340"/>
      </dsp:txXfrm>
    </dsp:sp>
    <dsp:sp modelId="{374E01F3-DFF9-1640-AD2E-64DB0B85E6EA}">
      <dsp:nvSpPr>
        <dsp:cNvPr id="0" name=""/>
        <dsp:cNvSpPr/>
      </dsp:nvSpPr>
      <dsp:spPr>
        <a:xfrm>
          <a:off x="6337724" y="1917329"/>
          <a:ext cx="2047732" cy="11183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noProof="0" dirty="0">
              <a:solidFill>
                <a:schemeClr val="bg1"/>
              </a:solidFill>
            </a:rPr>
            <a:t>joined work in TC CALSPAM started</a:t>
          </a:r>
        </a:p>
      </dsp:txBody>
      <dsp:txXfrm>
        <a:off x="6896894" y="1917329"/>
        <a:ext cx="929392" cy="1118340"/>
      </dsp:txXfrm>
    </dsp:sp>
    <dsp:sp modelId="{C80B69BD-4B5E-C243-95C1-C60F75AD0F78}">
      <dsp:nvSpPr>
        <dsp:cNvPr id="0" name=""/>
        <dsp:cNvSpPr/>
      </dsp:nvSpPr>
      <dsp:spPr>
        <a:xfrm>
          <a:off x="7975910" y="1917329"/>
          <a:ext cx="2047732" cy="11183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noProof="0" dirty="0">
              <a:solidFill>
                <a:schemeClr val="bg1"/>
              </a:solidFill>
            </a:rPr>
            <a:t>official liaison announced</a:t>
          </a:r>
        </a:p>
      </dsp:txBody>
      <dsp:txXfrm>
        <a:off x="8535080" y="1917329"/>
        <a:ext cx="929392" cy="1118340"/>
      </dsp:txXfrm>
    </dsp:sp>
    <dsp:sp modelId="{FF3D65F3-4007-5142-8E14-B1EFD2D6A05B}">
      <dsp:nvSpPr>
        <dsp:cNvPr id="0" name=""/>
        <dsp:cNvSpPr/>
      </dsp:nvSpPr>
      <dsp:spPr>
        <a:xfrm>
          <a:off x="9614096" y="1895414"/>
          <a:ext cx="2047732" cy="1162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noProof="0" dirty="0">
              <a:solidFill>
                <a:schemeClr val="bg1"/>
              </a:solidFill>
            </a:rPr>
            <a:t>first draft of BCP</a:t>
          </a:r>
        </a:p>
      </dsp:txBody>
      <dsp:txXfrm>
        <a:off x="10195181" y="1895414"/>
        <a:ext cx="885562" cy="11621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A68A6-79F9-BA46-A419-A6D685168452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BD34D-BE0E-4B46-9BE3-DFB477F66B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444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BD34D-BE0E-4B46-9BE3-DFB477F66BE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336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F78D-7894-D34E-9B0D-AAAF8BD050FC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F01D-1B77-6F4C-B6BD-520B759D33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F78D-7894-D34E-9B0D-AAAF8BD050FC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F01D-1B77-6F4C-B6BD-520B759D33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3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F78D-7894-D34E-9B0D-AAAF8BD050FC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F01D-1B77-6F4C-B6BD-520B759D33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6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F78D-7894-D34E-9B0D-AAAF8BD050FC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F01D-1B77-6F4C-B6BD-520B759D33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3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F78D-7894-D34E-9B0D-AAAF8BD050FC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F01D-1B77-6F4C-B6BD-520B759D33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44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F78D-7894-D34E-9B0D-AAAF8BD050FC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F01D-1B77-6F4C-B6BD-520B759D33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97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F78D-7894-D34E-9B0D-AAAF8BD050FC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F01D-1B77-6F4C-B6BD-520B759D33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12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F78D-7894-D34E-9B0D-AAAF8BD050FC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F01D-1B77-6F4C-B6BD-520B759D33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66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F78D-7894-D34E-9B0D-AAAF8BD050FC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F01D-1B77-6F4C-B6BD-520B759D33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49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F78D-7894-D34E-9B0D-AAAF8BD050FC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F01D-1B77-6F4C-B6BD-520B759D33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89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F78D-7894-D34E-9B0D-AAAF8BD050FC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F01D-1B77-6F4C-B6BD-520B759D33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24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5F78D-7894-D34E-9B0D-AAAF8BD050FC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9F01D-1B77-6F4C-B6BD-520B759D33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09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lConnect/TC-CALSPAM/tree/master/BP_workingdraft" TargetMode="External"/><Relationship Id="rId2" Type="http://schemas.openxmlformats.org/officeDocument/2006/relationships/hyperlink" Target="https://goo.gl/bMbjX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Calendar Spam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Thomas Schäfer @ CalConnect XLIII Conference Karlsruhe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09/26/2018</a:t>
            </a: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62" y="5525005"/>
            <a:ext cx="767818" cy="857398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417" y="6382403"/>
            <a:ext cx="367145" cy="36714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0771711" y="6380216"/>
            <a:ext cx="77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wsdwl</a:t>
            </a:r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F883C8-0692-2149-81B1-8E15E3A50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546" y="402361"/>
            <a:ext cx="5080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45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B6A98-8881-2B4F-B3B3-15E7F138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Decisions made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C0EED6-488E-7546-8C81-E9914748B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Publish best practice document as CalConnect document (M3AAWG will cross-reference it)</a:t>
            </a:r>
            <a:endParaRPr lang="en-GB" sz="1600" dirty="0"/>
          </a:p>
          <a:p>
            <a:endParaRPr lang="en-GB" sz="1600" dirty="0"/>
          </a:p>
          <a:p>
            <a:r>
              <a:rPr lang="en-GB" dirty="0"/>
              <a:t>Two interesting topics identified to be followed up at CalConnect:</a:t>
            </a:r>
          </a:p>
          <a:p>
            <a:endParaRPr lang="en-GB" dirty="0"/>
          </a:p>
          <a:p>
            <a:pPr marL="685800" lvl="2">
              <a:spcBef>
                <a:spcPts val="1000"/>
              </a:spcBef>
            </a:pPr>
            <a:r>
              <a:rPr lang="en-GB" sz="2800" dirty="0"/>
              <a:t>Event origin</a:t>
            </a:r>
          </a:p>
          <a:p>
            <a:pPr marL="685800" lvl="2">
              <a:spcBef>
                <a:spcPts val="1000"/>
              </a:spcBef>
            </a:pPr>
            <a:r>
              <a:rPr lang="en-GB" sz="2800" dirty="0"/>
              <a:t>Generic calendar spam client/server interaction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GB" sz="2800" dirty="0"/>
              <a:t>-&gt; both discussed in Abuse audit draft discussion yesterday</a:t>
            </a:r>
          </a:p>
        </p:txBody>
      </p:sp>
      <p:sp>
        <p:nvSpPr>
          <p:cNvPr id="5" name="Fußzeilenplatzhalter 2">
            <a:extLst>
              <a:ext uri="{FF2B5EF4-FFF2-40B4-BE49-F238E27FC236}">
                <a16:creationId xmlns:a16="http://schemas.microsoft.com/office/drawing/2014/main" id="{30A0D058-3F48-5D47-B550-30DBDE5E4360}"/>
              </a:ext>
            </a:extLst>
          </p:cNvPr>
          <p:cNvSpPr txBox="1">
            <a:spLocks/>
          </p:cNvSpPr>
          <p:nvPr/>
        </p:nvSpPr>
        <p:spPr>
          <a:xfrm>
            <a:off x="249382" y="6363086"/>
            <a:ext cx="54102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CalConnect XLIII Conference | Karlsruhe | September 2018</a:t>
            </a:r>
          </a:p>
        </p:txBody>
      </p:sp>
    </p:spTree>
    <p:extLst>
      <p:ext uri="{BB962C8B-B14F-4D97-AF65-F5344CB8AC3E}">
        <p14:creationId xmlns:p14="http://schemas.microsoft.com/office/powerpoint/2010/main" val="2157439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DB757-2542-D149-94BB-867E996F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Feedback from Abuse audit session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DABD2-A994-3E4A-82A9-B1CB71B5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Event origin</a:t>
            </a:r>
          </a:p>
          <a:p>
            <a:pPr lvl="1"/>
            <a:r>
              <a:rPr lang="en-GB" dirty="0"/>
              <a:t>Divide into channels</a:t>
            </a:r>
          </a:p>
          <a:p>
            <a:pPr lvl="1"/>
            <a:r>
              <a:rPr lang="en-GB" dirty="0"/>
              <a:t>Create: user, Timestamp (TS), IP, client (HTTP header?)</a:t>
            </a:r>
          </a:p>
          <a:p>
            <a:pPr lvl="1"/>
            <a:r>
              <a:rPr lang="en-GB" dirty="0"/>
              <a:t>Email: sender email, TS, message id</a:t>
            </a:r>
          </a:p>
          <a:p>
            <a:pPr lvl="1"/>
            <a:r>
              <a:rPr lang="en-GB" dirty="0"/>
              <a:t>Subscription: URL, TS</a:t>
            </a:r>
          </a:p>
          <a:p>
            <a:pPr lvl="1"/>
            <a:r>
              <a:rPr lang="en-GB" dirty="0"/>
              <a:t>Import: TS, (file name?)</a:t>
            </a:r>
          </a:p>
          <a:p>
            <a:pPr lvl="1"/>
            <a:r>
              <a:rPr lang="en-GB" dirty="0" err="1"/>
              <a:t>iTIP</a:t>
            </a:r>
            <a:r>
              <a:rPr lang="en-GB" dirty="0"/>
              <a:t>: TS</a:t>
            </a:r>
          </a:p>
          <a:p>
            <a:pPr lvl="1"/>
            <a:r>
              <a:rPr lang="en-GB" dirty="0"/>
              <a:t>Other: TS</a:t>
            </a:r>
          </a:p>
          <a:p>
            <a:r>
              <a:rPr lang="en-GB" dirty="0"/>
              <a:t>Abuse audit draft</a:t>
            </a:r>
          </a:p>
          <a:p>
            <a:pPr lvl="1"/>
            <a:r>
              <a:rPr lang="en-GB" dirty="0"/>
              <a:t>Delete status (GOOD, WARNING, BAD) as included in score  </a:t>
            </a:r>
          </a:p>
          <a:p>
            <a:pPr lvl="1"/>
            <a:r>
              <a:rPr lang="en-GB" dirty="0"/>
              <a:t>Client -&gt; server: PROPPATCH calls</a:t>
            </a:r>
          </a:p>
        </p:txBody>
      </p:sp>
    </p:spTree>
    <p:extLst>
      <p:ext uri="{BB962C8B-B14F-4D97-AF65-F5344CB8AC3E}">
        <p14:creationId xmlns:p14="http://schemas.microsoft.com/office/powerpoint/2010/main" val="1281882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9EE094-57F3-F448-88EC-8E261421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BE4916-3E00-8F4D-AD1E-0ED52FC09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Finalize CalConnect document process</a:t>
            </a:r>
          </a:p>
          <a:p>
            <a:endParaRPr lang="en-GB" sz="2400" dirty="0"/>
          </a:p>
          <a:p>
            <a:r>
              <a:rPr lang="en-GB" sz="2400" dirty="0"/>
              <a:t>Move on to last call on document</a:t>
            </a:r>
          </a:p>
          <a:p>
            <a:endParaRPr lang="en-GB" sz="2400" dirty="0"/>
          </a:p>
          <a:p>
            <a:r>
              <a:rPr lang="en-GB" sz="2400" dirty="0"/>
              <a:t>Interested in engaging yourself?</a:t>
            </a:r>
          </a:p>
          <a:p>
            <a:pPr marL="457200" lvl="1" indent="0">
              <a:buNone/>
            </a:pPr>
            <a:r>
              <a:rPr lang="en-GB" dirty="0"/>
              <a:t>Contact chair of TC:</a:t>
            </a:r>
          </a:p>
          <a:p>
            <a:pPr marL="457200" lvl="1" indent="0">
              <a:buNone/>
            </a:pPr>
            <a:r>
              <a:rPr lang="en-GB" dirty="0"/>
              <a:t>Thomas Schäfer at  thomas.schaefer@1und1.de</a:t>
            </a:r>
          </a:p>
        </p:txBody>
      </p:sp>
      <p:sp>
        <p:nvSpPr>
          <p:cNvPr id="5" name="Fußzeilenplatzhalter 2">
            <a:extLst>
              <a:ext uri="{FF2B5EF4-FFF2-40B4-BE49-F238E27FC236}">
                <a16:creationId xmlns:a16="http://schemas.microsoft.com/office/drawing/2014/main" id="{C07D7A99-F133-EC41-8BA5-533B3990B656}"/>
              </a:ext>
            </a:extLst>
          </p:cNvPr>
          <p:cNvSpPr txBox="1">
            <a:spLocks/>
          </p:cNvSpPr>
          <p:nvPr/>
        </p:nvSpPr>
        <p:spPr>
          <a:xfrm>
            <a:off x="249382" y="6363086"/>
            <a:ext cx="54102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CalConnect XLIII Conference | Karlsruhe | September 2018</a:t>
            </a:r>
          </a:p>
        </p:txBody>
      </p:sp>
    </p:spTree>
    <p:extLst>
      <p:ext uri="{BB962C8B-B14F-4D97-AF65-F5344CB8AC3E}">
        <p14:creationId xmlns:p14="http://schemas.microsoft.com/office/powerpoint/2010/main" val="2116828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for discussion!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CCB47ED-7647-F94C-8F06-1ED86D3B2AC9}"/>
              </a:ext>
            </a:extLst>
          </p:cNvPr>
          <p:cNvSpPr txBox="1">
            <a:spLocks/>
          </p:cNvSpPr>
          <p:nvPr/>
        </p:nvSpPr>
        <p:spPr>
          <a:xfrm>
            <a:off x="249382" y="6363086"/>
            <a:ext cx="54102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CalConnect XLIII Conference | Karlsruhe | September 2018</a:t>
            </a:r>
          </a:p>
        </p:txBody>
      </p:sp>
    </p:spTree>
    <p:extLst>
      <p:ext uri="{BB962C8B-B14F-4D97-AF65-F5344CB8AC3E}">
        <p14:creationId xmlns:p14="http://schemas.microsoft.com/office/powerpoint/2010/main" val="122035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C6144-4065-7D41-8C8E-5387CCD86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CalConnect &amp; M3AAWG &amp; calendar spam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BE59C48-7455-F64F-88A4-23DDC7CF0D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2352647"/>
              </p:ext>
            </p:extLst>
          </p:nvPr>
        </p:nvGraphicFramePr>
        <p:xfrm>
          <a:off x="249382" y="1295400"/>
          <a:ext cx="11665527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058F1F4C-83DB-E640-A67A-D0A0F4CE9618}"/>
              </a:ext>
            </a:extLst>
          </p:cNvPr>
          <p:cNvSpPr txBox="1"/>
          <p:nvPr/>
        </p:nvSpPr>
        <p:spPr>
          <a:xfrm>
            <a:off x="1684915" y="2706621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Jan 2017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4FC2854-8911-5D4C-9131-21A1CD9A6D7C}"/>
              </a:ext>
            </a:extLst>
          </p:cNvPr>
          <p:cNvSpPr txBox="1"/>
          <p:nvPr/>
        </p:nvSpPr>
        <p:spPr>
          <a:xfrm>
            <a:off x="3295469" y="2706621"/>
            <a:ext cx="1241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June 2017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1810070-BF86-9D40-9F7B-3EE8530A0C17}"/>
              </a:ext>
            </a:extLst>
          </p:cNvPr>
          <p:cNvSpPr txBox="1"/>
          <p:nvPr/>
        </p:nvSpPr>
        <p:spPr>
          <a:xfrm>
            <a:off x="4883810" y="2706621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Oct 2017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C0CB636-12D6-B743-9F88-E08E3F8AF357}"/>
              </a:ext>
            </a:extLst>
          </p:cNvPr>
          <p:cNvSpPr txBox="1"/>
          <p:nvPr/>
        </p:nvSpPr>
        <p:spPr>
          <a:xfrm>
            <a:off x="6509457" y="2706621"/>
            <a:ext cx="1139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Feb 2018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F7C97A4-3C1C-A741-BF94-88CA67A84BFA}"/>
              </a:ext>
            </a:extLst>
          </p:cNvPr>
          <p:cNvSpPr txBox="1"/>
          <p:nvPr/>
        </p:nvSpPr>
        <p:spPr>
          <a:xfrm>
            <a:off x="8187894" y="27066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April 2018</a:t>
            </a:r>
          </a:p>
        </p:txBody>
      </p:sp>
      <p:sp>
        <p:nvSpPr>
          <p:cNvPr id="10" name="Fußzeilenplatzhalter 2">
            <a:extLst>
              <a:ext uri="{FF2B5EF4-FFF2-40B4-BE49-F238E27FC236}">
                <a16:creationId xmlns:a16="http://schemas.microsoft.com/office/drawing/2014/main" id="{834A7C2B-7D81-F24D-94D7-0A123FC0B2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9382" y="6363086"/>
            <a:ext cx="5410200" cy="323850"/>
          </a:xfrm>
        </p:spPr>
        <p:txBody>
          <a:bodyPr/>
          <a:lstStyle/>
          <a:p>
            <a:pPr>
              <a:defRPr/>
            </a:pPr>
            <a:r>
              <a:rPr lang="en-US" dirty="0"/>
              <a:t>CalConnect XLIII Conference | Karlsruhe | September 2018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A854069-8833-E84F-9508-7432E69D7CDA}"/>
              </a:ext>
            </a:extLst>
          </p:cNvPr>
          <p:cNvSpPr txBox="1"/>
          <p:nvPr/>
        </p:nvSpPr>
        <p:spPr>
          <a:xfrm>
            <a:off x="164250" y="2706621"/>
            <a:ext cx="1175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Nov 2016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EA3E5C-C420-C844-96E3-FB1649513A4C}"/>
              </a:ext>
            </a:extLst>
          </p:cNvPr>
          <p:cNvSpPr txBox="1"/>
          <p:nvPr/>
        </p:nvSpPr>
        <p:spPr>
          <a:xfrm>
            <a:off x="9818440" y="2706621"/>
            <a:ext cx="1241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June 2018</a:t>
            </a:r>
          </a:p>
        </p:txBody>
      </p:sp>
    </p:spTree>
    <p:extLst>
      <p:ext uri="{BB962C8B-B14F-4D97-AF65-F5344CB8AC3E}">
        <p14:creationId xmlns:p14="http://schemas.microsoft.com/office/powerpoint/2010/main" val="200129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F6058E-2B14-FE4F-951B-1D8FC274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TC CALSPAM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BB36FA-8DFE-4B40-9539-4D9E79940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/>
              <a:t>Goal:</a:t>
            </a:r>
          </a:p>
          <a:p>
            <a:pPr marL="457200" lvl="1" indent="0">
              <a:buNone/>
            </a:pPr>
            <a:r>
              <a:rPr lang="en-GB" dirty="0"/>
              <a:t>The goal of this TC is to better protect users from receiving undesired information delivered through calendar systems, which currently range from spam to phishing attacks.</a:t>
            </a:r>
          </a:p>
          <a:p>
            <a:endParaRPr lang="en-GB" sz="2400" dirty="0"/>
          </a:p>
          <a:p>
            <a:r>
              <a:rPr lang="en-GB" sz="2400" dirty="0"/>
              <a:t>Deliverable:</a:t>
            </a:r>
          </a:p>
          <a:p>
            <a:pPr marL="457200" lvl="1" indent="0">
              <a:buNone/>
            </a:pPr>
            <a:r>
              <a:rPr lang="en-GB" dirty="0"/>
              <a:t>Provide best common practice for mail and calendar service providers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sz="2400" dirty="0"/>
              <a:t>Charter:</a:t>
            </a:r>
          </a:p>
          <a:p>
            <a:pPr marL="457200" lvl="1" indent="0">
              <a:buNone/>
            </a:pPr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/CalConnect/public/blob/master/charter/charter-TC-</a:t>
            </a:r>
            <a:r>
              <a:rPr lang="en-GB" dirty="0" err="1"/>
              <a:t>CALSPAM.md</a:t>
            </a:r>
            <a:endParaRPr lang="en-GB" dirty="0"/>
          </a:p>
        </p:txBody>
      </p:sp>
      <p:sp>
        <p:nvSpPr>
          <p:cNvPr id="5" name="Fußzeilenplatzhalter 2">
            <a:extLst>
              <a:ext uri="{FF2B5EF4-FFF2-40B4-BE49-F238E27FC236}">
                <a16:creationId xmlns:a16="http://schemas.microsoft.com/office/drawing/2014/main" id="{E70CE3BA-A5B1-704D-91E7-2D1030DDEB10}"/>
              </a:ext>
            </a:extLst>
          </p:cNvPr>
          <p:cNvSpPr txBox="1">
            <a:spLocks/>
          </p:cNvSpPr>
          <p:nvPr/>
        </p:nvSpPr>
        <p:spPr>
          <a:xfrm>
            <a:off x="249382" y="6363086"/>
            <a:ext cx="54102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CalConnect XLIII Conference | Karlsruhe | September 2018</a:t>
            </a:r>
          </a:p>
        </p:txBody>
      </p:sp>
    </p:spTree>
    <p:extLst>
      <p:ext uri="{BB962C8B-B14F-4D97-AF65-F5344CB8AC3E}">
        <p14:creationId xmlns:p14="http://schemas.microsoft.com/office/powerpoint/2010/main" val="328192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61300-ABF3-3944-8F5B-1715DBCD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is engaged?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99942F-8E7F-FB46-B84D-EE2009227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Chair and main editor:</a:t>
            </a:r>
          </a:p>
          <a:p>
            <a:pPr lvl="1"/>
            <a:r>
              <a:rPr lang="en-GB" dirty="0"/>
              <a:t>Thomas Schäfer (1&amp;1/CalConnect)</a:t>
            </a:r>
          </a:p>
          <a:p>
            <a:endParaRPr lang="en-GB" dirty="0"/>
          </a:p>
          <a:p>
            <a:r>
              <a:rPr lang="en-GB" sz="2400" dirty="0"/>
              <a:t>Active participation: </a:t>
            </a:r>
          </a:p>
          <a:p>
            <a:pPr lvl="1"/>
            <a:r>
              <a:rPr lang="en-GB" dirty="0"/>
              <a:t>Jesse Thompson (UW Madison/M3AAWG)</a:t>
            </a:r>
          </a:p>
          <a:p>
            <a:pPr lvl="1"/>
            <a:r>
              <a:rPr lang="en-GB" dirty="0"/>
              <a:t>Arne </a:t>
            </a:r>
            <a:r>
              <a:rPr lang="en-GB" dirty="0" err="1"/>
              <a:t>Allisat</a:t>
            </a:r>
            <a:r>
              <a:rPr lang="en-GB" dirty="0"/>
              <a:t> (1&amp;1/M3AAWG)</a:t>
            </a:r>
          </a:p>
          <a:p>
            <a:pPr lvl="1"/>
            <a:r>
              <a:rPr lang="en-GB" dirty="0"/>
              <a:t>Andrey </a:t>
            </a:r>
            <a:r>
              <a:rPr lang="en-GB" dirty="0" err="1"/>
              <a:t>Maevsky</a:t>
            </a:r>
            <a:r>
              <a:rPr lang="en-GB" dirty="0"/>
              <a:t> (</a:t>
            </a:r>
            <a:r>
              <a:rPr lang="en-GB" dirty="0" err="1"/>
              <a:t>Cyren</a:t>
            </a:r>
            <a:r>
              <a:rPr lang="en-GB" dirty="0"/>
              <a:t>/M3AAWG)</a:t>
            </a:r>
          </a:p>
          <a:p>
            <a:pPr lvl="1"/>
            <a:r>
              <a:rPr lang="en-GB" dirty="0"/>
              <a:t>Andrew Laurence (UC Irvine/CalConnect)</a:t>
            </a:r>
          </a:p>
          <a:p>
            <a:pPr lvl="1"/>
            <a:r>
              <a:rPr lang="en-GB" dirty="0" err="1"/>
              <a:t>Bron</a:t>
            </a:r>
            <a:r>
              <a:rPr lang="en-GB" dirty="0"/>
              <a:t> Gondwana (FastMail/M3AAWG/CalConnect)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5" name="Fußzeilenplatzhalter 2">
            <a:extLst>
              <a:ext uri="{FF2B5EF4-FFF2-40B4-BE49-F238E27FC236}">
                <a16:creationId xmlns:a16="http://schemas.microsoft.com/office/drawing/2014/main" id="{D0216CD4-5C93-224F-9948-BDBF7F8FBCB4}"/>
              </a:ext>
            </a:extLst>
          </p:cNvPr>
          <p:cNvSpPr txBox="1">
            <a:spLocks/>
          </p:cNvSpPr>
          <p:nvPr/>
        </p:nvSpPr>
        <p:spPr>
          <a:xfrm>
            <a:off x="249382" y="6363086"/>
            <a:ext cx="54102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CalConnect XLIII Conference | Karlsruhe | September 2018</a:t>
            </a:r>
          </a:p>
        </p:txBody>
      </p:sp>
    </p:spTree>
    <p:extLst>
      <p:ext uri="{BB962C8B-B14F-4D97-AF65-F5344CB8AC3E}">
        <p14:creationId xmlns:p14="http://schemas.microsoft.com/office/powerpoint/2010/main" val="2161296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C85BC-C640-B249-A551-38F60A62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calendar spam is different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FCC676-5231-D24A-B5EA-3CD59A4E6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Events are often automatically inserted in calendar for convenience reasons</a:t>
            </a:r>
          </a:p>
          <a:p>
            <a:endParaRPr lang="en-GB" sz="2400" dirty="0"/>
          </a:p>
          <a:p>
            <a:r>
              <a:rPr lang="en-GB" sz="2400" dirty="0"/>
              <a:t>Events can be placed in the future</a:t>
            </a:r>
          </a:p>
          <a:p>
            <a:endParaRPr lang="en-GB" sz="2400" dirty="0"/>
          </a:p>
          <a:p>
            <a:r>
              <a:rPr lang="en-GB" sz="2400" dirty="0"/>
              <a:t>Hard to tell, where and when events originated and were delivered</a:t>
            </a:r>
          </a:p>
          <a:p>
            <a:endParaRPr lang="en-GB" sz="2400" dirty="0"/>
          </a:p>
          <a:p>
            <a:r>
              <a:rPr lang="en-GB" sz="2400" dirty="0"/>
              <a:t>Contain or trigger notifications/alarms in clients</a:t>
            </a:r>
          </a:p>
          <a:p>
            <a:endParaRPr lang="en-GB" sz="2400" dirty="0"/>
          </a:p>
          <a:p>
            <a:r>
              <a:rPr lang="en-GB" sz="2400" dirty="0"/>
              <a:t>Can include recurrence -&gt; multiply the annoyance</a:t>
            </a:r>
          </a:p>
        </p:txBody>
      </p:sp>
      <p:sp>
        <p:nvSpPr>
          <p:cNvPr id="5" name="Fußzeilenplatzhalter 2">
            <a:extLst>
              <a:ext uri="{FF2B5EF4-FFF2-40B4-BE49-F238E27FC236}">
                <a16:creationId xmlns:a16="http://schemas.microsoft.com/office/drawing/2014/main" id="{E97D10CB-23B5-0D48-A842-0B10EE6CF12F}"/>
              </a:ext>
            </a:extLst>
          </p:cNvPr>
          <p:cNvSpPr txBox="1">
            <a:spLocks/>
          </p:cNvSpPr>
          <p:nvPr/>
        </p:nvSpPr>
        <p:spPr>
          <a:xfrm>
            <a:off x="249382" y="6363086"/>
            <a:ext cx="54102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CalConnect XLIII Conference | Karlsruhe | September 2018</a:t>
            </a:r>
          </a:p>
        </p:txBody>
      </p:sp>
    </p:spTree>
    <p:extLst>
      <p:ext uri="{BB962C8B-B14F-4D97-AF65-F5344CB8AC3E}">
        <p14:creationId xmlns:p14="http://schemas.microsoft.com/office/powerpoint/2010/main" val="92281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3835C-3B48-8148-A6AF-3860CC38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numbers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5398CF31-D347-594C-A2AF-0A76E0010F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0990639"/>
              </p:ext>
            </p:extLst>
          </p:nvPr>
        </p:nvGraphicFramePr>
        <p:xfrm>
          <a:off x="838199" y="1511486"/>
          <a:ext cx="10106891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783">
                  <a:extLst>
                    <a:ext uri="{9D8B030D-6E8A-4147-A177-3AD203B41FA5}">
                      <a16:colId xmlns:a16="http://schemas.microsoft.com/office/drawing/2014/main" val="1251000280"/>
                    </a:ext>
                  </a:extLst>
                </a:gridCol>
                <a:gridCol w="1870363">
                  <a:extLst>
                    <a:ext uri="{9D8B030D-6E8A-4147-A177-3AD203B41FA5}">
                      <a16:colId xmlns:a16="http://schemas.microsoft.com/office/drawing/2014/main" val="14367257"/>
                    </a:ext>
                  </a:extLst>
                </a:gridCol>
                <a:gridCol w="1385455">
                  <a:extLst>
                    <a:ext uri="{9D8B030D-6E8A-4147-A177-3AD203B41FA5}">
                      <a16:colId xmlns:a16="http://schemas.microsoft.com/office/drawing/2014/main" val="1734402447"/>
                    </a:ext>
                  </a:extLst>
                </a:gridCol>
                <a:gridCol w="1593273">
                  <a:extLst>
                    <a:ext uri="{9D8B030D-6E8A-4147-A177-3AD203B41FA5}">
                      <a16:colId xmlns:a16="http://schemas.microsoft.com/office/drawing/2014/main" val="4055017000"/>
                    </a:ext>
                  </a:extLst>
                </a:gridCol>
                <a:gridCol w="1427017">
                  <a:extLst>
                    <a:ext uri="{9D8B030D-6E8A-4147-A177-3AD203B41FA5}">
                      <a16:colId xmlns:a16="http://schemas.microsoft.com/office/drawing/2014/main" val="1130583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Definition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UW Madison</a:t>
                      </a:r>
                      <a:br>
                        <a:rPr lang="en-GB" sz="2400" dirty="0"/>
                      </a:br>
                      <a:r>
                        <a:rPr lang="en-GB" sz="2400" dirty="0"/>
                        <a:t>(MS 360)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dirty="0" err="1"/>
                        <a:t>Cyren</a:t>
                      </a:r>
                      <a:endParaRPr lang="en-GB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41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May 18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Sept 18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May 18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Sept 18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0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Ratio clean calendar/mail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0,2 %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0,2 %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0,12 %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0,09 %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3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Ratio calendar spam/clean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en-GB" sz="2400" dirty="0">
                          <a:solidFill>
                            <a:srgbClr val="FF0000"/>
                          </a:solidFill>
                        </a:rPr>
                        <a:t>0,7 %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en-GB" sz="2400" dirty="0">
                          <a:solidFill>
                            <a:srgbClr val="FF0000"/>
                          </a:solidFill>
                        </a:rPr>
                        <a:t>0,07 %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rgbClr val="FF0000"/>
                          </a:solidFill>
                        </a:rPr>
                        <a:t>11 %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rgbClr val="FF0000"/>
                          </a:solidFill>
                        </a:rPr>
                        <a:t>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79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Ratio mail spam/clean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en-GB" sz="2400" dirty="0"/>
                        <a:t>25,0 %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en-GB" sz="2400" dirty="0"/>
                        <a:t>14,8 %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35,3 %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13,5 %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485893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B960415E-59AE-1E49-958F-43B0BA0B69A9}"/>
              </a:ext>
            </a:extLst>
          </p:cNvPr>
          <p:cNvSpPr txBox="1"/>
          <p:nvPr/>
        </p:nvSpPr>
        <p:spPr>
          <a:xfrm>
            <a:off x="6674939" y="6086087"/>
            <a:ext cx="5077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Based on 1 week traffic analysis at UW and 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cyren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 in May and September 2018.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37820F8-22BC-6042-AACA-9EB9B1150953}"/>
              </a:ext>
            </a:extLst>
          </p:cNvPr>
          <p:cNvSpPr txBox="1"/>
          <p:nvPr/>
        </p:nvSpPr>
        <p:spPr>
          <a:xfrm>
            <a:off x="838199" y="4347728"/>
            <a:ext cx="101068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Explanation: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UW: end-user / traffic varies depending on time of the 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/>
              <a:t>Cyren</a:t>
            </a:r>
            <a:r>
              <a:rPr lang="en-GB" sz="2000" dirty="0"/>
              <a:t>: traffic mainly within big provider (as suspected calendaring systems used for sending calendar spam to the same system for reputation reasons but also because of being a bigger target group)</a:t>
            </a:r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274BB5A2-4F3B-2647-9EEA-20DE626C9A84}"/>
              </a:ext>
            </a:extLst>
          </p:cNvPr>
          <p:cNvSpPr txBox="1">
            <a:spLocks/>
          </p:cNvSpPr>
          <p:nvPr/>
        </p:nvSpPr>
        <p:spPr>
          <a:xfrm>
            <a:off x="249382" y="6363086"/>
            <a:ext cx="54102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CalConnect XLIII Conference | Karlsruhe | September 2018</a:t>
            </a:r>
          </a:p>
        </p:txBody>
      </p:sp>
    </p:spTree>
    <p:extLst>
      <p:ext uri="{BB962C8B-B14F-4D97-AF65-F5344CB8AC3E}">
        <p14:creationId xmlns:p14="http://schemas.microsoft.com/office/powerpoint/2010/main" val="3247262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A6C54B4B-AE3E-2E4C-B9C0-DC0AF6A1C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chance to be a hero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E2EE3AD-4704-EB44-820B-16616D404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296" y="2058953"/>
            <a:ext cx="7059407" cy="3071876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09BBC69-B294-0D48-BF1D-108F494DE824}"/>
              </a:ext>
            </a:extLst>
          </p:cNvPr>
          <p:cNvSpPr txBox="1"/>
          <p:nvPr/>
        </p:nvSpPr>
        <p:spPr>
          <a:xfrm>
            <a:off x="8738616" y="6079351"/>
            <a:ext cx="3005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en.wikipedia.org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/wiki/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Justice_League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&quot;Nein&quot;-Symbol 13">
            <a:extLst>
              <a:ext uri="{FF2B5EF4-FFF2-40B4-BE49-F238E27FC236}">
                <a16:creationId xmlns:a16="http://schemas.microsoft.com/office/drawing/2014/main" id="{502D7FBE-203E-9C46-A40C-84B7618823F7}"/>
              </a:ext>
            </a:extLst>
          </p:cNvPr>
          <p:cNvSpPr/>
          <p:nvPr/>
        </p:nvSpPr>
        <p:spPr>
          <a:xfrm>
            <a:off x="3766383" y="1551708"/>
            <a:ext cx="4659234" cy="4308809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C3957286-A01C-B64D-B263-004A3B370665}"/>
              </a:ext>
            </a:extLst>
          </p:cNvPr>
          <p:cNvSpPr txBox="1">
            <a:spLocks/>
          </p:cNvSpPr>
          <p:nvPr/>
        </p:nvSpPr>
        <p:spPr>
          <a:xfrm>
            <a:off x="249382" y="6363086"/>
            <a:ext cx="54102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CalConnect XLIII Conference | Karlsruhe | September 2018</a:t>
            </a:r>
          </a:p>
        </p:txBody>
      </p:sp>
    </p:spTree>
    <p:extLst>
      <p:ext uri="{BB962C8B-B14F-4D97-AF65-F5344CB8AC3E}">
        <p14:creationId xmlns:p14="http://schemas.microsoft.com/office/powerpoint/2010/main" val="109533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A6C54B4B-AE3E-2E4C-B9C0-DC0AF6A1C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It’s all about prevention and dirt work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E2EE3AD-4704-EB44-820B-16616D404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7976" y="1740384"/>
            <a:ext cx="5296049" cy="3516908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D7B23D7-05FA-2E44-A269-78B1CA754FEC}"/>
              </a:ext>
            </a:extLst>
          </p:cNvPr>
          <p:cNvSpPr txBox="1"/>
          <p:nvPr/>
        </p:nvSpPr>
        <p:spPr>
          <a:xfrm>
            <a:off x="11024639" y="6086087"/>
            <a:ext cx="65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pixabay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BF5FD7A-EB3A-2A4E-A06D-5E7B89AF66BB}"/>
              </a:ext>
            </a:extLst>
          </p:cNvPr>
          <p:cNvSpPr txBox="1"/>
          <p:nvPr/>
        </p:nvSpPr>
        <p:spPr>
          <a:xfrm rot="20314243">
            <a:off x="6662781" y="4151785"/>
            <a:ext cx="2990204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3300"/>
                </a:solidFill>
              </a:rPr>
              <a:t>inspect and adapt</a:t>
            </a:r>
          </a:p>
        </p:txBody>
      </p:sp>
      <p:sp>
        <p:nvSpPr>
          <p:cNvPr id="9" name="Fußzeilenplatzhalter 2">
            <a:extLst>
              <a:ext uri="{FF2B5EF4-FFF2-40B4-BE49-F238E27FC236}">
                <a16:creationId xmlns:a16="http://schemas.microsoft.com/office/drawing/2014/main" id="{B317600C-E0F8-8B4B-A944-810A8F078C16}"/>
              </a:ext>
            </a:extLst>
          </p:cNvPr>
          <p:cNvSpPr txBox="1">
            <a:spLocks/>
          </p:cNvSpPr>
          <p:nvPr/>
        </p:nvSpPr>
        <p:spPr>
          <a:xfrm>
            <a:off x="249382" y="6363086"/>
            <a:ext cx="54102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CalConnect XLIII Conference | Karlsruhe | September 2018</a:t>
            </a:r>
          </a:p>
        </p:txBody>
      </p:sp>
    </p:spTree>
    <p:extLst>
      <p:ext uri="{BB962C8B-B14F-4D97-AF65-F5344CB8AC3E}">
        <p14:creationId xmlns:p14="http://schemas.microsoft.com/office/powerpoint/2010/main" val="143118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0075DF-9588-7549-B80C-756CF1336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status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42344D-7AEB-1045-BD5C-C263D5E71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6709" cy="4351338"/>
          </a:xfrm>
        </p:spPr>
        <p:txBody>
          <a:bodyPr>
            <a:normAutofit/>
          </a:bodyPr>
          <a:lstStyle/>
          <a:p>
            <a:r>
              <a:rPr lang="en-GB" sz="2400" dirty="0"/>
              <a:t>Draft of BCP document has been created and feedback from CalConnect and M3AAWG received and integrated</a:t>
            </a:r>
            <a:endParaRPr lang="en-GB" dirty="0"/>
          </a:p>
          <a:p>
            <a:endParaRPr lang="en-GB" sz="2000" dirty="0"/>
          </a:p>
          <a:p>
            <a:r>
              <a:rPr lang="en-GB" sz="2400" dirty="0"/>
              <a:t>We would like to go to last call directly after the conference and if the publishing process has been moved forward</a:t>
            </a:r>
          </a:p>
          <a:p>
            <a:endParaRPr lang="en-GB" sz="1800" dirty="0"/>
          </a:p>
          <a:p>
            <a:r>
              <a:rPr lang="en-GB" sz="2400" dirty="0"/>
              <a:t>This is how it looks at the moment:</a:t>
            </a:r>
          </a:p>
          <a:p>
            <a:pPr marL="233363" indent="0">
              <a:buNone/>
            </a:pPr>
            <a:r>
              <a:rPr lang="en-GB" sz="5400" dirty="0">
                <a:hlinkClick r:id="rId2"/>
              </a:rPr>
              <a:t>https://goo.gl/bMbjXT</a:t>
            </a:r>
            <a:r>
              <a:rPr lang="en-GB" dirty="0"/>
              <a:t> or direct at</a:t>
            </a:r>
          </a:p>
          <a:p>
            <a:pPr marL="274638" indent="0">
              <a:buNone/>
            </a:pPr>
            <a:r>
              <a:rPr lang="en-GB" sz="2700" dirty="0">
                <a:hlinkClick r:id="rId3"/>
              </a:rPr>
              <a:t>https://github.com/CalConnect/TC-CALSPAM/tree/master/BP_workingdraft</a:t>
            </a:r>
            <a:endParaRPr lang="en-GB" sz="2700" dirty="0"/>
          </a:p>
        </p:txBody>
      </p:sp>
      <p:sp>
        <p:nvSpPr>
          <p:cNvPr id="5" name="Fußzeilenplatzhalter 2">
            <a:extLst>
              <a:ext uri="{FF2B5EF4-FFF2-40B4-BE49-F238E27FC236}">
                <a16:creationId xmlns:a16="http://schemas.microsoft.com/office/drawing/2014/main" id="{A44964CD-7BC5-3645-B42F-176C9C54F380}"/>
              </a:ext>
            </a:extLst>
          </p:cNvPr>
          <p:cNvSpPr txBox="1">
            <a:spLocks/>
          </p:cNvSpPr>
          <p:nvPr/>
        </p:nvSpPr>
        <p:spPr>
          <a:xfrm>
            <a:off x="249382" y="6363086"/>
            <a:ext cx="54102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CalConnect XLIII Conference | Karlsruhe | September 2018</a:t>
            </a:r>
          </a:p>
        </p:txBody>
      </p:sp>
    </p:spTree>
    <p:extLst>
      <p:ext uri="{BB962C8B-B14F-4D97-AF65-F5344CB8AC3E}">
        <p14:creationId xmlns:p14="http://schemas.microsoft.com/office/powerpoint/2010/main" val="161865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697</Words>
  <Application>Microsoft Macintosh PowerPoint</Application>
  <PresentationFormat>Breitbild</PresentationFormat>
  <Paragraphs>129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Office-Design</vt:lpstr>
      <vt:lpstr>Calendar Spam</vt:lpstr>
      <vt:lpstr>CalConnect &amp; M3AAWG &amp; calendar spam</vt:lpstr>
      <vt:lpstr>TC CALSPAM</vt:lpstr>
      <vt:lpstr>Who is engaged?</vt:lpstr>
      <vt:lpstr>calendar spam is different</vt:lpstr>
      <vt:lpstr>Some numbers</vt:lpstr>
      <vt:lpstr>No chance to be a hero</vt:lpstr>
      <vt:lpstr>It’s all about prevention and dirt work</vt:lpstr>
      <vt:lpstr>Current status</vt:lpstr>
      <vt:lpstr>Decisions made</vt:lpstr>
      <vt:lpstr>Feedback from Abuse audit session</vt:lpstr>
      <vt:lpstr>Next steps</vt:lpstr>
      <vt:lpstr>Open for discussion!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Schäfer</dc:creator>
  <cp:lastModifiedBy>Thomas Schäfer</cp:lastModifiedBy>
  <cp:revision>157</cp:revision>
  <dcterms:created xsi:type="dcterms:W3CDTF">2017-02-13T21:43:34Z</dcterms:created>
  <dcterms:modified xsi:type="dcterms:W3CDTF">2018-10-02T11:30:31Z</dcterms:modified>
</cp:coreProperties>
</file>