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8"/>
  </p:notesMasterIdLst>
  <p:sldIdLst>
    <p:sldId id="256" r:id="rId2"/>
    <p:sldId id="293" r:id="rId3"/>
    <p:sldId id="295" r:id="rId4"/>
    <p:sldId id="292" r:id="rId5"/>
    <p:sldId id="305" r:id="rId6"/>
    <p:sldId id="304" r:id="rId7"/>
    <p:sldId id="299" r:id="rId8"/>
    <p:sldId id="307" r:id="rId9"/>
    <p:sldId id="308" r:id="rId10"/>
    <p:sldId id="298" r:id="rId11"/>
    <p:sldId id="296" r:id="rId12"/>
    <p:sldId id="303" r:id="rId13"/>
    <p:sldId id="309" r:id="rId14"/>
    <p:sldId id="306" r:id="rId15"/>
    <p:sldId id="310" r:id="rId16"/>
    <p:sldId id="29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616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0C897A6-8E62-4824-94D9-7975E87AF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5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 rot="5400000" flipV="1">
            <a:off x="2155031" y="-130968"/>
            <a:ext cx="5900737" cy="8077200"/>
          </a:xfrm>
          <a:prstGeom prst="rect">
            <a:avLst/>
          </a:prstGeom>
          <a:gradFill rotWithShape="0">
            <a:gsLst>
              <a:gs pos="0">
                <a:srgbClr val="0087CA"/>
              </a:gs>
              <a:gs pos="100000">
                <a:srgbClr val="BFE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1143000" y="0"/>
            <a:ext cx="8001000" cy="968375"/>
          </a:xfrm>
          <a:prstGeom prst="rect">
            <a:avLst/>
          </a:prstGeom>
          <a:gradFill rotWithShape="0">
            <a:gsLst>
              <a:gs pos="0">
                <a:srgbClr val="0087CA"/>
              </a:gs>
              <a:gs pos="100000">
                <a:srgbClr val="D1E8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-14288" y="0"/>
            <a:ext cx="1157288" cy="904875"/>
          </a:xfrm>
          <a:prstGeom prst="rect">
            <a:avLst/>
          </a:prstGeom>
          <a:gradFill rotWithShape="0">
            <a:gsLst>
              <a:gs pos="0">
                <a:srgbClr val="BFEAFF"/>
              </a:gs>
              <a:gs pos="100000">
                <a:srgbClr val="0087C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-34925" y="44450"/>
            <a:ext cx="11541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S   M    T    W    T    F   S</a:t>
            </a: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-50800" y="187325"/>
            <a:ext cx="117951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      1     2    3    4    5   6</a:t>
            </a:r>
          </a:p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 7    8    9   10  11  12  13</a:t>
            </a:r>
          </a:p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14  15  16   18  18  19  20</a:t>
            </a:r>
          </a:p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21  22  23   24  25  26  27</a:t>
            </a:r>
          </a:p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28  29  30  31</a:t>
            </a:r>
          </a:p>
        </p:txBody>
      </p:sp>
      <p:sp>
        <p:nvSpPr>
          <p:cNvPr id="9" name="Rectangle 1034"/>
          <p:cNvSpPr>
            <a:spLocks noChangeArrowheads="1"/>
          </p:cNvSpPr>
          <p:nvPr/>
        </p:nvSpPr>
        <p:spPr bwMode="auto">
          <a:xfrm>
            <a:off x="-12700" y="903288"/>
            <a:ext cx="1160463" cy="5954712"/>
          </a:xfrm>
          <a:prstGeom prst="rect">
            <a:avLst/>
          </a:prstGeom>
          <a:gradFill rotWithShape="0">
            <a:gsLst>
              <a:gs pos="0">
                <a:srgbClr val="BFE9FF"/>
              </a:gs>
              <a:gs pos="100000">
                <a:srgbClr val="0087C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10" name="WordArt 1035"/>
          <p:cNvSpPr>
            <a:spLocks noChangeArrowheads="1" noChangeShapeType="1" noTextEdit="1"/>
          </p:cNvSpPr>
          <p:nvPr/>
        </p:nvSpPr>
        <p:spPr bwMode="auto">
          <a:xfrm rot="5400000">
            <a:off x="-2575718" y="3652043"/>
            <a:ext cx="5632450" cy="4810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70B4E2"/>
                  </a:solidFill>
                  <a:round/>
                  <a:headEnd/>
                  <a:tailEnd/>
                </a:ln>
                <a:solidFill>
                  <a:srgbClr val="70B4E2"/>
                </a:solidFill>
                <a:latin typeface="Arial Black"/>
              </a:rPr>
              <a:t>CalConnect.org</a:t>
            </a:r>
          </a:p>
        </p:txBody>
      </p:sp>
      <p:sp>
        <p:nvSpPr>
          <p:cNvPr id="4813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101725" y="294322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133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684713"/>
            <a:ext cx="6400800" cy="1122362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1030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6400" y="6518275"/>
            <a:ext cx="6705600" cy="3397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02EC9-002B-490B-BF91-9D57AEACF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7400" y="320675"/>
            <a:ext cx="1901825" cy="601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1925" y="1142999"/>
            <a:ext cx="5553075" cy="5191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09C03-F1DA-4948-9FD2-D6BEF3CD5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1A8C20-0764-478E-BD9B-0F57A135C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738A18-5E0E-4DE4-BD32-8C76907BA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29025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5425" y="1295400"/>
            <a:ext cx="3629025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AAB00-0F9F-49EC-9AD1-1C1C00ABC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3582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3582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4CE4-2BF7-45EF-9FCE-DF2FB0743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F3150-FB2D-4F4D-961C-291A714F0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F23E-8CD9-4047-84B1-02B8A7511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3050"/>
            <a:ext cx="7543800" cy="641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15205-ACC5-4803-B652-186414DED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6665912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1C578-271B-455B-B9DF-EFCA0E056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0" y="0"/>
            <a:ext cx="8001000" cy="968375"/>
          </a:xfrm>
          <a:prstGeom prst="rect">
            <a:avLst/>
          </a:prstGeom>
          <a:gradFill rotWithShape="0">
            <a:gsLst>
              <a:gs pos="0">
                <a:srgbClr val="0087CA"/>
              </a:gs>
              <a:gs pos="100000">
                <a:srgbClr val="D1E8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31925" y="320675"/>
            <a:ext cx="76073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4104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553200"/>
            <a:ext cx="570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latin typeface="Verdana" pitchFamily="-65" charset="0"/>
              </a:defRPr>
            </a:lvl1pPr>
          </a:lstStyle>
          <a:p>
            <a:pPr>
              <a:defRPr/>
            </a:pPr>
            <a:r>
              <a:rPr lang="en-US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5088" y="6623050"/>
            <a:ext cx="12890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>
                <a:latin typeface="Verdana" pitchFamily="-65" charset="0"/>
              </a:defRPr>
            </a:lvl1pPr>
          </a:lstStyle>
          <a:p>
            <a:pPr>
              <a:defRPr/>
            </a:pPr>
            <a:fld id="{D145C348-8F3C-42ED-A999-DB8BA465F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-14288" y="0"/>
            <a:ext cx="1160463" cy="904875"/>
          </a:xfrm>
          <a:prstGeom prst="rect">
            <a:avLst/>
          </a:prstGeom>
          <a:gradFill rotWithShape="0">
            <a:gsLst>
              <a:gs pos="0">
                <a:srgbClr val="BFEAFF"/>
              </a:gs>
              <a:gs pos="100000">
                <a:srgbClr val="0087C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-34925" y="44450"/>
            <a:ext cx="11541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S   M    T    W    T    F   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-50800" y="187325"/>
            <a:ext cx="117951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      1     2    3    4    5   6</a:t>
            </a:r>
          </a:p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 7    8    9   10  11  12  13</a:t>
            </a:r>
          </a:p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14  15  16   18  18  19  20</a:t>
            </a:r>
          </a:p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21  22  23   24  25  26  27</a:t>
            </a:r>
          </a:p>
          <a:p>
            <a:pPr marL="457200" indent="-457200">
              <a:defRPr/>
            </a:pPr>
            <a:r>
              <a:rPr lang="en-US" sz="700">
                <a:solidFill>
                  <a:srgbClr val="336699"/>
                </a:solidFill>
                <a:latin typeface="Trebuchet MS" charset="0"/>
                <a:ea typeface="+mn-ea"/>
              </a:rPr>
              <a:t>28  29  30  31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-12700" y="903288"/>
            <a:ext cx="1160463" cy="5954712"/>
          </a:xfrm>
          <a:prstGeom prst="rect">
            <a:avLst/>
          </a:prstGeom>
          <a:gradFill rotWithShape="0">
            <a:gsLst>
              <a:gs pos="0">
                <a:srgbClr val="BFE9FF"/>
              </a:gs>
              <a:gs pos="100000">
                <a:srgbClr val="0087C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1035" name="WordArt 11"/>
          <p:cNvSpPr>
            <a:spLocks noChangeArrowheads="1" noChangeShapeType="1" noTextEdit="1"/>
          </p:cNvSpPr>
          <p:nvPr/>
        </p:nvSpPr>
        <p:spPr bwMode="auto">
          <a:xfrm rot="5400000">
            <a:off x="-2575718" y="3652043"/>
            <a:ext cx="5632450" cy="4810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70B4E2"/>
                  </a:solidFill>
                  <a:round/>
                  <a:headEnd/>
                  <a:tailEnd/>
                </a:ln>
                <a:solidFill>
                  <a:srgbClr val="70B4E2"/>
                </a:solidFill>
                <a:latin typeface="Arial Black"/>
              </a:rPr>
              <a:t>CalConnect.org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r" rtl="0" fontAlgn="base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r" rtl="0" fontAlgn="base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Verdana" charset="0"/>
          <a:ea typeface="ＭＳ Ｐゴシック" pitchFamily="-65" charset="-128"/>
          <a:cs typeface="ＭＳ Ｐゴシック" pitchFamily="-65" charset="-128"/>
        </a:defRPr>
      </a:lvl2pPr>
      <a:lvl3pPr algn="r" rtl="0" fontAlgn="base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Verdana" charset="0"/>
          <a:ea typeface="ＭＳ Ｐゴシック" pitchFamily="-65" charset="-128"/>
          <a:cs typeface="ＭＳ Ｐゴシック" pitchFamily="-65" charset="-128"/>
        </a:defRPr>
      </a:lvl3pPr>
      <a:lvl4pPr algn="r" rtl="0" fontAlgn="base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Verdana" charset="0"/>
          <a:ea typeface="ＭＳ Ｐゴシック" pitchFamily="-65" charset="-128"/>
          <a:cs typeface="ＭＳ Ｐゴシック" pitchFamily="-65" charset="-128"/>
        </a:defRPr>
      </a:lvl4pPr>
      <a:lvl5pPr algn="r" rtl="0" fontAlgn="base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Verdana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Verdana" charset="0"/>
        </a:defRPr>
      </a:lvl6pPr>
      <a:lvl7pPr marL="914400" algn="r" rtl="0" eaLnBrk="1" fontAlgn="base" hangingPunct="1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Verdana" charset="0"/>
        </a:defRPr>
      </a:lvl7pPr>
      <a:lvl8pPr marL="1371600" algn="r" rtl="0" eaLnBrk="1" fontAlgn="base" hangingPunct="1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Verdana" charset="0"/>
        </a:defRPr>
      </a:lvl8pPr>
      <a:lvl9pPr marL="1828800" algn="r" rtl="0" eaLnBrk="1" fontAlgn="base" hangingPunct="1"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Verdana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Blip>
          <a:blip r:embed="rId13"/>
        </a:buBlip>
        <a:defRPr sz="2400">
          <a:solidFill>
            <a:srgbClr val="336699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itchFamily="-65" charset="2"/>
        <a:buChar char="w"/>
        <a:defRPr sz="20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5000"/>
        </a:spcBef>
        <a:spcAft>
          <a:spcPct val="0"/>
        </a:spcAft>
        <a:buClr>
          <a:srgbClr val="336699"/>
        </a:buClr>
        <a:buFont typeface="Wingdings" pitchFamily="-65" charset="2"/>
        <a:buChar char=""/>
        <a:defRPr sz="16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0"/>
        </a:spcBef>
        <a:spcAft>
          <a:spcPct val="0"/>
        </a:spcAft>
        <a:buClr>
          <a:srgbClr val="336699"/>
        </a:buClr>
        <a:buChar char="–"/>
        <a:defRPr sz="1400" i="1">
          <a:solidFill>
            <a:schemeClr val="bg2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0"/>
        </a:spcBef>
        <a:spcAft>
          <a:spcPct val="0"/>
        </a:spcAft>
        <a:buClr>
          <a:srgbClr val="336699"/>
        </a:buClr>
        <a:buChar char="–"/>
        <a:defRPr sz="1400" i="1">
          <a:solidFill>
            <a:schemeClr val="bg2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0"/>
        </a:spcBef>
        <a:spcAft>
          <a:spcPct val="0"/>
        </a:spcAft>
        <a:buClr>
          <a:srgbClr val="336699"/>
        </a:buClr>
        <a:buChar char="–"/>
        <a:defRPr sz="1400" i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0"/>
        </a:spcBef>
        <a:spcAft>
          <a:spcPct val="0"/>
        </a:spcAft>
        <a:buClr>
          <a:srgbClr val="336699"/>
        </a:buClr>
        <a:buChar char="–"/>
        <a:defRPr sz="1400" i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0"/>
        </a:spcBef>
        <a:spcAft>
          <a:spcPct val="0"/>
        </a:spcAft>
        <a:buClr>
          <a:srgbClr val="336699"/>
        </a:buClr>
        <a:buChar char="–"/>
        <a:defRPr sz="1400" i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0"/>
        </a:spcBef>
        <a:spcAft>
          <a:spcPct val="0"/>
        </a:spcAft>
        <a:buClr>
          <a:srgbClr val="336699"/>
        </a:buClr>
        <a:buChar char="–"/>
        <a:defRPr sz="1400" i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3999"/>
            <a:ext cx="7772400" cy="1558925"/>
          </a:xfrm>
        </p:spPr>
        <p:txBody>
          <a:bodyPr/>
          <a:lstStyle/>
          <a:p>
            <a:pPr algn="ctr"/>
            <a:r>
              <a:rPr lang="en-US" dirty="0" smtClean="0"/>
              <a:t>“Contextualizing”</a:t>
            </a:r>
            <a:br>
              <a:rPr lang="en-US" dirty="0" smtClean="0"/>
            </a:br>
            <a:r>
              <a:rPr lang="en-US" dirty="0" smtClean="0"/>
              <a:t>the VA Scheduling Contest Workshop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505200"/>
            <a:ext cx="7543800" cy="2590800"/>
          </a:xfrm>
        </p:spPr>
        <p:txBody>
          <a:bodyPr/>
          <a:lstStyle/>
          <a:p>
            <a:r>
              <a:rPr lang="en-US" dirty="0" smtClean="0"/>
              <a:t>CalConnect Conference XXX</a:t>
            </a:r>
          </a:p>
          <a:p>
            <a:r>
              <a:rPr lang="en-US" dirty="0" smtClean="0"/>
              <a:t>May 21, 2014</a:t>
            </a:r>
          </a:p>
          <a:p>
            <a:r>
              <a:rPr lang="en-US" dirty="0" smtClean="0"/>
              <a:t>Gary Schwartz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Copyright   The Calendaring and Scheduling Consortium. 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CalConnect Workshops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87948"/>
              </p:ext>
            </p:extLst>
          </p:nvPr>
        </p:nvGraphicFramePr>
        <p:xfrm>
          <a:off x="1182690" y="947738"/>
          <a:ext cx="7791448" cy="5549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3310"/>
                <a:gridCol w="2792414"/>
                <a:gridCol w="1947862"/>
                <a:gridCol w="1947862"/>
              </a:tblGrid>
              <a:tr h="331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5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 Scheduling Contest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Dulles, VA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8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Travel Itineraries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Federated Shared Calendars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DHL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Prague, Czech Republic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5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Consensus Scheduling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Oracle Corp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Santa Clara, CA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7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Tasks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NASA Ames Research Center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Mountain View, CA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5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Timezone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Microsoft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Redmond, WA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8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Smart Grid Interoperability Standards 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NIST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Washington, D.C.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5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vCard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Cambridge, MA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56101"/>
            <a:ext cx="7410450" cy="5444699"/>
          </a:xfrm>
        </p:spPr>
        <p:txBody>
          <a:bodyPr/>
          <a:lstStyle/>
          <a:p>
            <a:r>
              <a:rPr lang="en-US" sz="2800" b="1" dirty="0"/>
              <a:t>The Secretary of VA announces a prize contest </a:t>
            </a:r>
          </a:p>
          <a:p>
            <a:pPr lvl="1"/>
            <a:r>
              <a:rPr lang="en-US" sz="3200" dirty="0" smtClean="0"/>
              <a:t>…</a:t>
            </a:r>
            <a:r>
              <a:rPr lang="en-US" sz="3200" i="1" dirty="0" smtClean="0"/>
              <a:t>help </a:t>
            </a:r>
            <a:r>
              <a:rPr lang="en-US" sz="3200" i="1" dirty="0"/>
              <a:t>Veterans schedule appointments to receive care from </a:t>
            </a:r>
            <a:r>
              <a:rPr lang="en-US" sz="3200" i="1" dirty="0" smtClean="0"/>
              <a:t>Veterans </a:t>
            </a:r>
            <a:r>
              <a:rPr lang="en-US" sz="3200" i="1" dirty="0"/>
              <a:t>Health Administration </a:t>
            </a:r>
            <a:r>
              <a:rPr lang="en-US" sz="3200" dirty="0" smtClean="0"/>
              <a:t>…</a:t>
            </a:r>
          </a:p>
          <a:p>
            <a:pPr lvl="1"/>
            <a:r>
              <a:rPr lang="en-US" sz="3200" dirty="0" smtClean="0"/>
              <a:t>…</a:t>
            </a:r>
            <a:r>
              <a:rPr lang="en-US" sz="3200" i="1" dirty="0" smtClean="0"/>
              <a:t>help </a:t>
            </a:r>
            <a:r>
              <a:rPr lang="en-US" sz="3200" i="1" dirty="0"/>
              <a:t>Veterans make appointments to receive outpatient </a:t>
            </a:r>
            <a:r>
              <a:rPr lang="en-US" sz="3200" i="1" dirty="0"/>
              <a:t>&amp;</a:t>
            </a:r>
            <a:r>
              <a:rPr lang="en-US" sz="3200" i="1" dirty="0" smtClean="0"/>
              <a:t> </a:t>
            </a:r>
            <a:r>
              <a:rPr lang="en-US" sz="3200" i="1" dirty="0"/>
              <a:t>ambulatory </a:t>
            </a:r>
            <a:r>
              <a:rPr lang="en-US" sz="3200" i="1" dirty="0" smtClean="0"/>
              <a:t>care</a:t>
            </a:r>
            <a:r>
              <a:rPr lang="en-US" sz="3200" i="1" dirty="0"/>
              <a:t> </a:t>
            </a:r>
            <a:r>
              <a:rPr lang="en-US" sz="3200" i="1" dirty="0" smtClean="0"/>
              <a:t>from </a:t>
            </a:r>
            <a:r>
              <a:rPr lang="en-US" sz="3200" i="1" dirty="0" smtClean="0"/>
              <a:t>VA </a:t>
            </a:r>
            <a:r>
              <a:rPr lang="en-US" sz="3200" i="1" dirty="0"/>
              <a:t>Health Administration. </a:t>
            </a:r>
            <a:r>
              <a:rPr lang="en-US" sz="2800" i="1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AutoShape 2" descr="data:image/jpeg;base64,/9j/4AAQSkZJRgABAQAAAQABAAD/2wCEAAkGBxQSEhUUEhQWFhUXGB0bGBgYGBwYIRchHhkgHx4gGxwdHCoiHxwlGxgdIzIhJiorLi4uGiE0ODMsNygtLisBCgoKDg0OGxAQGywmICQvLCwsLCwsLCwsLCwsLCwsLCwsLCwsLCwsLCwsLCwsLCwsLCwsLCwsLCwsLCwsLCwsLP/AABEIALQAtAMBEQACEQEDEQH/xAAbAAABBAMAAAAAAAAAAAAAAAAGAAQFBwECA//EAEEQAAIBAgQDBgMGBAQEBwAAAAECAwARBBIhMQUGQRMiUWFxgTJCkQcUI1KhsWLB0fAzguHxJENykhUWY6KywtL/xAAZAQACAwEAAAAAAAAAAAAAAAAABAIDBQH/xAAyEQACAgEEAQQCAQMDAwUAAAABAgADEQQSITFBBRMiUTJhFCNxgUKRoRXR8CRSYrHB/9oADAMBAAIRAxEAPwC8aIRUQiohFRCKiEVEJgmiGYr1wwjPFcTijF3dR6mqG1Nafk0kiM/4iRuN5phjYA312OgB96Ub1JD+IJl66SwmRzc8R3ZctmHQtv6ECx9Kh/1FjyE4k/4bA4JmYud4iubKPTNYj1BoGvYfkk6dEw4Bjs82xd2+zfCbix/ofWuj1LH5KZE6J/EdxcwwlipYoRqcwtp4+nnV6a+tv1K209i9yTixCtexBtv5etMJcr/icyoqR2J0vVuBImbV2EVEIqIRUQiohFRCKiEVEIqIRUQiohMUZhNXkA1OgrjMFGTOyE4vzGkOtrjxuP261nX67GBVzL007NyRK8479pW+QhxtlIIH1B/cULotVqRmzgS0tTX3yYM4viWOdWYAhFsXUkMUB6lfiUWq6vRaWs4c5MG1dp4RcTljcAyRhnxDsjxGRWRbKLkAAktm1JA0A3qyh62s2qoGD1KnZ9uSZF8u4SObEJHMWAbRSrWynpuD6W0p7WO1NRetR+4pWxdsEmbtgOzeNGDiV5WQ2f5c4W/w7ls1jt3dtaqF3uVlxzgS9lKuE3HmSPEOFiB2jE8iDNZS40f4cxFiPhzDprY66VTVb7yhtgIknDI2N03ZMTCqSrOjAoZFv3SVGhuGHmNL1Xt09x2lCJbusQZJkjheaZsOFWeJkykdm1iQR+XwIt4E0sfTVc/+nf8AxO/yBj+oIdcF52EmUIwYMNAd1b8ppY3anTEhx1OipHGRxC7h3F45rZbg6ix0NxuPWtGjVpbwIu9TJ3H96ZzKoqMwma7CKiEVEIqIRUQiohFRCYohGfEOILGtzr6Upfq0qH3LK6yxlb8zc9d4xxXdzoEAvc+FhSFdOo1bbm4WNYqo5bkwOhwz4oGSRwzdn2iwRnLnAJBBcXAOm1j7U6AmlxsXs9yLs1vnj6gzFMqyhwC0auGCnqoa9j7aVvOHenGeTMwN89sMFnWHHtig6th5FZmbMCdV+Ere97gaedYPtNZpxVj5LNIPtfJPBEh8XxxWwcUClxIuYFQtwVvoDruNLEA218aa0/p5TUmw/wB4s94NePMjoOE4knNHDLcEEMEbQ9Dt0rZsCuCDFEfa2ZOT/enxYxMmEmIUqcig9Ntcp0vc7dazho9tBqTEuF25931GXH8VnuZFmRyxy9quVYlJu1rG7a26DS9Gm0llAyMdSyy1bDzHeOeLFYjDxxyL2KoqEnu6D4r38fClaqbKKXZhyTkSZcPYB4Ed8fkkmlYQI4MrGJy1wCL2QKLDSys2l9DvS+mCV17rG5HMtsO9uP7TfmDgcaB5FAi7IJ2cgb/Gf5rKNiLA3Ftb1DRa1riF/LP/ABO21bFz9Rtwfm90D9rqCVIcC2Vh42/MB5bfS3U+lKWLUnmcq1ueLBxLZ4RzQGNj3kKB1YG5A2II8v72pCvXWUn27RJvpwRvQ8QpikDAEEEEXBFa6MpGVihGDOlTnIqIRUQiohFRCKiExQISO4txIQqTppvcgW+tI6vUmtcIMmXVVFziU/zPzM2KdoojlAtnkLGy3Om199gLa+fSvS6Tafdu5+hL7XFXwXv7kLw44Xs2MglWRD3pYpM1wdmH8N/C9tPGnLzqAQUxtPiUKa25J5mmInjw2KjxEEodCbsBoR+YFOgIPp9Kuqqs1OnNdq4MgXUP8ZnC8szYyRpUiGHiY3GYk+eg0J/QU/SpqVVJyYnawd+IV8M5Fw0Xxgyt4toP+0fzJqwvK4SYbCJGLRoqD+EBfrbeqt06BnidW9b1jan1X2bDX3+4+ujBTMyFrRfU7at4I6iq04bbMCktJrxe+BLbtJ7a5MjMfy7hpr54lv4gZT9RWsXz3FQcdSAl5Tmw7B8FNfLtHJaw8cp219BVdlNVo2sJclzqc5g3xPEBliixcbxvAH7u3ahipsGPw6rv3h50qmkfTsxp53RlrxYADHnNER7LCwRrYsGcrlCb2AzC52XNcknaltDYRY9r8gSy8DARZnDl+HzwmEtKjRiR0HUEd4r1/i/eoYTXVtvGGzwYLvpIUfjDzk3mUNHGyaoxaMre2UjvD3t+9ZqvboXK2Dj/AM6lzKtq5SWDhcQJFDLqCNK2lcMNwibLtOJ1qc5M0QiohFRCKiEZcUxnZIWGp/vfypTV3+0v7ltVZYykOduYu3l7EHKtxme5Nr9bfyqvQaIlGvs5PYEvsuCD2x5m/Y/ciUdRLgZDYsBqhB3JGt7/AF0tbYwawapdwO2xf+ZBV9r49gxljwwxEiRBJZ3fRkUBV0YNmB0LHNcj4QVuda0tHVY9Y3/iPEoudU/GEXLPKEUNnkKyyjcbrGegt1bzPsBWgHU/FYizEwrIrgHE5jBx5irk7iZAqLEKMmAUk8TbSs/+JS9oYEcdxoXOq4MVNNRUy7HXMoW0g5mMtKabR0UZI7z/ALS+y+y4YxMWrR4EVxEBUupwHPEZ8TwEM6iOZQb/AA30I0ucp3Bt1FcHBEkBxkSveZOCTYRGAPaQEWDH4oxe+XTZT5aeQo9mvOQP+0sW48Ax72keIlwqtpE6BC17NJ2agkfwqGYep9KwmrfTpY57zkfqaWQ+B4kGuP8AukyvHZXVyJYlvbuOQNWva428PenfZ/kV5s5HgmLi0VZ29S1uUOYFZUdDeN5HB8j8Q9x19axKrH0VhRxxG3VbU3JD1GBFxqDW4MHkRHqbVKEVEIqITSVwBc7dai7BRkzoEqr7Q+Yrnsoszu5sltNdhltudd6yqUGpsNrH4iO59hM+TA3D4qLDlsPLHFISbs7q4IbqGJ1A1+IadbG9aJqe/FtLHH1F/cVThuZ1xXEJBIIcKjxvIgR0LB7bZWVgd8lxc20APpPSaIWYZz0ePuQuv2DCyfw/DW4bEJI0WbT8c2s2+mQ/lXXTrptvTz27euooArnJ7jPiUmU/+IYBr6gTIf2cdPDy3HWl2bH9QRhUz8TO2N5iyvBi42PYSfhyxn/lkb6eIBJv1APjXS5DBvE4EGCPMMIplYsFIJU2a3QkA/sRTAbMVIInUiktdW9lRVZfpiofJiVaU9LpeoZPR7jGrdWI+4hWgNTV8QO4kUYckTDg6edY/qFGotvBHE0tO1YXmcsRiVjC5zbMwUeZOwrapOxQr9zOc5JxIriXGMmKw8C/OSX9MpsPrY/SpM/zxO7PhukQeJmfikapqkQYHr01PoTp7VBXLP8AqWlAlX7kxjOK5sUmFRVYEMZidQBba3rb61YLPlgSr28LzBLmLhEnD37XD/4RNwCM3ZMfC/loD5elTs0628GCWsvUFBgZpO+Ucg652GUG/XMbA3oa+mlQPqSCWPxJ/l+eTh+JjSdsqMwZ1BDZbggE22Oo9vSs7VomupZkHMvqsNbhT/mXLyhxHMgjJvZcyH+HMRb20+tJaC8kGtuxGNTWAciEgNaUVmaITFcMIP8ANvEuyjINrWuSdvIW61meoWEkVrGtNWCdxlNYFpMVO8vaRgtnWMOxVn0/5ZGxAPxba0y3taWtUwTnvEAxewnx4mmJ4i7wk47DlioAilKmMlvytp3hpf286tSpUtB09nB7Er37lxYIS8icDMUXbP8A4so7ubXIttL/APVpfyAHrqsSBiZ+ctzHeJ5gkgbLi4bKTYSR95T43U6j0BPpS7244YS5Kg3KwQ4jbCT9vhyrwSggqNnX5kPgwB6jS4NLN8f7GNL8xz4kBK5UNGD3G116lQbNbobE/XyqrPGJcVBhLynxzshiZXBOWCM2va5UlR9QR9KYos+4rfWJZEUmZQR1AI9xfWmS8RYYm4rlisUwklWy7stNQtYWk0d9WoLTTuvQ1jibCt8Y7MyySDiA/N3Fl+9QRk92JxI/X4TmA9dLD1pax/lmOUV4XmCjcws2Kln1D5WC2PwX0/QXAPjVW45zLdnGJ34DxpMJE8iDNPLYeUSi9h5sTY220HhXUfaMCcdNx5k7yaBBHJjsS2smi33YXuT53Nh6C/XSxCFG4yqwFztWEHL+LbGwO0yjs5GIVbfKABv43B1pitifkYvYABtEE8JhTgsU8cgeV1Q/dx+fUsARbe+unUHypT1KneoYcDzGtK/knmN8Ry+xzS42UJJJfInxEsbWzW0VRp46Hpall14BFdKcDs/qWmgkF3hJyLxkiO2XLJhlSMjY6yHfz0ItSOurNGoFw/EnMupdbK9nmXDDKGFwbg1q1sGGREyCDgzoKlzOTDmwJ8K4TjmEqH7UuJ3UKoLdq1h19lHhp7m1qzdADfqTYehHHY11cDuDnAuJ4mJURsG0ka6r+GVZT4q1t73prW6ei1iwswZXVa6AKVzHMOF+/Y8RkyNFEM7q5vr1Ww0GtlPkDTfp9Rrq3EDmL6x9zYliGmyQw5ipB8Qb5pxuIjU2hjlhI71ywI9SDp69KotyB+pfTgn9yt2cHNlGUNo6Hoeh213Ovn50iDNHEazo9hmOoJHtlB/ajMjNVdlUqSe8oUgdbG4v6HWu5zOFcwv5M5jftBFlLtLNqSdFQIBoP8tN1W+IrbWAJYwprnuIkDMh+auJHDwF0Nm1t12F/T/eqbrCmCsYor35zI3mPnBIVyx6vbX+E6aDxqu3UAgAS6rT4OWlW4jGPmZnPebW9+n9aXxLycRsr2X6f6UEZnQ2I4iYZluNF6HTT1Gutq5iSxmEpjM2WbGv2cQUZIxozr0VF+RNtT+tWAAfNu5SWJ+CQ25MxssyM7KEh0WFALWAvc36j4Rc22puslxn7iluFO0TXnrhxeATJpJAc6kb2uCw/QH286uCq+VIyJXkhswa4NgS6oXxRAcmXsoxdmI3L307pFgTcaDasPVWYbFSdcczTrG4bieJnBYlYsdDKuZIpjYq5DElDa5IJBOfKb361x6jbpWSz8l6xAPttBHRlu8mYstGyMLMO/7SMxA9e7Vfp1u5Np8Q1SYOYR1oiLRpxOUrGxG9upt+tLauzZUTLK1y0ormBPvWMbNI/ZxrmZlQsbE27qj1AB6a1TpHNGmL4yWMZ1C73C5xgTTHcceNjH95a4VXSSxu4GoVkv3WJsC3W2oq3TaVG+ZUf2kLLtq4zCH7NsEVgeZvjmYm/kp0/wDcWPvW1sAG0eJls3yzJL/zEPvb4eU97Qqx+a4vb16ef7rMWrPPUuVd4kz0q5TKfOIC85cvRpaWOwOoKXAuDuQD08umhpK6oA5Ecou3cQEZ2P6D1sOvtb6UsI2vc1xVydje9vTyrqzrTbCYx4ZA6GzLbYkaA3y6bg21qSnBlbjIh3y5zx2j9niMoLEksbKqDQKoGtyfO2/vTld27iJ20Y5nX7SsVYRptcMT9R/SqtTzxLtMOMytJTe4N9daqVcS48xswOUmxt5/zqUh1NFfr+9EM5nZCP6moyYkngJo1bNMjSEEZY75QTf5iLt6ADXxqSnAwJFhuGTLc5cmneLNOixk2yRqLZVt82u58OlvPRtDtX5RBgpPEkVnRyVHe3D+A6EHXzt9asRueJEiVbgODEzyYXsw4jc5nLFcqkd29j8N8pP/AFGk/ULPbAcE/wBv3GdKN5246jDmOLDKRHAWdgLO+Y5NrWQG597/AOktCt7AtbwD1JakVofgZbvJnFjK0UuxxN8y+ARbf/In61hUK1WpNWeDHLB7lYb6lgLW0cxE9yE5mfuKu5N7L+bTr5Dc+VZnqR4CxjTDJlHjFy9tO6Tdm5kWNbKCHJDEC7EZV7vgdwLaU2BUakSwZGMztrH3Sy/2meN8WlfDyJM6M6uqtZVuPiOjqSCO4QRpap6TS1LqMr12JC5yVll8CwvZYaJNrIt/W2v6k1qEknMz/PMrH7RGC41rfkW/0qecjDSWSOoR8mc2CS0U7d7TIx+fyP8AF+/runYGp57U/wDEsIyP3CjinDEnTK40+VhuPSrSquPjIA7DmVvx7gDYd8upU/C3iLWPqbW0rNsrZGwZpVOGGZBSob2Ivqfrb+x7Gq1MsxmNpF1Pl+h6fzqQPMjiNHmKtcaFSCD5jUE+OtquHEqY54hDzDxJ5ghk+JlUH1A89yd/W9VMxLSxBtEHHPX+/wB6slZjdE8alOTcadf0/qa5AzvAdba3O1BEmOsmGHKfLmKWdJOz7JVILGS2wOtgdiR186kAE+TcSqx9y7V7hHxnmXtxNHhZAqpGWaQ7vbZU8Lk77npTCoz8v14EVVVVeJIchKRgo/Nmb6sfrTGAo4lJPMH+aYEXHnOHKTRd4Ju1gf5qKW1iE1bsDI6JjGlb5EGMBEhVkh4dKMyFe0kLXXQ+K2Gw61mZfINl2ceB1GgijKhT/eEP2dYsnDxMx+GYIp/Ki2dif+79Ko9RVU1qsvUs07E1lZc4rUHUUg5zj/h66LY5m2IGmg9dB7VlepHBUGN6X8pTXLuLdO1K4iOCIyG7OucyHoALi9lIP+antYmdibc8dSKNhic4nPmnFySCNC8MqM11kjXLc2ykMPzDPf3qz0vTpW5YA5x0ZXqWJHctvLbStHnPMzhKT50kJxmIY/K/6WH8qkTgS0SQbgeFhMinEdophDxkdw52I7p1IGultSLj1rituTaepzkGE/LPMTq4w2LBWUWAzbtfWzDo/wC9+h3UcNp23LysuIDjELpo1dbEBlPQ6g+lMDa458ygFkOIM8Y5H7QF8OCCPl6H0J2pO+hB+McqvaAPHuAYjDuEkjysRddRqPL+dUL8e41u3xnFwzJ3pCL9FB0FupPXfb96izZ6nVXHcY8QxBdj9Ndf7FTQSLHmNc1hb/7f6VZKplqJ2OOHYJ53EcSFnI2H8ydANP7vXQrMcLIlgDzLA5b5XigiGIxt0ZWuFZtBb4bgbt5fpVmFr75MoNhsbB6mnNHF5pkhfKi4eVyFRnAMuQ69pbYG23n1q1KwTmzv/wCpEsU4X/eCOPxRmdpZMt3GYhLqqnooFrfCNvOmUBztMrY8bpcPA8N2WHiT8qC/ra5/U1FpT5grz3cYzBsjZWNwDa9u+Be3W2baqtQA1DA9AS2riwTjieYowcpbF3hF72t23nIMoyrfrpoTWDXoDnc2AD/vNVrlOQJz+z2P/hsSS3zKmUdBlu7DzKi3+Tzqfra7La/qV6RjhpfMTAgEbHUVoLjEXMHObx3VO51yr4sbBf5n2rJ9RA9xcmN6QZJxKMw3GVhDRvho5GEjk5/lvYWFvDL+1bTaM2sGDkRZrkUkMJx4nxdZRGFhSHI5YhL2a+Xe/XuVdp9GamJLZlNlquOBLubc1ae4vKl47gFl4s8Tt2ayMO9a9u4DfUiw03rhPEtWCbRGJ2icDMjW01AYEjqNRcUVnwZ0iELYhMVDLNiZj94UhI0NrMun8N7jXrrcV0HE4AV5EPvsw4scQsqzsv4IQhmNi2bNckeWXfrf6qW1+y2M9y3cHA45hThuZ4ZMxDAAXA8T4G3y+horqzyJwnYOZXv2m8XSWeMLrkRu9prcgjXfodCOtU6ivacRzTNnmAeJlL7AaDS3+1UqMS1jmQ0sxvY6GrwOIu2ZgtreicEkeFcNlxLdnCmZuvgPM+A8zXQuTgTjOB3LTw+Hw3CYerO3s0lun8Ki/pVy5Lba+4uwJ5aC3FuOxTwTS4mQmYd3DwrfKml2YnqLEakDVR4kCYQUtkcnyYbvcG0cSGdHwxcE5JHgFu0F372towDdS17W3t61aeTmQHE74/DdkFhkhCz9qqPIp01VbR2GmYBgSb3vfpVinHMgeZcn9ageTKzAD7R8UExOFa18gLW2v312Pj3aka/crZJOohTkmRMPHookjiheYLnEk0pUZ5LfLbP12Jv063rJHp1tjmyzH0BNL+Qir/eSfICqYMS2U3aRcxA+JbXRF8yzEW8/SkvWQ/uIp6Elojwxl7YYnIuYANYXA2BtqB71pjOOYs3chealuiAC7sSqHoCRYk+1zWZ6ljapxzGdKQGP1KFmwMQx7RyyERdobvtpqRfw10vWytz/AMQGsc4i71L75DTlzRhII5iuGbMmUX1uATfQH2qfp1l1lRNowZVqgtZwkuHg+J7WCKT8yKT621/W9TPBlB/Uqf7SEvjZAfBT437orvYli9SN5jwMMZQwSGRWjUsCNY2tqpIOpvr0tfrUGBA4khOnKmIdHd0w/wB4KxnMtr93qTodPY6gVL8hzBuCIX/ZRgpZVxA7M5ZFVe0I0urG++9wx22IrL9Qqe3aR2JfS4RyIQy8LwcGSFnXtm+IAm4O/oPQ0U6g6ZufMvvpa8ZAld83cGnwrl5LyRMbiUDS3QN+Xf0phl3/ADHOZRXbtHtmQMEw0N9PGqdpPUZV1mJIQwv18a4rwdQeo9wnLEkyB4GEhuM6fCyX62J7y9bjw2q8YxmLMSvctXgfBhhMLMmGyvLGpaQ62Z8vUeNhoP62qIfcdi/7zjVnGWlfcS4jh3wzSySSSYyR+74ADKB8JN1NzbbUbU7u9vAAlJUmRuAxECyR/eoWART3V0ZmPwltRoDrbfwqTnjJkQskeCcNilj7bE4kCMMoa4vI1luypc3yKSg1Hz+VdE5mM8HPPJLg43zdisytEp6fianyNt9T094/LMDjHEugVKUmVV9pGIz4sgfIir77/uavXO3AHckAD4nLmL7l2EX3YfifNvtb5r9b/wA6ydD/AC/ff3/x8Ry8VFBtPMKuSMIRhIUY27WUsCPlGYDMfPQAeFxWVr29zWgfUb0q4pJl0itXjxE5H8dhdoXEfx20pXW1765bQcMJQf2gYJYsSOzUhCtgfzlTZjfxva/rTfo9+6kjPUjrlG8ExlwrleeazZRHGfnfujysD0J60xd6lSlm1TkytNO5XLQ++zfGl8MYz8cLFSPAG5H63H+WriQw3CLtxIL7WOGENDiVH/pv5G91+veHsPGoA4klMFEMLYcKsbdv2mhBzB1YeFhlykWtr8VWdid6jvhHAsTHiJYuzYvFGxdVcIcpFjY3101t1HhvVamSPIh5zVx37ngcPh4D+I8IyyKbDswBcjzJJttaxNJ3N8o3pq8neYz5e5Tgjw4xmNcBGF1j2GuozWNySPlFVe2o/KNPqWbhBJTC83YeaYRxI4RhYZtcx8l3Gnje/l1hXeanyepXboyybvMDvtI5ZEf/ABOHCqrWDBdBmOxA2Nz+1M2Mv5Ke4tQeMGQPFZez/DU2VRYa6Gw/nS6opJjW4qohF9meKlV3mEalCoTvDe5ubHf38+tM11DGIpdaeyJY3BODpBJJNhGK9oBnhc3BIuQVbcEEnQ39qPbCmce33FwIJcd5FlgnTG4ZBK4fM0QW6ofzKvUX6eNrUyHTHPcowRArELG+NlOMWZFLXa4yuDubr+Y3vfoDsamgZupEmcMSMP8AdDZnbFu98q94KozX2HxEnz28yKLWweJICS3JPDpBjkSfMHhBOVvlsAALdN6mORIMAJaUkgC3Y2AFyfK1/wBqAJVKhw+HGOnkZ5hEzszBShbMPAWO4FhaqdVqXpX4DMYqoDnua8W4RDBGWXEdq/d7oTJ8QJubsflB6eFL6bXX2nDJhfuMXadKh3LR5T4YEfCQ2uqpnI6kgXzHwUM2i+fSsOkm7Ws/iN49unH3LMFbWIjNJo8ykXtcWv4VFlzkfc6Dg5lNfaBwwthgVZbYVgpvu5b4zv45SR19qzvS7BVaam88RrUfNd8D+J4wYqUszyyXN1iUfB5XN1AHjY6b2rWpoOnHAH9zFyxYcmTvApvuOLjzhY0xESgqGzZOgJPrrf8AiNW6W9bUbHQlN9W2H/GuHLiIXhfZgfYjY+1SIyJWowRKl4Xy/nxJw4lWKQEgBxmBcWsARt5G2unjVNOpwxVo/bpvhvWPpsJi4JJMMFLzkgpKkhEgUAkhW3ZWAXTpl03qXuqXwZStDY3+Jw5WtiMVBDOFKwhlKvdTlW7AHqMpNstthaqbFy/EvrbFJzJjEviONS5sMgRI+9ZmsBm2Z+mcgdB0NU5LxoBNOME5MIo+I4LhYMaoxxCqS7Kocmwudel9e7pbr41C9WKYQcxbe7HLyM41zDBNnXMrCONZQxOZAXbXuggFlGovroazRVauMnzL1Ct1AXG4AoQ7PGUjfKSwLE5baMnXba/jW7pagyBj5iN9pL7FhM/M5JGNKG5AVgbATL4eZtex6eYpsoqqSIsjsz7DLH4ZxHDyIGjnjZSAR3gCAdri9welulLk5k2Gw4jXiHOsCDJEyzTFsoQNYXAuSzEWAUanyrgr8kTh6laf+LSO8jPCuKVJGklYKbyBbhczkXEeugAv3TTJIx8DAqwGTBqbijSYs4mMLCc+ZAAO552tbqdbVGsA/lOMGA47ln8oYBgHxM2s85zG/wAoJvYeF9/oOlXfEDPiUMeeZx+0DivZQCIHvS3H+XTN9dB/tQmSMySocwK41gZFjjAjDRFQyyBbklhc5iB+YnTy0pCqytnYMefIjbo2AAP8x9w/AvicZCjBT2YWSVn0Nu6xEhtqRYC1tj61VbYlVLMp7ndhcgGXByNhizT4gtcSEKt9+6WufIEtoPLrWf6ZWdm8xvVt0v1C0VqRKI1zPmEFeZeHKXBZAYbO0ngxy21HpWTrUNb+6scoO5dkpgYMxTjDYhskCntNT8aGzAXA1vpp0JatVrPeo9yscnj/ADFlXFmz6j3EYc495pUTuEWEsncVbbKo89iSeuwpeq0aMKh/I+JY6m7JhhyJx/7zFkc/jRABgd2Gwb10sfO3jWuwAOR5meVZeJrzdywJ1MsPdnGoIt37bejeB8qWuqDciOafUlfi3Ua4svxHDx4iABcbhviUCxax6e4uBbqwpXjv6jaE1H5fiZE8Q49A/ZY0LGuIjYDExEXEgOl1+lj1Fx4Vwsw5En7IQFG89SRZYsHiTicLGzYGRbyFWKKjXIBFtbXvoAdzVvCxXarLt8iQbYlMFie2w+IXEdoxZls/cVu834l7m99ToaltIIYSW53XBm2IcuxliVY86sSygLlfKWj0OxyxsffbWkbv6hLDrMspGwYglgMDmPasAY43j7Um50drDMBqVuCLjXUU2r44AkXqCgkHkwkxuCjxeJcGTD4bDwKGsuZ42UDUKNDmIGt7WuB1q9XI5Y5EpajaoAGGPmMRwmbFs0uCg7MRqVaRSFBv4kmw01sL2v51w3KT8Ric9rAw/JkhyFwx0kkmjgGImRcsSpbIjH53du7caWAuevhQ7nEgKwOGjvguBuHwKGN8TMTnlzllQDfULZmHe2HzGqw+B8Yw6/MWv0I743w058NwxJBIkffmIUDqb31Nu6dj+YeFSVixkGxtNsLsViViRnc2VQST4f69AKeUcY8zN3A9ytUxE08z44wdpGl7KWAAUabbnKCem9Kay1CPYLYJjVFRA3MMzquOQQs+DxMkAUXaBxm1bTuE+JP+1Zwob3NtyZ+iI57mV4OP1JPlHh7xYdpmUmbEmylze4v3SF+ZmYk3Om1L+q2LZatNY4ElpFJyx8S5+FYBYI1jS5C9TuT1J9TWkiBFCCK2OXJMe1ORzM0QjPi2CE0TRk2DDfwqq6lbUKGWVPsYGVXznwbtu0nQMJ4HCotr3UDbL13uPTzrN0N70H2H6aX3VhwLB4gpnxPEHBGVIIyNDYRx2HUdfIH+tabJTpVOOWP/ADKVd7jz1OmJxAEgnwbs0sWjEgfj2XvOFFu6BYHxDCxuNZaax6htuHB6/Ujcm78D1LC5e47Hi4w6WBHxpe5Unz3sbGzdbU8VI5iZGI24lwG8v3jDv2U/U/LJ4iRfPxGulUPV5Evrvx8SMiD/ADBgsbKMv3TDgkWMkaKD63LXFLlWaPJdp05BkAOUcWvxRuRe4VCpufMlgF9bMamtGeYWatcYElOD8uhp5MNiz2f4WZI0Ng91+dzqbXHlvUbH2oRIlMoGWTPBMYsvD8UiZBJHI/aBugschXLf5VsNehpC+zNaywDbbzB6DBjBYCQylTJjI1SNN7KDv5946nyAHW+jgYzKtxtbC8AQb5dfEo7thQWKrZ8ovcMdiCDcXG1qgisckS52QkBp34bx4wLNE8eYS3zKXMdidyAttza4t06V35SO2smSXK3OE2DTswjSDdFBK946kmwJa+g8rfQDEDBE5bXWec4nfgvAcVJOXCthEcd4g65fyqCSbnfU/wBKsSlz1K7r6gm3GYcYHh8OHQlQB8zuxuT5sxpkLheJnPbu4gNzDxY45mClkwkRGZwtyxO2lwL+AJFhqbUai8VD/wCRlldBaO+D8SiMvZyRLFMg7JHysEYG9ldb3GgPU9TesHVaezb7lbbg3Jx2Jo12r/qHUjYcCuPmYfgQwxfE8afHc9AbFrhSBt+tqZe8aKn5ZJbrMoZfefC9S2+UeHdpJ96ZLLlyxZrEnX4gPlFhYDzpbQadhmx+zGNU6gBF/wAwyrTiUVEIqITBFchIjjfDTJ2bK1ijhjp8QHT+/wDZLWUF13r3L6LMAqfMpjnHhJRXxMTfgzSESpa2UhtD5gm/hYmrNBq1t2pYPkvU5fWUPx6M0wk0GFhtG7l5ULGdFsRYj8NAdjqST03rl4u1F4LHAB6//ZNFrrXjzOWCilRUxcBETsQoU/8APNrsVG2rA6ddDoaZq1gRzS3IHn6lDVbk39Qz5c5sixQCn8OXqhO//SevpuKfIYcjqJnIhARQ3AyJw4EjuYMaYcNLIDZghy+R2H739qrscLLaa/cPEYjg7LxPO69rH2AVidl00GvXQaedZuryKWePrtIC58wajh+7PirFRHiIpOzUDqrkAD0udB40gyMyJ+49kBiR4m8Mi4CIzMDJiJgwid+9kUflB+FQT7ny22bdqKB5mfSGub6Ed/Zzwvs4WmO8pAX/AKFvY+5JP0q/TgqOZRrXBYKviFxq4qInkzBb1oH6ECYy4nxGOBc8rBR08T6DrUgAYASveY+LYrGRl44nXDqTsL5rdW8bdegqFmoqqIrY4MtrpY844j9yYUSfBd+EKqywHvCzC+brfMOtj76isDIsY13nDeD4mkuawCP8xli74yVosJmkMqq0hkIIjAN8oNtAGOpJPQAb01So0yb7QOOseZS7bztWHPK/AldhBEuWBF/GkTQytbYuRfe+g28aRU2auzfbyPEbOKE47MsvDwhFCqAFUAADoB4VqY28CZ+cnM7VKEVEIqIRUQmpFcA4wYeYOcb4QQUeILkBYyJbcEake17jrpWZqdJ8vcr4jNdufi0qfi3AzCJJcMTJA0hEuHXMug1GqnvLY720G9xV+n1otQV28MPMhbQ1RyOpwHHIDMMTI9+zFoMOqkZTbq22/Ub6eAqw6HUJiqv/AFcsZ1rUP9Q9eBBnB4Z8RMEQDO7HyGuvsBW09n8arnxEwDY8LuF8yYqAC4GKh1GbXMMvxa5bi1xe46il01Fb8jidak5xJbEcdwmPEavL2ahszI+mfQ2XNta+p1/ep2V7u+YVOVJHULoWBUGPKwtpY3H1F6ovqFlZrEjW21t0YYHhKqIGcBnhZmVh0LXvr5g/oK5XpwKwp7EnbexfI6g3x7hEuN4mTKCsFgR1BUW7tx1LE+16gKizcxk3qtY29wvWMAAAWAFgALAAU7wBM4Ek5Mjcfx7Dw3zzJcdAcx+goC7uROYyYLcU54dlb7rE2VfilYE5fYaD3NdLIMBjzJ+0YK8OkGJxH/FM7XVu9fUWBIt6W28qjrWaqslRLNOAW2mTC4bE4FxZ2aF7WlS9l/KzKT3bX1BNrdbishrKdapDDDjxHQLKD3kfc2w7YnGzSDDBFtGEmlQlUYXJG4FiddOuu1TNNOmqzac+QPMrNjs2E5zCzlrlxWY4eBAq2AmxGrliNQLEBQdTYa5b/VD+prWy3CxtFTTLnsyz+GcPSCNY4xZVGn9+taaoEXAiTWM7FjHdSGZGZrsIqIRUQiohFaiEwRXMfcINcc4AWGbChEfMGItYORttsfPzrP1GiFnKcGNV34GG5Er3mflSKeSfs7xYgd/Lsr+II6a2sR431qGn9St0zbLeZGzSK43JBKLCvgnAlHZS5leOQ95CouCBlHXNe43sNB11LbF1KFkOR1j9xev+mcEcyUwEv3jHSSIWTDqTI51A7upvbbMwBsN7a0rchp02wj5HiXKTbbuHUbcOQcQnBkUIvaMCwFi+YXRLgbqqkn18xVzWfwkG05OJEV++2SOo04Bw5XDWlkjkRHd8oFhlOg0IJJ9bbVdfrbUCvgYJ4lddCEFc9SRwk2IMbyR45ykeS91Yk59ha7a3uLVJ9cFuCsvJgum3jIPE1bFYwo7/AHuQxoVBZFLfEt9QMpAXr5mpNrEDBMYyPMrWgt+MgpmkmnEJnaTNJkDFiwN2sGsTa2xppnCVb/MgtRL7MyZwfB4ZMRNhQhVkB7N7kklR84OhB9rVlXaq8VJfnKseo0K137AOvM7cVnSXBxz94M0fZ2TRUZTdu7bTMLjw28qo06supKN1nMtsA2bhBPhs5SaNwLlXFlG7baDrrtsa3tSFesqfP3M+piG3CFWC5ckaP/ipWw0WfN2TK7FvHOSRYm25udzasHUa2mlsVrlvuP1022jI/GHvCeUDMCjRJh4RaxWOzv8A9xNh5nWll01lze5d/tL/AHEpGEh/w/ApDGscYAVRYCtNE2jESZyxzHNqkJyZohFRCKiEVEIqIRUQmKIRGuQjLiPC451KyLfS1+o9DuKrelH4YSaOU6g1iuXJowiRWlisQwkIvY/KRaxHh6e9ZrenvWxNLYzG01KN+Y5gLiOU4vxRCZcNIt/iuVZTupBA06Wv4VNPUbkwuoXP7kDpcqdh7jGPg+Lw0sJiVZ0VTl7NjGGB1OYE76+B28qufUaXVKQTgn7kESykyIw+MEP3ppIZk7cMgJTRLm5BZrXN9PbanrKfdCBGGFlCMF3EjkzHL3HEggkUSBZXkRh3SwAXWxtffXaua3SG69XxwJKi5UUgzXA8TTDluxxBViy6shKyCxzd3cWY6HzPjXdRpTeALF8ePEKrgvUjOIYsTYl5IFK5nvGq6m/kF631sPOnKUC1e3YRKHyzZEI44sbLKzfdhFOUyl3vFmuLd0NpmNraXrN26aldpfjOcS8NY3IHJm2F5UcKIsRiuy73+EqlgbnqQwFz00P8qrb1KsMWrXLfcsr0lmM5wIW8E5aLEjD4VYGQECZi6k9Oq3PtSY/k6nmwy9VoqOTzDHg/KiRhGn/HlXXM2oB/hG2njvTdOkrTnHMrs1LH4pwIRgU1j7iszRiEzXYRUQiohFRCKiEVEIqIRUQiohFRCasKIYnHE4VZFKuoZTuDUGRG7E6GYdSCn5OhbLkLx5TcZT/+gaVfQ0v4xGBq38zjLy1Nme0yNGwtkZDr4XNyP09qW/6cwPxaTOprYfJYwbl/F9mMywSSDQaDQeBzLYjy/sd/hXD/AFzm+g+Jph+WsQpKCHDLEw7y76ne3cvv5VH+Hd/753fQPE7YXlfFFSkk0SoPgVUL5D5aiw+tTGgsP5PD36geFjtOS1ZAs80kmvko9LWJt6k1Ynp1Y75nG1h/0iTGE4DBHlKxJmUWViLkW8zrTYorXoSg3u3ckrVYMCVczauzsVEIqIRUQiohFRCKiEVEIqIRUQiohFRCKiExXDCKuwirhhFXYRWohFlohmK1chFRCZtXYTFE5M0TsVEIqIRUQiohFRCKiE//2Q=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105149" y="1349374"/>
            <a:ext cx="3245781" cy="26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AutoShape 4" descr="data:image/jpeg;base64,/9j/4AAQSkZJRgABAQAAAQABAAD/2wCEAAkGBxQSEhUUEhQWFhUXGB0bGBgYGBwYIRchHhkgHx4gGxwdHCoiHxwlGxgdIzIhJiorLi4uGiE0ODMsNygtLisBCgoKDg0OGxAQGywmICQvLCwsLCwsLCwsLCwsLCwsLCwsLCwsLCwsLCwsLCwsLCwsLCwsLCwsLCwsLCwsLCwsLP/AABEIALQAtAMBEQACEQEDEQH/xAAbAAABBAMAAAAAAAAAAAAAAAAGAAQFBwECA//EAEEQAAIBAgQDBgMGBAQEBwAAAAECAwARBBIhMQUGQRMiUWFxgTJCkQcUI1KhsWLB0fAzguHxJENykhUWY6KywtL/xAAZAQACAwEAAAAAAAAAAAAAAAAABAIDBQH/xAAyEQACAgEEAQQCAQMDAwUAAAABAgADEQQSITFBBRMiUTJhFCNxgUKRoRXR8CRSYrHB/9oADAMBAAIRAxEAPwC8aIRUQiohFRCKiEVEJgmiGYr1wwjPFcTijF3dR6mqG1Nafk0kiM/4iRuN5phjYA312OgB96Ub1JD+IJl66SwmRzc8R3ZctmHQtv6ECx9Kh/1FjyE4k/4bA4JmYud4iubKPTNYj1BoGvYfkk6dEw4Bjs82xd2+zfCbix/ofWuj1LH5KZE6J/EdxcwwlipYoRqcwtp4+nnV6a+tv1K209i9yTixCtexBtv5etMJcr/icyoqR2J0vVuBImbV2EVEIqIRUQiohFRCKiEVEIqIRUQiohMUZhNXkA1OgrjMFGTOyE4vzGkOtrjxuP261nX67GBVzL007NyRK8479pW+QhxtlIIH1B/cULotVqRmzgS0tTX3yYM4viWOdWYAhFsXUkMUB6lfiUWq6vRaWs4c5MG1dp4RcTljcAyRhnxDsjxGRWRbKLkAAktm1JA0A3qyh62s2qoGD1KnZ9uSZF8u4SObEJHMWAbRSrWynpuD6W0p7WO1NRetR+4pWxdsEmbtgOzeNGDiV5WQ2f5c4W/w7ls1jt3dtaqF3uVlxzgS9lKuE3HmSPEOFiB2jE8iDNZS40f4cxFiPhzDprY66VTVb7yhtgIknDI2N03ZMTCqSrOjAoZFv3SVGhuGHmNL1Xt09x2lCJbusQZJkjheaZsOFWeJkykdm1iQR+XwIt4E0sfTVc/+nf8AxO/yBj+oIdcF52EmUIwYMNAd1b8ppY3anTEhx1OipHGRxC7h3F45rZbg6ix0NxuPWtGjVpbwIu9TJ3H96ZzKoqMwma7CKiEVEIqIRUQiohFRCYohGfEOILGtzr6Upfq0qH3LK6yxlb8zc9d4xxXdzoEAvc+FhSFdOo1bbm4WNYqo5bkwOhwz4oGSRwzdn2iwRnLnAJBBcXAOm1j7U6AmlxsXs9yLs1vnj6gzFMqyhwC0auGCnqoa9j7aVvOHenGeTMwN89sMFnWHHtig6th5FZmbMCdV+Ere97gaedYPtNZpxVj5LNIPtfJPBEh8XxxWwcUClxIuYFQtwVvoDruNLEA218aa0/p5TUmw/wB4s94NePMjoOE4knNHDLcEEMEbQ9Dt0rZsCuCDFEfa2ZOT/enxYxMmEmIUqcig9Ntcp0vc7dazho9tBqTEuF25931GXH8VnuZFmRyxy9quVYlJu1rG7a26DS9Gm0llAyMdSyy1bDzHeOeLFYjDxxyL2KoqEnu6D4r38fClaqbKKXZhyTkSZcPYB4Ed8fkkmlYQI4MrGJy1wCL2QKLDSys2l9DvS+mCV17rG5HMtsO9uP7TfmDgcaB5FAi7IJ2cgb/Gf5rKNiLA3Ftb1DRa1riF/LP/ABO21bFz9Rtwfm90D9rqCVIcC2Vh42/MB5bfS3U+lKWLUnmcq1ueLBxLZ4RzQGNj3kKB1YG5A2II8v72pCvXWUn27RJvpwRvQ8QpikDAEEEEXBFa6MpGVihGDOlTnIqIRUQiohFRCKiExQISO4txIQqTppvcgW+tI6vUmtcIMmXVVFziU/zPzM2KdoojlAtnkLGy3Om199gLa+fSvS6Tafdu5+hL7XFXwXv7kLw44Xs2MglWRD3pYpM1wdmH8N/C9tPGnLzqAQUxtPiUKa25J5mmInjw2KjxEEodCbsBoR+YFOgIPp9Kuqqs1OnNdq4MgXUP8ZnC8szYyRpUiGHiY3GYk+eg0J/QU/SpqVVJyYnawd+IV8M5Fw0Xxgyt4toP+0fzJqwvK4SYbCJGLRoqD+EBfrbeqt06BnidW9b1jan1X2bDX3+4+ujBTMyFrRfU7at4I6iq04bbMCktJrxe+BLbtJ7a5MjMfy7hpr54lv4gZT9RWsXz3FQcdSAl5Tmw7B8FNfLtHJaw8cp219BVdlNVo2sJclzqc5g3xPEBliixcbxvAH7u3ahipsGPw6rv3h50qmkfTsxp53RlrxYADHnNER7LCwRrYsGcrlCb2AzC52XNcknaltDYRY9r8gSy8DARZnDl+HzwmEtKjRiR0HUEd4r1/i/eoYTXVtvGGzwYLvpIUfjDzk3mUNHGyaoxaMre2UjvD3t+9ZqvboXK2Dj/AM6lzKtq5SWDhcQJFDLqCNK2lcMNwibLtOJ1qc5M0QiohFRCKiEZcUxnZIWGp/vfypTV3+0v7ltVZYykOduYu3l7EHKtxme5Nr9bfyqvQaIlGvs5PYEvsuCD2x5m/Y/ciUdRLgZDYsBqhB3JGt7/AF0tbYwawapdwO2xf+ZBV9r49gxljwwxEiRBJZ3fRkUBV0YNmB0LHNcj4QVuda0tHVY9Y3/iPEoudU/GEXLPKEUNnkKyyjcbrGegt1bzPsBWgHU/FYizEwrIrgHE5jBx5irk7iZAqLEKMmAUk8TbSs/+JS9oYEcdxoXOq4MVNNRUy7HXMoW0g5mMtKabR0UZI7z/ALS+y+y4YxMWrR4EVxEBUupwHPEZ8TwEM6iOZQb/AA30I0ucp3Bt1FcHBEkBxkSveZOCTYRGAPaQEWDH4oxe+XTZT5aeQo9mvOQP+0sW48Ax72keIlwqtpE6BC17NJ2agkfwqGYep9KwmrfTpY57zkfqaWQ+B4kGuP8AukyvHZXVyJYlvbuOQNWva428PenfZ/kV5s5HgmLi0VZ29S1uUOYFZUdDeN5HB8j8Q9x19axKrH0VhRxxG3VbU3JD1GBFxqDW4MHkRHqbVKEVEIqITSVwBc7dai7BRkzoEqr7Q+Yrnsoszu5sltNdhltudd6yqUGpsNrH4iO59hM+TA3D4qLDlsPLHFISbs7q4IbqGJ1A1+IadbG9aJqe/FtLHH1F/cVThuZ1xXEJBIIcKjxvIgR0LB7bZWVgd8lxc20APpPSaIWYZz0ePuQuv2DCyfw/DW4bEJI0WbT8c2s2+mQ/lXXTrptvTz27euooArnJ7jPiUmU/+IYBr6gTIf2cdPDy3HWl2bH9QRhUz8TO2N5iyvBi42PYSfhyxn/lkb6eIBJv1APjXS5DBvE4EGCPMMIplYsFIJU2a3QkA/sRTAbMVIInUiktdW9lRVZfpiofJiVaU9LpeoZPR7jGrdWI+4hWgNTV8QO4kUYckTDg6edY/qFGotvBHE0tO1YXmcsRiVjC5zbMwUeZOwrapOxQr9zOc5JxIriXGMmKw8C/OSX9MpsPrY/SpM/zxO7PhukQeJmfikapqkQYHr01PoTp7VBXLP8AqWlAlX7kxjOK5sUmFRVYEMZidQBba3rb61YLPlgSr28LzBLmLhEnD37XD/4RNwCM3ZMfC/loD5elTs0628GCWsvUFBgZpO+Ucg652GUG/XMbA3oa+mlQPqSCWPxJ/l+eTh+JjSdsqMwZ1BDZbggE22Oo9vSs7VomupZkHMvqsNbhT/mXLyhxHMgjJvZcyH+HMRb20+tJaC8kGtuxGNTWAciEgNaUVmaITFcMIP8ANvEuyjINrWuSdvIW61meoWEkVrGtNWCdxlNYFpMVO8vaRgtnWMOxVn0/5ZGxAPxba0y3taWtUwTnvEAxewnx4mmJ4i7wk47DlioAilKmMlvytp3hpf286tSpUtB09nB7Er37lxYIS8icDMUXbP8A4so7ubXIttL/APVpfyAHrqsSBiZ+ctzHeJ5gkgbLi4bKTYSR95T43U6j0BPpS7244YS5Kg3KwQ4jbCT9vhyrwSggqNnX5kPgwB6jS4NLN8f7GNL8xz4kBK5UNGD3G116lQbNbobE/XyqrPGJcVBhLynxzshiZXBOWCM2va5UlR9QR9KYos+4rfWJZEUmZQR1AI9xfWmS8RYYm4rlisUwklWy7stNQtYWk0d9WoLTTuvQ1jibCt8Y7MyySDiA/N3Fl+9QRk92JxI/X4TmA9dLD1pax/lmOUV4XmCjcws2Kln1D5WC2PwX0/QXAPjVW45zLdnGJ34DxpMJE8iDNPLYeUSi9h5sTY220HhXUfaMCcdNx5k7yaBBHJjsS2smi33YXuT53Nh6C/XSxCFG4yqwFztWEHL+LbGwO0yjs5GIVbfKABv43B1pitifkYvYABtEE8JhTgsU8cgeV1Q/dx+fUsARbe+unUHypT1KneoYcDzGtK/knmN8Ry+xzS42UJJJfInxEsbWzW0VRp46Hpall14BFdKcDs/qWmgkF3hJyLxkiO2XLJhlSMjY6yHfz0ItSOurNGoFw/EnMupdbK9nmXDDKGFwbg1q1sGGREyCDgzoKlzOTDmwJ8K4TjmEqH7UuJ3UKoLdq1h19lHhp7m1qzdADfqTYehHHY11cDuDnAuJ4mJURsG0ka6r+GVZT4q1t73prW6ei1iwswZXVa6AKVzHMOF+/Y8RkyNFEM7q5vr1Ww0GtlPkDTfp9Rrq3EDmL6x9zYliGmyQw5ipB8Qb5pxuIjU2hjlhI71ywI9SDp69KotyB+pfTgn9yt2cHNlGUNo6Hoeh213Ovn50iDNHEazo9hmOoJHtlB/ajMjNVdlUqSe8oUgdbG4v6HWu5zOFcwv5M5jftBFlLtLNqSdFQIBoP8tN1W+IrbWAJYwprnuIkDMh+auJHDwF0Nm1t12F/T/eqbrCmCsYor35zI3mPnBIVyx6vbX+E6aDxqu3UAgAS6rT4OWlW4jGPmZnPebW9+n9aXxLycRsr2X6f6UEZnQ2I4iYZluNF6HTT1Gutq5iSxmEpjM2WbGv2cQUZIxozr0VF+RNtT+tWAAfNu5SWJ+CQ25MxssyM7KEh0WFALWAvc36j4Rc22puslxn7iluFO0TXnrhxeATJpJAc6kb2uCw/QH286uCq+VIyJXkhswa4NgS6oXxRAcmXsoxdmI3L307pFgTcaDasPVWYbFSdcczTrG4bieJnBYlYsdDKuZIpjYq5DElDa5IJBOfKb361x6jbpWSz8l6xAPttBHRlu8mYstGyMLMO/7SMxA9e7Vfp1u5Np8Q1SYOYR1oiLRpxOUrGxG9upt+tLauzZUTLK1y0ormBPvWMbNI/ZxrmZlQsbE27qj1AB6a1TpHNGmL4yWMZ1C73C5xgTTHcceNjH95a4VXSSxu4GoVkv3WJsC3W2oq3TaVG+ZUf2kLLtq4zCH7NsEVgeZvjmYm/kp0/wDcWPvW1sAG0eJls3yzJL/zEPvb4eU97Qqx+a4vb16ef7rMWrPPUuVd4kz0q5TKfOIC85cvRpaWOwOoKXAuDuQD08umhpK6oA5Ecou3cQEZ2P6D1sOvtb6UsI2vc1xVydje9vTyrqzrTbCYx4ZA6GzLbYkaA3y6bg21qSnBlbjIh3y5zx2j9niMoLEksbKqDQKoGtyfO2/vTld27iJ20Y5nX7SsVYRptcMT9R/SqtTzxLtMOMytJTe4N9daqVcS48xswOUmxt5/zqUh1NFfr+9EM5nZCP6moyYkngJo1bNMjSEEZY75QTf5iLt6ADXxqSnAwJFhuGTLc5cmneLNOixk2yRqLZVt82u58OlvPRtDtX5RBgpPEkVnRyVHe3D+A6EHXzt9asRueJEiVbgODEzyYXsw4jc5nLFcqkd29j8N8pP/AFGk/ULPbAcE/wBv3GdKN5246jDmOLDKRHAWdgLO+Y5NrWQG597/AOktCt7AtbwD1JakVofgZbvJnFjK0UuxxN8y+ARbf/In61hUK1WpNWeDHLB7lYb6lgLW0cxE9yE5mfuKu5N7L+bTr5Dc+VZnqR4CxjTDJlHjFy9tO6Tdm5kWNbKCHJDEC7EZV7vgdwLaU2BUakSwZGMztrH3Sy/2meN8WlfDyJM6M6uqtZVuPiOjqSCO4QRpap6TS1LqMr12JC5yVll8CwvZYaJNrIt/W2v6k1qEknMz/PMrH7RGC41rfkW/0qecjDSWSOoR8mc2CS0U7d7TIx+fyP8AF+/runYGp57U/wDEsIyP3CjinDEnTK40+VhuPSrSquPjIA7DmVvx7gDYd8upU/C3iLWPqbW0rNsrZGwZpVOGGZBSob2Ivqfrb+x7Gq1MsxmNpF1Pl+h6fzqQPMjiNHmKtcaFSCD5jUE+OtquHEqY54hDzDxJ5ghk+JlUH1A89yd/W9VMxLSxBtEHHPX+/wB6slZjdE8alOTcadf0/qa5AzvAdba3O1BEmOsmGHKfLmKWdJOz7JVILGS2wOtgdiR186kAE+TcSqx9y7V7hHxnmXtxNHhZAqpGWaQ7vbZU8Lk77npTCoz8v14EVVVVeJIchKRgo/Nmb6sfrTGAo4lJPMH+aYEXHnOHKTRd4Ju1gf5qKW1iE1bsDI6JjGlb5EGMBEhVkh4dKMyFe0kLXXQ+K2Gw61mZfINl2ceB1GgijKhT/eEP2dYsnDxMx+GYIp/Ki2dif+79Ko9RVU1qsvUs07E1lZc4rUHUUg5zj/h66LY5m2IGmg9dB7VlepHBUGN6X8pTXLuLdO1K4iOCIyG7OucyHoALi9lIP+antYmdibc8dSKNhic4nPmnFySCNC8MqM11kjXLc2ykMPzDPf3qz0vTpW5YA5x0ZXqWJHctvLbStHnPMzhKT50kJxmIY/K/6WH8qkTgS0SQbgeFhMinEdophDxkdw52I7p1IGultSLj1rituTaepzkGE/LPMTq4w2LBWUWAzbtfWzDo/wC9+h3UcNp23LysuIDjELpo1dbEBlPQ6g+lMDa458ygFkOIM8Y5H7QF8OCCPl6H0J2pO+hB+McqvaAPHuAYjDuEkjysRddRqPL+dUL8e41u3xnFwzJ3pCL9FB0FupPXfb96izZ6nVXHcY8QxBdj9Ndf7FTQSLHmNc1hb/7f6VZKplqJ2OOHYJ53EcSFnI2H8ydANP7vXQrMcLIlgDzLA5b5XigiGIxt0ZWuFZtBb4bgbt5fpVmFr75MoNhsbB6mnNHF5pkhfKi4eVyFRnAMuQ69pbYG23n1q1KwTmzv/wCpEsU4X/eCOPxRmdpZMt3GYhLqqnooFrfCNvOmUBztMrY8bpcPA8N2WHiT8qC/ra5/U1FpT5grz3cYzBsjZWNwDa9u+Be3W2baqtQA1DA9AS2riwTjieYowcpbF3hF72t23nIMoyrfrpoTWDXoDnc2AD/vNVrlOQJz+z2P/hsSS3zKmUdBlu7DzKi3+Tzqfra7La/qV6RjhpfMTAgEbHUVoLjEXMHObx3VO51yr4sbBf5n2rJ9RA9xcmN6QZJxKMw3GVhDRvho5GEjk5/lvYWFvDL+1bTaM2sGDkRZrkUkMJx4nxdZRGFhSHI5YhL2a+Xe/XuVdp9GamJLZlNlquOBLubc1ae4vKl47gFl4s8Tt2ayMO9a9u4DfUiw03rhPEtWCbRGJ2icDMjW01AYEjqNRcUVnwZ0iELYhMVDLNiZj94UhI0NrMun8N7jXrrcV0HE4AV5EPvsw4scQsqzsv4IQhmNi2bNckeWXfrf6qW1+y2M9y3cHA45hThuZ4ZMxDAAXA8T4G3y+horqzyJwnYOZXv2m8XSWeMLrkRu9prcgjXfodCOtU6ivacRzTNnmAeJlL7AaDS3+1UqMS1jmQ0sxvY6GrwOIu2ZgtreicEkeFcNlxLdnCmZuvgPM+A8zXQuTgTjOB3LTw+Hw3CYerO3s0lun8Ki/pVy5Lba+4uwJ5aC3FuOxTwTS4mQmYd3DwrfKml2YnqLEakDVR4kCYQUtkcnyYbvcG0cSGdHwxcE5JHgFu0F372towDdS17W3t61aeTmQHE74/DdkFhkhCz9qqPIp01VbR2GmYBgSb3vfpVinHMgeZcn9ageTKzAD7R8UExOFa18gLW2v312Pj3aka/crZJOohTkmRMPHookjiheYLnEk0pUZ5LfLbP12Jv063rJHp1tjmyzH0BNL+Qir/eSfICqYMS2U3aRcxA+JbXRF8yzEW8/SkvWQ/uIp6Elojwxl7YYnIuYANYXA2BtqB71pjOOYs3chealuiAC7sSqHoCRYk+1zWZ6ljapxzGdKQGP1KFmwMQx7RyyERdobvtpqRfw10vWytz/AMQGsc4i71L75DTlzRhII5iuGbMmUX1uATfQH2qfp1l1lRNowZVqgtZwkuHg+J7WCKT8yKT621/W9TPBlB/Uqf7SEvjZAfBT437orvYli9SN5jwMMZQwSGRWjUsCNY2tqpIOpvr0tfrUGBA4khOnKmIdHd0w/wB4KxnMtr93qTodPY6gVL8hzBuCIX/ZRgpZVxA7M5ZFVe0I0urG++9wx22IrL9Qqe3aR2JfS4RyIQy8LwcGSFnXtm+IAm4O/oPQ0U6g6ZufMvvpa8ZAld83cGnwrl5LyRMbiUDS3QN+Xf0phl3/ADHOZRXbtHtmQMEw0N9PGqdpPUZV1mJIQwv18a4rwdQeo9wnLEkyB4GEhuM6fCyX62J7y9bjw2q8YxmLMSvctXgfBhhMLMmGyvLGpaQ62Z8vUeNhoP62qIfcdi/7zjVnGWlfcS4jh3wzSySSSYyR+74ADKB8JN1NzbbUbU7u9vAAlJUmRuAxECyR/eoWART3V0ZmPwltRoDrbfwqTnjJkQskeCcNilj7bE4kCMMoa4vI1luypc3yKSg1Hz+VdE5mM8HPPJLg43zdisytEp6fianyNt9T094/LMDjHEugVKUmVV9pGIz4sgfIir77/uavXO3AHckAD4nLmL7l2EX3YfifNvtb5r9b/wA6ydD/AC/ff3/x8Ry8VFBtPMKuSMIRhIUY27WUsCPlGYDMfPQAeFxWVr29zWgfUb0q4pJl0itXjxE5H8dhdoXEfx20pXW1765bQcMJQf2gYJYsSOzUhCtgfzlTZjfxva/rTfo9+6kjPUjrlG8ExlwrleeazZRHGfnfujysD0J60xd6lSlm1TkytNO5XLQ++zfGl8MYz8cLFSPAG5H63H+WriQw3CLtxIL7WOGENDiVH/pv5G91+veHsPGoA4klMFEMLYcKsbdv2mhBzB1YeFhlykWtr8VWdid6jvhHAsTHiJYuzYvFGxdVcIcpFjY3101t1HhvVamSPIh5zVx37ngcPh4D+I8IyyKbDswBcjzJJttaxNJ3N8o3pq8neYz5e5Tgjw4xmNcBGF1j2GuozWNySPlFVe2o/KNPqWbhBJTC83YeaYRxI4RhYZtcx8l3Gnje/l1hXeanyepXboyybvMDvtI5ZEf/ABOHCqrWDBdBmOxA2Nz+1M2Mv5Ke4tQeMGQPFZez/DU2VRYa6Gw/nS6opJjW4qohF9meKlV3mEalCoTvDe5ubHf38+tM11DGIpdaeyJY3BODpBJJNhGK9oBnhc3BIuQVbcEEnQ39qPbCmce33FwIJcd5FlgnTG4ZBK4fM0QW6ofzKvUX6eNrUyHTHPcowRArELG+NlOMWZFLXa4yuDubr+Y3vfoDsamgZupEmcMSMP8AdDZnbFu98q94KozX2HxEnz28yKLWweJICS3JPDpBjkSfMHhBOVvlsAALdN6mORIMAJaUkgC3Y2AFyfK1/wBqAJVKhw+HGOnkZ5hEzszBShbMPAWO4FhaqdVqXpX4DMYqoDnua8W4RDBGWXEdq/d7oTJ8QJubsflB6eFL6bXX2nDJhfuMXadKh3LR5T4YEfCQ2uqpnI6kgXzHwUM2i+fSsOkm7Ws/iN49unH3LMFbWIjNJo8ykXtcWv4VFlzkfc6Dg5lNfaBwwthgVZbYVgpvu5b4zv45SR19qzvS7BVaam88RrUfNd8D+J4wYqUszyyXN1iUfB5XN1AHjY6b2rWpoOnHAH9zFyxYcmTvApvuOLjzhY0xESgqGzZOgJPrrf8AiNW6W9bUbHQlN9W2H/GuHLiIXhfZgfYjY+1SIyJWowRKl4Xy/nxJw4lWKQEgBxmBcWsARt5G2unjVNOpwxVo/bpvhvWPpsJi4JJMMFLzkgpKkhEgUAkhW3ZWAXTpl03qXuqXwZStDY3+Jw5WtiMVBDOFKwhlKvdTlW7AHqMpNstthaqbFy/EvrbFJzJjEviONS5sMgRI+9ZmsBm2Z+mcgdB0NU5LxoBNOME5MIo+I4LhYMaoxxCqS7Kocmwudel9e7pbr41C9WKYQcxbe7HLyM41zDBNnXMrCONZQxOZAXbXuggFlGovroazRVauMnzL1Ct1AXG4AoQ7PGUjfKSwLE5baMnXba/jW7pagyBj5iN9pL7FhM/M5JGNKG5AVgbATL4eZtex6eYpsoqqSIsjsz7DLH4ZxHDyIGjnjZSAR3gCAdri9welulLk5k2Gw4jXiHOsCDJEyzTFsoQNYXAuSzEWAUanyrgr8kTh6laf+LSO8jPCuKVJGklYKbyBbhczkXEeugAv3TTJIx8DAqwGTBqbijSYs4mMLCc+ZAAO552tbqdbVGsA/lOMGA47ln8oYBgHxM2s85zG/wAoJvYeF9/oOlXfEDPiUMeeZx+0DivZQCIHvS3H+XTN9dB/tQmSMySocwK41gZFjjAjDRFQyyBbklhc5iB+YnTy0pCqytnYMefIjbo2AAP8x9w/AvicZCjBT2YWSVn0Nu6xEhtqRYC1tj61VbYlVLMp7ndhcgGXByNhizT4gtcSEKt9+6WufIEtoPLrWf6ZWdm8xvVt0v1C0VqRKI1zPmEFeZeHKXBZAYbO0ngxy21HpWTrUNb+6scoO5dkpgYMxTjDYhskCntNT8aGzAXA1vpp0JatVrPeo9yscnj/ADFlXFmz6j3EYc495pUTuEWEsncVbbKo89iSeuwpeq0aMKh/I+JY6m7JhhyJx/7zFkc/jRABgd2Gwb10sfO3jWuwAOR5meVZeJrzdywJ1MsPdnGoIt37bejeB8qWuqDciOafUlfi3Ua4svxHDx4iABcbhviUCxax6e4uBbqwpXjv6jaE1H5fiZE8Q49A/ZY0LGuIjYDExEXEgOl1+lj1Fx4Vwsw5En7IQFG89SRZYsHiTicLGzYGRbyFWKKjXIBFtbXvoAdzVvCxXarLt8iQbYlMFie2w+IXEdoxZls/cVu834l7m99ToaltIIYSW53XBm2IcuxliVY86sSygLlfKWj0OxyxsffbWkbv6hLDrMspGwYglgMDmPasAY43j7Um50drDMBqVuCLjXUU2r44AkXqCgkHkwkxuCjxeJcGTD4bDwKGsuZ42UDUKNDmIGt7WuB1q9XI5Y5EpajaoAGGPmMRwmbFs0uCg7MRqVaRSFBv4kmw01sL2v51w3KT8Ric9rAw/JkhyFwx0kkmjgGImRcsSpbIjH53du7caWAuevhQ7nEgKwOGjvguBuHwKGN8TMTnlzllQDfULZmHe2HzGqw+B8Yw6/MWv0I743w058NwxJBIkffmIUDqb31Nu6dj+YeFSVixkGxtNsLsViViRnc2VQST4f69AKeUcY8zN3A9ytUxE08z44wdpGl7KWAAUabbnKCem9Kay1CPYLYJjVFRA3MMzquOQQs+DxMkAUXaBxm1bTuE+JP+1Zwob3NtyZ+iI57mV4OP1JPlHh7xYdpmUmbEmylze4v3SF+ZmYk3Om1L+q2LZatNY4ElpFJyx8S5+FYBYI1jS5C9TuT1J9TWkiBFCCK2OXJMe1ORzM0QjPi2CE0TRk2DDfwqq6lbUKGWVPsYGVXznwbtu0nQMJ4HCotr3UDbL13uPTzrN0N70H2H6aX3VhwLB4gpnxPEHBGVIIyNDYRx2HUdfIH+tabJTpVOOWP/ADKVd7jz1OmJxAEgnwbs0sWjEgfj2XvOFFu6BYHxDCxuNZaax6htuHB6/Ujcm78D1LC5e47Hi4w6WBHxpe5Unz3sbGzdbU8VI5iZGI24lwG8v3jDv2U/U/LJ4iRfPxGulUPV5Evrvx8SMiD/ADBgsbKMv3TDgkWMkaKD63LXFLlWaPJdp05BkAOUcWvxRuRe4VCpufMlgF9bMamtGeYWatcYElOD8uhp5MNiz2f4WZI0Ng91+dzqbXHlvUbH2oRIlMoGWTPBMYsvD8UiZBJHI/aBugschXLf5VsNehpC+zNaywDbbzB6DBjBYCQylTJjI1SNN7KDv5946nyAHW+jgYzKtxtbC8AQb5dfEo7thQWKrZ8ovcMdiCDcXG1qgisckS52QkBp34bx4wLNE8eYS3zKXMdidyAttza4t06V35SO2smSXK3OE2DTswjSDdFBK946kmwJa+g8rfQDEDBE5bXWec4nfgvAcVJOXCthEcd4g65fyqCSbnfU/wBKsSlz1K7r6gm3GYcYHh8OHQlQB8zuxuT5sxpkLheJnPbu4gNzDxY45mClkwkRGZwtyxO2lwL+AJFhqbUai8VD/wCRlldBaO+D8SiMvZyRLFMg7JHysEYG9ldb3GgPU9TesHVaezb7lbbg3Jx2Jo12r/qHUjYcCuPmYfgQwxfE8afHc9AbFrhSBt+tqZe8aKn5ZJbrMoZfefC9S2+UeHdpJ96ZLLlyxZrEnX4gPlFhYDzpbQadhmx+zGNU6gBF/wAwyrTiUVEIqITBFchIjjfDTJ2bK1ijhjp8QHT+/wDZLWUF13r3L6LMAqfMpjnHhJRXxMTfgzSESpa2UhtD5gm/hYmrNBq1t2pYPkvU5fWUPx6M0wk0GFhtG7l5ULGdFsRYj8NAdjqST03rl4u1F4LHAB6//ZNFrrXjzOWCilRUxcBETsQoU/8APNrsVG2rA6ddDoaZq1gRzS3IHn6lDVbk39Qz5c5sixQCn8OXqhO//SevpuKfIYcjqJnIhARQ3AyJw4EjuYMaYcNLIDZghy+R2H739qrscLLaa/cPEYjg7LxPO69rH2AVidl00GvXQaedZuryKWePrtIC58wajh+7PirFRHiIpOzUDqrkAD0udB40gyMyJ+49kBiR4m8Mi4CIzMDJiJgwid+9kUflB+FQT7ny22bdqKB5mfSGub6Ed/Zzwvs4WmO8pAX/AKFvY+5JP0q/TgqOZRrXBYKviFxq4qInkzBb1oH6ECYy4nxGOBc8rBR08T6DrUgAYASveY+LYrGRl44nXDqTsL5rdW8bdegqFmoqqIrY4MtrpY844j9yYUSfBd+EKqywHvCzC+brfMOtj76isDIsY13nDeD4mkuawCP8xli74yVosJmkMqq0hkIIjAN8oNtAGOpJPQAb01So0yb7QOOseZS7bztWHPK/AldhBEuWBF/GkTQytbYuRfe+g28aRU2auzfbyPEbOKE47MsvDwhFCqAFUAADoB4VqY28CZ+cnM7VKEVEIqIRUQmpFcA4wYeYOcb4QQUeILkBYyJbcEake17jrpWZqdJ8vcr4jNdufi0qfi3AzCJJcMTJA0hEuHXMug1GqnvLY720G9xV+n1otQV28MPMhbQ1RyOpwHHIDMMTI9+zFoMOqkZTbq22/Ub6eAqw6HUJiqv/AFcsZ1rUP9Q9eBBnB4Z8RMEQDO7HyGuvsBW09n8arnxEwDY8LuF8yYqAC4GKh1GbXMMvxa5bi1xe46il01Fb8jidak5xJbEcdwmPEavL2ahszI+mfQ2XNta+p1/ep2V7u+YVOVJHULoWBUGPKwtpY3H1F6ovqFlZrEjW21t0YYHhKqIGcBnhZmVh0LXvr5g/oK5XpwKwp7EnbexfI6g3x7hEuN4mTKCsFgR1BUW7tx1LE+16gKizcxk3qtY29wvWMAAAWAFgALAAU7wBM4Ek5Mjcfx7Dw3zzJcdAcx+goC7uROYyYLcU54dlb7rE2VfilYE5fYaD3NdLIMBjzJ+0YK8OkGJxH/FM7XVu9fUWBIt6W28qjrWaqslRLNOAW2mTC4bE4FxZ2aF7WlS9l/KzKT3bX1BNrdbishrKdapDDDjxHQLKD3kfc2w7YnGzSDDBFtGEmlQlUYXJG4FiddOuu1TNNOmqzac+QPMrNjs2E5zCzlrlxWY4eBAq2AmxGrliNQLEBQdTYa5b/VD+prWy3CxtFTTLnsyz+GcPSCNY4xZVGn9+taaoEXAiTWM7FjHdSGZGZrsIqIRUQiohFaiEwRXMfcINcc4AWGbChEfMGItYORttsfPzrP1GiFnKcGNV34GG5Er3mflSKeSfs7xYgd/Lsr+II6a2sR431qGn9St0zbLeZGzSK43JBKLCvgnAlHZS5leOQ95CouCBlHXNe43sNB11LbF1KFkOR1j9xev+mcEcyUwEv3jHSSIWTDqTI51A7upvbbMwBsN7a0rchp02wj5HiXKTbbuHUbcOQcQnBkUIvaMCwFi+YXRLgbqqkn18xVzWfwkG05OJEV++2SOo04Bw5XDWlkjkRHd8oFhlOg0IJJ9bbVdfrbUCvgYJ4lddCEFc9SRwk2IMbyR45ykeS91Yk59ha7a3uLVJ9cFuCsvJgum3jIPE1bFYwo7/AHuQxoVBZFLfEt9QMpAXr5mpNrEDBMYyPMrWgt+MgpmkmnEJnaTNJkDFiwN2sGsTa2xppnCVb/MgtRL7MyZwfB4ZMRNhQhVkB7N7kklR84OhB9rVlXaq8VJfnKseo0K137AOvM7cVnSXBxz94M0fZ2TRUZTdu7bTMLjw28qo06supKN1nMtsA2bhBPhs5SaNwLlXFlG7baDrrtsa3tSFesqfP3M+piG3CFWC5ckaP/ipWw0WfN2TK7FvHOSRYm25udzasHUa2mlsVrlvuP1022jI/GHvCeUDMCjRJh4RaxWOzv8A9xNh5nWll01lze5d/tL/AHEpGEh/w/ApDGscYAVRYCtNE2jESZyxzHNqkJyZohFRCKiEVEIqIRUQmKIRGuQjLiPC451KyLfS1+o9DuKrelH4YSaOU6g1iuXJowiRWlisQwkIvY/KRaxHh6e9ZrenvWxNLYzG01KN+Y5gLiOU4vxRCZcNIt/iuVZTupBA06Wv4VNPUbkwuoXP7kDpcqdh7jGPg+Lw0sJiVZ0VTl7NjGGB1OYE76+B28qufUaXVKQTgn7kESykyIw+MEP3ppIZk7cMgJTRLm5BZrXN9PbanrKfdCBGGFlCMF3EjkzHL3HEggkUSBZXkRh3SwAXWxtffXaua3SG69XxwJKi5UUgzXA8TTDluxxBViy6shKyCxzd3cWY6HzPjXdRpTeALF8ePEKrgvUjOIYsTYl5IFK5nvGq6m/kF631sPOnKUC1e3YRKHyzZEI44sbLKzfdhFOUyl3vFmuLd0NpmNraXrN26aldpfjOcS8NY3IHJm2F5UcKIsRiuy73+EqlgbnqQwFz00P8qrb1KsMWrXLfcsr0lmM5wIW8E5aLEjD4VYGQECZi6k9Oq3PtSY/k6nmwy9VoqOTzDHg/KiRhGn/HlXXM2oB/hG2njvTdOkrTnHMrs1LH4pwIRgU1j7iszRiEzXYRUQiohFRCKiEVEIqIRUQiohFRCasKIYnHE4VZFKuoZTuDUGRG7E6GYdSCn5OhbLkLx5TcZT/+gaVfQ0v4xGBq38zjLy1Nme0yNGwtkZDr4XNyP09qW/6cwPxaTOprYfJYwbl/F9mMywSSDQaDQeBzLYjy/sd/hXD/AFzm+g+Jph+WsQpKCHDLEw7y76ne3cvv5VH+Hd/753fQPE7YXlfFFSkk0SoPgVUL5D5aiw+tTGgsP5PD36geFjtOS1ZAs80kmvko9LWJt6k1Ynp1Y75nG1h/0iTGE4DBHlKxJmUWViLkW8zrTYorXoSg3u3ckrVYMCVczauzsVEIqIRUQiohFRCKiEVEIqIRUQiohFRCKiExXDCKuwirhhFXYRWohFlohmK1chFRCZtXYTFE5M0TsVEIqIRUQiohFRCKiE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http://assets.fiercemarkets.com/files/healthit/fierceimages/va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77" y="417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93277" y="83403"/>
            <a:ext cx="7050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</a:rPr>
              <a:t>Why this workshop?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68" y="320675"/>
            <a:ext cx="3415844" cy="627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410450" cy="5105400"/>
          </a:xfrm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/>
              <a:t>collection of challenge </a:t>
            </a:r>
            <a:r>
              <a:rPr lang="en-US" sz="3200" dirty="0" smtClean="0"/>
              <a:t>&amp; prize </a:t>
            </a:r>
            <a:r>
              <a:rPr lang="en-US" sz="3200" dirty="0"/>
              <a:t>competitions, </a:t>
            </a:r>
            <a:r>
              <a:rPr lang="en-US" sz="3200" dirty="0" smtClean="0"/>
              <a:t>which </a:t>
            </a:r>
            <a:r>
              <a:rPr lang="en-US" sz="3200" dirty="0"/>
              <a:t>are run by </a:t>
            </a:r>
            <a:r>
              <a:rPr lang="en-US" sz="3200" dirty="0" smtClean="0"/>
              <a:t>50+ </a:t>
            </a:r>
            <a:r>
              <a:rPr lang="en-US" sz="3200" dirty="0"/>
              <a:t>agencies across federal government. </a:t>
            </a:r>
          </a:p>
          <a:p>
            <a:r>
              <a:rPr lang="en-US" sz="3200" dirty="0" smtClean="0"/>
              <a:t> Technical</a:t>
            </a:r>
            <a:r>
              <a:rPr lang="en-US" sz="3200" dirty="0"/>
              <a:t>, scientific, ideation, </a:t>
            </a:r>
            <a:r>
              <a:rPr lang="en-US" sz="3200" dirty="0" smtClean="0"/>
              <a:t>&amp; </a:t>
            </a:r>
            <a:r>
              <a:rPr lang="en-US" sz="3200" dirty="0"/>
              <a:t>creative competitions where the U.S. </a:t>
            </a:r>
            <a:r>
              <a:rPr lang="en-US" sz="3200" dirty="0" smtClean="0"/>
              <a:t>gov’t </a:t>
            </a:r>
            <a:r>
              <a:rPr lang="en-US" sz="3200" dirty="0"/>
              <a:t>seeks innovative solutions from the public, bringing the best ideas and talent together </a:t>
            </a:r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hope to achieve?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30350" y="1536650"/>
            <a:ext cx="7410450" cy="5038725"/>
          </a:xfrm>
        </p:spPr>
        <p:txBody>
          <a:bodyPr/>
          <a:lstStyle/>
          <a:p>
            <a:r>
              <a:rPr lang="en-US" sz="3600" dirty="0" smtClean="0"/>
              <a:t> Become informed</a:t>
            </a:r>
          </a:p>
          <a:p>
            <a:r>
              <a:rPr lang="en-US" sz="3600" dirty="0" smtClean="0"/>
              <a:t> Identity new areas of useful work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Identity those interested in these new areas of useful work</a:t>
            </a:r>
          </a:p>
          <a:p>
            <a:r>
              <a:rPr lang="en-US" sz="3600" dirty="0"/>
              <a:t> 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To attract new members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54425" y="5233988"/>
            <a:ext cx="74104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336699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Wingdings" pitchFamily="-65" charset="2"/>
              <a:buChar char="w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fontAlgn="base">
              <a:spcBef>
                <a:spcPct val="5000"/>
              </a:spcBef>
              <a:spcAft>
                <a:spcPct val="0"/>
              </a:spcAft>
              <a:buClr>
                <a:srgbClr val="336699"/>
              </a:buClr>
              <a:buFont typeface="Wingdings" pitchFamily="-65" charset="2"/>
              <a:buChar char="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kern="0" smtClean="0"/>
          </a:p>
          <a:p>
            <a:endParaRPr lang="en-US" kern="0" dirty="0"/>
          </a:p>
        </p:txBody>
      </p:sp>
      <p:pic>
        <p:nvPicPr>
          <p:cNvPr id="9" name="Picture 2" descr="http://d.gr-assets.com/books/1332838090l/10972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430"/>
            <a:ext cx="1089025" cy="14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 here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772400" cy="5038725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/>
              <a:t>Accenture Federal Services</a:t>
            </a:r>
          </a:p>
          <a:p>
            <a:pPr marL="0" indent="0">
              <a:buNone/>
            </a:pPr>
            <a:r>
              <a:rPr lang="en-US" dirty="0"/>
              <a:t>BT Global Services</a:t>
            </a:r>
          </a:p>
          <a:p>
            <a:pPr marL="0" indent="0">
              <a:buNone/>
            </a:pPr>
            <a:r>
              <a:rPr lang="en-US" dirty="0"/>
              <a:t>Cox Software Architects</a:t>
            </a:r>
          </a:p>
          <a:p>
            <a:pPr marL="0" indent="0">
              <a:buNone/>
            </a:pPr>
            <a:r>
              <a:rPr lang="en-US" dirty="0" err="1" smtClean="0"/>
              <a:t>DSSinc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HP </a:t>
            </a:r>
            <a:r>
              <a:rPr lang="en-US" dirty="0"/>
              <a:t>Enterprise Services</a:t>
            </a:r>
          </a:p>
          <a:p>
            <a:pPr marL="0" indent="0">
              <a:buNone/>
            </a:pPr>
            <a:r>
              <a:rPr lang="en-US" dirty="0" err="1"/>
              <a:t>Leidos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MedicaSoft</a:t>
            </a:r>
            <a:r>
              <a:rPr lang="en-US" dirty="0"/>
              <a:t> LLC</a:t>
            </a:r>
          </a:p>
          <a:p>
            <a:pPr marL="0" indent="0">
              <a:buNone/>
            </a:pPr>
            <a:r>
              <a:rPr lang="en-US" dirty="0" err="1"/>
              <a:t>MediSked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MedRed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OSEHRA</a:t>
            </a:r>
          </a:p>
          <a:p>
            <a:pPr marL="0" indent="0">
              <a:buNone/>
            </a:pPr>
            <a:r>
              <a:rPr lang="en-US" dirty="0"/>
              <a:t>PricewaterhouseCoopers</a:t>
            </a:r>
          </a:p>
          <a:p>
            <a:pPr marL="0" indent="0">
              <a:buNone/>
            </a:pPr>
            <a:r>
              <a:rPr lang="en-US" dirty="0"/>
              <a:t>Systems Made Simple</a:t>
            </a:r>
          </a:p>
          <a:p>
            <a:pPr marL="0" indent="0">
              <a:buNone/>
            </a:pPr>
            <a:r>
              <a:rPr lang="en-US" dirty="0"/>
              <a:t>TC9</a:t>
            </a:r>
          </a:p>
          <a:p>
            <a:pPr marL="0" indent="0">
              <a:buNone/>
            </a:pPr>
            <a:r>
              <a:rPr lang="en-US" dirty="0"/>
              <a:t>Department of Veterans Affairs</a:t>
            </a:r>
          </a:p>
          <a:p>
            <a:pPr marL="0" indent="0">
              <a:buNone/>
            </a:pPr>
            <a:r>
              <a:rPr lang="en-US" dirty="0"/>
              <a:t>CalConnect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25" y="1"/>
            <a:ext cx="7607300" cy="947738"/>
          </a:xfrm>
        </p:spPr>
        <p:txBody>
          <a:bodyPr/>
          <a:lstStyle/>
          <a:p>
            <a:pPr algn="l"/>
            <a:r>
              <a:rPr lang="en-US" dirty="0" smtClean="0"/>
              <a:t>Carpe diem – continue the   conversation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410450" cy="5257800"/>
          </a:xfrm>
        </p:spPr>
        <p:txBody>
          <a:bodyPr/>
          <a:lstStyle/>
          <a:p>
            <a:r>
              <a:rPr lang="en-US" dirty="0" smtClean="0"/>
              <a:t>Many of our invited guests know each other…but CalConnect doesn’t really know you, and you don’t really know CalConnect.</a:t>
            </a:r>
          </a:p>
          <a:p>
            <a:r>
              <a:rPr lang="en-US" sz="2800" dirty="0" smtClean="0"/>
              <a:t>Talk to those you do not yet know during </a:t>
            </a:r>
            <a:r>
              <a:rPr lang="en-US" sz="2800" dirty="0" smtClean="0"/>
              <a:t>breaks</a:t>
            </a:r>
            <a:r>
              <a:rPr lang="en-US" sz="2800" dirty="0" smtClean="0"/>
              <a:t>, during the reception</a:t>
            </a:r>
          </a:p>
          <a:p>
            <a:r>
              <a:rPr lang="en-US" sz="2800" dirty="0" smtClean="0"/>
              <a:t>Help CalConnect understand needs and requirements w.r.t to the many, many different facets of </a:t>
            </a:r>
            <a:r>
              <a:rPr lang="en-US" sz="2800" dirty="0"/>
              <a:t>healthcare </a:t>
            </a:r>
            <a:r>
              <a:rPr lang="en-US" sz="2800" dirty="0" smtClean="0"/>
              <a:t>scheduling</a:t>
            </a:r>
          </a:p>
          <a:p>
            <a:r>
              <a:rPr lang="en-US" sz="2800" dirty="0" smtClean="0"/>
              <a:t>Let CalConnect help you understand open  C&amp;S </a:t>
            </a:r>
            <a:r>
              <a:rPr lang="en-US" sz="2800" dirty="0" smtClean="0"/>
              <a:t>standards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workshop?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6" y="1496676"/>
            <a:ext cx="1685925" cy="523875"/>
          </a:xfrm>
          <a:prstGeom prst="rect">
            <a:avLst/>
          </a:prstGeom>
        </p:spPr>
      </p:pic>
      <p:pic>
        <p:nvPicPr>
          <p:cNvPr id="3074" name="Picture 2" descr="Hom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35" y="1418581"/>
            <a:ext cx="4114800" cy="10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3rd-st.com/Darpa/GrandChalleng2005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38569"/>
            <a:ext cx="4500562" cy="228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2063116" y="5257800"/>
            <a:ext cx="6623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might make a real difference in the lives of real people – if we choose to work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Welcome &amp; Introduction</a:t>
            </a:r>
          </a:p>
          <a:p>
            <a:r>
              <a:rPr lang="en-US" sz="3600" dirty="0" smtClean="0"/>
              <a:t>How CalConnect rolls</a:t>
            </a:r>
          </a:p>
          <a:p>
            <a:r>
              <a:rPr lang="en-US" sz="3600" dirty="0" smtClean="0"/>
              <a:t>Why a workshop?</a:t>
            </a:r>
          </a:p>
          <a:p>
            <a:r>
              <a:rPr lang="en-US" sz="3600" dirty="0" smtClean="0"/>
              <a:t>What we hope to achieve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anything great </a:t>
            </a:r>
            <a:r>
              <a:rPr lang="en-US" i="1" dirty="0" smtClean="0"/>
              <a:t>…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… unless </a:t>
            </a:r>
            <a:r>
              <a:rPr lang="en-US" i="1" dirty="0"/>
              <a:t>you are prepared to survive the celebration.” </a:t>
            </a:r>
            <a:r>
              <a:rPr lang="en-US" dirty="0"/>
              <a:t>– John Madden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1A8C20-0764-478E-BD9B-0F57A135C44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AutoShape 2" descr="data:image/jpeg;base64,/9j/4AAQSkZJRgABAQAAAQABAAD/2wCEAAkGBwgHBgkIBwgKCgkLDRYPDQwMDRsUFRAWIB0iIiAdHx8kKDQsJCYxJx8fLT0tMTU3Ojo6Iys/RD84QzQ5OjcBCgoKDQwNGg8PGjclHyU3Nzc3Nzc3Nzc3Nzc3Nzc3Nzc3Nzc3Nzc3Nzc3Nzc3Nzc3Nzc3Nzc3Nzc3Nzc3Nzc3N//AABEIAH8AygMBIgACEQEDEQH/xAAcAAAABwEBAAAAAAAAAAAAAAABAgMEBQYHAAj/xAA8EAACAQMCBAQEBAUDAwUBAAABAgMABBEFIQYSMUETUWFxByIygRRSkaEjQrHB0RVi8DND4VNjgqLCCP/EABoBAAMBAQEBAAAAAAAAAAAAAAADBAIBBQb/xAAjEQACAgICAgIDAQAAAAAAAAAAAQIRAyESMQQiE0EyUWEU/9oADAMBAAIRAxEAPwDbxQ5pLnFdzjNACtdQA5oaAOorkKpZjgAZJo1NdUlWHTbqWT6ViYn9KAMv4s4tkvLl44SRCDiJPT8x96qtwJPB5nAPMQ3Q7USSYXEitkbbbbUWdmdkBOBntUU5Oy7BiTJKBpXTAcAYA9andGuYoZRFJM2M7qRUNZDl9qlRpcd2ObLI/ZwelKUx+TBFosk9jGxM9vKZMqQvLsq5GCce1SnDt49vy20wYRMwWMse/wD5qpWemazDLmDVHCn+VlXf9QafvfXVjMjX4U8pUqy/mBH96fDJsknhaXZog6UNFQ8yqcYyM0OarJQa6iGQCieMPWgBagzSHiOegxXYc770ALFgO9BzjzpHkP8AM1CEUdWoAFf+pSg60mCozgb0dDnFAClJuKUPSkmDE9DXGdQCpnr0o/IKJyN5fvXYag6MSzqdyaVR84prLMvnQxSjzpqi6FuRIo1KA03hPMKcKNqwzQaqx8QtVXS+HJG5wJJmEca5+o7kgfYVZ6oXxis3uOGre5jzi0u1kfH5SGXP/wBhWJuojMUVKaTM1uBHymVWTmbc+f3pIScyAnFNPxObQAKN+hAoYoJbnlVWKo3l3qGWz1MceKosOnSK6j51I9DmrPpytyY5hnGw86zy30zUEmBtYpVGcBo5Bt6mpnTtS1KKUQzLyN0y22f7Upqtm+9F/gJyAXxy96PNZJf3drFKSEEysDjrjc1RbvX9Stpmt4LR3k6ZAyBnvUtwJf6vfcSRR6gsiIgJZX9tiP2pmO20T5o1FmqGX8tBiRupoSwU4UUUsT1Jr0TzAeRf5m/Suyo35aLXUAH5z2oOY+dBQ0ABXUNdQAFKR/SKJihTY4oAW7Ukvbc575pQdMUBUnqaACnHM2SaEc2O9GA3J86NQBnVpqrTbsftmpOC/AIBrPrS9aGTDbVLwX3MRg9av4poXJbNDsbxHAAO9SaSAjY1QLO7Ix8+9T2n37cwBao5LYxIsuaieK7cXfDeoxFC+bdiFHmBkf0pzHPzdKrvxA4yh4S0mOYRrPe3UnhW0LHAJ7s3+0f+Kw1ao6nTsxWdSmUXBIJO1K2EzLIqgAA9dqDVHf8A1Wd5EVGdy5VFwoz5DsK6zXxY3P5d68+arR7MJclZc7BI3h5pAM+Y6mozUpouYPA3MqMBzAbA+9Io5hhX8VMEU7BSccxphcRSrtYTxsjOCYjIAM5zS1GxnTLvOlg9paXN9E4ZkCmWMkcpztnH2qW4RaP/AF2OK2PNEkLkknftVE1F7mfTfw1xeQ+I5wI4m+nG4/cdKs3woW4fUp5JgQI7bB9yR/g0zGvdE+eljbNKPWjEDkz3ouaOfor0DyTgAFBNDgEZFcucefpQnIFAAAYXpmuYYANDjC/LXEbDzoADYAVxG2RQj2zXHcUAFrj5ijVxFAAo2R7UcUjuDSiMD160AHrqCuzQB56u25rlsHbPandncBSBzVGpFIeZ5Dg9d6ib7X7OyYqkvjSD+WPf9+lVrIqMdl+tr0K2Oapiy1FQedmCov1MxwBWKzcYX5JFvHFGPzH5jURfapqGobXl3LIv5ObC/oNqRKSvRqmbrrPxT0PRoytvMdSuB0itj8ufV+g+2axfiziS+4p1iTUL84z8scSt8sSjsP8APc1DYowBxWG7OlusdSXV7ANLgXtsuJP/AHE/N9u9SmjtlZUG7AdB3qhWlxLZXKXEJw6HPv5g+h6VdrEs9rHq1gGEB2kA/wC03dT6VPnx2rRb4uZR9WWgpBf2nJNGkisoPKwzTO3s7SGMo0pjAI+WWESYxjbz7CmVlqhtrti4Ajfc46A+dTQ1rTyWd0Ru5zjapFaL7QzSCytg9zboSxPzysoHNjsB0A9q1H4f6e9poTXcyeHNeN4nKRuqfyj9N/vWZcR3U+g2uj6re6as1pcTti0dzGXUDOTjpnyNaFwv8SuG9eRIEuTZ3T7C3uvkJPkrfSfbNVYcb/JkHlZ1L1iW8UYGibbY3FGyMd6oIgQaGi5H+6h5h6/egAwNDmiZHfNJz3EFuvPPIsSju7BR+9ALfQvmhzUFNxboMJHNqUTb4+QF9/sDUhNqNvAP4niLg4JEZYZ9wDXLRpwku0Pc121N4rqCYkRSq7A4ZQdwfalOcetdMhzRSKDmHrXcwoAMHYd80bxPQUnmu+1AHkTXddu9VuH+ZorbmPJApwMevmaigM1zfUfehU4NdAELRiuBRumM96McctACNL2yc8ZBG4NInrQqSpyrcp86ADyIADVz+FGv2+la6dO1IKdO1HETl91jforexzg/byqnli6AuoB9KRcDPTNdYI0H4j3Oj6ZxDJYaFC7SQki5ycIrflUHy7npUtwVFoc2qRXRA1KzRczAxFPBbI3Zf5uvscGoKd7PinhL8fKo/wBb0rkiuWHW4hOySHzI6GkbL8foS6fq1mqJaNmQhR8pAyGDjuevXsffC+MbKFklVXo1X416WdV4Rt7m3Ic2lwJhjupQj+4rz8NgGUfKeoNentLmseJuEmawUi2uEPLE3WF+6e2d/vXnTiHT20nWp7aRcKXOAe3pTVrRPVotHBnxI1fh3kgmZtQ00beBKx54x/sbt7Hb2rc+GOJ9I4ks1n0u7V2/ngf5ZIz5Ff79K8rxoUJGdqd2k89ncRXdlM1vdQnmimj2KN/zt3rrjZmz1yBUZr2sWGi2ZutTuVghzgZ3LHyUDcn0FNuCNfXibhix1XCrJMmJkHRZFOGH6isg+N19PLxlFZy5ENtaIYR2PMTzH9gPtSZOkOxQU5pMm9Z+J13dO0WjQraw52mkAaRvUDov71Vp7+7vZTLd3Us8n5pWLH7Z6VW4ZSMb9akoZtqklJs9/BixRXqiXgmZfmKlyN+XGcmrFHql3MGVicySGdzy/UVblzkdsnH3qs2cxVkdDhlIIPkRvUgmqC1ubdXhSSIFFPycvMA/MEJ6cud9hnp16URDyOSaaSaLXDq9/wA7PLzSF5xKwbcDl6qoOwHt0NWTSeIxJIsc7FGeVsBgcBcZGST/AE/Sqjb3djIgt5XZGtYggXmDcrFuYscY658qknghdD+HnRlUE8h64AY7EbHZc9sZApik0RShimqmqZfrS8gu4Y5YXyrglQRgnHXY0uRkVl/4m5t3hlhnbEX0Hry561fNA1ePVLbJws6YEif3HpTYT5aJfI8SWFcltD515Tt0pYdB0pObqMUqv0j2phGeKG+o+9cvWub6j70ZBXToc7pv/LuKFTkUA2agHyOy+tdOHOKBVZzyorM3XCjNKEZFWz4ZOttrouJEHIRyAkefWszlxVjMUHklxKvG/iJ2z6UR0qS4qhhteKNSjsyBElw3Jy9Bncj9SaYAhxn9RWk7QtqnQrpN/Jpt6J4xkMrRyIejowwVP/OoFWjQIo7nTLxJ7lEijPixxfUZWxuOXI7d/QVUCu9TXDN7FaXEjTlyyqGiQAcrsGHyt6Yz2/rXGn9DMUkns1H4ea3Z2N7FaWNu0NheEiRHcsYpBgdST8v9m9KT+NXDHjWY1q1T50PLMAP0NQUbPeRPaaHCLa2mf8TEAx5jIAcoWJI2wQOgOBWoaBOnEnCbWt48cs3g+DchWDYbl7kd+n3zRZ2capnm2Jy0fMDk9KWhbmXlNH1bT5NG12806dSpjkIXPcZ2pOPaT3piYiSpm2//AM+XnicN6lZMwLW9+zBe4VlX+4ND8c+HHvtKh1y0j5pbAETgDcwnqf8A4nf2Jqt/Ae/FnxTqOnSdL238SM/7kOcfox/StvuVWRGjkUMjKVZSMgg9RS5I3CVOzybBJsBn2NPoZGyMb1N/EPgmfha/NxaRs+k3D5gkA/6JP/bby9D3HrVXimIbv7jrUk4Hr4c9ok0ci6Dozc2OisMge3lUrDqLpyhjC7qflWQFTzY2qDjaGX60Rm8/pNOeX6VSdh5JKOYe29YtLsoV/RZk1GMq63NtKhkHzyIuQ2O2Qf61JaddWkEfIkqnmJGJHGfLFU23juLcZEKZx1gblOfMA7Cn9sxkeNZ1kIXciaNSD5/NWrRqPK9ouiSRJAI40RFAwAvQUbTNQl069S5g6jqPzL3FVue/jtYEAwq8yoPIZIFWp5YOHtas5mHjadfQeErtghZOpH3G4+9YT2OyuMY8Wrs0iK5iu7eKeFso68w9Kdr9I9qoFrqn+h3sdo8gOn3TFrWQdUPdG8xv19fTe8xTq0SNnqoNVwmpHz2bC4PXR4vx8x96N0IoBu59zRpNsGmCARQS7Mp9MUK7LmiStzYoAVU5Q1eeCLfw3tmZOcK4eTboCaoUZ+Ujzqz2eqXFt4c1uzBgoxysR/SlZrcaRV4jUZtsidfjlTiHUo5FPim7kyCO3McftipPReHUvILiW4u/w7JEzISByEgE4b9OtPHlfWdS/G3kUSy8oUlEwXxsM+Z7fYUhq63UtzLpVtC8McTBZiwwWbrg+npWfkb0tDPhjG3Ld9EAgMoTw1JLdABk58qUhV45ehV1PQjv5EVbdB0qz0+GS7viIwn1yse/p5+W1PJ9Jfia6u9UlxYxJb4i51+oIDgt6n+wpkcysXLxZRjd7Aia71vTI7bTo1gjgZp4IlJUFv5gGJ+rfI37eoqzcF67ZaNrkMb3PjJqUa+NMv0LJk7eu5+r1PnWZ6TPc3DJawSmN05p4w0nJyEAEkHscD9qs8V7ZWd+ttbgXXicksFw42jnBOyjAPLnA79vKmb67MJqcX9dL+El8d9C/CahZ61CFCTfwpCPMdD/AGrOTuAw/atk4xaTiP4Yl7oE3luPmGMEOp7jsfOsXsm54d+1dgxGRNdlz+GFwLfjvR3z9cjx9fNDXoubrXlzhi6Wx4j0q4Y8qxXkRZvIFgCf0Jr1CXDP170TMxAvbG21CzltL2BJ7eZOWSNxkMKw3jn4X3+jzPeaCkl9YHLNCN5YR/8Atfbf361u/iKDiiO2WzS2rGwyOHR5MjYYPUEHBB7U5jndNlcj061u3xA0ng5NPl1TiWCOFhsJoPkmkPYLj6j7154l1CNriU2scot+b+EszhpAvbmIAGfYUieJl2PykTsF5y4BRT7fL/Q4p/ZX8D6jZxXCusLzKJTz7cufaq/ZeLd48GE9cZzS19ZXKqEUKWbpg5pNUyv/AEa0Xb4i6RFYW0d5ZMRZT7ABs+E43wO+D1BzUrw/zcUcFPaEh7iNQ8HpKm4/x7Go2Erq/Cz2FyCykIwB+oMMH/P60PCsFxpaJDZc/iZPKB/Mx2+5rnLejjcpLbLBaRtrmh2MdurteW8qukYGDjoQc9Bj+laFBY3ghjDPGGCjIB2BxTXhzSF0ixCE81xJvK3r5D0FTYkUADNU4sVK2efm8huVR6PF6j5j70eQfKKLgjPvRTzHoKeSAlsDAoHQqqk9W3oOUg7ijO7OAv8AKOgoAIDipnSpOe3C4+ZNiPOoblPlTzTZjDMVYfI39e1LmrQ7DLjMsaNcRMrW4CkH6u4qUtXhjRp74ySSk5I5svIaZ2MnyfxMYO67U7gsiA10d+Y83vmpJHqx2SUNg+p3SzaqyrHGCY4xskQ8/U7dT+1PkhTWImS6Jh0WIfxCXKGYDvt0HTH6nypil6htjLqJK2cIywUZ38z3PaoDWtY1DXI2g06EwWYcN4XMAZMfm/wP3reKMpMXnywxqvsrrTfhNSE1oXKxzFoi2x5c7Z+2M/erfFewR3P4TTrXxg5SaynkVXdJMA4AI2BPy+4FV660DU2QP+E6j/1F/wA1P6CNTi09Lb8FGlzbsXtrn+GXTP1KCc7HJOexq2SR5mKTuv2TehiawlvRd3CeFqsTHwSSW8cElsgbAj5v1HtWZ2v8KeWI9A5FaC2jzadDNPcMzyToLm3iVsFZcnnDHpjruDvgVRZLG6GoSt4WAXJ+oefvRF7O5YpLQo4BQoeh616K+H2rvrfCOmXznMrReHKfN0JVv3GfvXnt7WfwzlP3FXH4ecfafwtw81lqUd2834h5EjhRThTjuSB1rUxETegCdzjPv1qh8ZfFTRuG7qSwt431G/jJDpCwEcbDszefoAftWf8AFHxf1HUrS4stGtDp8Uq8n4hpOaXHfGNlyNvvWYBW8t/elmyb4w4nv+LNYbUdQIXA5YYFPywr5D+571HaZLHFdr4wzG/yn0z0NNeVvKu5T5UPao6nTs0ey08W1qT8u/zDB/55fvTyzsZ7iRIrKzluJTsvhoTj3NVXhz8Rfosdwzm25hbthuhYYHr0/pW6fCbXn1XhYQXblrzTZTZzPj6+X6T78uKm+Bt+zLH5KS0hrw7wHdRRrJqlwI+YZ8GHcj0LHb9B96t9hotnYKotrVFZf+4d2P3p2ZF7t+1d4qfmx9qbHHGPSJ55Zz7Yfw38q7w28qTM8Y6v+1B+Jj/P+1MFU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H8AygMBIgACEQEDEQH/xAAcAAAABwEBAAAAAAAAAAAAAAABAgMEBQYHAAj/xAA8EAACAQMCBAQEBAUDAwUBAAABAgMABBEFIQYSMUETUWFxByIygRRSkaEjQrHB0RVi8DND4VNjgqLCCP/EABoBAAMBAQEBAAAAAAAAAAAAAAADBAIBBQb/xAAjEQACAgICAgIDAQAAAAAAAAAAAQIRAyESMQQiE0EyUWEU/9oADAMBAAIRAxEAPwDbxQ5pLnFdzjNACtdQA5oaAOorkKpZjgAZJo1NdUlWHTbqWT6ViYn9KAMv4s4tkvLl44SRCDiJPT8x96qtwJPB5nAPMQ3Q7USSYXEitkbbbbUWdmdkBOBntUU5Oy7BiTJKBpXTAcAYA9andGuYoZRFJM2M7qRUNZDl9qlRpcd2ObLI/ZwelKUx+TBFosk9jGxM9vKZMqQvLsq5GCce1SnDt49vy20wYRMwWMse/wD5qpWemazDLmDVHCn+VlXf9QafvfXVjMjX4U8pUqy/mBH96fDJsknhaXZog6UNFQ8yqcYyM0OarJQa6iGQCieMPWgBagzSHiOegxXYc770ALFgO9BzjzpHkP8AM1CEUdWoAFf+pSg60mCozgb0dDnFAClJuKUPSkmDE9DXGdQCpnr0o/IKJyN5fvXYag6MSzqdyaVR84prLMvnQxSjzpqi6FuRIo1KA03hPMKcKNqwzQaqx8QtVXS+HJG5wJJmEca5+o7kgfYVZ6oXxis3uOGre5jzi0u1kfH5SGXP/wBhWJuojMUVKaTM1uBHymVWTmbc+f3pIScyAnFNPxObQAKN+hAoYoJbnlVWKo3l3qGWz1MceKosOnSK6j51I9DmrPpytyY5hnGw86zy30zUEmBtYpVGcBo5Bt6mpnTtS1KKUQzLyN0y22f7Upqtm+9F/gJyAXxy96PNZJf3drFKSEEysDjrjc1RbvX9Stpmt4LR3k6ZAyBnvUtwJf6vfcSRR6gsiIgJZX9tiP2pmO20T5o1FmqGX8tBiRupoSwU4UUUsT1Jr0TzAeRf5m/Suyo35aLXUAH5z2oOY+dBQ0ABXUNdQAFKR/SKJihTY4oAW7Ukvbc575pQdMUBUnqaACnHM2SaEc2O9GA3J86NQBnVpqrTbsftmpOC/AIBrPrS9aGTDbVLwX3MRg9av4poXJbNDsbxHAAO9SaSAjY1QLO7Ix8+9T2n37cwBao5LYxIsuaieK7cXfDeoxFC+bdiFHmBkf0pzHPzdKrvxA4yh4S0mOYRrPe3UnhW0LHAJ7s3+0f+Kw1ao6nTsxWdSmUXBIJO1K2EzLIqgAA9dqDVHf8A1Wd5EVGdy5VFwoz5DsK6zXxY3P5d68+arR7MJclZc7BI3h5pAM+Y6mozUpouYPA3MqMBzAbA+9Io5hhX8VMEU7BSccxphcRSrtYTxsjOCYjIAM5zS1GxnTLvOlg9paXN9E4ZkCmWMkcpztnH2qW4RaP/AF2OK2PNEkLkknftVE1F7mfTfw1xeQ+I5wI4m+nG4/cdKs3woW4fUp5JgQI7bB9yR/g0zGvdE+eljbNKPWjEDkz3ouaOfor0DyTgAFBNDgEZFcucefpQnIFAAAYXpmuYYANDjC/LXEbDzoADYAVxG2RQj2zXHcUAFrj5ijVxFAAo2R7UcUjuDSiMD160AHrqCuzQB56u25rlsHbPandncBSBzVGpFIeZ5Dg9d6ib7X7OyYqkvjSD+WPf9+lVrIqMdl+tr0K2Oapiy1FQedmCov1MxwBWKzcYX5JFvHFGPzH5jURfapqGobXl3LIv5ObC/oNqRKSvRqmbrrPxT0PRoytvMdSuB0itj8ufV+g+2axfiziS+4p1iTUL84z8scSt8sSjsP8APc1DYowBxWG7OlusdSXV7ANLgXtsuJP/AHE/N9u9SmjtlZUG7AdB3qhWlxLZXKXEJw6HPv5g+h6VdrEs9rHq1gGEB2kA/wC03dT6VPnx2rRb4uZR9WWgpBf2nJNGkisoPKwzTO3s7SGMo0pjAI+WWESYxjbz7CmVlqhtrti4Ajfc46A+dTQ1rTyWd0Ru5zjapFaL7QzSCytg9zboSxPzysoHNjsB0A9q1H4f6e9poTXcyeHNeN4nKRuqfyj9N/vWZcR3U+g2uj6re6as1pcTti0dzGXUDOTjpnyNaFwv8SuG9eRIEuTZ3T7C3uvkJPkrfSfbNVYcb/JkHlZ1L1iW8UYGibbY3FGyMd6oIgQaGi5H+6h5h6/egAwNDmiZHfNJz3EFuvPPIsSju7BR+9ALfQvmhzUFNxboMJHNqUTb4+QF9/sDUhNqNvAP4niLg4JEZYZ9wDXLRpwku0Pc121N4rqCYkRSq7A4ZQdwfalOcetdMhzRSKDmHrXcwoAMHYd80bxPQUnmu+1AHkTXddu9VuH+ZorbmPJApwMevmaigM1zfUfehU4NdAELRiuBRumM96McctACNL2yc8ZBG4NInrQqSpyrcp86ADyIADVz+FGv2+la6dO1IKdO1HETl91jforexzg/byqnli6AuoB9KRcDPTNdYI0H4j3Oj6ZxDJYaFC7SQki5ycIrflUHy7npUtwVFoc2qRXRA1KzRczAxFPBbI3Zf5uvscGoKd7PinhL8fKo/wBb0rkiuWHW4hOySHzI6GkbL8foS6fq1mqJaNmQhR8pAyGDjuevXsffC+MbKFklVXo1X416WdV4Rt7m3Ic2lwJhjupQj+4rz8NgGUfKeoNentLmseJuEmawUi2uEPLE3WF+6e2d/vXnTiHT20nWp7aRcKXOAe3pTVrRPVotHBnxI1fh3kgmZtQ00beBKx54x/sbt7Hb2rc+GOJ9I4ks1n0u7V2/ngf5ZIz5Ff79K8rxoUJGdqd2k89ncRXdlM1vdQnmimj2KN/zt3rrjZmz1yBUZr2sWGi2ZutTuVghzgZ3LHyUDcn0FNuCNfXibhix1XCrJMmJkHRZFOGH6isg+N19PLxlFZy5ENtaIYR2PMTzH9gPtSZOkOxQU5pMm9Z+J13dO0WjQraw52mkAaRvUDov71Vp7+7vZTLd3Us8n5pWLH7Z6VW4ZSMb9akoZtqklJs9/BixRXqiXgmZfmKlyN+XGcmrFHql3MGVicySGdzy/UVblzkdsnH3qs2cxVkdDhlIIPkRvUgmqC1ubdXhSSIFFPycvMA/MEJ6cud9hnp16URDyOSaaSaLXDq9/wA7PLzSF5xKwbcDl6qoOwHt0NWTSeIxJIsc7FGeVsBgcBcZGST/AE/Sqjb3djIgt5XZGtYggXmDcrFuYscY658qknghdD+HnRlUE8h64AY7EbHZc9sZApik0RShimqmqZfrS8gu4Y5YXyrglQRgnHXY0uRkVl/4m5t3hlhnbEX0Hry561fNA1ePVLbJws6YEif3HpTYT5aJfI8SWFcltD515Tt0pYdB0pObqMUqv0j2phGeKG+o+9cvWub6j70ZBXToc7pv/LuKFTkUA2agHyOy+tdOHOKBVZzyorM3XCjNKEZFWz4ZOttrouJEHIRyAkefWszlxVjMUHklxKvG/iJ2z6UR0qS4qhhteKNSjsyBElw3Jy9Bncj9SaYAhxn9RWk7QtqnQrpN/Jpt6J4xkMrRyIejowwVP/OoFWjQIo7nTLxJ7lEijPixxfUZWxuOXI7d/QVUCu9TXDN7FaXEjTlyyqGiQAcrsGHyt6Yz2/rXGn9DMUkns1H4ea3Z2N7FaWNu0NheEiRHcsYpBgdST8v9m9KT+NXDHjWY1q1T50PLMAP0NQUbPeRPaaHCLa2mf8TEAx5jIAcoWJI2wQOgOBWoaBOnEnCbWt48cs3g+DchWDYbl7kd+n3zRZ2capnm2Jy0fMDk9KWhbmXlNH1bT5NG12806dSpjkIXPcZ2pOPaT3piYiSpm2//AM+XnicN6lZMwLW9+zBe4VlX+4ND8c+HHvtKh1y0j5pbAETgDcwnqf8A4nf2Jqt/Ae/FnxTqOnSdL238SM/7kOcfox/StvuVWRGjkUMjKVZSMgg9RS5I3CVOzybBJsBn2NPoZGyMb1N/EPgmfha/NxaRs+k3D5gkA/6JP/bby9D3HrVXimIbv7jrUk4Hr4c9ok0ci6Dozc2OisMge3lUrDqLpyhjC7qflWQFTzY2qDjaGX60Rm8/pNOeX6VSdh5JKOYe29YtLsoV/RZk1GMq63NtKhkHzyIuQ2O2Qf61JaddWkEfIkqnmJGJHGfLFU23juLcZEKZx1gblOfMA7Cn9sxkeNZ1kIXciaNSD5/NWrRqPK9ouiSRJAI40RFAwAvQUbTNQl069S5g6jqPzL3FVue/jtYEAwq8yoPIZIFWp5YOHtas5mHjadfQeErtghZOpH3G4+9YT2OyuMY8Wrs0iK5iu7eKeFso68w9Kdr9I9qoFrqn+h3sdo8gOn3TFrWQdUPdG8xv19fTe8xTq0SNnqoNVwmpHz2bC4PXR4vx8x96N0IoBu59zRpNsGmCARQS7Mp9MUK7LmiStzYoAVU5Q1eeCLfw3tmZOcK4eTboCaoUZ+Ujzqz2eqXFt4c1uzBgoxysR/SlZrcaRV4jUZtsidfjlTiHUo5FPim7kyCO3McftipPReHUvILiW4u/w7JEzISByEgE4b9OtPHlfWdS/G3kUSy8oUlEwXxsM+Z7fYUhq63UtzLpVtC8McTBZiwwWbrg+npWfkb0tDPhjG3Ld9EAgMoTw1JLdABk58qUhV45ehV1PQjv5EVbdB0qz0+GS7viIwn1yse/p5+W1PJ9Jfia6u9UlxYxJb4i51+oIDgt6n+wpkcysXLxZRjd7Aia71vTI7bTo1gjgZp4IlJUFv5gGJ+rfI37eoqzcF67ZaNrkMb3PjJqUa+NMv0LJk7eu5+r1PnWZ6TPc3DJawSmN05p4w0nJyEAEkHscD9qs8V7ZWd+ttbgXXicksFw42jnBOyjAPLnA79vKmb67MJqcX9dL+El8d9C/CahZ61CFCTfwpCPMdD/AGrOTuAw/atk4xaTiP4Yl7oE3luPmGMEOp7jsfOsXsm54d+1dgxGRNdlz+GFwLfjvR3z9cjx9fNDXoubrXlzhi6Wx4j0q4Y8qxXkRZvIFgCf0Jr1CXDP170TMxAvbG21CzltL2BJ7eZOWSNxkMKw3jn4X3+jzPeaCkl9YHLNCN5YR/8Atfbf361u/iKDiiO2WzS2rGwyOHR5MjYYPUEHBB7U5jndNlcj061u3xA0ng5NPl1TiWCOFhsJoPkmkPYLj6j7154l1CNriU2scot+b+EszhpAvbmIAGfYUieJl2PykTsF5y4BRT7fL/Q4p/ZX8D6jZxXCusLzKJTz7cufaq/ZeLd48GE9cZzS19ZXKqEUKWbpg5pNUyv/AEa0Xb4i6RFYW0d5ZMRZT7ABs+E43wO+D1BzUrw/zcUcFPaEh7iNQ8HpKm4/x7Go2Erq/Cz2FyCykIwB+oMMH/P60PCsFxpaJDZc/iZPKB/Mx2+5rnLejjcpLbLBaRtrmh2MdurteW8qukYGDjoQc9Bj+laFBY3ghjDPGGCjIB2BxTXhzSF0ixCE81xJvK3r5D0FTYkUADNU4sVK2efm8huVR6PF6j5j70eQfKKLgjPvRTzHoKeSAlsDAoHQqqk9W3oOUg7ijO7OAv8AKOgoAIDipnSpOe3C4+ZNiPOoblPlTzTZjDMVYfI39e1LmrQ7DLjMsaNcRMrW4CkH6u4qUtXhjRp74ySSk5I5svIaZ2MnyfxMYO67U7gsiA10d+Y83vmpJHqx2SUNg+p3SzaqyrHGCY4xskQ8/U7dT+1PkhTWImS6Jh0WIfxCXKGYDvt0HTH6nypil6htjLqJK2cIywUZ38z3PaoDWtY1DXI2g06EwWYcN4XMAZMfm/wP3reKMpMXnywxqvsrrTfhNSE1oXKxzFoi2x5c7Z+2M/erfFewR3P4TTrXxg5SaynkVXdJMA4AI2BPy+4FV660DU2QP+E6j/1F/wA1P6CNTi09Lb8FGlzbsXtrn+GXTP1KCc7HJOexq2SR5mKTuv2TehiawlvRd3CeFqsTHwSSW8cElsgbAj5v1HtWZ2v8KeWI9A5FaC2jzadDNPcMzyToLm3iVsFZcnnDHpjruDvgVRZLG6GoSt4WAXJ+oefvRF7O5YpLQo4BQoeh616K+H2rvrfCOmXznMrReHKfN0JVv3GfvXnt7WfwzlP3FXH4ecfafwtw81lqUd2834h5EjhRThTjuSB1rUxETegCdzjPv1qh8ZfFTRuG7qSwt431G/jJDpCwEcbDszefoAftWf8AFHxf1HUrS4stGtDp8Uq8n4hpOaXHfGNlyNvvWYBW8t/elmyb4w4nv+LNYbUdQIXA5YYFPywr5D+571HaZLHFdr4wzG/yn0z0NNeVvKu5T5UPao6nTs0ey08W1qT8u/zDB/55fvTyzsZ7iRIrKzluJTsvhoTj3NVXhz8Rfosdwzm25hbthuhYYHr0/pW6fCbXn1XhYQXblrzTZTZzPj6+X6T78uKm+Bt+zLH5KS0hrw7wHdRRrJqlwI+YZ8GHcj0LHb9B96t9hotnYKotrVFZf+4d2P3p2ZF7t+1d4qfmx9qbHHGPSJ55Zz7Yfw38q7w28qTM8Y6v+1B+Jj/P+1MFU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H8AygMBIgACEQEDEQH/xAAcAAAABwEBAAAAAAAAAAAAAAABAgMEBQYHAAj/xAA8EAACAQMCBAQEBAUDAwUBAAABAgMABBEFIQYSMUETUWFxByIygRRSkaEjQrHB0RVi8DND4VNjgqLCCP/EABoBAAMBAQEBAAAAAAAAAAAAAAADBAIBBQb/xAAjEQACAgICAgIDAQAAAAAAAAAAAQIRAyESMQQiE0EyUWEU/9oADAMBAAIRAxEAPwDbxQ5pLnFdzjNACtdQA5oaAOorkKpZjgAZJo1NdUlWHTbqWT6ViYn9KAMv4s4tkvLl44SRCDiJPT8x96qtwJPB5nAPMQ3Q7USSYXEitkbbbbUWdmdkBOBntUU5Oy7BiTJKBpXTAcAYA9andGuYoZRFJM2M7qRUNZDl9qlRpcd2ObLI/ZwelKUx+TBFosk9jGxM9vKZMqQvLsq5GCce1SnDt49vy20wYRMwWMse/wD5qpWemazDLmDVHCn+VlXf9QafvfXVjMjX4U8pUqy/mBH96fDJsknhaXZog6UNFQ8yqcYyM0OarJQa6iGQCieMPWgBagzSHiOegxXYc770ALFgO9BzjzpHkP8AM1CEUdWoAFf+pSg60mCozgb0dDnFAClJuKUPSkmDE9DXGdQCpnr0o/IKJyN5fvXYag6MSzqdyaVR84prLMvnQxSjzpqi6FuRIo1KA03hPMKcKNqwzQaqx8QtVXS+HJG5wJJmEca5+o7kgfYVZ6oXxis3uOGre5jzi0u1kfH5SGXP/wBhWJuojMUVKaTM1uBHymVWTmbc+f3pIScyAnFNPxObQAKN+hAoYoJbnlVWKo3l3qGWz1MceKosOnSK6j51I9DmrPpytyY5hnGw86zy30zUEmBtYpVGcBo5Bt6mpnTtS1KKUQzLyN0y22f7Upqtm+9F/gJyAXxy96PNZJf3drFKSEEysDjrjc1RbvX9Stpmt4LR3k6ZAyBnvUtwJf6vfcSRR6gsiIgJZX9tiP2pmO20T5o1FmqGX8tBiRupoSwU4UUUsT1Jr0TzAeRf5m/Suyo35aLXUAH5z2oOY+dBQ0ABXUNdQAFKR/SKJihTY4oAW7Ukvbc575pQdMUBUnqaACnHM2SaEc2O9GA3J86NQBnVpqrTbsftmpOC/AIBrPrS9aGTDbVLwX3MRg9av4poXJbNDsbxHAAO9SaSAjY1QLO7Ix8+9T2n37cwBao5LYxIsuaieK7cXfDeoxFC+bdiFHmBkf0pzHPzdKrvxA4yh4S0mOYRrPe3UnhW0LHAJ7s3+0f+Kw1ao6nTsxWdSmUXBIJO1K2EzLIqgAA9dqDVHf8A1Wd5EVGdy5VFwoz5DsK6zXxY3P5d68+arR7MJclZc7BI3h5pAM+Y6mozUpouYPA3MqMBzAbA+9Io5hhX8VMEU7BSccxphcRSrtYTxsjOCYjIAM5zS1GxnTLvOlg9paXN9E4ZkCmWMkcpztnH2qW4RaP/AF2OK2PNEkLkknftVE1F7mfTfw1xeQ+I5wI4m+nG4/cdKs3woW4fUp5JgQI7bB9yR/g0zGvdE+eljbNKPWjEDkz3ouaOfor0DyTgAFBNDgEZFcucefpQnIFAAAYXpmuYYANDjC/LXEbDzoADYAVxG2RQj2zXHcUAFrj5ijVxFAAo2R7UcUjuDSiMD160AHrqCuzQB56u25rlsHbPandncBSBzVGpFIeZ5Dg9d6ib7X7OyYqkvjSD+WPf9+lVrIqMdl+tr0K2Oapiy1FQedmCov1MxwBWKzcYX5JFvHFGPzH5jURfapqGobXl3LIv5ObC/oNqRKSvRqmbrrPxT0PRoytvMdSuB0itj8ufV+g+2axfiziS+4p1iTUL84z8scSt8sSjsP8APc1DYowBxWG7OlusdSXV7ANLgXtsuJP/AHE/N9u9SmjtlZUG7AdB3qhWlxLZXKXEJw6HPv5g+h6VdrEs9rHq1gGEB2kA/wC03dT6VPnx2rRb4uZR9WWgpBf2nJNGkisoPKwzTO3s7SGMo0pjAI+WWESYxjbz7CmVlqhtrti4Ajfc46A+dTQ1rTyWd0Ru5zjapFaL7QzSCytg9zboSxPzysoHNjsB0A9q1H4f6e9poTXcyeHNeN4nKRuqfyj9N/vWZcR3U+g2uj6re6as1pcTti0dzGXUDOTjpnyNaFwv8SuG9eRIEuTZ3T7C3uvkJPkrfSfbNVYcb/JkHlZ1L1iW8UYGibbY3FGyMd6oIgQaGi5H+6h5h6/egAwNDmiZHfNJz3EFuvPPIsSju7BR+9ALfQvmhzUFNxboMJHNqUTb4+QF9/sDUhNqNvAP4niLg4JEZYZ9wDXLRpwku0Pc121N4rqCYkRSq7A4ZQdwfalOcetdMhzRSKDmHrXcwoAMHYd80bxPQUnmu+1AHkTXddu9VuH+ZorbmPJApwMevmaigM1zfUfehU4NdAELRiuBRumM96McctACNL2yc8ZBG4NInrQqSpyrcp86ADyIADVz+FGv2+la6dO1IKdO1HETl91jforexzg/byqnli6AuoB9KRcDPTNdYI0H4j3Oj6ZxDJYaFC7SQki5ycIrflUHy7npUtwVFoc2qRXRA1KzRczAxFPBbI3Zf5uvscGoKd7PinhL8fKo/wBb0rkiuWHW4hOySHzI6GkbL8foS6fq1mqJaNmQhR8pAyGDjuevXsffC+MbKFklVXo1X416WdV4Rt7m3Ic2lwJhjupQj+4rz8NgGUfKeoNentLmseJuEmawUi2uEPLE3WF+6e2d/vXnTiHT20nWp7aRcKXOAe3pTVrRPVotHBnxI1fh3kgmZtQ00beBKx54x/sbt7Hb2rc+GOJ9I4ks1n0u7V2/ngf5ZIz5Ff79K8rxoUJGdqd2k89ncRXdlM1vdQnmimj2KN/zt3rrjZmz1yBUZr2sWGi2ZutTuVghzgZ3LHyUDcn0FNuCNfXibhix1XCrJMmJkHRZFOGH6isg+N19PLxlFZy5ENtaIYR2PMTzH9gPtSZOkOxQU5pMm9Z+J13dO0WjQraw52mkAaRvUDov71Vp7+7vZTLd3Us8n5pWLH7Z6VW4ZSMb9akoZtqklJs9/BixRXqiXgmZfmKlyN+XGcmrFHql3MGVicySGdzy/UVblzkdsnH3qs2cxVkdDhlIIPkRvUgmqC1ubdXhSSIFFPycvMA/MEJ6cud9hnp16URDyOSaaSaLXDq9/wA7PLzSF5xKwbcDl6qoOwHt0NWTSeIxJIsc7FGeVsBgcBcZGST/AE/Sqjb3djIgt5XZGtYggXmDcrFuYscY658qknghdD+HnRlUE8h64AY7EbHZc9sZApik0RShimqmqZfrS8gu4Y5YXyrglQRgnHXY0uRkVl/4m5t3hlhnbEX0Hry561fNA1ePVLbJws6YEif3HpTYT5aJfI8SWFcltD515Tt0pYdB0pObqMUqv0j2phGeKG+o+9cvWub6j70ZBXToc7pv/LuKFTkUA2agHyOy+tdOHOKBVZzyorM3XCjNKEZFWz4ZOttrouJEHIRyAkefWszlxVjMUHklxKvG/iJ2z6UR0qS4qhhteKNSjsyBElw3Jy9Bncj9SaYAhxn9RWk7QtqnQrpN/Jpt6J4xkMrRyIejowwVP/OoFWjQIo7nTLxJ7lEijPixxfUZWxuOXI7d/QVUCu9TXDN7FaXEjTlyyqGiQAcrsGHyt6Yz2/rXGn9DMUkns1H4ea3Z2N7FaWNu0NheEiRHcsYpBgdST8v9m9KT+NXDHjWY1q1T50PLMAP0NQUbPeRPaaHCLa2mf8TEAx5jIAcoWJI2wQOgOBWoaBOnEnCbWt48cs3g+DchWDYbl7kd+n3zRZ2capnm2Jy0fMDk9KWhbmXlNH1bT5NG12806dSpjkIXPcZ2pOPaT3piYiSpm2//AM+XnicN6lZMwLW9+zBe4VlX+4ND8c+HHvtKh1y0j5pbAETgDcwnqf8A4nf2Jqt/Ae/FnxTqOnSdL238SM/7kOcfox/StvuVWRGjkUMjKVZSMgg9RS5I3CVOzybBJsBn2NPoZGyMb1N/EPgmfha/NxaRs+k3D5gkA/6JP/bby9D3HrVXimIbv7jrUk4Hr4c9ok0ci6Dozc2OisMge3lUrDqLpyhjC7qflWQFTzY2qDjaGX60Rm8/pNOeX6VSdh5JKOYe29YtLsoV/RZk1GMq63NtKhkHzyIuQ2O2Qf61JaddWkEfIkqnmJGJHGfLFU23juLcZEKZx1gblOfMA7Cn9sxkeNZ1kIXciaNSD5/NWrRqPK9ouiSRJAI40RFAwAvQUbTNQl069S5g6jqPzL3FVue/jtYEAwq8yoPIZIFWp5YOHtas5mHjadfQeErtghZOpH3G4+9YT2OyuMY8Wrs0iK5iu7eKeFso68w9Kdr9I9qoFrqn+h3sdo8gOn3TFrWQdUPdG8xv19fTe8xTq0SNnqoNVwmpHz2bC4PXR4vx8x96N0IoBu59zRpNsGmCARQS7Mp9MUK7LmiStzYoAVU5Q1eeCLfw3tmZOcK4eTboCaoUZ+Ujzqz2eqXFt4c1uzBgoxysR/SlZrcaRV4jUZtsidfjlTiHUo5FPim7kyCO3McftipPReHUvILiW4u/w7JEzISByEgE4b9OtPHlfWdS/G3kUSy8oUlEwXxsM+Z7fYUhq63UtzLpVtC8McTBZiwwWbrg+npWfkb0tDPhjG3Ld9EAgMoTw1JLdABk58qUhV45ehV1PQjv5EVbdB0qz0+GS7viIwn1yse/p5+W1PJ9Jfia6u9UlxYxJb4i51+oIDgt6n+wpkcysXLxZRjd7Aia71vTI7bTo1gjgZp4IlJUFv5gGJ+rfI37eoqzcF67ZaNrkMb3PjJqUa+NMv0LJk7eu5+r1PnWZ6TPc3DJawSmN05p4w0nJyEAEkHscD9qs8V7ZWd+ttbgXXicksFw42jnBOyjAPLnA79vKmb67MJqcX9dL+El8d9C/CahZ61CFCTfwpCPMdD/AGrOTuAw/atk4xaTiP4Yl7oE3luPmGMEOp7jsfOsXsm54d+1dgxGRNdlz+GFwLfjvR3z9cjx9fNDXoubrXlzhi6Wx4j0q4Y8qxXkRZvIFgCf0Jr1CXDP170TMxAvbG21CzltL2BJ7eZOWSNxkMKw3jn4X3+jzPeaCkl9YHLNCN5YR/8Atfbf361u/iKDiiO2WzS2rGwyOHR5MjYYPUEHBB7U5jndNlcj061u3xA0ng5NPl1TiWCOFhsJoPkmkPYLj6j7154l1CNriU2scot+b+EszhpAvbmIAGfYUieJl2PykTsF5y4BRT7fL/Q4p/ZX8D6jZxXCusLzKJTz7cufaq/ZeLd48GE9cZzS19ZXKqEUKWbpg5pNUyv/AEa0Xb4i6RFYW0d5ZMRZT7ABs+E43wO+D1BzUrw/zcUcFPaEh7iNQ8HpKm4/x7Go2Erq/Cz2FyCykIwB+oMMH/P60PCsFxpaJDZc/iZPKB/Mx2+5rnLejjcpLbLBaRtrmh2MdurteW8qukYGDjoQc9Bj+laFBY3ghjDPGGCjIB2BxTXhzSF0ixCE81xJvK3r5D0FTYkUADNU4sVK2efm8huVR6PF6j5j70eQfKKLgjPvRTzHoKeSAlsDAoHQqqk9W3oOUg7ijO7OAv8AKOgoAIDipnSpOe3C4+ZNiPOoblPlTzTZjDMVYfI39e1LmrQ7DLjMsaNcRMrW4CkH6u4qUtXhjRp74ySSk5I5svIaZ2MnyfxMYO67U7gsiA10d+Y83vmpJHqx2SUNg+p3SzaqyrHGCY4xskQ8/U7dT+1PkhTWImS6Jh0WIfxCXKGYDvt0HTH6nypil6htjLqJK2cIywUZ38z3PaoDWtY1DXI2g06EwWYcN4XMAZMfm/wP3reKMpMXnywxqvsrrTfhNSE1oXKxzFoi2x5c7Z+2M/erfFewR3P4TTrXxg5SaynkVXdJMA4AI2BPy+4FV660DU2QP+E6j/1F/wA1P6CNTi09Lb8FGlzbsXtrn+GXTP1KCc7HJOexq2SR5mKTuv2TehiawlvRd3CeFqsTHwSSW8cElsgbAj5v1HtWZ2v8KeWI9A5FaC2jzadDNPcMzyToLm3iVsFZcnnDHpjruDvgVRZLG6GoSt4WAXJ+oefvRF7O5YpLQo4BQoeh616K+H2rvrfCOmXznMrReHKfN0JVv3GfvXnt7WfwzlP3FXH4ecfafwtw81lqUd2834h5EjhRThTjuSB1rUxETegCdzjPv1qh8ZfFTRuG7qSwt431G/jJDpCwEcbDszefoAftWf8AFHxf1HUrS4stGtDp8Uq8n4hpOaXHfGNlyNvvWYBW8t/elmyb4w4nv+LNYbUdQIXA5YYFPywr5D+571HaZLHFdr4wzG/yn0z0NNeVvKu5T5UPao6nTs0ey08W1qT8u/zDB/55fvTyzsZ7iRIrKzluJTsvhoTj3NVXhz8Rfosdwzm25hbthuhYYHr0/pW6fCbXn1XhYQXblrzTZTZzPj6+X6T78uKm+Bt+zLH5KS0hrw7wHdRRrJqlwI+YZ8GHcj0LHb9B96t9hotnYKotrVFZf+4d2P3p2ZF7t+1d4qfmx9qbHHGPSJ55Zz7Yfw38q7w28qTM8Y6v+1B+Jj/P+1MFUf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39" y="2743200"/>
            <a:ext cx="4982271" cy="313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Copyright   The Calendaring and Scheduling Consortium.  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C67D82-32B8-40B6-BD83-AF19EDC18424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roll</a:t>
            </a:r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41025"/>
            <a:ext cx="3848106" cy="3191218"/>
          </a:xfrm>
          <a:prstGeom prst="rect">
            <a:avLst/>
          </a:prstGeom>
        </p:spPr>
      </p:pic>
      <p:pic>
        <p:nvPicPr>
          <p:cNvPr id="1028" name="Picture 4" descr="http://www.ecse.rpi.edu/homepages/cvrl/zuoguan/rpi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33" y="1166813"/>
            <a:ext cx="3475567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6" y="5538788"/>
            <a:ext cx="75819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410450" cy="5257800"/>
          </a:xfrm>
        </p:spPr>
        <p:txBody>
          <a:bodyPr/>
          <a:lstStyle/>
          <a:p>
            <a:pPr lvl="0"/>
            <a:r>
              <a:rPr lang="en-US" sz="2800" dirty="0" smtClean="0"/>
              <a:t>CalConnect </a:t>
            </a:r>
            <a:r>
              <a:rPr lang="en-US" sz="2800" dirty="0"/>
              <a:t>is a </a:t>
            </a:r>
            <a:r>
              <a:rPr lang="en-US" sz="2800" dirty="0" smtClean="0"/>
              <a:t>member-driven organization</a:t>
            </a:r>
          </a:p>
          <a:p>
            <a:pPr lvl="0"/>
            <a:r>
              <a:rPr lang="en-US" sz="2800" i="1" dirty="0" smtClean="0"/>
              <a:t>CalConnect </a:t>
            </a:r>
            <a:r>
              <a:rPr lang="en-US" sz="2800" i="1" dirty="0"/>
              <a:t>needs to influence the world, and CalConnect needs to be influenced by the </a:t>
            </a:r>
            <a:r>
              <a:rPr lang="en-US" sz="2800" i="1" dirty="0" smtClean="0"/>
              <a:t>world …</a:t>
            </a:r>
            <a:endParaRPr lang="en-US" sz="2800" i="1" dirty="0"/>
          </a:p>
          <a:p>
            <a:pPr lvl="0"/>
            <a:r>
              <a:rPr lang="en-US" sz="2800" i="1" dirty="0"/>
              <a:t>The future of calendaring and the future of CalConnect are intertwined – CalConnect helps shape the future of calendaring, </a:t>
            </a:r>
            <a:r>
              <a:rPr lang="en-US" sz="2800" i="1" dirty="0" smtClean="0"/>
              <a:t>&amp; </a:t>
            </a:r>
            <a:r>
              <a:rPr lang="en-US" sz="2800" i="1" dirty="0"/>
              <a:t>the future of calendaring will </a:t>
            </a:r>
            <a:r>
              <a:rPr lang="en-US" sz="2800" i="1" dirty="0" smtClean="0"/>
              <a:t>shape </a:t>
            </a:r>
            <a:r>
              <a:rPr lang="en-US" sz="2800" i="1" dirty="0"/>
              <a:t>CalConnect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Activities – 4 broad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Conferences &amp; Interoperability </a:t>
            </a:r>
            <a:r>
              <a:rPr lang="en-US" sz="3200" dirty="0"/>
              <a:t>Test </a:t>
            </a:r>
            <a:r>
              <a:rPr lang="en-US" sz="3200" dirty="0" smtClean="0"/>
              <a:t>Events</a:t>
            </a:r>
            <a:endParaRPr lang="en-US" sz="3200" dirty="0"/>
          </a:p>
          <a:p>
            <a:pPr lvl="0"/>
            <a:r>
              <a:rPr lang="en-US" sz="3200" dirty="0" smtClean="0"/>
              <a:t>Technical Committee reports</a:t>
            </a:r>
            <a:r>
              <a:rPr lang="en-US" sz="3200" dirty="0"/>
              <a:t>, recommendations, proposals</a:t>
            </a:r>
            <a:r>
              <a:rPr lang="en-US" sz="3200" dirty="0" smtClean="0"/>
              <a:t>, standards/specifications</a:t>
            </a:r>
          </a:p>
          <a:p>
            <a:pPr lvl="0"/>
            <a:r>
              <a:rPr lang="en-US" sz="3200" dirty="0" smtClean="0"/>
              <a:t>Collaborations </a:t>
            </a:r>
            <a:r>
              <a:rPr lang="en-US" sz="3200" dirty="0"/>
              <a:t>with other </a:t>
            </a:r>
            <a:r>
              <a:rPr lang="en-US" sz="3200" dirty="0" smtClean="0"/>
              <a:t>organizations</a:t>
            </a:r>
            <a:endParaRPr lang="en-US" sz="3200" dirty="0"/>
          </a:p>
          <a:p>
            <a:pPr lvl="0"/>
            <a:r>
              <a:rPr lang="en-US" sz="3200" dirty="0"/>
              <a:t>Promotional </a:t>
            </a:r>
            <a:r>
              <a:rPr lang="en-US" sz="3200" dirty="0" smtClean="0"/>
              <a:t>&amp; </a:t>
            </a:r>
            <a:r>
              <a:rPr lang="en-US" sz="3200" dirty="0"/>
              <a:t>informational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  The Calendaring and Scheduling Consortium. 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Technical </a:t>
            </a:r>
            <a:r>
              <a:rPr lang="en-US" dirty="0" smtClean="0"/>
              <a:t>Committees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02711"/>
              </p:ext>
            </p:extLst>
          </p:nvPr>
        </p:nvGraphicFramePr>
        <p:xfrm>
          <a:off x="1143000" y="947738"/>
          <a:ext cx="7791450" cy="5386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005"/>
                <a:gridCol w="6309445"/>
              </a:tblGrid>
              <a:tr h="24070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Active Provisional Committees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CALSCALE Ad Hoc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Recurrences </a:t>
                      </a:r>
                      <a:r>
                        <a:rPr lang="en-US" sz="1200" dirty="0">
                          <a:effectLst/>
                        </a:rPr>
                        <a:t>in non-Gregorian calendars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</a:tr>
              <a:tr h="240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CONTACTS PC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Contacts and CardDAV Sharing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</a:tr>
              <a:tr h="240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FSC Ad Hoc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Federated Shared Calendars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</a:tr>
              <a:tr h="460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Itinerary Ad Hoc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Digital Travel Itineraries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</a:tr>
              <a:tr h="24070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Active Technical Committees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solidFill>
                            <a:schemeClr val="accent3"/>
                          </a:solidFill>
                          <a:effectLst/>
                        </a:rPr>
                        <a:t>TC-API</a:t>
                      </a:r>
                      <a:endParaRPr lang="en-US" sz="1100" u="non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Abstract </a:t>
                      </a:r>
                      <a:r>
                        <a:rPr lang="en-US" sz="1200" dirty="0">
                          <a:effectLst/>
                        </a:rPr>
                        <a:t>API for Calendaring </a:t>
                      </a:r>
                      <a:r>
                        <a:rPr lang="en-US" sz="1200" dirty="0" smtClean="0">
                          <a:effectLst/>
                        </a:rPr>
                        <a:t>&amp; Scheduling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</a:tr>
              <a:tr h="679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accent3"/>
                          </a:solidFill>
                          <a:effectLst/>
                        </a:rPr>
                        <a:t>TC-AUTODISCOVERY</a:t>
                      </a:r>
                      <a:endParaRPr lang="en-US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Autodiscovery of </a:t>
                      </a:r>
                      <a:r>
                        <a:rPr lang="en-US" sz="1200" dirty="0" smtClean="0">
                          <a:effectLst/>
                        </a:rPr>
                        <a:t>services, using internet protocols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</a:tr>
              <a:tr h="240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accent3"/>
                          </a:solidFill>
                          <a:effectLst/>
                        </a:rPr>
                        <a:t>TC-CALDAV</a:t>
                      </a:r>
                      <a:endParaRPr lang="en-US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Development </a:t>
                      </a:r>
                      <a:r>
                        <a:rPr lang="en-US" sz="1200" dirty="0">
                          <a:effectLst/>
                        </a:rPr>
                        <a:t>of CalDAV specifications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 anchor="ctr"/>
                </a:tc>
              </a:tr>
              <a:tr h="240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accent3"/>
                          </a:solidFill>
                          <a:effectLst/>
                        </a:rPr>
                        <a:t>TC-EVENTPUB</a:t>
                      </a:r>
                      <a:endParaRPr lang="en-US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event </a:t>
                      </a:r>
                      <a:r>
                        <a:rPr lang="en-US" sz="1200" dirty="0">
                          <a:effectLst/>
                        </a:rPr>
                        <a:t>publishing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</a:tr>
              <a:tr h="459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accent3"/>
                          </a:solidFill>
                          <a:effectLst/>
                        </a:rPr>
                        <a:t>TC-FREEBUSY</a:t>
                      </a:r>
                      <a:endParaRPr lang="en-US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Freebusy </a:t>
                      </a:r>
                      <a:r>
                        <a:rPr lang="en-US" sz="1200" dirty="0">
                          <a:effectLst/>
                        </a:rPr>
                        <a:t>services including consensus scheduling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</a:tr>
              <a:tr h="240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accent3"/>
                          </a:solidFill>
                          <a:effectLst/>
                        </a:rPr>
                        <a:t>TC-ISCHEDULE</a:t>
                      </a:r>
                      <a:endParaRPr lang="en-US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Internet </a:t>
                      </a:r>
                      <a:r>
                        <a:rPr lang="en-US" sz="1200" dirty="0">
                          <a:effectLst/>
                        </a:rPr>
                        <a:t>Scheduling Protocol (iSchedule)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</a:tr>
              <a:tr h="459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accent3"/>
                          </a:solidFill>
                          <a:effectLst/>
                        </a:rPr>
                        <a:t>TC-PUSH</a:t>
                      </a:r>
                      <a:endParaRPr lang="en-US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Generic </a:t>
                      </a:r>
                      <a:r>
                        <a:rPr lang="en-US" sz="1200" dirty="0">
                          <a:effectLst/>
                        </a:rPr>
                        <a:t>framework for push notifications within </a:t>
                      </a:r>
                      <a:r>
                        <a:rPr lang="en-US" sz="1200" dirty="0" smtClean="0">
                          <a:effectLst/>
                        </a:rPr>
                        <a:t>CalDAV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</a:tr>
              <a:tr h="240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accent3"/>
                          </a:solidFill>
                          <a:effectLst/>
                        </a:rPr>
                        <a:t>TC-RESOURCE</a:t>
                      </a:r>
                      <a:endParaRPr lang="en-US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seamless </a:t>
                      </a:r>
                      <a:r>
                        <a:rPr lang="en-US" sz="1200" dirty="0">
                          <a:effectLst/>
                        </a:rPr>
                        <a:t>interoperable resource scheduling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</a:tr>
              <a:tr h="240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accent3"/>
                          </a:solidFill>
                          <a:effectLst/>
                        </a:rPr>
                        <a:t>TC-TASKS</a:t>
                      </a:r>
                      <a:endParaRPr lang="en-US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iCalendar </a:t>
                      </a:r>
                      <a:r>
                        <a:rPr lang="en-US" sz="1200" dirty="0">
                          <a:effectLst/>
                        </a:rPr>
                        <a:t>extensions for VTODO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</a:tr>
              <a:tr h="459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solidFill>
                            <a:schemeClr val="accent3"/>
                          </a:solidFill>
                          <a:effectLst/>
                        </a:rPr>
                        <a:t>TC-TIMEZONE</a:t>
                      </a:r>
                      <a:endParaRPr lang="en-US" sz="1100" u="non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Proposal </a:t>
                      </a:r>
                      <a:r>
                        <a:rPr lang="en-US" sz="1200" dirty="0">
                          <a:effectLst/>
                        </a:rPr>
                        <a:t>for </a:t>
                      </a:r>
                      <a:r>
                        <a:rPr lang="en-US" sz="1200" dirty="0" smtClean="0">
                          <a:effectLst/>
                        </a:rPr>
                        <a:t>official </a:t>
                      </a:r>
                      <a:r>
                        <a:rPr lang="en-US" sz="1200" dirty="0">
                          <a:effectLst/>
                        </a:rPr>
                        <a:t>Timezone Registry </a:t>
                      </a:r>
                      <a:r>
                        <a:rPr lang="en-US" sz="1200" dirty="0" smtClean="0">
                          <a:effectLst/>
                        </a:rPr>
                        <a:t>&amp; Timezone </a:t>
                      </a:r>
                      <a:r>
                        <a:rPr lang="en-US" sz="1200" dirty="0">
                          <a:effectLst/>
                        </a:rPr>
                        <a:t>Service Protocol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3" marR="9523" marT="9523" marB="95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7896225" cy="947738"/>
          </a:xfrm>
        </p:spPr>
        <p:txBody>
          <a:bodyPr/>
          <a:lstStyle/>
          <a:p>
            <a:pPr algn="l"/>
            <a:r>
              <a:rPr lang="en-US" dirty="0" smtClean="0"/>
              <a:t>Although CalConnect is not a standards organization…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i="1" dirty="0"/>
              <a:t>V</a:t>
            </a:r>
            <a:r>
              <a:rPr lang="en-US" sz="4000" i="1" dirty="0" smtClean="0"/>
              <a:t>irtually </a:t>
            </a:r>
            <a:r>
              <a:rPr lang="en-US" sz="4000" i="1" dirty="0"/>
              <a:t>every important calendaring or calendaring-related standard over the last 5</a:t>
            </a:r>
            <a:r>
              <a:rPr lang="en-US" sz="4000" i="1" dirty="0" smtClean="0"/>
              <a:t> </a:t>
            </a:r>
            <a:r>
              <a:rPr lang="en-US" sz="4000" i="1" dirty="0"/>
              <a:t>years has been authored, edited and/or coedited by members of a CalConnect Technical Committee.</a:t>
            </a:r>
            <a:r>
              <a:rPr lang="en-US" sz="4000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Workshop?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  The Calendaring and Scheduling Consortium.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A8C20-0764-478E-BD9B-0F57A135C4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30350" y="1536650"/>
            <a:ext cx="7410450" cy="5038725"/>
          </a:xfrm>
        </p:spPr>
        <p:txBody>
          <a:bodyPr/>
          <a:lstStyle/>
          <a:p>
            <a:r>
              <a:rPr lang="en-US" sz="3600" dirty="0" smtClean="0"/>
              <a:t> Inform</a:t>
            </a:r>
            <a:r>
              <a:rPr lang="en-US" sz="3600" dirty="0" smtClean="0"/>
              <a:t>, and to be informed</a:t>
            </a:r>
          </a:p>
          <a:p>
            <a:r>
              <a:rPr lang="en-US" sz="3600" dirty="0" smtClean="0"/>
              <a:t> Collaborate, </a:t>
            </a:r>
            <a:r>
              <a:rPr lang="en-US" sz="3600" dirty="0" smtClean="0"/>
              <a:t>explore, </a:t>
            </a:r>
            <a:r>
              <a:rPr lang="en-US" sz="3600" dirty="0"/>
              <a:t>publicize, </a:t>
            </a:r>
            <a:r>
              <a:rPr lang="en-US" sz="3600" dirty="0" smtClean="0"/>
              <a:t>proselytize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r>
              <a:rPr lang="en-US" sz="3600" dirty="0" smtClean="0"/>
              <a:t>I</a:t>
            </a:r>
            <a:r>
              <a:rPr lang="en-US" sz="3600" dirty="0" smtClean="0"/>
              <a:t>dentity </a:t>
            </a:r>
            <a:r>
              <a:rPr lang="en-US" sz="3600" dirty="0" smtClean="0"/>
              <a:t>new areas of useful </a:t>
            </a:r>
            <a:r>
              <a:rPr lang="en-US" sz="3600" dirty="0" smtClean="0"/>
              <a:t>work</a:t>
            </a:r>
          </a:p>
          <a:p>
            <a:r>
              <a:rPr lang="en-US" sz="3600" dirty="0" smtClean="0"/>
              <a:t> Energize the base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54425" y="5233988"/>
            <a:ext cx="74104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336699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Wingdings" pitchFamily="-65" charset="2"/>
              <a:buChar char="w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fontAlgn="base">
              <a:spcBef>
                <a:spcPct val="5000"/>
              </a:spcBef>
              <a:spcAft>
                <a:spcPct val="0"/>
              </a:spcAft>
              <a:buClr>
                <a:srgbClr val="336699"/>
              </a:buClr>
              <a:buFont typeface="Wingdings" pitchFamily="-65" charset="2"/>
              <a:buChar char="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Char char="–"/>
              <a:defRPr sz="1400" i="1">
                <a:solidFill>
                  <a:schemeClr val="bg2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kern="0" smtClean="0"/>
          </a:p>
          <a:p>
            <a:endParaRPr lang="en-US" kern="0" dirty="0"/>
          </a:p>
        </p:txBody>
      </p:sp>
      <p:pic>
        <p:nvPicPr>
          <p:cNvPr id="9" name="Picture 2" descr="http://d.gr-assets.com/books/1332838090l/10972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430"/>
            <a:ext cx="1089025" cy="14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connectpp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804</Words>
  <Application>Microsoft Office PowerPoint</Application>
  <PresentationFormat>On-screen Show (4:3)</PresentationFormat>
  <Paragraphs>160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 Black</vt:lpstr>
      <vt:lpstr>Calibri</vt:lpstr>
      <vt:lpstr>Tahoma</vt:lpstr>
      <vt:lpstr>Times New Roman</vt:lpstr>
      <vt:lpstr>Trebuchet MS</vt:lpstr>
      <vt:lpstr>Verdana</vt:lpstr>
      <vt:lpstr>Wingdings</vt:lpstr>
      <vt:lpstr>calconnectpptemplate</vt:lpstr>
      <vt:lpstr>“Contextualizing” the VA Scheduling Contest Workshop</vt:lpstr>
      <vt:lpstr>Agenda </vt:lpstr>
      <vt:lpstr>Don’t do anything great …  </vt:lpstr>
      <vt:lpstr>How I roll</vt:lpstr>
      <vt:lpstr>Our Foundation</vt:lpstr>
      <vt:lpstr>Our Activities – 4 broad categories</vt:lpstr>
      <vt:lpstr>Our Technical Committees</vt:lpstr>
      <vt:lpstr>Although CalConnect is not a standards organization…</vt:lpstr>
      <vt:lpstr>Why a Workshop?</vt:lpstr>
      <vt:lpstr>CalConnect Workshops</vt:lpstr>
      <vt:lpstr> </vt:lpstr>
      <vt:lpstr> </vt:lpstr>
      <vt:lpstr>What we hope to achieve?</vt:lpstr>
      <vt:lpstr>Organizations here today</vt:lpstr>
      <vt:lpstr>Carpe diem – continue the   conversation </vt:lpstr>
      <vt:lpstr>Why this workshop?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 Schwartz</dc:creator>
  <cp:lastModifiedBy>Gary Schwartz</cp:lastModifiedBy>
  <cp:revision>33</cp:revision>
  <dcterms:created xsi:type="dcterms:W3CDTF">2012-10-23T22:25:40Z</dcterms:created>
  <dcterms:modified xsi:type="dcterms:W3CDTF">2014-05-21T10:52:48Z</dcterms:modified>
</cp:coreProperties>
</file>