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1" r:id="rId2"/>
    <p:sldId id="314" r:id="rId3"/>
    <p:sldId id="281" r:id="rId4"/>
    <p:sldId id="312" r:id="rId5"/>
    <p:sldId id="326" r:id="rId6"/>
    <p:sldId id="315" r:id="rId7"/>
    <p:sldId id="330" r:id="rId8"/>
    <p:sldId id="324" r:id="rId9"/>
    <p:sldId id="332" r:id="rId10"/>
    <p:sldId id="325" r:id="rId11"/>
    <p:sldId id="273" r:id="rId12"/>
    <p:sldId id="320" r:id="rId13"/>
    <p:sldId id="327" r:id="rId14"/>
    <p:sldId id="321" r:id="rId15"/>
    <p:sldId id="328" r:id="rId16"/>
    <p:sldId id="333" r:id="rId17"/>
    <p:sldId id="322" r:id="rId18"/>
    <p:sldId id="274" r:id="rId19"/>
    <p:sldId id="316" r:id="rId20"/>
    <p:sldId id="331" r:id="rId21"/>
    <p:sldId id="329" r:id="rId22"/>
    <p:sldId id="323" r:id="rId23"/>
    <p:sldId id="276" r:id="rId24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33CC33"/>
    <a:srgbClr val="336600"/>
    <a:srgbClr val="000066"/>
    <a:srgbClr val="FFFFFF"/>
    <a:srgbClr val="E0E0E0"/>
    <a:srgbClr val="E6E6E6"/>
    <a:srgbClr val="01275F"/>
    <a:srgbClr val="003366"/>
    <a:srgbClr val="9DC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7266" autoAdjust="0"/>
  </p:normalViewPr>
  <p:slideViewPr>
    <p:cSldViewPr>
      <p:cViewPr>
        <p:scale>
          <a:sx n="75" d="100"/>
          <a:sy n="75" d="100"/>
        </p:scale>
        <p:origin x="-2088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09T08:10:38.896" idx="3">
    <p:pos x="5388" y="1020"/>
    <p:text>I think this should be re-worded to show us in a more favorable light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7E0F7A1-D30B-4F7B-9C58-BF8F5FAD79D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E5F5B00-3F58-465A-8C5B-29ED632D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4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F5B00-3F58-465A-8C5B-29ED632D2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5F8-0DB9-439F-887E-9B0AE380484F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79DB-F88F-4E4E-999D-391D7AB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27060" y="1999833"/>
            <a:ext cx="50311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eTime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 for the VA 21</a:t>
            </a:r>
            <a:r>
              <a:rPr lang="en-US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Century Medical Scheduling Contest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CalConnect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Conference Workshop</a:t>
            </a:r>
          </a:p>
          <a:p>
            <a:endParaRPr lang="en-US" sz="3600" dirty="0" smtClean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21,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ttp://www.seeklogo.com/images/B/British_Telecom-logo-A11F1D47FC-seeklogo.com.gif"/>
          <p:cNvPicPr/>
          <p:nvPr/>
        </p:nvPicPr>
        <p:blipFill rotWithShape="1">
          <a:blip r:embed="rId3"/>
          <a:srcRect t="21882" r="50000" b="21703"/>
          <a:stretch/>
        </p:blipFill>
        <p:spPr bwMode="auto">
          <a:xfrm>
            <a:off x="914401" y="2926698"/>
            <a:ext cx="1752600" cy="187669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0"/>
          <a:stretch/>
        </p:blipFill>
        <p:spPr>
          <a:xfrm>
            <a:off x="304800" y="1535923"/>
            <a:ext cx="3217460" cy="135967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46"/>
          <a:stretch/>
        </p:blipFill>
        <p:spPr bwMode="auto">
          <a:xfrm>
            <a:off x="7010400" y="2922149"/>
            <a:ext cx="2118813" cy="3753391"/>
          </a:xfrm>
          <a:prstGeom prst="rect">
            <a:avLst/>
          </a:prstGeom>
          <a:ln>
            <a:noFill/>
          </a:ln>
          <a:effectLst>
            <a:outerShdw blurRad="139700" dist="38100" dir="13200000" sx="96000" sy="96000" algn="br" rotWithShape="0">
              <a:prstClr val="black">
                <a:alpha val="3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ttp://www.seeklogo.com/images/B/British_Telecom-logo-A11F1D47FC-seeklogo.com.gif"/>
          <p:cNvPicPr/>
          <p:nvPr/>
        </p:nvPicPr>
        <p:blipFill rotWithShape="1">
          <a:blip r:embed="rId3"/>
          <a:srcRect l="59229" t="21882" b="21703"/>
          <a:stretch/>
        </p:blipFill>
        <p:spPr bwMode="auto">
          <a:xfrm>
            <a:off x="0" y="4269741"/>
            <a:ext cx="1989730" cy="2588259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-38100" y="6553200"/>
            <a:ext cx="79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 New Hampshire Ave. NW  #610  Washington, DC 20037  |  T: 202.333.3506  |  www.medred.com</a:t>
            </a:r>
            <a:endParaRPr lang="en-US" sz="1400" dirty="0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6636224" y="-13647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6200000">
            <a:off x="6718111" y="-14409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rot="10800000">
            <a:off x="5029200" y="152399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53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Principles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14376" y="1066800"/>
            <a:ext cx="8201024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Open Source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Maintain </a:t>
            </a:r>
            <a:r>
              <a:rPr lang="en-US" dirty="0"/>
              <a:t>Integrity &amp; Functionality of Legacy Systems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Tiered Architecture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Modularity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Service-Oriented Design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/>
              <a:t>Independent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Leverage Standards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Cover as many requirements as possible</a:t>
            </a: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84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Web-based Solution Architecture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006074"/>
            <a:ext cx="8229600" cy="5450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schedulingarchitecture (4)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"/>
          <a:stretch/>
        </p:blipFill>
        <p:spPr>
          <a:xfrm>
            <a:off x="1541406" y="867223"/>
            <a:ext cx="6087184" cy="5589791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6911091" y="1164823"/>
            <a:ext cx="1591695" cy="931129"/>
          </a:xfrm>
          <a:prstGeom prst="wedgeRoundRectCallout">
            <a:avLst>
              <a:gd name="adj1" fmla="val -76425"/>
              <a:gd name="adj2" fmla="val 158150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C#, .Net,   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WebDav.net,  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Log4Net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39167" y="3608822"/>
            <a:ext cx="1113362" cy="820891"/>
          </a:xfrm>
          <a:prstGeom prst="wedgeRoundRectCallout">
            <a:avLst>
              <a:gd name="adj1" fmla="val 155070"/>
              <a:gd name="adj2" fmla="val -23116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nHibernate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60648" y="1897511"/>
            <a:ext cx="1113362" cy="820891"/>
          </a:xfrm>
          <a:prstGeom prst="wedgeRoundRectCallout">
            <a:avLst>
              <a:gd name="adj1" fmla="val 89144"/>
              <a:gd name="adj2" fmla="val 96429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SQL Server Reporting Suite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00849" y="5443509"/>
            <a:ext cx="1113362" cy="820891"/>
          </a:xfrm>
          <a:prstGeom prst="wedgeRoundRectCallout">
            <a:avLst>
              <a:gd name="adj1" fmla="val 83218"/>
              <a:gd name="adj2" fmla="val -79373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863291" y="4429713"/>
            <a:ext cx="1113362" cy="820891"/>
          </a:xfrm>
          <a:prstGeom prst="wedgeRoundRectCallout">
            <a:avLst>
              <a:gd name="adj1" fmla="val -90116"/>
              <a:gd name="adj2" fmla="val -142661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Bedeworks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375171" y="5736422"/>
            <a:ext cx="906669" cy="614728"/>
          </a:xfrm>
          <a:prstGeom prst="wedgeRoundRectCallout">
            <a:avLst>
              <a:gd name="adj1" fmla="val 146425"/>
              <a:gd name="adj2" fmla="val -172174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964398" y="838200"/>
            <a:ext cx="1790141" cy="820891"/>
          </a:xfrm>
          <a:prstGeom prst="wedgeRoundRectCallout">
            <a:avLst>
              <a:gd name="adj1" fmla="val 86099"/>
              <a:gd name="adj2" fmla="val 177800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C#, .Net,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, CSS,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DayPilot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986991" y="5633340"/>
            <a:ext cx="1113362" cy="820891"/>
          </a:xfrm>
          <a:prstGeom prst="wedgeRoundRectCallout">
            <a:avLst>
              <a:gd name="adj1" fmla="val -181656"/>
              <a:gd name="adj2" fmla="val -143821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MDWS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4250" y="2421120"/>
            <a:ext cx="48122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/>
              <a:t>HTTPS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6560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3600" b="1" dirty="0" err="1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eTime</a:t>
            </a:r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Capabilities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76" y="1143000"/>
            <a:ext cx="8201024" cy="3977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/>
              <a:t>VistA Integration Requirements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/>
              <a:t>Synchronize o</a:t>
            </a:r>
            <a:r>
              <a:rPr lang="en-US" sz="2400" b="1" dirty="0" smtClean="0"/>
              <a:t>rganization info </a:t>
            </a:r>
            <a:r>
              <a:rPr lang="en-US" sz="2400" dirty="0" smtClean="0"/>
              <a:t>(Top </a:t>
            </a:r>
            <a:r>
              <a:rPr lang="en-US" sz="2400" dirty="0"/>
              <a:t>Level Management </a:t>
            </a:r>
            <a:r>
              <a:rPr lang="en-US" sz="2400" dirty="0" smtClean="0"/>
              <a:t>Sys. Facilities </a:t>
            </a:r>
            <a:r>
              <a:rPr lang="en-US" sz="2400" dirty="0"/>
              <a:t>linked to the Top Level Management Sys</a:t>
            </a:r>
            <a:r>
              <a:rPr lang="en-US" sz="2400" dirty="0" smtClean="0"/>
              <a:t>.)</a:t>
            </a:r>
            <a:endParaRPr lang="en-US" sz="2400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/>
              <a:t>Synchronize r</a:t>
            </a:r>
            <a:r>
              <a:rPr lang="en-US" sz="2400" b="1" dirty="0" smtClean="0"/>
              <a:t>eference </a:t>
            </a:r>
            <a:r>
              <a:rPr lang="en-US" sz="2400" b="1" dirty="0"/>
              <a:t>d</a:t>
            </a:r>
            <a:r>
              <a:rPr lang="en-US" sz="2400" b="1" dirty="0" smtClean="0"/>
              <a:t>ata </a:t>
            </a:r>
            <a:r>
              <a:rPr lang="en-US" sz="2400" dirty="0" smtClean="0"/>
              <a:t>(Apt</a:t>
            </a:r>
            <a:r>
              <a:rPr lang="en-US" sz="2400" dirty="0"/>
              <a:t>. Type </a:t>
            </a:r>
            <a:r>
              <a:rPr lang="en-US" sz="2400" dirty="0" smtClean="0"/>
              <a:t>Cat., Cancellation Reasons, List </a:t>
            </a:r>
            <a:r>
              <a:rPr lang="en-US" sz="2400" dirty="0"/>
              <a:t>of Services </a:t>
            </a:r>
            <a:r>
              <a:rPr lang="en-US" sz="2400" dirty="0" smtClean="0"/>
              <a:t>Types, Stop Codes)</a:t>
            </a:r>
            <a:endParaRPr lang="en-US" sz="2400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Synchronize resource </a:t>
            </a:r>
            <a:r>
              <a:rPr lang="en-US" sz="2400" b="1" dirty="0"/>
              <a:t>d</a:t>
            </a:r>
            <a:r>
              <a:rPr lang="en-US" sz="2400" b="1" dirty="0" smtClean="0"/>
              <a:t>ata </a:t>
            </a:r>
            <a:r>
              <a:rPr lang="en-US" sz="2400" dirty="0" smtClean="0"/>
              <a:t>(Providers, Room, Equipment)</a:t>
            </a:r>
            <a:endParaRPr lang="en-US" sz="2400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Pull patient demographics </a:t>
            </a:r>
            <a:r>
              <a:rPr lang="en-US" sz="2400" b="1" dirty="0"/>
              <a:t>i</a:t>
            </a:r>
            <a:r>
              <a:rPr lang="en-US" sz="2400" b="1" dirty="0" smtClean="0"/>
              <a:t>nformation at time of Appointment </a:t>
            </a:r>
            <a:r>
              <a:rPr lang="en-US" sz="2400" dirty="0" smtClean="0"/>
              <a:t>(</a:t>
            </a:r>
            <a:r>
              <a:rPr lang="en-US" sz="2400" dirty="0" err="1" smtClean="0"/>
              <a:t>SCPercent</a:t>
            </a:r>
            <a:r>
              <a:rPr lang="en-US" sz="2400" dirty="0" smtClean="0"/>
              <a:t>, </a:t>
            </a:r>
            <a:r>
              <a:rPr lang="en-US" sz="2400" dirty="0" err="1" smtClean="0"/>
              <a:t>IsVeteran</a:t>
            </a:r>
            <a:r>
              <a:rPr lang="en-US" sz="2400" dirty="0" smtClean="0"/>
              <a:t>, </a:t>
            </a:r>
            <a:r>
              <a:rPr lang="en-US" sz="2400" dirty="0" err="1" smtClean="0"/>
              <a:t>ServiceConnected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ActiveInsurance</a:t>
            </a:r>
            <a:r>
              <a:rPr lang="en-US" sz="2400" dirty="0" smtClean="0"/>
              <a:t>, </a:t>
            </a:r>
            <a:r>
              <a:rPr lang="en-US" sz="2400" dirty="0" err="1" smtClean="0"/>
              <a:t>PatientType</a:t>
            </a:r>
            <a:r>
              <a:rPr lang="en-US" sz="2400" dirty="0" smtClean="0"/>
              <a:t>, </a:t>
            </a:r>
            <a:r>
              <a:rPr lang="en-US" sz="2400" dirty="0" err="1" smtClean="0"/>
              <a:t>NeedsMeansTest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Push Appointment info into </a:t>
            </a:r>
            <a:r>
              <a:rPr lang="en-US" sz="2400" b="1" dirty="0" err="1" smtClean="0"/>
              <a:t>VistA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Appt</a:t>
            </a:r>
            <a:r>
              <a:rPr lang="en-US" sz="2400" b="1" dirty="0" smtClean="0"/>
              <a:t> Master Data Record </a:t>
            </a:r>
            <a:r>
              <a:rPr lang="en-US" sz="2400" dirty="0" smtClean="0"/>
              <a:t>(New appointments, Check-ins, Check-outs, Cancellations)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25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3600" b="1" dirty="0" err="1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eTime</a:t>
            </a:r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Capabilities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62000"/>
            <a:ext cx="8201024" cy="3977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VA Unique Scheduling Requirements 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VA enterprise </a:t>
            </a:r>
            <a:r>
              <a:rPr lang="en-US" sz="2400" b="1" dirty="0"/>
              <a:t>wide </a:t>
            </a:r>
            <a:r>
              <a:rPr lang="en-US" sz="2400" b="1" dirty="0" smtClean="0"/>
              <a:t>schedule </a:t>
            </a:r>
            <a:r>
              <a:rPr lang="en-US" sz="2400" dirty="0"/>
              <a:t>(sites, facilities, clinics)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Clinic capacity </a:t>
            </a:r>
            <a:r>
              <a:rPr lang="en-US" sz="2400" b="1" dirty="0"/>
              <a:t>at each facility </a:t>
            </a:r>
            <a:r>
              <a:rPr lang="en-US" sz="2400" dirty="0"/>
              <a:t>(appointment types, assigned resources, available times, etc</a:t>
            </a:r>
            <a:r>
              <a:rPr lang="en-US" sz="2400" dirty="0" smtClean="0"/>
              <a:t>.)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Creation of appointment slots for </a:t>
            </a:r>
            <a:r>
              <a:rPr lang="en-US" sz="2400" b="1" dirty="0" smtClean="0"/>
              <a:t>VA appointment </a:t>
            </a:r>
            <a:r>
              <a:rPr lang="en-US" sz="2400" b="1" dirty="0"/>
              <a:t>types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Create </a:t>
            </a:r>
            <a:r>
              <a:rPr lang="en-US" sz="2400" b="1" dirty="0" err="1"/>
              <a:t>telehealth</a:t>
            </a:r>
            <a:r>
              <a:rPr lang="en-US" sz="2400" b="1" dirty="0"/>
              <a:t> appointments </a:t>
            </a:r>
            <a:r>
              <a:rPr lang="en-US" sz="2400" dirty="0" smtClean="0"/>
              <a:t>(coordinated across </a:t>
            </a:r>
            <a:r>
              <a:rPr lang="en-US" sz="2400" dirty="0"/>
              <a:t>time zones) 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Manage </a:t>
            </a:r>
            <a:r>
              <a:rPr lang="en-US" sz="2400" b="1" dirty="0" smtClean="0"/>
              <a:t>an electronic </a:t>
            </a:r>
            <a:r>
              <a:rPr lang="en-US" sz="2400" b="1" dirty="0"/>
              <a:t>waitlist </a:t>
            </a:r>
            <a:r>
              <a:rPr lang="en-US" sz="2400" dirty="0"/>
              <a:t>(new registration, enrollment, or consult request)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Track wait time </a:t>
            </a:r>
            <a:r>
              <a:rPr lang="en-US" sz="2400" b="1" dirty="0" smtClean="0"/>
              <a:t>metrics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Schedule appointments for one patient at different facilities</a:t>
            </a:r>
            <a:endParaRPr lang="en-US" sz="2400" b="1" dirty="0"/>
          </a:p>
          <a:p>
            <a:pPr>
              <a:spcBef>
                <a:spcPts val="0"/>
              </a:spcBef>
            </a:pPr>
            <a:r>
              <a:rPr lang="en-US" sz="2400" b="1" dirty="0"/>
              <a:t>Reports on patient </a:t>
            </a:r>
            <a:r>
              <a:rPr lang="en-US" sz="2400" b="1" dirty="0" smtClean="0"/>
              <a:t>patterns, scheduling effectiveness, and resource utilization</a:t>
            </a:r>
            <a:endParaRPr lang="en-US" sz="2400" b="1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Create summary </a:t>
            </a:r>
            <a:r>
              <a:rPr lang="en-US" sz="2400" b="1" dirty="0"/>
              <a:t>reports for clinics, facilities, sites, </a:t>
            </a:r>
            <a:r>
              <a:rPr lang="en-US" sz="2400" b="1" dirty="0" smtClean="0"/>
              <a:t>and by VA VISN’s 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15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61976" y="1447800"/>
            <a:ext cx="8201024" cy="3977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/>
              <a:t>Industry Standard Scheduling Requirements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User </a:t>
            </a:r>
            <a:r>
              <a:rPr lang="en-US" sz="2400" b="1" dirty="0"/>
              <a:t>identity management </a:t>
            </a:r>
            <a:r>
              <a:rPr lang="en-US" sz="2400" dirty="0"/>
              <a:t>(sys admin, scheduler, master scheduler, etc.)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/>
              <a:t>User access </a:t>
            </a:r>
            <a:r>
              <a:rPr lang="en-US" sz="2400" b="1" dirty="0" smtClean="0"/>
              <a:t>control and security </a:t>
            </a:r>
            <a:r>
              <a:rPr lang="en-US" sz="2400" dirty="0"/>
              <a:t>(adjustable access privileges based on user type)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Control </a:t>
            </a:r>
            <a:r>
              <a:rPr lang="en-US" sz="2400" b="1" dirty="0"/>
              <a:t>of double booking </a:t>
            </a:r>
            <a:r>
              <a:rPr lang="en-US" sz="2400" b="1" dirty="0" smtClean="0"/>
              <a:t>privileges </a:t>
            </a:r>
            <a:r>
              <a:rPr lang="en-US" sz="2400" dirty="0"/>
              <a:t>(Overbook)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Schedule </a:t>
            </a:r>
            <a:r>
              <a:rPr lang="en-US" sz="2400" b="1" dirty="0"/>
              <a:t>integration </a:t>
            </a:r>
            <a:r>
              <a:rPr lang="en-US" sz="2400" dirty="0"/>
              <a:t>(linking and transferring appointments across facilities)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/>
              <a:t>Display patient cancellation, no-show, </a:t>
            </a:r>
            <a:r>
              <a:rPr lang="en-US" sz="2400" b="1" dirty="0" smtClean="0"/>
              <a:t> and walk-in </a:t>
            </a:r>
            <a:r>
              <a:rPr lang="en-US" sz="2400" b="1" dirty="0"/>
              <a:t>history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/>
              <a:t>Make linked appointments </a:t>
            </a:r>
            <a:r>
              <a:rPr lang="en-US" sz="2400" dirty="0"/>
              <a:t>(can be between encounter and ancillary services)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Schedule recurring appointments automatically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en-US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8134" y="268069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3600" b="1" dirty="0" err="1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eTime</a:t>
            </a:r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Capabilities Based on Contest Requirements (cont.)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17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61976" y="1584780"/>
            <a:ext cx="8201024" cy="3977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/>
              <a:t>Industry Standard Scheduling Requirements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Make walk-in appointments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Schedule group appointments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Appointment request handling for new, changed, or cancelled appointments (tracked in central database)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Ability to view patient’s current appointments , history, and appointment requests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en-US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8134" y="268069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3600" b="1" dirty="0" err="1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eTime</a:t>
            </a:r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Capabilities Based on Contest Requirements (cont.)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36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61976" y="1584780"/>
            <a:ext cx="8201024" cy="3977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/>
              <a:t>Industry Standard Scheduling Requirements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Enable user to view provider, clinic, and resource scheduled appointments and availability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Create automatic notifications  ability  for both providers and patients (for appointment status)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Track check-ins, no-shows, and appointment completion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/>
              <a:t>Create ability for users to create resource scheduling policy and set schedule blocks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en-US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8134" y="268069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3600" b="1" dirty="0" err="1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eTime</a:t>
            </a:r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Capabilities Based on Contest Requirements (cont.)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385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14376" y="1584780"/>
            <a:ext cx="7896224" cy="291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Due to time limitations not all contest requirements were met.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se case scenarios provided the initial focus for the  rapid prototype. </a:t>
            </a:r>
            <a:r>
              <a:rPr lang="en-US" dirty="0"/>
              <a:t>U</a:t>
            </a:r>
            <a:r>
              <a:rPr lang="en-US" dirty="0" smtClean="0"/>
              <a:t>ser experience and industry standards were designated as a focus of future development.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</p:txBody>
      </p:sp>
      <p:pic>
        <p:nvPicPr>
          <p:cNvPr id="13" name="Picture 12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443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pic>
        <p:nvPicPr>
          <p:cNvPr id="13" name="Picture 12" descr="schedulingcontestenterprisearchitecture2 (1)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9131" y="1237067"/>
            <a:ext cx="29718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19410"/>
            <a:ext cx="4813999" cy="3298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Solutions architecture is tiered to allow both the horizontal and vertical scaling of each segment of the application.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Vertical scaling is accomplished by simply using larger machines within each tier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Horizontal </a:t>
            </a:r>
            <a:r>
              <a:rPr lang="en-US" sz="2000" b="1" dirty="0"/>
              <a:t>scaling is accomplished by the separate clustering of each tier</a:t>
            </a:r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80510" y="2114894"/>
            <a:ext cx="1319540" cy="634984"/>
            <a:chOff x="3533722" y="1641051"/>
            <a:chExt cx="1319540" cy="634984"/>
          </a:xfrm>
        </p:grpSpPr>
        <p:sp>
          <p:nvSpPr>
            <p:cNvPr id="16" name="Cube 15"/>
            <p:cNvSpPr/>
            <p:nvPr/>
          </p:nvSpPr>
          <p:spPr>
            <a:xfrm>
              <a:off x="3533722" y="2061625"/>
              <a:ext cx="1319540" cy="214410"/>
            </a:xfrm>
            <a:prstGeom prst="cube">
              <a:avLst>
                <a:gd name="adj" fmla="val 5961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3533722" y="1855461"/>
              <a:ext cx="1319540" cy="214410"/>
            </a:xfrm>
            <a:prstGeom prst="cube">
              <a:avLst>
                <a:gd name="adj" fmla="val 5961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3533722" y="1641051"/>
              <a:ext cx="1319540" cy="214410"/>
            </a:xfrm>
            <a:prstGeom prst="cube">
              <a:avLst>
                <a:gd name="adj" fmla="val 5961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05296" y="5852408"/>
            <a:ext cx="1537705" cy="313367"/>
            <a:chOff x="357845" y="3743911"/>
            <a:chExt cx="1537705" cy="313367"/>
          </a:xfrm>
        </p:grpSpPr>
        <p:sp>
          <p:nvSpPr>
            <p:cNvPr id="20" name="Cube 19"/>
            <p:cNvSpPr/>
            <p:nvPr/>
          </p:nvSpPr>
          <p:spPr>
            <a:xfrm>
              <a:off x="357845" y="3842868"/>
              <a:ext cx="1537705" cy="214410"/>
            </a:xfrm>
            <a:prstGeom prst="cube">
              <a:avLst>
                <a:gd name="adj" fmla="val 5961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919" y="3743911"/>
              <a:ext cx="255661" cy="12369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5003" y="3743911"/>
              <a:ext cx="255661" cy="12369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94543" y="3743911"/>
              <a:ext cx="255661" cy="12369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6627" y="3743911"/>
              <a:ext cx="255661" cy="12369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96167" y="3871658"/>
            <a:ext cx="1537705" cy="692707"/>
            <a:chOff x="406983" y="4667520"/>
            <a:chExt cx="1537705" cy="692707"/>
          </a:xfrm>
        </p:grpSpPr>
        <p:sp>
          <p:nvSpPr>
            <p:cNvPr id="26" name="Cube 25"/>
            <p:cNvSpPr/>
            <p:nvPr/>
          </p:nvSpPr>
          <p:spPr>
            <a:xfrm>
              <a:off x="406983" y="5145817"/>
              <a:ext cx="1537705" cy="214410"/>
            </a:xfrm>
            <a:prstGeom prst="cube">
              <a:avLst>
                <a:gd name="adj" fmla="val 5961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2057" y="4667520"/>
              <a:ext cx="255661" cy="50303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4141" y="4667520"/>
              <a:ext cx="255661" cy="50303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43681" y="4667520"/>
              <a:ext cx="255661" cy="50303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85765" y="4667520"/>
              <a:ext cx="255661" cy="50303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Scaling: Prototype to Deployment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6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Contest Results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981298"/>
            <a:ext cx="8391811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b="1" dirty="0" smtClean="0"/>
              <a:t>Health </a:t>
            </a:r>
            <a:r>
              <a:rPr lang="en-US" sz="2800" b="1" dirty="0" err="1"/>
              <a:t>eTime</a:t>
            </a:r>
            <a:r>
              <a:rPr lang="en-US" sz="2800" b="1" dirty="0"/>
              <a:t> test scripts ran flawlessly against the use cases in the contest environment </a:t>
            </a:r>
            <a:r>
              <a:rPr lang="en-US" sz="2800" b="1" dirty="0" smtClean="0"/>
              <a:t>in Step 1</a:t>
            </a:r>
            <a:endParaRPr lang="en-US" sz="2800" b="1" dirty="0"/>
          </a:p>
          <a:p>
            <a:pPr marL="0" indent="0">
              <a:spcBef>
                <a:spcPts val="0"/>
              </a:spcBef>
              <a:buNone/>
            </a:pPr>
            <a:endParaRPr lang="en-US" sz="2800" b="1" dirty="0"/>
          </a:p>
          <a:p>
            <a:pPr>
              <a:spcBef>
                <a:spcPts val="0"/>
              </a:spcBef>
            </a:pPr>
            <a:r>
              <a:rPr lang="en-US" sz="2800" b="1" dirty="0"/>
              <a:t>The MedRed BT Team presented Health </a:t>
            </a:r>
            <a:r>
              <a:rPr lang="en-US" sz="2800" b="1" dirty="0" err="1"/>
              <a:t>eTime</a:t>
            </a:r>
            <a:r>
              <a:rPr lang="en-US" sz="2800" b="1" dirty="0"/>
              <a:t> to VA evaluators for Step 2 on 23 July 13</a:t>
            </a:r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dirty="0"/>
              <a:t>Full day of live demonstrations of use case scenarios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588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1143000"/>
            <a:ext cx="8020335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b="1" smtClean="0"/>
              <a:t>The </a:t>
            </a:r>
            <a:r>
              <a:rPr lang="en-US" sz="2800" b="1" dirty="0"/>
              <a:t>VA 21</a:t>
            </a:r>
            <a:r>
              <a:rPr lang="en-US" sz="2800" b="1" baseline="30000" dirty="0"/>
              <a:t>st</a:t>
            </a:r>
            <a:r>
              <a:rPr lang="en-US" sz="2800" b="1" dirty="0"/>
              <a:t> Century Medical Scheduling </a:t>
            </a:r>
            <a:r>
              <a:rPr lang="en-US" sz="2800" b="1" dirty="0" smtClean="0"/>
              <a:t>Contest was announced </a:t>
            </a:r>
            <a:r>
              <a:rPr lang="en-US" sz="2800" b="1" dirty="0"/>
              <a:t>on </a:t>
            </a:r>
            <a:r>
              <a:rPr lang="en-US" sz="2800" b="1" dirty="0" err="1"/>
              <a:t>Challenge.gov</a:t>
            </a:r>
            <a:r>
              <a:rPr lang="en-US" sz="2800" b="1" dirty="0"/>
              <a:t> in early 2013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/>
              <a:t>On 13 June 2013, the MedRed, BT Team submitted the </a:t>
            </a:r>
            <a:r>
              <a:rPr lang="en-US" sz="2800" b="1" i="1" dirty="0" smtClean="0"/>
              <a:t>Health </a:t>
            </a:r>
            <a:r>
              <a:rPr lang="en-US" sz="2800" b="1" i="1" dirty="0" err="1" smtClean="0"/>
              <a:t>eTime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scheduling application, a rapid prototype designed to specifically address the VA scheduling requirements as reflected in the contest guidelines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/>
              <a:t>In Oct. 2013, based on Step 1 and 2 evaluation criteria</a:t>
            </a:r>
            <a:r>
              <a:rPr lang="en-US" sz="2800" b="1" i="1" dirty="0" smtClean="0"/>
              <a:t>, Health </a:t>
            </a:r>
            <a:r>
              <a:rPr lang="en-US" sz="2800" b="1" i="1" dirty="0" err="1" smtClean="0"/>
              <a:t>eTime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was judged by VA evaluators to be the first place winner of the contest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b="1" dirty="0" smtClean="0">
              <a:solidFill>
                <a:srgbClr val="9E0000"/>
              </a:solidFill>
            </a:endParaRPr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2882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Contest Results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762000"/>
            <a:ext cx="8391811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In October, 2013: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MedRed and BT were awarded $1.825M for </a:t>
            </a:r>
            <a:r>
              <a:rPr lang="en-US" dirty="0"/>
              <a:t>F</a:t>
            </a:r>
            <a:r>
              <a:rPr lang="en-US" dirty="0" smtClean="0"/>
              <a:t>irst Place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Oroville Hospital was awarded $0.705M for second place and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HP and partners were awarded $0.520M for third place    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0766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540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Contest Experience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28898"/>
            <a:ext cx="8020335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 smtClean="0"/>
              <a:t>Suggestions: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A better understanding of process, goals and evaluation criteria would help efficient development and presentation planning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Providing broader latitude to industry around a set of objectives may produce more interesting and helpful contributions than a highly prescriptive SOW.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T</a:t>
            </a:r>
            <a:r>
              <a:rPr lang="en-US" sz="2800" dirty="0" smtClean="0"/>
              <a:t>ransparency in regard to award allocation and enthusiastic communication of contest outcomes encourages companies to continue to invest at risk in future contests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790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Contest Experience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1286098"/>
            <a:ext cx="8020335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dirty="0" smtClean="0"/>
              <a:t>Rare opportunity for small businesses to demonstrate agility, innovation, and responsiveness to user requirements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Proposed size of contest award drew substantial participation by broad spectrum of companies operating at risk.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Contest challenge encouraged new and innovative corporate partnerships and a variety of approaches to the solution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>
              <a:spcAft>
                <a:spcPts val="12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0431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9718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Application </a:t>
            </a:r>
          </a:p>
          <a:p>
            <a:pPr algn="ctr"/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Demonstration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63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42665" y="1143000"/>
            <a:ext cx="8020335" cy="1152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To describe the process and outcome of the VA 21</a:t>
            </a:r>
            <a:r>
              <a:rPr lang="en-US" baseline="30000" dirty="0" smtClean="0"/>
              <a:t>st</a:t>
            </a:r>
            <a:r>
              <a:rPr lang="en-US" dirty="0" smtClean="0"/>
              <a:t> Century Medical Scheduling Contest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To present an overview of the Health </a:t>
            </a:r>
            <a:r>
              <a:rPr lang="en-US" dirty="0" err="1" smtClean="0"/>
              <a:t>eTime</a:t>
            </a:r>
            <a:r>
              <a:rPr lang="en-US" dirty="0" smtClean="0"/>
              <a:t> contest submission and lessons learned from the contest to the </a:t>
            </a:r>
            <a:r>
              <a:rPr lang="en-US" dirty="0" err="1" smtClean="0"/>
              <a:t>CalConnect</a:t>
            </a:r>
            <a:r>
              <a:rPr lang="en-US" dirty="0" smtClean="0"/>
              <a:t> community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To encourage workshop participants to dialogue on scheduling standards and support the VA community in ongoing efforts to deploy and support a solution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b="1" dirty="0" smtClean="0"/>
              <a:t>  </a:t>
            </a:r>
          </a:p>
          <a:p>
            <a:pPr>
              <a:spcAft>
                <a:spcPts val="1800"/>
              </a:spcAft>
            </a:pPr>
            <a:endParaRPr lang="en-US" sz="2000" b="1" dirty="0" smtClean="0"/>
          </a:p>
          <a:p>
            <a:pPr>
              <a:spcAft>
                <a:spcPts val="1800"/>
              </a:spcAft>
            </a:pPr>
            <a:endParaRPr lang="en-US" sz="2000" b="1" dirty="0" smtClean="0"/>
          </a:p>
          <a:p>
            <a:pPr>
              <a:spcAft>
                <a:spcPts val="18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1855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3442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MedRed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8686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Established in 2004, MedRed, LLC is an industry leader in the development of dynamic 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apture, decision support, patient scheduling, and analytics solutions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that utilize Smart Forms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web-based technologies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provide a comprehensive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patient management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system. 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2007, MedRed has been working under contract to develop and implement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point-of-care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capture and decision support tools aimed at improving diagnosis, treatment, and outcomes 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Polytrauma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patients at a number of Department of Defense and Veterans Affairs medical centers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22" r="99778">
                        <a14:foregroundMark x1="45778" y1="9000" x2="45778" y2="9000"/>
                        <a14:foregroundMark x1="58667" y1="9667" x2="58667" y2="9667"/>
                        <a14:foregroundMark x1="42667" y1="10333" x2="42667" y2="10333"/>
                        <a14:foregroundMark x1="43556" y1="7000" x2="43556" y2="7000"/>
                        <a14:backgroundMark x1="5333" y1="71333" x2="5333" y2="7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86" y="4016990"/>
            <a:ext cx="4032913" cy="268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" y="3886200"/>
            <a:ext cx="5105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Internationally,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MedRed’s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software solutions are being utilized by the Field Epidemiology Laboratory Program Alumni Association (FELP-AA) and the Kenyan Ministry of Public Health as part of a coordinated effort to assist in disease outbreak surveillance, response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7469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BT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8" y="920335"/>
            <a:ext cx="8020335" cy="532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BT </a:t>
            </a:r>
            <a:r>
              <a:rPr lang="en-US" sz="1800" b="1" dirty="0"/>
              <a:t>is a global service communications and IT service provider. Founded in 1846, the company has a presence in over 170 countries and over 89,000 employees worldwide. For the year ended 31 March 2013, BT Group’s reported revenue was £18,103m with reported profit before taxation of £2,315m</a:t>
            </a:r>
            <a:r>
              <a:rPr lang="en-US" sz="1800" b="1" dirty="0" smtClean="0"/>
              <a:t>.</a:t>
            </a:r>
          </a:p>
          <a:p>
            <a:r>
              <a:rPr lang="en-US" sz="1800" b="1" dirty="0" smtClean="0"/>
              <a:t>In </a:t>
            </a:r>
            <a:r>
              <a:rPr lang="en-US" sz="1800" b="1" dirty="0"/>
              <a:t>the US and Canada BT has over 3,000 employees serving more than 1,000 customers, including 73 per cent of Fortune 500 and 48 per cent of Fortune 1,000 companies. </a:t>
            </a:r>
            <a:endParaRPr lang="en-US" sz="1800" b="1" dirty="0" smtClean="0"/>
          </a:p>
          <a:p>
            <a:r>
              <a:rPr lang="en-US" sz="1800" b="1" dirty="0" smtClean="0"/>
              <a:t>BT supports various Healthcare customers globally including the English NHS. Services for the NHS include implementing and operating the dedicated, national broadband network; a national EHR and set of supporting services; and clinical IT services for hospitals across London and the South of England.</a:t>
            </a:r>
          </a:p>
          <a:p>
            <a:r>
              <a:rPr lang="en-US" sz="1800" b="1" dirty="0" smtClean="0"/>
              <a:t>BT’s </a:t>
            </a:r>
            <a:r>
              <a:rPr lang="en-US" sz="1800" b="1" dirty="0"/>
              <a:t>experience in healthcare goes back 60 years to the formation of the NHS. BT has been a trusted partner of the NHS, and has participated in virtually every major IT and communications infrastructure project since that time. </a:t>
            </a:r>
            <a:endParaRPr lang="en-US" sz="1800" b="1" dirty="0" smtClean="0"/>
          </a:p>
          <a:p>
            <a:r>
              <a:rPr lang="en-US" sz="1800" b="1" dirty="0"/>
              <a:t>British Telecommunications plc (BT) is a wholly-owned subsidiary of BT Group plc and encompasses virtually all businesses and assets of the BT Group. BT Group plc is listed on stock exchanges in London and New York. </a:t>
            </a:r>
          </a:p>
          <a:p>
            <a:r>
              <a:rPr lang="en-US" sz="1800" b="1" dirty="0"/>
              <a:t>For more information, visit www.btplc.com</a:t>
            </a:r>
          </a:p>
          <a:p>
            <a:endParaRPr lang="en-US" sz="1800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81631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420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Scheduling Contest Framework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1286098"/>
            <a:ext cx="8620411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3000" dirty="0" smtClean="0"/>
              <a:t>Up to $3M in </a:t>
            </a:r>
            <a:r>
              <a:rPr lang="en-US" sz="3000" dirty="0"/>
              <a:t>p</a:t>
            </a:r>
            <a:r>
              <a:rPr lang="en-US" sz="3000" dirty="0" smtClean="0"/>
              <a:t>rize money per winner, and up to three winners for a total of $9M in potential award 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Contestant scheduling solution must be loaded on to three Virtual Machines (VMs) furnished by VA and representing California, Georgia, and Alabama VistA instances</a:t>
            </a:r>
          </a:p>
          <a:p>
            <a:pPr>
              <a:spcAft>
                <a:spcPts val="1200"/>
              </a:spcAft>
            </a:pPr>
            <a:r>
              <a:rPr lang="en-US" sz="3000" dirty="0" smtClean="0"/>
              <a:t>Contestant also had to load the User Manual and Requirements Traceability Matrix on the VMs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92811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Scheduling Contest Framework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981298"/>
            <a:ext cx="8620411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b="1" dirty="0" smtClean="0"/>
              <a:t>VMs were locked down on 13 June 13 for VA Step 1 and Step 2 Evaluations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Step 1 Evaluation: </a:t>
            </a:r>
            <a:r>
              <a:rPr lang="en-US" sz="2400" dirty="0" smtClean="0"/>
              <a:t>Contestant solutions were executed against eight VA defined Use </a:t>
            </a:r>
            <a:r>
              <a:rPr lang="en-US" sz="2400" dirty="0"/>
              <a:t>C</a:t>
            </a:r>
            <a:r>
              <a:rPr lang="en-US" sz="2400" dirty="0" smtClean="0"/>
              <a:t>ases via contestant provided python test scripts that satisfied use case check points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Step 2 Evaluation: </a:t>
            </a:r>
            <a:r>
              <a:rPr lang="en-US" sz="2400" dirty="0" smtClean="0"/>
              <a:t>Contestant solutions demonstrated live to VA evaluators against 13 Scenarios and 87 Metrics that mapped to Step 2A Pass / Fail Business Need Metrics, VA Specific Requirements with points, and Non-functional Requirements (Functionality, Usability, Maintainability) 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Step 2 Evaluation: </a:t>
            </a:r>
            <a:r>
              <a:rPr lang="en-US" sz="2400" dirty="0" smtClean="0"/>
              <a:t>In Step 2B, contestant solutions also gets points for Open Source      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  <a:p>
            <a:pPr>
              <a:spcAft>
                <a:spcPts val="1200"/>
              </a:spcAft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69577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Goals for Rapid Prototype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23589" y="1524000"/>
            <a:ext cx="8020335" cy="92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 smtClean="0"/>
              <a:t>Provide Scheduling Capabilities Across VistA Instances and time zones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Fix Data Model to allow clinic capacity to map to individual providers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Introduce Standards-Based Scheduling- iCal</a:t>
            </a:r>
          </a:p>
          <a:p>
            <a:pPr marL="0" indent="0">
              <a:spcAft>
                <a:spcPts val="2400"/>
              </a:spcAft>
              <a:buNone/>
            </a:pPr>
            <a:endParaRPr lang="en-US" sz="2000" b="1" dirty="0" smtClean="0"/>
          </a:p>
          <a:p>
            <a:pPr>
              <a:spcAft>
                <a:spcPts val="24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6360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8"/>
          <a:stretch/>
        </p:blipFill>
        <p:spPr>
          <a:xfrm>
            <a:off x="76200" y="5867400"/>
            <a:ext cx="623869" cy="85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6636224" y="-1517176"/>
            <a:ext cx="9769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E0000">
                  <a:tint val="66000"/>
                  <a:satMod val="160000"/>
                </a:srgbClr>
              </a:gs>
              <a:gs pos="50000">
                <a:srgbClr val="9E0000">
                  <a:tint val="44500"/>
                  <a:satMod val="160000"/>
                </a:srgbClr>
              </a:gs>
              <a:gs pos="100000">
                <a:srgbClr val="9E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6718111" y="-1593376"/>
            <a:ext cx="824552" cy="40386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5029200" y="-1"/>
            <a:ext cx="4114800" cy="533401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134" y="268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Goals for Rapid Prototype</a:t>
            </a:r>
            <a:endParaRPr lang="en-US" sz="36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http://www.seeklogo.com/images/B/British_Telecom-logo-A11F1D47FC-seeklogo.com.gif"/>
          <p:cNvPicPr/>
          <p:nvPr/>
        </p:nvPicPr>
        <p:blipFill rotWithShape="1">
          <a:blip r:embed="rId4"/>
          <a:srcRect l="50000" t="21882" b="29116"/>
          <a:stretch/>
        </p:blipFill>
        <p:spPr bwMode="auto">
          <a:xfrm>
            <a:off x="8217310" y="5778980"/>
            <a:ext cx="926690" cy="92662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1298"/>
            <a:ext cx="8762999" cy="1838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None/>
            </a:pPr>
            <a:r>
              <a:rPr lang="en-US" sz="2800" b="1" dirty="0" smtClean="0"/>
              <a:t>Cover the Use </a:t>
            </a:r>
            <a:r>
              <a:rPr lang="en-US" sz="2800" b="1" dirty="0"/>
              <a:t>C</a:t>
            </a:r>
            <a:r>
              <a:rPr lang="en-US" sz="2800" b="1" dirty="0" smtClean="0"/>
              <a:t>ases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1: Establish, Organize, and Manage the Scheduling Component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2: Establish and Manage Section Schedules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3: Create a Patient Appointment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4: Manage a Patient Appointment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5: Manage a Walk-in Patient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6: Cancel Individual Appointment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7: Reschedule Individual Appointment</a:t>
            </a:r>
          </a:p>
          <a:p>
            <a:pPr marL="744538" indent="-287338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600" dirty="0"/>
              <a:t>USE CASE 8: Add Appointment Request to Waiting List and Schedule Patient from Waiting List</a:t>
            </a:r>
          </a:p>
          <a:p>
            <a:pPr>
              <a:spcAft>
                <a:spcPts val="2400"/>
              </a:spcAft>
            </a:pPr>
            <a:endParaRPr lang="en-US" sz="2800" b="1" dirty="0" smtClean="0"/>
          </a:p>
          <a:p>
            <a:pPr marL="0" indent="0">
              <a:spcAft>
                <a:spcPts val="2400"/>
              </a:spcAft>
              <a:buNone/>
            </a:pPr>
            <a:endParaRPr lang="en-US" sz="2000" b="1" dirty="0" smtClean="0"/>
          </a:p>
          <a:p>
            <a:pPr>
              <a:spcAft>
                <a:spcPts val="2400"/>
              </a:spcAft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6514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3805</TotalTime>
  <Words>1635</Words>
  <Application>Microsoft Macintosh PowerPoint</Application>
  <PresentationFormat>On-screen Show (4:3)</PresentationFormat>
  <Paragraphs>192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William Smith</cp:lastModifiedBy>
  <cp:revision>141</cp:revision>
  <cp:lastPrinted>2014-05-08T14:29:48Z</cp:lastPrinted>
  <dcterms:created xsi:type="dcterms:W3CDTF">2013-10-24T01:24:49Z</dcterms:created>
  <dcterms:modified xsi:type="dcterms:W3CDTF">2014-05-21T14:38:29Z</dcterms:modified>
</cp:coreProperties>
</file>