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76" autoAdjust="0"/>
  </p:normalViewPr>
  <p:slideViewPr>
    <p:cSldViewPr>
      <p:cViewPr varScale="1">
        <p:scale>
          <a:sx n="66" d="100"/>
          <a:sy n="66" d="100"/>
        </p:scale>
        <p:origin x="1428"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3D0BC8-4FC1-4726-AC77-50B860638551}" type="datetimeFigureOut">
              <a:rPr lang="en-US" smtClean="0"/>
              <a:t>5/21/2014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9CB037-A4E3-463C-A92E-6482BC6E8339}" type="slidenum">
              <a:rPr lang="en-US" smtClean="0"/>
              <a:t>‹#›</a:t>
            </a:fld>
            <a:endParaRPr lang="en-US"/>
          </a:p>
        </p:txBody>
      </p:sp>
    </p:spTree>
    <p:extLst>
      <p:ext uri="{BB962C8B-B14F-4D97-AF65-F5344CB8AC3E}">
        <p14:creationId xmlns:p14="http://schemas.microsoft.com/office/powerpoint/2010/main" val="2828391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ediSked 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143000"/>
            <a:ext cx="9144000" cy="2830923"/>
          </a:xfrm>
          <a:prstGeom prst="rect">
            <a:avLst/>
          </a:prstGeom>
        </p:spPr>
      </p:pic>
      <p:sp>
        <p:nvSpPr>
          <p:cNvPr id="2" name="Title 1"/>
          <p:cNvSpPr>
            <a:spLocks noGrp="1"/>
          </p:cNvSpPr>
          <p:nvPr>
            <p:ph type="ctrTitle" hasCustomPrompt="1"/>
          </p:nvPr>
        </p:nvSpPr>
        <p:spPr>
          <a:xfrm>
            <a:off x="685800" y="1447800"/>
            <a:ext cx="7772400" cy="1295400"/>
          </a:xfrm>
          <a:prstGeom prst="rect">
            <a:avLst/>
          </a:prstGeom>
        </p:spPr>
        <p:txBody>
          <a:bodyPr/>
          <a:lstStyle>
            <a:lvl1pPr>
              <a:defRPr>
                <a:solidFill>
                  <a:schemeClr val="bg1"/>
                </a:solidFill>
              </a:defRPr>
            </a:lvl1pPr>
          </a:lstStyle>
          <a:p>
            <a:r>
              <a:rPr lang="en-US" dirty="0" smtClean="0"/>
              <a:t>Click to add title</a:t>
            </a:r>
            <a:endParaRPr lang="en-US" dirty="0"/>
          </a:p>
        </p:txBody>
      </p:sp>
      <p:sp>
        <p:nvSpPr>
          <p:cNvPr id="3" name="Subtitle 2"/>
          <p:cNvSpPr>
            <a:spLocks noGrp="1"/>
          </p:cNvSpPr>
          <p:nvPr>
            <p:ph type="subTitle" idx="1" hasCustomPrompt="1"/>
          </p:nvPr>
        </p:nvSpPr>
        <p:spPr>
          <a:xfrm>
            <a:off x="1371600" y="2819400"/>
            <a:ext cx="6400800" cy="609600"/>
          </a:xfrm>
          <a:prstGeom prst="rect">
            <a:avLst/>
          </a:prstGeom>
        </p:spPr>
        <p:txBody>
          <a:bodyPr>
            <a:normAutofit/>
          </a:bodyPr>
          <a:lstStyle>
            <a:lvl1pPr marL="0" indent="0" algn="ctr">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subtitle</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86000" y="4994097"/>
            <a:ext cx="4057902" cy="797320"/>
          </a:xfrm>
          <a:prstGeom prst="rect">
            <a:avLst/>
          </a:prstGeom>
        </p:spPr>
      </p:pic>
    </p:spTree>
    <p:extLst>
      <p:ext uri="{BB962C8B-B14F-4D97-AF65-F5344CB8AC3E}">
        <p14:creationId xmlns:p14="http://schemas.microsoft.com/office/powerpoint/2010/main" val="2260247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ediSked Slide Master">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842495"/>
            <a:ext cx="9144000" cy="1016991"/>
          </a:xfrm>
          <a:prstGeom prst="rect">
            <a:avLst/>
          </a:prstGeom>
        </p:spPr>
      </p:pic>
      <p:sp>
        <p:nvSpPr>
          <p:cNvPr id="2" name="Title 1"/>
          <p:cNvSpPr>
            <a:spLocks noGrp="1"/>
          </p:cNvSpPr>
          <p:nvPr>
            <p:ph type="title" hasCustomPrompt="1"/>
          </p:nvPr>
        </p:nvSpPr>
        <p:spPr>
          <a:xfrm>
            <a:off x="457200" y="274638"/>
            <a:ext cx="8229600" cy="1096962"/>
          </a:xfrm>
          <a:prstGeom prst="rect">
            <a:avLst/>
          </a:prstGeom>
        </p:spPr>
        <p:txBody>
          <a:bodyPr/>
          <a:lstStyle>
            <a:lvl1pPr algn="l">
              <a:defRPr sz="4000" baseline="0"/>
            </a:lvl1pPr>
          </a:lstStyle>
          <a:p>
            <a:r>
              <a:rPr lang="en-US" dirty="0" smtClean="0"/>
              <a:t>Click to add title</a:t>
            </a:r>
            <a:endParaRPr lang="en-US" dirty="0"/>
          </a:p>
        </p:txBody>
      </p:sp>
      <p:sp>
        <p:nvSpPr>
          <p:cNvPr id="6" name="Slide Number Placeholder 5"/>
          <p:cNvSpPr>
            <a:spLocks noGrp="1"/>
          </p:cNvSpPr>
          <p:nvPr>
            <p:ph type="sldNum" sz="quarter" idx="12"/>
          </p:nvPr>
        </p:nvSpPr>
        <p:spPr>
          <a:xfrm>
            <a:off x="7848600" y="5638800"/>
            <a:ext cx="762000" cy="152400"/>
          </a:xfrm>
          <a:prstGeom prst="rect">
            <a:avLst/>
          </a:prstGeom>
        </p:spPr>
        <p:txBody>
          <a:bodyPr/>
          <a:lstStyle>
            <a:lvl1pPr algn="r">
              <a:defRPr sz="900"/>
            </a:lvl1pPr>
          </a:lstStyle>
          <a:p>
            <a:fld id="{D4391E8D-6C89-463B-A25D-4D9CA6872353}" type="slidenum">
              <a:rPr lang="en-US" smtClean="0"/>
              <a:pPr/>
              <a:t>‹#›</a:t>
            </a:fld>
            <a:endParaRPr lang="en-US" dirty="0"/>
          </a:p>
        </p:txBody>
      </p:sp>
      <p:sp>
        <p:nvSpPr>
          <p:cNvPr id="8" name="Text Placeholder 2"/>
          <p:cNvSpPr>
            <a:spLocks noGrp="1"/>
          </p:cNvSpPr>
          <p:nvPr>
            <p:ph idx="1" hasCustomPrompt="1"/>
          </p:nvPr>
        </p:nvSpPr>
        <p:spPr>
          <a:xfrm>
            <a:off x="457200" y="1524000"/>
            <a:ext cx="8229600" cy="4038600"/>
          </a:xfrm>
          <a:prstGeom prst="rect">
            <a:avLst/>
          </a:prstGeom>
        </p:spPr>
        <p:txBody>
          <a:bodyPr vert="horz" lIns="91440" tIns="45720" rIns="91440" bIns="45720" rtlCol="0">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53200" y="6096000"/>
            <a:ext cx="2198656" cy="721663"/>
          </a:xfrm>
          <a:prstGeom prst="rect">
            <a:avLst/>
          </a:prstGeom>
        </p:spPr>
      </p:pic>
    </p:spTree>
    <p:extLst>
      <p:ext uri="{BB962C8B-B14F-4D97-AF65-F5344CB8AC3E}">
        <p14:creationId xmlns:p14="http://schemas.microsoft.com/office/powerpoint/2010/main" val="496147263"/>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2240678"/>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mailto:doug_Golub@medisked.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CalConnect</a:t>
            </a:r>
            <a:r>
              <a:rPr lang="en-US" dirty="0" smtClean="0"/>
              <a:t> XXX Scheduling Workshop</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Doug Golub, President – MediSked, LLC</a:t>
            </a:r>
          </a:p>
          <a:p>
            <a:r>
              <a:rPr lang="en-US" dirty="0" smtClean="0"/>
              <a:t>5/21/2014</a:t>
            </a:r>
            <a:endParaRPr lang="en-US" dirty="0"/>
          </a:p>
        </p:txBody>
      </p:sp>
    </p:spTree>
    <p:extLst>
      <p:ext uri="{BB962C8B-B14F-4D97-AF65-F5344CB8AC3E}">
        <p14:creationId xmlns:p14="http://schemas.microsoft.com/office/powerpoint/2010/main" val="29943801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and Schedule Follow-Up</a:t>
            </a:r>
            <a:endParaRPr lang="en-US" dirty="0"/>
          </a:p>
        </p:txBody>
      </p:sp>
      <p:sp>
        <p:nvSpPr>
          <p:cNvPr id="3" name="Content Placeholder 2"/>
          <p:cNvSpPr>
            <a:spLocks noGrp="1"/>
          </p:cNvSpPr>
          <p:nvPr>
            <p:ph idx="1"/>
          </p:nvPr>
        </p:nvSpPr>
        <p:spPr/>
        <p:txBody>
          <a:bodyPr/>
          <a:lstStyle/>
          <a:p>
            <a:r>
              <a:rPr lang="en-US" dirty="0" smtClean="0"/>
              <a:t>Certain scheduled activities require follow-up</a:t>
            </a:r>
          </a:p>
          <a:p>
            <a:pPr lvl="1"/>
            <a:r>
              <a:rPr lang="en-US" dirty="0" smtClean="0"/>
              <a:t>Within m hours</a:t>
            </a:r>
          </a:p>
          <a:p>
            <a:pPr lvl="1"/>
            <a:r>
              <a:rPr lang="en-US" dirty="0" smtClean="0"/>
              <a:t>Within n days</a:t>
            </a:r>
          </a:p>
          <a:p>
            <a:pPr lvl="1"/>
            <a:r>
              <a:rPr lang="en-US" dirty="0" smtClean="0"/>
              <a:t>Every o days</a:t>
            </a:r>
          </a:p>
          <a:p>
            <a:pPr lvl="1"/>
            <a:r>
              <a:rPr lang="en-US" dirty="0" smtClean="0"/>
              <a:t>Monthly</a:t>
            </a:r>
          </a:p>
          <a:p>
            <a:pPr lvl="1"/>
            <a:r>
              <a:rPr lang="en-US" dirty="0" smtClean="0"/>
              <a:t>Quarterly </a:t>
            </a:r>
          </a:p>
          <a:p>
            <a:pPr lvl="1"/>
            <a:r>
              <a:rPr lang="en-US" dirty="0" smtClean="0"/>
              <a:t>Etc.</a:t>
            </a:r>
            <a:endParaRPr lang="en-US" dirty="0"/>
          </a:p>
        </p:txBody>
      </p:sp>
      <p:sp>
        <p:nvSpPr>
          <p:cNvPr id="4" name="Slide Number Placeholder 3"/>
          <p:cNvSpPr>
            <a:spLocks noGrp="1"/>
          </p:cNvSpPr>
          <p:nvPr>
            <p:ph type="sldNum" sz="quarter" idx="12"/>
          </p:nvPr>
        </p:nvSpPr>
        <p:spPr/>
        <p:txBody>
          <a:bodyPr/>
          <a:lstStyle/>
          <a:p>
            <a:fld id="{D4391E8D-6C89-463B-A25D-4D9CA6872353}" type="slidenum">
              <a:rPr lang="en-US" smtClean="0"/>
              <a:t>10</a:t>
            </a:fld>
            <a:endParaRPr lang="en-US" dirty="0"/>
          </a:p>
        </p:txBody>
      </p:sp>
    </p:spTree>
    <p:extLst>
      <p:ext uri="{BB962C8B-B14F-4D97-AF65-F5344CB8AC3E}">
        <p14:creationId xmlns:p14="http://schemas.microsoft.com/office/powerpoint/2010/main" val="2201154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Interoperability</a:t>
            </a:r>
            <a:endParaRPr lang="en-US" dirty="0"/>
          </a:p>
        </p:txBody>
      </p:sp>
      <p:sp>
        <p:nvSpPr>
          <p:cNvPr id="3" name="Content Placeholder 2"/>
          <p:cNvSpPr>
            <a:spLocks noGrp="1"/>
          </p:cNvSpPr>
          <p:nvPr>
            <p:ph idx="1"/>
          </p:nvPr>
        </p:nvSpPr>
        <p:spPr/>
        <p:txBody>
          <a:bodyPr/>
          <a:lstStyle/>
          <a:p>
            <a:r>
              <a:rPr lang="en-US" dirty="0"/>
              <a:t>Messaging between </a:t>
            </a:r>
            <a:r>
              <a:rPr lang="en-US" dirty="0" smtClean="0"/>
              <a:t>systems</a:t>
            </a:r>
          </a:p>
          <a:p>
            <a:pPr lvl="1"/>
            <a:r>
              <a:rPr lang="en-US" dirty="0" smtClean="0"/>
              <a:t>HL7</a:t>
            </a:r>
            <a:endParaRPr lang="en-US" dirty="0"/>
          </a:p>
          <a:p>
            <a:r>
              <a:rPr lang="en-US" dirty="0" smtClean="0"/>
              <a:t>RHIOs/HIEs</a:t>
            </a:r>
          </a:p>
          <a:p>
            <a:pPr lvl="1"/>
            <a:r>
              <a:rPr lang="en-US" dirty="0" smtClean="0"/>
              <a:t>CCR/CCD</a:t>
            </a:r>
            <a:endParaRPr lang="en-US" dirty="0"/>
          </a:p>
          <a:p>
            <a:r>
              <a:rPr lang="en-US" dirty="0"/>
              <a:t>Mobile / Calendar </a:t>
            </a:r>
            <a:r>
              <a:rPr lang="en-US" dirty="0" smtClean="0"/>
              <a:t>Subscriptions</a:t>
            </a:r>
          </a:p>
          <a:p>
            <a:pPr lvl="1"/>
            <a:r>
              <a:rPr lang="en-US" dirty="0" smtClean="0"/>
              <a:t>iCal</a:t>
            </a:r>
            <a:endParaRPr lang="en-US" dirty="0"/>
          </a:p>
        </p:txBody>
      </p:sp>
      <p:sp>
        <p:nvSpPr>
          <p:cNvPr id="4" name="Slide Number Placeholder 3"/>
          <p:cNvSpPr>
            <a:spLocks noGrp="1"/>
          </p:cNvSpPr>
          <p:nvPr>
            <p:ph type="sldNum" sz="quarter" idx="12"/>
          </p:nvPr>
        </p:nvSpPr>
        <p:spPr/>
        <p:txBody>
          <a:bodyPr/>
          <a:lstStyle/>
          <a:p>
            <a:fld id="{D4391E8D-6C89-463B-A25D-4D9CA6872353}" type="slidenum">
              <a:rPr lang="en-US" smtClean="0"/>
              <a:t>11</a:t>
            </a:fld>
            <a:endParaRPr lang="en-US" dirty="0"/>
          </a:p>
        </p:txBody>
      </p:sp>
      <p:pic>
        <p:nvPicPr>
          <p:cNvPr id="5" name="Picture 4"/>
          <p:cNvPicPr>
            <a:picLocks noChangeAspect="1"/>
          </p:cNvPicPr>
          <p:nvPr/>
        </p:nvPicPr>
        <p:blipFill>
          <a:blip r:embed="rId2"/>
          <a:stretch>
            <a:fillRect/>
          </a:stretch>
        </p:blipFill>
        <p:spPr>
          <a:xfrm>
            <a:off x="3505200" y="2362200"/>
            <a:ext cx="4800600" cy="997833"/>
          </a:xfrm>
          <a:prstGeom prst="rect">
            <a:avLst/>
          </a:prstGeom>
        </p:spPr>
      </p:pic>
      <p:pic>
        <p:nvPicPr>
          <p:cNvPr id="6" name="Picture 5"/>
          <p:cNvPicPr>
            <a:picLocks noChangeAspect="1"/>
          </p:cNvPicPr>
          <p:nvPr/>
        </p:nvPicPr>
        <p:blipFill>
          <a:blip r:embed="rId3"/>
          <a:stretch>
            <a:fillRect/>
          </a:stretch>
        </p:blipFill>
        <p:spPr>
          <a:xfrm>
            <a:off x="3505200" y="4286250"/>
            <a:ext cx="4210050" cy="1504950"/>
          </a:xfrm>
          <a:prstGeom prst="rect">
            <a:avLst/>
          </a:prstGeom>
        </p:spPr>
      </p:pic>
    </p:spTree>
    <p:extLst>
      <p:ext uri="{BB962C8B-B14F-4D97-AF65-F5344CB8AC3E}">
        <p14:creationId xmlns:p14="http://schemas.microsoft.com/office/powerpoint/2010/main" val="20095850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r>
              <a:rPr lang="en-US" dirty="0" smtClean="0"/>
              <a:t>Doug Golub</a:t>
            </a:r>
          </a:p>
          <a:p>
            <a:r>
              <a:rPr lang="en-US" dirty="0" smtClean="0"/>
              <a:t>President – MediSked, LLC</a:t>
            </a:r>
          </a:p>
          <a:p>
            <a:r>
              <a:rPr lang="en-US" dirty="0" smtClean="0">
                <a:hlinkClick r:id="rId2"/>
              </a:rPr>
              <a:t>doug_Golub@medisked.com</a:t>
            </a:r>
            <a:endParaRPr lang="en-US" dirty="0" smtClean="0"/>
          </a:p>
          <a:p>
            <a:r>
              <a:rPr lang="en-US" dirty="0" smtClean="0"/>
              <a:t>+1-866-633-4753 x711</a:t>
            </a:r>
            <a:endParaRPr lang="en-US" dirty="0"/>
          </a:p>
        </p:txBody>
      </p:sp>
      <p:sp>
        <p:nvSpPr>
          <p:cNvPr id="4" name="Slide Number Placeholder 3"/>
          <p:cNvSpPr>
            <a:spLocks noGrp="1"/>
          </p:cNvSpPr>
          <p:nvPr>
            <p:ph type="sldNum" sz="quarter" idx="12"/>
          </p:nvPr>
        </p:nvSpPr>
        <p:spPr/>
        <p:txBody>
          <a:bodyPr/>
          <a:lstStyle/>
          <a:p>
            <a:fld id="{D4391E8D-6C89-463B-A25D-4D9CA6872353}" type="slidenum">
              <a:rPr lang="en-US" smtClean="0"/>
              <a:t>12</a:t>
            </a:fld>
            <a:endParaRPr lang="en-US" dirty="0"/>
          </a:p>
        </p:txBody>
      </p:sp>
    </p:spTree>
    <p:extLst>
      <p:ext uri="{BB962C8B-B14F-4D97-AF65-F5344CB8AC3E}">
        <p14:creationId xmlns:p14="http://schemas.microsoft.com/office/powerpoint/2010/main" val="41189935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for Home and Community Based Services</a:t>
            </a:r>
          </a:p>
        </p:txBody>
      </p:sp>
      <p:sp>
        <p:nvSpPr>
          <p:cNvPr id="4" name="Slide Number Placeholder 3"/>
          <p:cNvSpPr>
            <a:spLocks noGrp="1"/>
          </p:cNvSpPr>
          <p:nvPr>
            <p:ph type="sldNum" sz="quarter" idx="12"/>
          </p:nvPr>
        </p:nvSpPr>
        <p:spPr/>
        <p:txBody>
          <a:bodyPr/>
          <a:lstStyle/>
          <a:p>
            <a:fld id="{D4391E8D-6C89-463B-A25D-4D9CA6872353}" type="slidenum">
              <a:rPr lang="en-US" smtClean="0"/>
              <a:t>2</a:t>
            </a:fld>
            <a:endParaRPr lang="en-US" dirty="0"/>
          </a:p>
        </p:txBody>
      </p:sp>
      <p:sp>
        <p:nvSpPr>
          <p:cNvPr id="3" name="Content Placeholder 2"/>
          <p:cNvSpPr>
            <a:spLocks noGrp="1"/>
          </p:cNvSpPr>
          <p:nvPr>
            <p:ph idx="1"/>
          </p:nvPr>
        </p:nvSpPr>
        <p:spPr/>
        <p:txBody>
          <a:bodyPr>
            <a:normAutofit fontScale="55000" lnSpcReduction="20000"/>
          </a:bodyPr>
          <a:lstStyle/>
          <a:p>
            <a:pPr lvl="0"/>
            <a:r>
              <a:rPr lang="en-US" dirty="0"/>
              <a:t>Background on MediSked, LLC</a:t>
            </a:r>
          </a:p>
          <a:p>
            <a:pPr lvl="0"/>
            <a:r>
              <a:rPr lang="en-US" dirty="0"/>
              <a:t>Background on Home and Community Based Services</a:t>
            </a:r>
          </a:p>
          <a:p>
            <a:pPr lvl="0"/>
            <a:r>
              <a:rPr lang="en-US" dirty="0"/>
              <a:t>Scheduling Requirements</a:t>
            </a:r>
          </a:p>
          <a:p>
            <a:pPr lvl="1"/>
            <a:r>
              <a:rPr lang="en-US" dirty="0"/>
              <a:t>1:1 Appointments (1 client, 1 employee)</a:t>
            </a:r>
          </a:p>
          <a:p>
            <a:pPr lvl="1"/>
            <a:r>
              <a:rPr lang="en-US" dirty="0"/>
              <a:t>Group Appointments (n clients, n employees)</a:t>
            </a:r>
          </a:p>
          <a:p>
            <a:pPr lvl="1"/>
            <a:r>
              <a:rPr lang="en-US" dirty="0"/>
              <a:t>Residential Settings</a:t>
            </a:r>
          </a:p>
          <a:p>
            <a:pPr lvl="1"/>
            <a:r>
              <a:rPr lang="en-US" dirty="0"/>
              <a:t>Medications</a:t>
            </a:r>
          </a:p>
          <a:p>
            <a:pPr lvl="0"/>
            <a:r>
              <a:rPr lang="en-US" dirty="0"/>
              <a:t>Schedule Data Model</a:t>
            </a:r>
          </a:p>
          <a:p>
            <a:pPr lvl="0"/>
            <a:r>
              <a:rPr lang="en-US" dirty="0"/>
              <a:t>Schedule Algorithm</a:t>
            </a:r>
          </a:p>
          <a:p>
            <a:pPr lvl="0"/>
            <a:r>
              <a:rPr lang="en-US" dirty="0"/>
              <a:t>Workflow and schedule follow-up</a:t>
            </a:r>
          </a:p>
          <a:p>
            <a:pPr lvl="0"/>
            <a:r>
              <a:rPr lang="en-US" dirty="0"/>
              <a:t>Interoperability (HL7, XML)</a:t>
            </a:r>
          </a:p>
          <a:p>
            <a:pPr lvl="1"/>
            <a:r>
              <a:rPr lang="en-US" dirty="0"/>
              <a:t>Messaging between systems</a:t>
            </a:r>
          </a:p>
          <a:p>
            <a:pPr lvl="1"/>
            <a:r>
              <a:rPr lang="en-US" dirty="0"/>
              <a:t>RHIOs/HIEs</a:t>
            </a:r>
          </a:p>
          <a:p>
            <a:pPr lvl="1"/>
            <a:r>
              <a:rPr lang="en-US" dirty="0"/>
              <a:t>Mobile / Calendar </a:t>
            </a:r>
            <a:r>
              <a:rPr lang="en-US" dirty="0" smtClean="0"/>
              <a:t>Subscriptions</a:t>
            </a:r>
            <a:endParaRPr lang="en-US" dirty="0"/>
          </a:p>
        </p:txBody>
      </p:sp>
    </p:spTree>
    <p:extLst>
      <p:ext uri="{BB962C8B-B14F-4D97-AF65-F5344CB8AC3E}">
        <p14:creationId xmlns:p14="http://schemas.microsoft.com/office/powerpoint/2010/main" val="21702396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on MediSked, LLC</a:t>
            </a:r>
            <a:endParaRPr lang="en-US" dirty="0"/>
          </a:p>
        </p:txBody>
      </p:sp>
      <p:sp>
        <p:nvSpPr>
          <p:cNvPr id="3" name="Content Placeholder 2"/>
          <p:cNvSpPr>
            <a:spLocks noGrp="1"/>
          </p:cNvSpPr>
          <p:nvPr>
            <p:ph idx="1"/>
          </p:nvPr>
        </p:nvSpPr>
        <p:spPr/>
        <p:txBody>
          <a:bodyPr>
            <a:normAutofit fontScale="55000" lnSpcReduction="20000"/>
          </a:bodyPr>
          <a:lstStyle/>
          <a:p>
            <a:r>
              <a:rPr lang="en-US" dirty="0"/>
              <a:t>Headquartered in Rochester, N.Y. with satellite offices in Washington, D.C., MediSked, LLC provides human service software solutions specifically for non-medical home- and community-based provider agencies funded through Medicaid Waivers. MediSked’s Software as a Service (SaaS) approach, MediSked Connect, is the leading online Agency Management Platform and the first of its kind in the nation. Other platforms from MediSked, LLC include Coordinate Case Management Platform, Meridian Electronic Health Platform, and Connect Exchange Multi-Agency Business Intelligence Platform.</a:t>
            </a:r>
          </a:p>
          <a:p>
            <a:endParaRPr lang="en-US" dirty="0"/>
          </a:p>
          <a:p>
            <a:r>
              <a:rPr lang="en-US" dirty="0"/>
              <a:t>MediSked, LLC exists to provide consulting services and technological solutions that improve service delivery and quality of care for agencies that provide a full spectrum of lifelong care to those they serve. Established as a resource for navigating Medicaid Reform, MediSked’s Agency Management Platform also offers a technological solution for Medicaid Waiver service providers transitioning to managed care and privatized insurance models. </a:t>
            </a:r>
          </a:p>
          <a:p>
            <a:endParaRPr lang="en-US" dirty="0"/>
          </a:p>
        </p:txBody>
      </p:sp>
      <p:sp>
        <p:nvSpPr>
          <p:cNvPr id="4" name="Slide Number Placeholder 3"/>
          <p:cNvSpPr>
            <a:spLocks noGrp="1"/>
          </p:cNvSpPr>
          <p:nvPr>
            <p:ph type="sldNum" sz="quarter" idx="12"/>
          </p:nvPr>
        </p:nvSpPr>
        <p:spPr/>
        <p:txBody>
          <a:bodyPr/>
          <a:lstStyle/>
          <a:p>
            <a:fld id="{D4391E8D-6C89-463B-A25D-4D9CA6872353}" type="slidenum">
              <a:rPr lang="en-US" smtClean="0"/>
              <a:t>3</a:t>
            </a:fld>
            <a:endParaRPr lang="en-US" dirty="0"/>
          </a:p>
        </p:txBody>
      </p:sp>
    </p:spTree>
    <p:extLst>
      <p:ext uri="{BB962C8B-B14F-4D97-AF65-F5344CB8AC3E}">
        <p14:creationId xmlns:p14="http://schemas.microsoft.com/office/powerpoint/2010/main" val="3540489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on Home and Community Based Services</a:t>
            </a:r>
            <a:endParaRPr lang="en-US" dirty="0"/>
          </a:p>
        </p:txBody>
      </p:sp>
      <p:sp>
        <p:nvSpPr>
          <p:cNvPr id="3" name="Content Placeholder 2"/>
          <p:cNvSpPr>
            <a:spLocks noGrp="1"/>
          </p:cNvSpPr>
          <p:nvPr>
            <p:ph idx="1"/>
          </p:nvPr>
        </p:nvSpPr>
        <p:spPr/>
        <p:txBody>
          <a:bodyPr/>
          <a:lstStyle/>
          <a:p>
            <a:r>
              <a:rPr lang="en-US" dirty="0" smtClean="0"/>
              <a:t>Established in section 1915 of Social Security Act</a:t>
            </a:r>
          </a:p>
          <a:p>
            <a:r>
              <a:rPr lang="en-US" dirty="0" smtClean="0"/>
              <a:t>Provides services to individuals meeting eligibility criteria, including:</a:t>
            </a:r>
          </a:p>
          <a:p>
            <a:pPr lvl="1"/>
            <a:r>
              <a:rPr lang="en-US" dirty="0" smtClean="0"/>
              <a:t>Personal Care Attendant, Home Healt</a:t>
            </a:r>
            <a:r>
              <a:rPr lang="en-US" dirty="0" smtClean="0"/>
              <a:t>h Aide, Companion Care, </a:t>
            </a:r>
            <a:r>
              <a:rPr lang="en-US" dirty="0" smtClean="0"/>
              <a:t>Residential</a:t>
            </a:r>
            <a:r>
              <a:rPr lang="en-US" dirty="0" smtClean="0"/>
              <a:t>, Day Programs, Pre-Employment, Employment, Case Management, Transportation, Respite, Therapies, Nursing</a:t>
            </a:r>
            <a:endParaRPr lang="en-US" dirty="0"/>
          </a:p>
        </p:txBody>
      </p:sp>
      <p:sp>
        <p:nvSpPr>
          <p:cNvPr id="4" name="Slide Number Placeholder 3"/>
          <p:cNvSpPr>
            <a:spLocks noGrp="1"/>
          </p:cNvSpPr>
          <p:nvPr>
            <p:ph type="sldNum" sz="quarter" idx="12"/>
          </p:nvPr>
        </p:nvSpPr>
        <p:spPr/>
        <p:txBody>
          <a:bodyPr/>
          <a:lstStyle/>
          <a:p>
            <a:fld id="{D4391E8D-6C89-463B-A25D-4D9CA6872353}" type="slidenum">
              <a:rPr lang="en-US" smtClean="0"/>
              <a:t>4</a:t>
            </a:fld>
            <a:endParaRPr lang="en-US" dirty="0"/>
          </a:p>
        </p:txBody>
      </p:sp>
    </p:spTree>
    <p:extLst>
      <p:ext uri="{BB962C8B-B14F-4D97-AF65-F5344CB8AC3E}">
        <p14:creationId xmlns:p14="http://schemas.microsoft.com/office/powerpoint/2010/main" val="2219922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Requirements – 1:1 Appointments</a:t>
            </a:r>
            <a:endParaRPr lang="en-US" dirty="0"/>
          </a:p>
        </p:txBody>
      </p:sp>
      <p:sp>
        <p:nvSpPr>
          <p:cNvPr id="3" name="Content Placeholder 2"/>
          <p:cNvSpPr>
            <a:spLocks noGrp="1"/>
          </p:cNvSpPr>
          <p:nvPr>
            <p:ph idx="1"/>
          </p:nvPr>
        </p:nvSpPr>
        <p:spPr/>
        <p:txBody>
          <a:bodyPr/>
          <a:lstStyle/>
          <a:p>
            <a:r>
              <a:rPr lang="en-US" dirty="0" smtClean="0"/>
              <a:t>Staff time = client time (payable = billable)</a:t>
            </a:r>
          </a:p>
          <a:p>
            <a:r>
              <a:rPr lang="en-US" dirty="0" smtClean="0"/>
              <a:t>Example: home care, counseling, therapy</a:t>
            </a:r>
          </a:p>
          <a:p>
            <a:r>
              <a:rPr lang="en-US" dirty="0" smtClean="0"/>
              <a:t>Exceptions: waiting time, early arrival/early dismissal</a:t>
            </a:r>
          </a:p>
        </p:txBody>
      </p:sp>
      <p:sp>
        <p:nvSpPr>
          <p:cNvPr id="4" name="Slide Number Placeholder 3"/>
          <p:cNvSpPr>
            <a:spLocks noGrp="1"/>
          </p:cNvSpPr>
          <p:nvPr>
            <p:ph type="sldNum" sz="quarter" idx="12"/>
          </p:nvPr>
        </p:nvSpPr>
        <p:spPr/>
        <p:txBody>
          <a:bodyPr/>
          <a:lstStyle/>
          <a:p>
            <a:fld id="{D4391E8D-6C89-463B-A25D-4D9CA6872353}" type="slidenum">
              <a:rPr lang="en-US" smtClean="0"/>
              <a:t>5</a:t>
            </a:fld>
            <a:endParaRPr lang="en-US" dirty="0"/>
          </a:p>
        </p:txBody>
      </p:sp>
      <p:pic>
        <p:nvPicPr>
          <p:cNvPr id="5" name="Picture 4"/>
          <p:cNvPicPr>
            <a:picLocks noChangeAspect="1"/>
          </p:cNvPicPr>
          <p:nvPr/>
        </p:nvPicPr>
        <p:blipFill>
          <a:blip r:embed="rId2"/>
          <a:stretch>
            <a:fillRect/>
          </a:stretch>
        </p:blipFill>
        <p:spPr>
          <a:xfrm>
            <a:off x="3124200" y="3352799"/>
            <a:ext cx="4343400" cy="22613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214050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Requirements – Group Appointments</a:t>
            </a:r>
            <a:endParaRPr lang="en-US" dirty="0"/>
          </a:p>
        </p:txBody>
      </p:sp>
      <p:sp>
        <p:nvSpPr>
          <p:cNvPr id="3" name="Content Placeholder 2"/>
          <p:cNvSpPr>
            <a:spLocks noGrp="1"/>
          </p:cNvSpPr>
          <p:nvPr>
            <p:ph idx="1"/>
          </p:nvPr>
        </p:nvSpPr>
        <p:spPr/>
        <p:txBody>
          <a:bodyPr/>
          <a:lstStyle/>
          <a:p>
            <a:r>
              <a:rPr lang="en-US" dirty="0" smtClean="0"/>
              <a:t>Potential for multiple staff with multiple clients</a:t>
            </a:r>
          </a:p>
          <a:p>
            <a:r>
              <a:rPr lang="en-US" dirty="0" smtClean="0"/>
              <a:t>Example: group therapy, adult day program</a:t>
            </a:r>
          </a:p>
          <a:p>
            <a:r>
              <a:rPr lang="en-US" dirty="0" smtClean="0"/>
              <a:t>Need for unduplicated staff time, client time</a:t>
            </a:r>
          </a:p>
          <a:p>
            <a:pPr lvl="1"/>
            <a:r>
              <a:rPr lang="en-US" dirty="0" smtClean="0"/>
              <a:t>If one staff member works with n clients at the same time, payroll may be skewed if not unduplicated</a:t>
            </a:r>
            <a:endParaRPr lang="en-US" dirty="0"/>
          </a:p>
        </p:txBody>
      </p:sp>
      <p:sp>
        <p:nvSpPr>
          <p:cNvPr id="4" name="Slide Number Placeholder 3"/>
          <p:cNvSpPr>
            <a:spLocks noGrp="1"/>
          </p:cNvSpPr>
          <p:nvPr>
            <p:ph type="sldNum" sz="quarter" idx="12"/>
          </p:nvPr>
        </p:nvSpPr>
        <p:spPr/>
        <p:txBody>
          <a:bodyPr/>
          <a:lstStyle/>
          <a:p>
            <a:fld id="{D4391E8D-6C89-463B-A25D-4D9CA6872353}" type="slidenum">
              <a:rPr lang="en-US" smtClean="0"/>
              <a:t>6</a:t>
            </a:fld>
            <a:endParaRPr lang="en-US" dirty="0"/>
          </a:p>
        </p:txBody>
      </p:sp>
    </p:spTree>
    <p:extLst>
      <p:ext uri="{BB962C8B-B14F-4D97-AF65-F5344CB8AC3E}">
        <p14:creationId xmlns:p14="http://schemas.microsoft.com/office/powerpoint/2010/main" val="3342850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Requirements – Medications</a:t>
            </a:r>
            <a:endParaRPr lang="en-US" dirty="0"/>
          </a:p>
        </p:txBody>
      </p:sp>
      <p:sp>
        <p:nvSpPr>
          <p:cNvPr id="3" name="Content Placeholder 2"/>
          <p:cNvSpPr>
            <a:spLocks noGrp="1"/>
          </p:cNvSpPr>
          <p:nvPr>
            <p:ph idx="1"/>
          </p:nvPr>
        </p:nvSpPr>
        <p:spPr/>
        <p:txBody>
          <a:bodyPr/>
          <a:lstStyle/>
          <a:p>
            <a:r>
              <a:rPr lang="en-US" dirty="0"/>
              <a:t>Latin frequency: </a:t>
            </a:r>
            <a:r>
              <a:rPr lang="en-US" dirty="0" smtClean="0"/>
              <a:t>1X,2X,BID,QID,QIDAC,QIDACHS,QIDHS,QIDPC,QIDPCHS,TID,TIDAC,TIDHS,TIDPC</a:t>
            </a:r>
          </a:p>
          <a:p>
            <a:r>
              <a:rPr lang="en-US" dirty="0" smtClean="0"/>
              <a:t>Recurrence patterns based on as-needed or times per day, versus days per week/month</a:t>
            </a:r>
          </a:p>
          <a:p>
            <a:endParaRPr lang="en-US" dirty="0"/>
          </a:p>
        </p:txBody>
      </p:sp>
      <p:sp>
        <p:nvSpPr>
          <p:cNvPr id="4" name="Slide Number Placeholder 3"/>
          <p:cNvSpPr>
            <a:spLocks noGrp="1"/>
          </p:cNvSpPr>
          <p:nvPr>
            <p:ph type="sldNum" sz="quarter" idx="12"/>
          </p:nvPr>
        </p:nvSpPr>
        <p:spPr/>
        <p:txBody>
          <a:bodyPr/>
          <a:lstStyle/>
          <a:p>
            <a:fld id="{D4391E8D-6C89-463B-A25D-4D9CA6872353}" type="slidenum">
              <a:rPr lang="en-US" smtClean="0"/>
              <a:t>7</a:t>
            </a:fld>
            <a:endParaRPr lang="en-US" dirty="0"/>
          </a:p>
        </p:txBody>
      </p:sp>
      <p:pic>
        <p:nvPicPr>
          <p:cNvPr id="5" name="Picture 4"/>
          <p:cNvPicPr>
            <a:picLocks noChangeAspect="1"/>
          </p:cNvPicPr>
          <p:nvPr/>
        </p:nvPicPr>
        <p:blipFill>
          <a:blip r:embed="rId2"/>
          <a:stretch>
            <a:fillRect/>
          </a:stretch>
        </p:blipFill>
        <p:spPr>
          <a:xfrm>
            <a:off x="1109662" y="4306626"/>
            <a:ext cx="6924675" cy="12940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5877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Data Model</a:t>
            </a:r>
            <a:endParaRPr lang="en-US" dirty="0"/>
          </a:p>
        </p:txBody>
      </p:sp>
      <p:sp>
        <p:nvSpPr>
          <p:cNvPr id="3" name="Content Placeholder 2"/>
          <p:cNvSpPr>
            <a:spLocks noGrp="1"/>
          </p:cNvSpPr>
          <p:nvPr>
            <p:ph idx="1"/>
          </p:nvPr>
        </p:nvSpPr>
        <p:spPr>
          <a:xfrm>
            <a:off x="457200" y="1524000"/>
            <a:ext cx="3429000" cy="4038600"/>
          </a:xfrm>
        </p:spPr>
        <p:txBody>
          <a:bodyPr/>
          <a:lstStyle/>
          <a:p>
            <a:r>
              <a:rPr lang="en-US" dirty="0" smtClean="0"/>
              <a:t>Recurring versus one-time</a:t>
            </a:r>
          </a:p>
          <a:p>
            <a:pPr lvl="1"/>
            <a:r>
              <a:rPr lang="en-US" dirty="0" smtClean="0"/>
              <a:t>Recurring schedule that is altered becomes one-time</a:t>
            </a:r>
          </a:p>
          <a:p>
            <a:r>
              <a:rPr lang="en-US" dirty="0" smtClean="0"/>
              <a:t>Schedule versus appointment </a:t>
            </a:r>
            <a:endParaRPr lang="en-US" dirty="0"/>
          </a:p>
        </p:txBody>
      </p:sp>
      <p:sp>
        <p:nvSpPr>
          <p:cNvPr id="4" name="Slide Number Placeholder 3"/>
          <p:cNvSpPr>
            <a:spLocks noGrp="1"/>
          </p:cNvSpPr>
          <p:nvPr>
            <p:ph type="sldNum" sz="quarter" idx="12"/>
          </p:nvPr>
        </p:nvSpPr>
        <p:spPr/>
        <p:txBody>
          <a:bodyPr/>
          <a:lstStyle/>
          <a:p>
            <a:fld id="{D4391E8D-6C89-463B-A25D-4D9CA6872353}" type="slidenum">
              <a:rPr lang="en-US" smtClean="0"/>
              <a:t>8</a:t>
            </a:fld>
            <a:endParaRPr lang="en-US" dirty="0"/>
          </a:p>
        </p:txBody>
      </p:sp>
      <p:sp>
        <p:nvSpPr>
          <p:cNvPr id="5" name="Rectangle 4"/>
          <p:cNvSpPr/>
          <p:nvPr/>
        </p:nvSpPr>
        <p:spPr>
          <a:xfrm>
            <a:off x="3918857" y="685800"/>
            <a:ext cx="4572000" cy="5170646"/>
          </a:xfrm>
          <a:prstGeom prst="rect">
            <a:avLst/>
          </a:prstGeom>
        </p:spPr>
        <p:txBody>
          <a:bodyPr>
            <a:spAutoFit/>
          </a:bodyPr>
          <a:lstStyle/>
          <a:p>
            <a:endParaRPr lang="en-US" sz="1100" dirty="0"/>
          </a:p>
          <a:p>
            <a:r>
              <a:rPr lang="en-US" sz="1100" dirty="0">
                <a:solidFill>
                  <a:srgbClr val="0000FF"/>
                </a:solidFill>
              </a:rPr>
              <a:t>CREATE</a:t>
            </a:r>
            <a:r>
              <a:rPr lang="en-US" sz="1100" dirty="0">
                <a:solidFill>
                  <a:prstClr val="black"/>
                </a:solidFill>
              </a:rPr>
              <a:t> </a:t>
            </a:r>
            <a:r>
              <a:rPr lang="en-US" sz="1100" dirty="0">
                <a:solidFill>
                  <a:srgbClr val="0000FF"/>
                </a:solidFill>
              </a:rPr>
              <a:t>TABLE</a:t>
            </a:r>
            <a:r>
              <a:rPr lang="en-US" sz="1100" dirty="0">
                <a:solidFill>
                  <a:prstClr val="black"/>
                </a:solidFill>
              </a:rPr>
              <a:t> [</a:t>
            </a:r>
            <a:r>
              <a:rPr lang="en-US" sz="1100" dirty="0" err="1">
                <a:solidFill>
                  <a:prstClr val="black"/>
                </a:solidFill>
              </a:rPr>
              <a:t>dbo</a:t>
            </a:r>
            <a:r>
              <a:rPr lang="en-US" sz="1100" dirty="0">
                <a:solidFill>
                  <a:prstClr val="black"/>
                </a:solidFill>
              </a:rPr>
              <a:t>]</a:t>
            </a:r>
            <a:r>
              <a:rPr lang="en-US" sz="1100" dirty="0">
                <a:solidFill>
                  <a:srgbClr val="808080"/>
                </a:solidFill>
              </a:rPr>
              <a:t>.</a:t>
            </a:r>
            <a:r>
              <a:rPr lang="en-US" sz="1100" dirty="0">
                <a:solidFill>
                  <a:prstClr val="black"/>
                </a:solidFill>
              </a:rPr>
              <a:t>[</a:t>
            </a:r>
            <a:r>
              <a:rPr lang="en-US" sz="1100" dirty="0" err="1">
                <a:solidFill>
                  <a:prstClr val="black"/>
                </a:solidFill>
              </a:rPr>
              <a:t>BaseSchedule</a:t>
            </a:r>
            <a:r>
              <a:rPr lang="en-US" sz="1100" dirty="0">
                <a:solidFill>
                  <a:prstClr val="black"/>
                </a:solidFill>
              </a:rPr>
              <a:t>]</a:t>
            </a:r>
            <a:r>
              <a:rPr lang="en-US" sz="1100" dirty="0">
                <a:solidFill>
                  <a:srgbClr val="808080"/>
                </a:solidFill>
              </a:rPr>
              <a:t>(</a:t>
            </a:r>
          </a:p>
          <a:p>
            <a:r>
              <a:rPr lang="en-US" sz="1100" dirty="0">
                <a:solidFill>
                  <a:prstClr val="black"/>
                </a:solidFill>
              </a:rPr>
              <a:t>	[</a:t>
            </a:r>
            <a:r>
              <a:rPr lang="en-US" sz="1100" dirty="0" err="1">
                <a:solidFill>
                  <a:prstClr val="black"/>
                </a:solidFill>
              </a:rPr>
              <a:t>BlockID</a:t>
            </a:r>
            <a:r>
              <a:rPr lang="en-US" sz="1100" dirty="0">
                <a:solidFill>
                  <a:prstClr val="black"/>
                </a:solidFill>
              </a:rPr>
              <a:t>] [</a:t>
            </a:r>
            <a:r>
              <a:rPr lang="en-US" sz="1100" dirty="0" err="1">
                <a:solidFill>
                  <a:prstClr val="black"/>
                </a:solidFill>
              </a:rPr>
              <a:t>int</a:t>
            </a:r>
            <a:r>
              <a:rPr lang="en-US" sz="1100" dirty="0">
                <a:solidFill>
                  <a:prstClr val="black"/>
                </a:solidFill>
              </a:rPr>
              <a:t>] </a:t>
            </a:r>
            <a:r>
              <a:rPr lang="en-US" sz="1100" dirty="0">
                <a:solidFill>
                  <a:srgbClr val="0000FF"/>
                </a:solidFill>
              </a:rPr>
              <a:t>IDENTITY</a:t>
            </a:r>
            <a:r>
              <a:rPr lang="en-US" sz="1100" dirty="0">
                <a:solidFill>
                  <a:srgbClr val="808080"/>
                </a:solidFill>
              </a:rPr>
              <a:t>(</a:t>
            </a:r>
            <a:r>
              <a:rPr lang="en-US" sz="1100" dirty="0">
                <a:solidFill>
                  <a:prstClr val="black"/>
                </a:solidFill>
              </a:rPr>
              <a:t>1</a:t>
            </a:r>
            <a:r>
              <a:rPr lang="en-US" sz="1100" dirty="0">
                <a:solidFill>
                  <a:srgbClr val="808080"/>
                </a:solidFill>
              </a:rPr>
              <a:t>,</a:t>
            </a:r>
            <a:r>
              <a:rPr lang="en-US" sz="1100" dirty="0">
                <a:solidFill>
                  <a:prstClr val="black"/>
                </a:solidFill>
              </a:rPr>
              <a:t>1</a:t>
            </a:r>
            <a:r>
              <a:rPr lang="en-US" sz="1100" dirty="0">
                <a:solidFill>
                  <a:srgbClr val="808080"/>
                </a:solidFill>
              </a:rPr>
              <a:t>)</a:t>
            </a:r>
            <a:r>
              <a:rPr lang="en-US" sz="1100" dirty="0">
                <a:solidFill>
                  <a:prstClr val="black"/>
                </a:solidFill>
              </a:rPr>
              <a:t> </a:t>
            </a:r>
            <a:r>
              <a:rPr lang="en-US" sz="1100" dirty="0">
                <a:solidFill>
                  <a:srgbClr val="808080"/>
                </a:solidFill>
              </a:rPr>
              <a:t>NOT</a:t>
            </a:r>
            <a:r>
              <a:rPr lang="en-US" sz="1100" dirty="0">
                <a:solidFill>
                  <a:prstClr val="black"/>
                </a:solidFill>
              </a:rPr>
              <a:t> </a:t>
            </a:r>
            <a:r>
              <a:rPr lang="en-US" sz="1100" dirty="0">
                <a:solidFill>
                  <a:srgbClr val="808080"/>
                </a:solidFill>
              </a:rPr>
              <a:t>NULL,</a:t>
            </a:r>
          </a:p>
          <a:p>
            <a:r>
              <a:rPr lang="en-US" sz="1100" dirty="0">
                <a:solidFill>
                  <a:prstClr val="black"/>
                </a:solidFill>
              </a:rPr>
              <a:t>	[</a:t>
            </a:r>
            <a:r>
              <a:rPr lang="en-US" sz="1100" dirty="0" err="1">
                <a:solidFill>
                  <a:prstClr val="black"/>
                </a:solidFill>
              </a:rPr>
              <a:t>DayOfWeek</a:t>
            </a:r>
            <a:r>
              <a:rPr lang="en-US" sz="1100" dirty="0">
                <a:solidFill>
                  <a:prstClr val="black"/>
                </a:solidFill>
              </a:rPr>
              <a:t>] [</a:t>
            </a:r>
            <a:r>
              <a:rPr lang="en-US" sz="1100" dirty="0" err="1">
                <a:solidFill>
                  <a:prstClr val="black"/>
                </a:solidFill>
              </a:rPr>
              <a:t>int</a:t>
            </a:r>
            <a:r>
              <a:rPr lang="en-US" sz="1100" dirty="0">
                <a:solidFill>
                  <a:prstClr val="black"/>
                </a:solidFill>
              </a:rPr>
              <a:t>] </a:t>
            </a:r>
            <a:r>
              <a:rPr lang="en-US" sz="1100" dirty="0">
                <a:solidFill>
                  <a:srgbClr val="808080"/>
                </a:solidFill>
              </a:rPr>
              <a:t>NOT</a:t>
            </a:r>
            <a:r>
              <a:rPr lang="en-US" sz="1100" dirty="0">
                <a:solidFill>
                  <a:prstClr val="black"/>
                </a:solidFill>
              </a:rPr>
              <a:t> </a:t>
            </a:r>
            <a:r>
              <a:rPr lang="en-US" sz="1100" dirty="0">
                <a:solidFill>
                  <a:srgbClr val="808080"/>
                </a:solidFill>
              </a:rPr>
              <a:t>NULL,</a:t>
            </a:r>
          </a:p>
          <a:p>
            <a:r>
              <a:rPr lang="en-US" sz="1100" dirty="0">
                <a:solidFill>
                  <a:prstClr val="black"/>
                </a:solidFill>
              </a:rPr>
              <a:t>	[</a:t>
            </a:r>
            <a:r>
              <a:rPr lang="en-US" sz="1100" dirty="0" err="1">
                <a:solidFill>
                  <a:prstClr val="black"/>
                </a:solidFill>
              </a:rPr>
              <a:t>ServiceID</a:t>
            </a:r>
            <a:r>
              <a:rPr lang="en-US" sz="1100" dirty="0">
                <a:solidFill>
                  <a:prstClr val="black"/>
                </a:solidFill>
              </a:rPr>
              <a:t>] [</a:t>
            </a:r>
            <a:r>
              <a:rPr lang="en-US" sz="1100" dirty="0" err="1">
                <a:solidFill>
                  <a:prstClr val="black"/>
                </a:solidFill>
              </a:rPr>
              <a:t>int</a:t>
            </a:r>
            <a:r>
              <a:rPr lang="en-US" sz="1100" dirty="0">
                <a:solidFill>
                  <a:prstClr val="black"/>
                </a:solidFill>
              </a:rPr>
              <a:t>] </a:t>
            </a:r>
            <a:r>
              <a:rPr lang="en-US" sz="1100" dirty="0">
                <a:solidFill>
                  <a:srgbClr val="808080"/>
                </a:solidFill>
              </a:rPr>
              <a:t>NOT</a:t>
            </a:r>
            <a:r>
              <a:rPr lang="en-US" sz="1100" dirty="0">
                <a:solidFill>
                  <a:prstClr val="black"/>
                </a:solidFill>
              </a:rPr>
              <a:t> </a:t>
            </a:r>
            <a:r>
              <a:rPr lang="en-US" sz="1100" dirty="0">
                <a:solidFill>
                  <a:srgbClr val="808080"/>
                </a:solidFill>
              </a:rPr>
              <a:t>NULL,</a:t>
            </a:r>
          </a:p>
          <a:p>
            <a:r>
              <a:rPr lang="en-US" sz="1100" dirty="0">
                <a:solidFill>
                  <a:prstClr val="black"/>
                </a:solidFill>
              </a:rPr>
              <a:t>	[</a:t>
            </a:r>
            <a:r>
              <a:rPr lang="en-US" sz="1100" dirty="0" err="1">
                <a:solidFill>
                  <a:prstClr val="black"/>
                </a:solidFill>
              </a:rPr>
              <a:t>ClientID</a:t>
            </a:r>
            <a:r>
              <a:rPr lang="en-US" sz="1100" dirty="0">
                <a:solidFill>
                  <a:prstClr val="black"/>
                </a:solidFill>
              </a:rPr>
              <a:t>] [</a:t>
            </a:r>
            <a:r>
              <a:rPr lang="en-US" sz="1100" dirty="0" err="1">
                <a:solidFill>
                  <a:prstClr val="black"/>
                </a:solidFill>
              </a:rPr>
              <a:t>int</a:t>
            </a:r>
            <a:r>
              <a:rPr lang="en-US" sz="1100" dirty="0">
                <a:solidFill>
                  <a:prstClr val="black"/>
                </a:solidFill>
              </a:rPr>
              <a:t>] </a:t>
            </a:r>
            <a:r>
              <a:rPr lang="en-US" sz="1100" dirty="0">
                <a:solidFill>
                  <a:srgbClr val="808080"/>
                </a:solidFill>
              </a:rPr>
              <a:t>NOT</a:t>
            </a:r>
            <a:r>
              <a:rPr lang="en-US" sz="1100" dirty="0">
                <a:solidFill>
                  <a:prstClr val="black"/>
                </a:solidFill>
              </a:rPr>
              <a:t> </a:t>
            </a:r>
            <a:r>
              <a:rPr lang="en-US" sz="1100" dirty="0">
                <a:solidFill>
                  <a:srgbClr val="808080"/>
                </a:solidFill>
              </a:rPr>
              <a:t>NULL,</a:t>
            </a:r>
          </a:p>
          <a:p>
            <a:r>
              <a:rPr lang="en-US" sz="1100" dirty="0">
                <a:solidFill>
                  <a:prstClr val="black"/>
                </a:solidFill>
              </a:rPr>
              <a:t>	[</a:t>
            </a:r>
            <a:r>
              <a:rPr lang="en-US" sz="1100" dirty="0" err="1">
                <a:solidFill>
                  <a:prstClr val="black"/>
                </a:solidFill>
              </a:rPr>
              <a:t>WorkerID</a:t>
            </a:r>
            <a:r>
              <a:rPr lang="en-US" sz="1100" dirty="0">
                <a:solidFill>
                  <a:prstClr val="black"/>
                </a:solidFill>
              </a:rPr>
              <a:t>] [</a:t>
            </a:r>
            <a:r>
              <a:rPr lang="en-US" sz="1100" dirty="0" err="1">
                <a:solidFill>
                  <a:prstClr val="black"/>
                </a:solidFill>
              </a:rPr>
              <a:t>int</a:t>
            </a:r>
            <a:r>
              <a:rPr lang="en-US" sz="1100" dirty="0">
                <a:solidFill>
                  <a:prstClr val="black"/>
                </a:solidFill>
              </a:rPr>
              <a:t>] </a:t>
            </a:r>
            <a:r>
              <a:rPr lang="en-US" sz="1100" dirty="0">
                <a:solidFill>
                  <a:srgbClr val="808080"/>
                </a:solidFill>
              </a:rPr>
              <a:t>NOT</a:t>
            </a:r>
            <a:r>
              <a:rPr lang="en-US" sz="1100" dirty="0">
                <a:solidFill>
                  <a:prstClr val="black"/>
                </a:solidFill>
              </a:rPr>
              <a:t> </a:t>
            </a:r>
            <a:r>
              <a:rPr lang="en-US" sz="1100" dirty="0">
                <a:solidFill>
                  <a:srgbClr val="808080"/>
                </a:solidFill>
              </a:rPr>
              <a:t>NULL,</a:t>
            </a:r>
          </a:p>
          <a:p>
            <a:r>
              <a:rPr lang="en-US" sz="1100" dirty="0">
                <a:solidFill>
                  <a:prstClr val="black"/>
                </a:solidFill>
              </a:rPr>
              <a:t>	[</a:t>
            </a:r>
            <a:r>
              <a:rPr lang="en-US" sz="1100" dirty="0" err="1">
                <a:solidFill>
                  <a:prstClr val="black"/>
                </a:solidFill>
              </a:rPr>
              <a:t>StartTime</a:t>
            </a:r>
            <a:r>
              <a:rPr lang="en-US" sz="1100" dirty="0">
                <a:solidFill>
                  <a:prstClr val="black"/>
                </a:solidFill>
              </a:rPr>
              <a:t>] [</a:t>
            </a:r>
            <a:r>
              <a:rPr lang="en-US" sz="1100" dirty="0" err="1">
                <a:solidFill>
                  <a:prstClr val="black"/>
                </a:solidFill>
              </a:rPr>
              <a:t>datetime</a:t>
            </a:r>
            <a:r>
              <a:rPr lang="en-US" sz="1100" dirty="0">
                <a:solidFill>
                  <a:prstClr val="black"/>
                </a:solidFill>
              </a:rPr>
              <a:t>] </a:t>
            </a:r>
            <a:r>
              <a:rPr lang="en-US" sz="1100" dirty="0">
                <a:solidFill>
                  <a:srgbClr val="808080"/>
                </a:solidFill>
              </a:rPr>
              <a:t>NOT</a:t>
            </a:r>
            <a:r>
              <a:rPr lang="en-US" sz="1100" dirty="0">
                <a:solidFill>
                  <a:prstClr val="black"/>
                </a:solidFill>
              </a:rPr>
              <a:t> </a:t>
            </a:r>
            <a:r>
              <a:rPr lang="en-US" sz="1100" dirty="0">
                <a:solidFill>
                  <a:srgbClr val="808080"/>
                </a:solidFill>
              </a:rPr>
              <a:t>NULL,</a:t>
            </a:r>
          </a:p>
          <a:p>
            <a:r>
              <a:rPr lang="en-US" sz="1100" dirty="0">
                <a:solidFill>
                  <a:prstClr val="black"/>
                </a:solidFill>
              </a:rPr>
              <a:t>	[</a:t>
            </a:r>
            <a:r>
              <a:rPr lang="en-US" sz="1100" dirty="0" err="1">
                <a:solidFill>
                  <a:prstClr val="black"/>
                </a:solidFill>
              </a:rPr>
              <a:t>EndTime</a:t>
            </a:r>
            <a:r>
              <a:rPr lang="en-US" sz="1100" dirty="0">
                <a:solidFill>
                  <a:prstClr val="black"/>
                </a:solidFill>
              </a:rPr>
              <a:t>] [</a:t>
            </a:r>
            <a:r>
              <a:rPr lang="en-US" sz="1100" dirty="0" err="1">
                <a:solidFill>
                  <a:prstClr val="black"/>
                </a:solidFill>
              </a:rPr>
              <a:t>datetime</a:t>
            </a:r>
            <a:r>
              <a:rPr lang="en-US" sz="1100" dirty="0">
                <a:solidFill>
                  <a:prstClr val="black"/>
                </a:solidFill>
              </a:rPr>
              <a:t>] </a:t>
            </a:r>
            <a:r>
              <a:rPr lang="en-US" sz="1100" dirty="0">
                <a:solidFill>
                  <a:srgbClr val="808080"/>
                </a:solidFill>
              </a:rPr>
              <a:t>NOT</a:t>
            </a:r>
            <a:r>
              <a:rPr lang="en-US" sz="1100" dirty="0">
                <a:solidFill>
                  <a:prstClr val="black"/>
                </a:solidFill>
              </a:rPr>
              <a:t> </a:t>
            </a:r>
            <a:r>
              <a:rPr lang="en-US" sz="1100" dirty="0">
                <a:solidFill>
                  <a:srgbClr val="808080"/>
                </a:solidFill>
              </a:rPr>
              <a:t>NULL,</a:t>
            </a:r>
          </a:p>
          <a:p>
            <a:r>
              <a:rPr lang="en-US" sz="1100" dirty="0">
                <a:solidFill>
                  <a:prstClr val="black"/>
                </a:solidFill>
              </a:rPr>
              <a:t>	[</a:t>
            </a:r>
            <a:r>
              <a:rPr lang="en-US" sz="1100" dirty="0" err="1">
                <a:solidFill>
                  <a:prstClr val="black"/>
                </a:solidFill>
              </a:rPr>
              <a:t>BlockActiveStart</a:t>
            </a:r>
            <a:r>
              <a:rPr lang="en-US" sz="1100" dirty="0">
                <a:solidFill>
                  <a:prstClr val="black"/>
                </a:solidFill>
              </a:rPr>
              <a:t>] [</a:t>
            </a:r>
            <a:r>
              <a:rPr lang="en-US" sz="1100" dirty="0" err="1">
                <a:solidFill>
                  <a:prstClr val="black"/>
                </a:solidFill>
              </a:rPr>
              <a:t>datetime</a:t>
            </a:r>
            <a:r>
              <a:rPr lang="en-US" sz="1100" dirty="0">
                <a:solidFill>
                  <a:prstClr val="black"/>
                </a:solidFill>
              </a:rPr>
              <a:t>] </a:t>
            </a:r>
            <a:r>
              <a:rPr lang="en-US" sz="1100" dirty="0">
                <a:solidFill>
                  <a:srgbClr val="808080"/>
                </a:solidFill>
              </a:rPr>
              <a:t>NOT</a:t>
            </a:r>
            <a:r>
              <a:rPr lang="en-US" sz="1100" dirty="0">
                <a:solidFill>
                  <a:prstClr val="black"/>
                </a:solidFill>
              </a:rPr>
              <a:t> </a:t>
            </a:r>
            <a:r>
              <a:rPr lang="en-US" sz="1100" dirty="0">
                <a:solidFill>
                  <a:srgbClr val="808080"/>
                </a:solidFill>
              </a:rPr>
              <a:t>NULL,</a:t>
            </a:r>
          </a:p>
          <a:p>
            <a:r>
              <a:rPr lang="en-US" sz="1100" dirty="0">
                <a:solidFill>
                  <a:prstClr val="black"/>
                </a:solidFill>
              </a:rPr>
              <a:t>	[</a:t>
            </a:r>
            <a:r>
              <a:rPr lang="en-US" sz="1100" dirty="0" err="1">
                <a:solidFill>
                  <a:prstClr val="black"/>
                </a:solidFill>
              </a:rPr>
              <a:t>BlockActiveEnd</a:t>
            </a:r>
            <a:r>
              <a:rPr lang="en-US" sz="1100" dirty="0">
                <a:solidFill>
                  <a:prstClr val="black"/>
                </a:solidFill>
              </a:rPr>
              <a:t>] [</a:t>
            </a:r>
            <a:r>
              <a:rPr lang="en-US" sz="1100" dirty="0" err="1">
                <a:solidFill>
                  <a:prstClr val="black"/>
                </a:solidFill>
              </a:rPr>
              <a:t>datetime</a:t>
            </a:r>
            <a:r>
              <a:rPr lang="en-US" sz="1100" dirty="0">
                <a:solidFill>
                  <a:prstClr val="black"/>
                </a:solidFill>
              </a:rPr>
              <a:t>] </a:t>
            </a:r>
            <a:r>
              <a:rPr lang="en-US" sz="1100" dirty="0">
                <a:solidFill>
                  <a:srgbClr val="808080"/>
                </a:solidFill>
              </a:rPr>
              <a:t>NULL,</a:t>
            </a:r>
          </a:p>
          <a:p>
            <a:r>
              <a:rPr lang="en-US" sz="1100" dirty="0">
                <a:solidFill>
                  <a:prstClr val="black"/>
                </a:solidFill>
              </a:rPr>
              <a:t>	[</a:t>
            </a:r>
            <a:r>
              <a:rPr lang="en-US" sz="1100" dirty="0" err="1">
                <a:solidFill>
                  <a:prstClr val="black"/>
                </a:solidFill>
              </a:rPr>
              <a:t>ChangeBlock</a:t>
            </a:r>
            <a:r>
              <a:rPr lang="en-US" sz="1100" dirty="0">
                <a:solidFill>
                  <a:prstClr val="black"/>
                </a:solidFill>
              </a:rPr>
              <a:t>] [</a:t>
            </a:r>
            <a:r>
              <a:rPr lang="en-US" sz="1100" dirty="0" err="1">
                <a:solidFill>
                  <a:prstClr val="black"/>
                </a:solidFill>
              </a:rPr>
              <a:t>tinyint</a:t>
            </a:r>
            <a:r>
              <a:rPr lang="en-US" sz="1100" dirty="0">
                <a:solidFill>
                  <a:prstClr val="black"/>
                </a:solidFill>
              </a:rPr>
              <a:t>] </a:t>
            </a:r>
            <a:r>
              <a:rPr lang="en-US" sz="1100" dirty="0">
                <a:solidFill>
                  <a:srgbClr val="808080"/>
                </a:solidFill>
              </a:rPr>
              <a:t>NULL,</a:t>
            </a:r>
          </a:p>
          <a:p>
            <a:r>
              <a:rPr lang="en-US" sz="1100" dirty="0">
                <a:solidFill>
                  <a:prstClr val="black"/>
                </a:solidFill>
              </a:rPr>
              <a:t>	[</a:t>
            </a:r>
            <a:r>
              <a:rPr lang="en-US" sz="1100" dirty="0" err="1">
                <a:solidFill>
                  <a:prstClr val="black"/>
                </a:solidFill>
              </a:rPr>
              <a:t>AddUser</a:t>
            </a:r>
            <a:r>
              <a:rPr lang="en-US" sz="1100" dirty="0">
                <a:solidFill>
                  <a:prstClr val="black"/>
                </a:solidFill>
              </a:rPr>
              <a:t>] [</a:t>
            </a:r>
            <a:r>
              <a:rPr lang="en-US" sz="1100" dirty="0" err="1">
                <a:solidFill>
                  <a:prstClr val="black"/>
                </a:solidFill>
              </a:rPr>
              <a:t>varchar</a:t>
            </a:r>
            <a:r>
              <a:rPr lang="en-US" sz="1100" dirty="0">
                <a:solidFill>
                  <a:prstClr val="black"/>
                </a:solidFill>
              </a:rPr>
              <a:t>]</a:t>
            </a:r>
            <a:r>
              <a:rPr lang="en-US" sz="1100" dirty="0">
                <a:solidFill>
                  <a:srgbClr val="808080"/>
                </a:solidFill>
              </a:rPr>
              <a:t>(</a:t>
            </a:r>
            <a:r>
              <a:rPr lang="en-US" sz="1100" dirty="0">
                <a:solidFill>
                  <a:prstClr val="black"/>
                </a:solidFill>
              </a:rPr>
              <a:t>50</a:t>
            </a:r>
            <a:r>
              <a:rPr lang="en-US" sz="1100" dirty="0">
                <a:solidFill>
                  <a:srgbClr val="808080"/>
                </a:solidFill>
              </a:rPr>
              <a:t>)</a:t>
            </a:r>
            <a:r>
              <a:rPr lang="en-US" sz="1100" dirty="0">
                <a:solidFill>
                  <a:prstClr val="black"/>
                </a:solidFill>
              </a:rPr>
              <a:t> </a:t>
            </a:r>
            <a:r>
              <a:rPr lang="en-US" sz="1100" dirty="0">
                <a:solidFill>
                  <a:srgbClr val="808080"/>
                </a:solidFill>
              </a:rPr>
              <a:t>NULL,</a:t>
            </a:r>
          </a:p>
          <a:p>
            <a:r>
              <a:rPr lang="en-US" sz="1100" dirty="0">
                <a:solidFill>
                  <a:prstClr val="black"/>
                </a:solidFill>
              </a:rPr>
              <a:t>	[</a:t>
            </a:r>
            <a:r>
              <a:rPr lang="en-US" sz="1100" dirty="0" err="1">
                <a:solidFill>
                  <a:prstClr val="black"/>
                </a:solidFill>
              </a:rPr>
              <a:t>AddTime</a:t>
            </a:r>
            <a:r>
              <a:rPr lang="en-US" sz="1100" dirty="0">
                <a:solidFill>
                  <a:prstClr val="black"/>
                </a:solidFill>
              </a:rPr>
              <a:t>] [</a:t>
            </a:r>
            <a:r>
              <a:rPr lang="en-US" sz="1100" dirty="0" err="1">
                <a:solidFill>
                  <a:prstClr val="black"/>
                </a:solidFill>
              </a:rPr>
              <a:t>datetime</a:t>
            </a:r>
            <a:r>
              <a:rPr lang="en-US" sz="1100" dirty="0">
                <a:solidFill>
                  <a:prstClr val="black"/>
                </a:solidFill>
              </a:rPr>
              <a:t>] </a:t>
            </a:r>
            <a:r>
              <a:rPr lang="en-US" sz="1100" dirty="0">
                <a:solidFill>
                  <a:srgbClr val="808080"/>
                </a:solidFill>
              </a:rPr>
              <a:t>NULL,</a:t>
            </a:r>
          </a:p>
          <a:p>
            <a:r>
              <a:rPr lang="en-US" sz="1100" dirty="0">
                <a:solidFill>
                  <a:prstClr val="black"/>
                </a:solidFill>
              </a:rPr>
              <a:t>	[</a:t>
            </a:r>
            <a:r>
              <a:rPr lang="en-US" sz="1100" dirty="0" err="1">
                <a:solidFill>
                  <a:prstClr val="black"/>
                </a:solidFill>
              </a:rPr>
              <a:t>LocationID</a:t>
            </a:r>
            <a:r>
              <a:rPr lang="en-US" sz="1100" dirty="0">
                <a:solidFill>
                  <a:prstClr val="black"/>
                </a:solidFill>
              </a:rPr>
              <a:t>] [</a:t>
            </a:r>
            <a:r>
              <a:rPr lang="en-US" sz="1100" dirty="0" err="1">
                <a:solidFill>
                  <a:prstClr val="black"/>
                </a:solidFill>
              </a:rPr>
              <a:t>int</a:t>
            </a:r>
            <a:r>
              <a:rPr lang="en-US" sz="1100" dirty="0">
                <a:solidFill>
                  <a:prstClr val="black"/>
                </a:solidFill>
              </a:rPr>
              <a:t>] </a:t>
            </a:r>
            <a:r>
              <a:rPr lang="en-US" sz="1100" dirty="0">
                <a:solidFill>
                  <a:srgbClr val="808080"/>
                </a:solidFill>
              </a:rPr>
              <a:t>NOT</a:t>
            </a:r>
            <a:r>
              <a:rPr lang="en-US" sz="1100" dirty="0">
                <a:solidFill>
                  <a:prstClr val="black"/>
                </a:solidFill>
              </a:rPr>
              <a:t> </a:t>
            </a:r>
            <a:r>
              <a:rPr lang="en-US" sz="1100" dirty="0">
                <a:solidFill>
                  <a:srgbClr val="808080"/>
                </a:solidFill>
              </a:rPr>
              <a:t>NULL,</a:t>
            </a:r>
          </a:p>
          <a:p>
            <a:r>
              <a:rPr lang="en-US" sz="1100" dirty="0">
                <a:solidFill>
                  <a:prstClr val="black"/>
                </a:solidFill>
              </a:rPr>
              <a:t>	[</a:t>
            </a:r>
            <a:r>
              <a:rPr lang="en-US" sz="1100" dirty="0" err="1">
                <a:solidFill>
                  <a:prstClr val="black"/>
                </a:solidFill>
              </a:rPr>
              <a:t>EveryOtherWeek</a:t>
            </a:r>
            <a:r>
              <a:rPr lang="en-US" sz="1100" dirty="0">
                <a:solidFill>
                  <a:prstClr val="black"/>
                </a:solidFill>
              </a:rPr>
              <a:t>] [</a:t>
            </a:r>
            <a:r>
              <a:rPr lang="en-US" sz="1100" dirty="0" err="1">
                <a:solidFill>
                  <a:prstClr val="black"/>
                </a:solidFill>
              </a:rPr>
              <a:t>int</a:t>
            </a:r>
            <a:r>
              <a:rPr lang="en-US" sz="1100" dirty="0">
                <a:solidFill>
                  <a:prstClr val="black"/>
                </a:solidFill>
              </a:rPr>
              <a:t>] </a:t>
            </a:r>
            <a:r>
              <a:rPr lang="en-US" sz="1100" dirty="0">
                <a:solidFill>
                  <a:srgbClr val="808080"/>
                </a:solidFill>
              </a:rPr>
              <a:t>NULL,</a:t>
            </a:r>
          </a:p>
          <a:p>
            <a:r>
              <a:rPr lang="en-US" sz="1100" dirty="0">
                <a:solidFill>
                  <a:prstClr val="black"/>
                </a:solidFill>
              </a:rPr>
              <a:t>	[</a:t>
            </a:r>
            <a:r>
              <a:rPr lang="en-US" sz="1100" dirty="0" err="1">
                <a:solidFill>
                  <a:prstClr val="black"/>
                </a:solidFill>
              </a:rPr>
              <a:t>SchedulingComments</a:t>
            </a:r>
            <a:r>
              <a:rPr lang="en-US" sz="1100" dirty="0">
                <a:solidFill>
                  <a:prstClr val="black"/>
                </a:solidFill>
              </a:rPr>
              <a:t>] [</a:t>
            </a:r>
            <a:r>
              <a:rPr lang="en-US" sz="1100" dirty="0" err="1">
                <a:solidFill>
                  <a:prstClr val="black"/>
                </a:solidFill>
              </a:rPr>
              <a:t>varchar</a:t>
            </a:r>
            <a:r>
              <a:rPr lang="en-US" sz="1100" dirty="0">
                <a:solidFill>
                  <a:prstClr val="black"/>
                </a:solidFill>
              </a:rPr>
              <a:t>]</a:t>
            </a:r>
            <a:r>
              <a:rPr lang="en-US" sz="1100" dirty="0">
                <a:solidFill>
                  <a:srgbClr val="808080"/>
                </a:solidFill>
              </a:rPr>
              <a:t>(</a:t>
            </a:r>
            <a:r>
              <a:rPr lang="en-US" sz="1100" dirty="0">
                <a:solidFill>
                  <a:prstClr val="black"/>
                </a:solidFill>
              </a:rPr>
              <a:t>500</a:t>
            </a:r>
            <a:r>
              <a:rPr lang="en-US" sz="1100" dirty="0">
                <a:solidFill>
                  <a:srgbClr val="808080"/>
                </a:solidFill>
              </a:rPr>
              <a:t>)</a:t>
            </a:r>
            <a:r>
              <a:rPr lang="en-US" sz="1100" dirty="0">
                <a:solidFill>
                  <a:prstClr val="black"/>
                </a:solidFill>
              </a:rPr>
              <a:t> </a:t>
            </a:r>
            <a:r>
              <a:rPr lang="en-US" sz="1100" dirty="0">
                <a:solidFill>
                  <a:srgbClr val="808080"/>
                </a:solidFill>
              </a:rPr>
              <a:t>NULL,</a:t>
            </a:r>
          </a:p>
          <a:p>
            <a:r>
              <a:rPr lang="en-US" sz="1100" dirty="0">
                <a:solidFill>
                  <a:prstClr val="black"/>
                </a:solidFill>
              </a:rPr>
              <a:t>	[Posted] [bit] </a:t>
            </a:r>
            <a:r>
              <a:rPr lang="en-US" sz="1100" dirty="0">
                <a:solidFill>
                  <a:srgbClr val="808080"/>
                </a:solidFill>
              </a:rPr>
              <a:t>NULL,</a:t>
            </a:r>
          </a:p>
          <a:p>
            <a:r>
              <a:rPr lang="en-US" sz="1100" dirty="0">
                <a:solidFill>
                  <a:prstClr val="black"/>
                </a:solidFill>
              </a:rPr>
              <a:t>	[</a:t>
            </a:r>
            <a:r>
              <a:rPr lang="en-US" sz="1100" dirty="0" err="1">
                <a:solidFill>
                  <a:prstClr val="black"/>
                </a:solidFill>
              </a:rPr>
              <a:t>PostedBy</a:t>
            </a:r>
            <a:r>
              <a:rPr lang="en-US" sz="1100" dirty="0">
                <a:solidFill>
                  <a:prstClr val="black"/>
                </a:solidFill>
              </a:rPr>
              <a:t>] [</a:t>
            </a:r>
            <a:r>
              <a:rPr lang="en-US" sz="1100" dirty="0" err="1">
                <a:solidFill>
                  <a:prstClr val="black"/>
                </a:solidFill>
              </a:rPr>
              <a:t>int</a:t>
            </a:r>
            <a:r>
              <a:rPr lang="en-US" sz="1100" dirty="0">
                <a:solidFill>
                  <a:prstClr val="black"/>
                </a:solidFill>
              </a:rPr>
              <a:t>] </a:t>
            </a:r>
            <a:r>
              <a:rPr lang="en-US" sz="1100" dirty="0">
                <a:solidFill>
                  <a:srgbClr val="808080"/>
                </a:solidFill>
              </a:rPr>
              <a:t>NULL,</a:t>
            </a:r>
          </a:p>
          <a:p>
            <a:r>
              <a:rPr lang="en-US" sz="1100" dirty="0">
                <a:solidFill>
                  <a:prstClr val="black"/>
                </a:solidFill>
              </a:rPr>
              <a:t>	[</a:t>
            </a:r>
            <a:r>
              <a:rPr lang="en-US" sz="1100" dirty="0" err="1">
                <a:solidFill>
                  <a:prstClr val="black"/>
                </a:solidFill>
              </a:rPr>
              <a:t>PostedDateTime</a:t>
            </a:r>
            <a:r>
              <a:rPr lang="en-US" sz="1100" dirty="0">
                <a:solidFill>
                  <a:prstClr val="black"/>
                </a:solidFill>
              </a:rPr>
              <a:t>] [</a:t>
            </a:r>
            <a:r>
              <a:rPr lang="en-US" sz="1100" dirty="0" err="1">
                <a:solidFill>
                  <a:prstClr val="black"/>
                </a:solidFill>
              </a:rPr>
              <a:t>datetime</a:t>
            </a:r>
            <a:r>
              <a:rPr lang="en-US" sz="1100" dirty="0">
                <a:solidFill>
                  <a:prstClr val="black"/>
                </a:solidFill>
              </a:rPr>
              <a:t>] </a:t>
            </a:r>
            <a:r>
              <a:rPr lang="en-US" sz="1100" dirty="0">
                <a:solidFill>
                  <a:srgbClr val="808080"/>
                </a:solidFill>
              </a:rPr>
              <a:t>NULL,</a:t>
            </a:r>
          </a:p>
          <a:p>
            <a:r>
              <a:rPr lang="en-US" sz="1100" dirty="0">
                <a:solidFill>
                  <a:prstClr val="black"/>
                </a:solidFill>
              </a:rPr>
              <a:t>	[</a:t>
            </a:r>
            <a:r>
              <a:rPr lang="en-US" sz="1100" dirty="0" err="1">
                <a:solidFill>
                  <a:prstClr val="black"/>
                </a:solidFill>
              </a:rPr>
              <a:t>ReasonID</a:t>
            </a:r>
            <a:r>
              <a:rPr lang="en-US" sz="1100" dirty="0">
                <a:solidFill>
                  <a:prstClr val="black"/>
                </a:solidFill>
              </a:rPr>
              <a:t>] [</a:t>
            </a:r>
            <a:r>
              <a:rPr lang="en-US" sz="1100" dirty="0" err="1">
                <a:solidFill>
                  <a:prstClr val="black"/>
                </a:solidFill>
              </a:rPr>
              <a:t>int</a:t>
            </a:r>
            <a:r>
              <a:rPr lang="en-US" sz="1100" dirty="0">
                <a:solidFill>
                  <a:prstClr val="black"/>
                </a:solidFill>
              </a:rPr>
              <a:t>] </a:t>
            </a:r>
            <a:r>
              <a:rPr lang="en-US" sz="1100" dirty="0">
                <a:solidFill>
                  <a:srgbClr val="808080"/>
                </a:solidFill>
              </a:rPr>
              <a:t>NULL,</a:t>
            </a:r>
          </a:p>
          <a:p>
            <a:r>
              <a:rPr lang="en-US" sz="1100" dirty="0">
                <a:solidFill>
                  <a:prstClr val="black"/>
                </a:solidFill>
              </a:rPr>
              <a:t>	[Reason] [</a:t>
            </a:r>
            <a:r>
              <a:rPr lang="en-US" sz="1100" dirty="0" err="1">
                <a:solidFill>
                  <a:prstClr val="black"/>
                </a:solidFill>
              </a:rPr>
              <a:t>varchar</a:t>
            </a:r>
            <a:r>
              <a:rPr lang="en-US" sz="1100" dirty="0">
                <a:solidFill>
                  <a:prstClr val="black"/>
                </a:solidFill>
              </a:rPr>
              <a:t>]</a:t>
            </a:r>
            <a:r>
              <a:rPr lang="en-US" sz="1100" dirty="0">
                <a:solidFill>
                  <a:srgbClr val="808080"/>
                </a:solidFill>
              </a:rPr>
              <a:t>(</a:t>
            </a:r>
            <a:r>
              <a:rPr lang="en-US" sz="1100" dirty="0">
                <a:solidFill>
                  <a:prstClr val="black"/>
                </a:solidFill>
              </a:rPr>
              <a:t>500</a:t>
            </a:r>
            <a:r>
              <a:rPr lang="en-US" sz="1100" dirty="0">
                <a:solidFill>
                  <a:srgbClr val="808080"/>
                </a:solidFill>
              </a:rPr>
              <a:t>)</a:t>
            </a:r>
            <a:r>
              <a:rPr lang="en-US" sz="1100" dirty="0">
                <a:solidFill>
                  <a:prstClr val="black"/>
                </a:solidFill>
              </a:rPr>
              <a:t> </a:t>
            </a:r>
            <a:r>
              <a:rPr lang="en-US" sz="1100" dirty="0">
                <a:solidFill>
                  <a:srgbClr val="808080"/>
                </a:solidFill>
              </a:rPr>
              <a:t>NULL,</a:t>
            </a:r>
          </a:p>
          <a:p>
            <a:r>
              <a:rPr lang="en-US" sz="1100" dirty="0">
                <a:solidFill>
                  <a:prstClr val="black"/>
                </a:solidFill>
              </a:rPr>
              <a:t>	[</a:t>
            </a:r>
            <a:r>
              <a:rPr lang="en-US" sz="1100" dirty="0" err="1">
                <a:solidFill>
                  <a:prstClr val="black"/>
                </a:solidFill>
              </a:rPr>
              <a:t>DiffBill</a:t>
            </a:r>
            <a:r>
              <a:rPr lang="en-US" sz="1100" dirty="0">
                <a:solidFill>
                  <a:prstClr val="black"/>
                </a:solidFill>
              </a:rPr>
              <a:t>] [float] </a:t>
            </a:r>
            <a:r>
              <a:rPr lang="en-US" sz="1100" dirty="0">
                <a:solidFill>
                  <a:srgbClr val="808080"/>
                </a:solidFill>
              </a:rPr>
              <a:t>NULL,</a:t>
            </a:r>
          </a:p>
          <a:p>
            <a:r>
              <a:rPr lang="en-US" sz="1100" dirty="0">
                <a:solidFill>
                  <a:prstClr val="black"/>
                </a:solidFill>
              </a:rPr>
              <a:t>	[</a:t>
            </a:r>
            <a:r>
              <a:rPr lang="en-US" sz="1100" dirty="0" err="1">
                <a:solidFill>
                  <a:prstClr val="black"/>
                </a:solidFill>
              </a:rPr>
              <a:t>DiffPay</a:t>
            </a:r>
            <a:r>
              <a:rPr lang="en-US" sz="1100" dirty="0">
                <a:solidFill>
                  <a:prstClr val="black"/>
                </a:solidFill>
              </a:rPr>
              <a:t>] [float] </a:t>
            </a:r>
            <a:r>
              <a:rPr lang="en-US" sz="1100" dirty="0">
                <a:solidFill>
                  <a:srgbClr val="808080"/>
                </a:solidFill>
              </a:rPr>
              <a:t>NULL,</a:t>
            </a:r>
          </a:p>
          <a:p>
            <a:r>
              <a:rPr lang="en-US" sz="1100" dirty="0">
                <a:solidFill>
                  <a:prstClr val="black"/>
                </a:solidFill>
              </a:rPr>
              <a:t>	[</a:t>
            </a:r>
            <a:r>
              <a:rPr lang="en-US" sz="1100" dirty="0" err="1">
                <a:solidFill>
                  <a:prstClr val="black"/>
                </a:solidFill>
              </a:rPr>
              <a:t>DurationOffset</a:t>
            </a:r>
            <a:r>
              <a:rPr lang="en-US" sz="1100" dirty="0">
                <a:solidFill>
                  <a:prstClr val="black"/>
                </a:solidFill>
              </a:rPr>
              <a:t>] [</a:t>
            </a:r>
            <a:r>
              <a:rPr lang="en-US" sz="1100" dirty="0" err="1">
                <a:solidFill>
                  <a:prstClr val="black"/>
                </a:solidFill>
              </a:rPr>
              <a:t>int</a:t>
            </a:r>
            <a:r>
              <a:rPr lang="en-US" sz="1100" dirty="0">
                <a:solidFill>
                  <a:prstClr val="black"/>
                </a:solidFill>
              </a:rPr>
              <a:t>] </a:t>
            </a:r>
            <a:r>
              <a:rPr lang="en-US" sz="1100" dirty="0">
                <a:solidFill>
                  <a:srgbClr val="808080"/>
                </a:solidFill>
              </a:rPr>
              <a:t>NOT</a:t>
            </a:r>
            <a:r>
              <a:rPr lang="en-US" sz="1100" dirty="0">
                <a:solidFill>
                  <a:prstClr val="black"/>
                </a:solidFill>
              </a:rPr>
              <a:t> </a:t>
            </a:r>
            <a:r>
              <a:rPr lang="en-US" sz="1100" dirty="0">
                <a:solidFill>
                  <a:srgbClr val="808080"/>
                </a:solidFill>
              </a:rPr>
              <a:t>NULL,</a:t>
            </a:r>
          </a:p>
          <a:p>
            <a:r>
              <a:rPr lang="en-US" sz="1100" dirty="0">
                <a:solidFill>
                  <a:prstClr val="black"/>
                </a:solidFill>
              </a:rPr>
              <a:t>	[</a:t>
            </a:r>
            <a:r>
              <a:rPr lang="en-US" sz="1100" dirty="0" err="1">
                <a:solidFill>
                  <a:prstClr val="black"/>
                </a:solidFill>
              </a:rPr>
              <a:t>BaseDeleteTime</a:t>
            </a:r>
            <a:r>
              <a:rPr lang="en-US" sz="1100" dirty="0">
                <a:solidFill>
                  <a:prstClr val="black"/>
                </a:solidFill>
              </a:rPr>
              <a:t>] [</a:t>
            </a:r>
            <a:r>
              <a:rPr lang="en-US" sz="1100" dirty="0" err="1">
                <a:solidFill>
                  <a:prstClr val="black"/>
                </a:solidFill>
              </a:rPr>
              <a:t>datetime</a:t>
            </a:r>
            <a:r>
              <a:rPr lang="en-US" sz="1100" dirty="0">
                <a:solidFill>
                  <a:prstClr val="black"/>
                </a:solidFill>
              </a:rPr>
              <a:t>] </a:t>
            </a:r>
            <a:r>
              <a:rPr lang="en-US" sz="1100" dirty="0">
                <a:solidFill>
                  <a:srgbClr val="808080"/>
                </a:solidFill>
              </a:rPr>
              <a:t>NULL,</a:t>
            </a:r>
          </a:p>
          <a:p>
            <a:r>
              <a:rPr lang="en-US" sz="1100" dirty="0">
                <a:solidFill>
                  <a:prstClr val="black"/>
                </a:solidFill>
              </a:rPr>
              <a:t>	[</a:t>
            </a:r>
            <a:r>
              <a:rPr lang="en-US" sz="1100" dirty="0" err="1">
                <a:solidFill>
                  <a:prstClr val="black"/>
                </a:solidFill>
              </a:rPr>
              <a:t>BaseDeleteUser</a:t>
            </a:r>
            <a:r>
              <a:rPr lang="en-US" sz="1100" dirty="0">
                <a:solidFill>
                  <a:prstClr val="black"/>
                </a:solidFill>
              </a:rPr>
              <a:t>] [</a:t>
            </a:r>
            <a:r>
              <a:rPr lang="en-US" sz="1100" dirty="0" err="1">
                <a:solidFill>
                  <a:prstClr val="black"/>
                </a:solidFill>
              </a:rPr>
              <a:t>varchar</a:t>
            </a:r>
            <a:r>
              <a:rPr lang="en-US" sz="1100" dirty="0">
                <a:solidFill>
                  <a:prstClr val="black"/>
                </a:solidFill>
              </a:rPr>
              <a:t>]</a:t>
            </a:r>
            <a:r>
              <a:rPr lang="en-US" sz="1100" dirty="0">
                <a:solidFill>
                  <a:srgbClr val="808080"/>
                </a:solidFill>
              </a:rPr>
              <a:t>(</a:t>
            </a:r>
            <a:r>
              <a:rPr lang="en-US" sz="1100" dirty="0">
                <a:solidFill>
                  <a:prstClr val="black"/>
                </a:solidFill>
              </a:rPr>
              <a:t>150</a:t>
            </a:r>
            <a:r>
              <a:rPr lang="en-US" sz="1100" dirty="0">
                <a:solidFill>
                  <a:srgbClr val="808080"/>
                </a:solidFill>
              </a:rPr>
              <a:t>)</a:t>
            </a:r>
            <a:r>
              <a:rPr lang="en-US" sz="1100" dirty="0">
                <a:solidFill>
                  <a:prstClr val="black"/>
                </a:solidFill>
              </a:rPr>
              <a:t> </a:t>
            </a:r>
            <a:r>
              <a:rPr lang="en-US" sz="1100" dirty="0">
                <a:solidFill>
                  <a:srgbClr val="808080"/>
                </a:solidFill>
              </a:rPr>
              <a:t>NULL,</a:t>
            </a:r>
          </a:p>
          <a:p>
            <a:r>
              <a:rPr lang="en-US" sz="1100" dirty="0">
                <a:solidFill>
                  <a:prstClr val="black"/>
                </a:solidFill>
              </a:rPr>
              <a:t>	[</a:t>
            </a:r>
            <a:r>
              <a:rPr lang="en-US" sz="1100" dirty="0" err="1">
                <a:solidFill>
                  <a:prstClr val="black"/>
                </a:solidFill>
              </a:rPr>
              <a:t>DayOfMonth</a:t>
            </a:r>
            <a:r>
              <a:rPr lang="en-US" sz="1100" dirty="0">
                <a:solidFill>
                  <a:prstClr val="black"/>
                </a:solidFill>
              </a:rPr>
              <a:t>] [</a:t>
            </a:r>
            <a:r>
              <a:rPr lang="en-US" sz="1100" dirty="0" err="1">
                <a:solidFill>
                  <a:prstClr val="black"/>
                </a:solidFill>
              </a:rPr>
              <a:t>int</a:t>
            </a:r>
            <a:r>
              <a:rPr lang="en-US" sz="1100" dirty="0">
                <a:solidFill>
                  <a:prstClr val="black"/>
                </a:solidFill>
              </a:rPr>
              <a:t>] </a:t>
            </a:r>
            <a:r>
              <a:rPr lang="en-US" sz="1100" dirty="0">
                <a:solidFill>
                  <a:srgbClr val="808080"/>
                </a:solidFill>
              </a:rPr>
              <a:t>NULL,</a:t>
            </a:r>
          </a:p>
          <a:p>
            <a:r>
              <a:rPr lang="en-US" sz="1100" dirty="0">
                <a:solidFill>
                  <a:prstClr val="black"/>
                </a:solidFill>
              </a:rPr>
              <a:t>	[</a:t>
            </a:r>
            <a:r>
              <a:rPr lang="en-US" sz="1100" dirty="0" err="1">
                <a:solidFill>
                  <a:prstClr val="black"/>
                </a:solidFill>
              </a:rPr>
              <a:t>WeekOfMonth</a:t>
            </a:r>
            <a:r>
              <a:rPr lang="en-US" sz="1100" dirty="0">
                <a:solidFill>
                  <a:prstClr val="black"/>
                </a:solidFill>
              </a:rPr>
              <a:t>] [</a:t>
            </a:r>
            <a:r>
              <a:rPr lang="en-US" sz="1100" dirty="0" err="1">
                <a:solidFill>
                  <a:prstClr val="black"/>
                </a:solidFill>
              </a:rPr>
              <a:t>int</a:t>
            </a:r>
            <a:r>
              <a:rPr lang="en-US" sz="1100" dirty="0">
                <a:solidFill>
                  <a:prstClr val="black"/>
                </a:solidFill>
              </a:rPr>
              <a:t>] </a:t>
            </a:r>
            <a:r>
              <a:rPr lang="en-US" sz="1100" dirty="0">
                <a:solidFill>
                  <a:srgbClr val="808080"/>
                </a:solidFill>
              </a:rPr>
              <a:t>NULL,</a:t>
            </a:r>
          </a:p>
          <a:p>
            <a:r>
              <a:rPr lang="en-US" sz="1100" dirty="0">
                <a:solidFill>
                  <a:prstClr val="black"/>
                </a:solidFill>
              </a:rPr>
              <a:t>	[</a:t>
            </a:r>
            <a:r>
              <a:rPr lang="en-US" sz="1100" dirty="0" err="1">
                <a:solidFill>
                  <a:prstClr val="black"/>
                </a:solidFill>
              </a:rPr>
              <a:t>LastDayOfMonth</a:t>
            </a:r>
            <a:r>
              <a:rPr lang="en-US" sz="1100" dirty="0">
                <a:solidFill>
                  <a:prstClr val="black"/>
                </a:solidFill>
              </a:rPr>
              <a:t>] [bit] </a:t>
            </a:r>
            <a:r>
              <a:rPr lang="en-US" sz="1100" dirty="0">
                <a:solidFill>
                  <a:srgbClr val="808080"/>
                </a:solidFill>
              </a:rPr>
              <a:t>NULL</a:t>
            </a:r>
            <a:r>
              <a:rPr lang="en-US" sz="1100" dirty="0" smtClean="0">
                <a:solidFill>
                  <a:srgbClr val="808080"/>
                </a:solidFill>
              </a:rPr>
              <a:t>,</a:t>
            </a:r>
            <a:endParaRPr lang="en-US" sz="1100" dirty="0">
              <a:solidFill>
                <a:srgbClr val="808080"/>
              </a:solidFill>
            </a:endParaRPr>
          </a:p>
        </p:txBody>
      </p:sp>
    </p:spTree>
    <p:extLst>
      <p:ext uri="{BB962C8B-B14F-4D97-AF65-F5344CB8AC3E}">
        <p14:creationId xmlns:p14="http://schemas.microsoft.com/office/powerpoint/2010/main" val="10944766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Algorithm</a:t>
            </a:r>
            <a:endParaRPr lang="en-US" dirty="0"/>
          </a:p>
        </p:txBody>
      </p:sp>
      <p:sp>
        <p:nvSpPr>
          <p:cNvPr id="3" name="Content Placeholder 2"/>
          <p:cNvSpPr>
            <a:spLocks noGrp="1"/>
          </p:cNvSpPr>
          <p:nvPr>
            <p:ph idx="1"/>
          </p:nvPr>
        </p:nvSpPr>
        <p:spPr/>
        <p:txBody>
          <a:bodyPr/>
          <a:lstStyle/>
          <a:p>
            <a:r>
              <a:rPr lang="en-US" dirty="0" smtClean="0"/>
              <a:t>Join table of dates and recurrence pattern</a:t>
            </a:r>
            <a:endParaRPr lang="en-US" dirty="0"/>
          </a:p>
        </p:txBody>
      </p:sp>
      <p:sp>
        <p:nvSpPr>
          <p:cNvPr id="4" name="Slide Number Placeholder 3"/>
          <p:cNvSpPr>
            <a:spLocks noGrp="1"/>
          </p:cNvSpPr>
          <p:nvPr>
            <p:ph type="sldNum" sz="quarter" idx="12"/>
          </p:nvPr>
        </p:nvSpPr>
        <p:spPr/>
        <p:txBody>
          <a:bodyPr/>
          <a:lstStyle/>
          <a:p>
            <a:fld id="{D4391E8D-6C89-463B-A25D-4D9CA6872353}" type="slidenum">
              <a:rPr lang="en-US" smtClean="0"/>
              <a:t>9</a:t>
            </a:fld>
            <a:endParaRPr lang="en-US" dirty="0"/>
          </a:p>
        </p:txBody>
      </p:sp>
      <p:sp>
        <p:nvSpPr>
          <p:cNvPr id="5" name="Rectangle 4"/>
          <p:cNvSpPr/>
          <p:nvPr/>
        </p:nvSpPr>
        <p:spPr>
          <a:xfrm>
            <a:off x="304800" y="2298680"/>
            <a:ext cx="8686800" cy="3416320"/>
          </a:xfrm>
          <a:prstGeom prst="rect">
            <a:avLst/>
          </a:prstGeom>
        </p:spPr>
        <p:txBody>
          <a:bodyPr wrap="square">
            <a:spAutoFit/>
          </a:bodyPr>
          <a:lstStyle/>
          <a:p>
            <a:r>
              <a:rPr lang="en-US" dirty="0">
                <a:solidFill>
                  <a:srgbClr val="0000FF"/>
                </a:solidFill>
              </a:rPr>
              <a:t>DECLARE</a:t>
            </a:r>
            <a:r>
              <a:rPr lang="en-US" dirty="0">
                <a:solidFill>
                  <a:prstClr val="black"/>
                </a:solidFill>
              </a:rPr>
              <a:t> @Sequence </a:t>
            </a:r>
            <a:r>
              <a:rPr lang="en-US" dirty="0">
                <a:solidFill>
                  <a:srgbClr val="0000FF"/>
                </a:solidFill>
              </a:rPr>
              <a:t>TABLE</a:t>
            </a:r>
            <a:r>
              <a:rPr lang="en-US" dirty="0">
                <a:solidFill>
                  <a:prstClr val="black"/>
                </a:solidFill>
              </a:rPr>
              <a:t> </a:t>
            </a:r>
          </a:p>
          <a:p>
            <a:r>
              <a:rPr lang="en-US" dirty="0">
                <a:solidFill>
                  <a:srgbClr val="808080"/>
                </a:solidFill>
              </a:rPr>
              <a:t>(</a:t>
            </a:r>
            <a:r>
              <a:rPr lang="en-US" dirty="0">
                <a:solidFill>
                  <a:srgbClr val="0000FF"/>
                </a:solidFill>
              </a:rPr>
              <a:t>date</a:t>
            </a:r>
            <a:r>
              <a:rPr lang="en-US" dirty="0">
                <a:solidFill>
                  <a:prstClr val="black"/>
                </a:solidFill>
              </a:rPr>
              <a:t> </a:t>
            </a:r>
            <a:r>
              <a:rPr lang="en-US" dirty="0" err="1">
                <a:solidFill>
                  <a:srgbClr val="0000FF"/>
                </a:solidFill>
              </a:rPr>
              <a:t>datetime</a:t>
            </a:r>
            <a:r>
              <a:rPr lang="en-US" dirty="0">
                <a:solidFill>
                  <a:srgbClr val="808080"/>
                </a:solidFill>
              </a:rPr>
              <a:t>,</a:t>
            </a:r>
            <a:r>
              <a:rPr lang="en-US" dirty="0">
                <a:solidFill>
                  <a:prstClr val="black"/>
                </a:solidFill>
              </a:rPr>
              <a:t> </a:t>
            </a:r>
            <a:r>
              <a:rPr lang="en-US" dirty="0" err="1">
                <a:solidFill>
                  <a:srgbClr val="0000FF"/>
                </a:solidFill>
              </a:rPr>
              <a:t>dayofweek</a:t>
            </a:r>
            <a:r>
              <a:rPr lang="en-US" dirty="0">
                <a:solidFill>
                  <a:prstClr val="black"/>
                </a:solidFill>
              </a:rPr>
              <a:t> </a:t>
            </a:r>
            <a:r>
              <a:rPr lang="en-US" dirty="0" err="1">
                <a:solidFill>
                  <a:srgbClr val="0000FF"/>
                </a:solidFill>
              </a:rPr>
              <a:t>int</a:t>
            </a:r>
            <a:r>
              <a:rPr lang="en-US" dirty="0">
                <a:solidFill>
                  <a:srgbClr val="808080"/>
                </a:solidFill>
              </a:rPr>
              <a:t>,</a:t>
            </a:r>
            <a:r>
              <a:rPr lang="en-US" dirty="0">
                <a:solidFill>
                  <a:prstClr val="black"/>
                </a:solidFill>
              </a:rPr>
              <a:t> </a:t>
            </a:r>
            <a:r>
              <a:rPr lang="en-US" dirty="0" err="1">
                <a:solidFill>
                  <a:prstClr val="black"/>
                </a:solidFill>
              </a:rPr>
              <a:t>everyotherweek</a:t>
            </a:r>
            <a:r>
              <a:rPr lang="en-US" dirty="0">
                <a:solidFill>
                  <a:prstClr val="black"/>
                </a:solidFill>
              </a:rPr>
              <a:t> </a:t>
            </a:r>
            <a:r>
              <a:rPr lang="en-US" dirty="0" err="1">
                <a:solidFill>
                  <a:srgbClr val="0000FF"/>
                </a:solidFill>
              </a:rPr>
              <a:t>int</a:t>
            </a:r>
            <a:r>
              <a:rPr lang="en-US" dirty="0">
                <a:solidFill>
                  <a:srgbClr val="808080"/>
                </a:solidFill>
              </a:rPr>
              <a:t>,</a:t>
            </a:r>
            <a:r>
              <a:rPr lang="en-US" dirty="0">
                <a:solidFill>
                  <a:prstClr val="black"/>
                </a:solidFill>
              </a:rPr>
              <a:t> </a:t>
            </a:r>
            <a:r>
              <a:rPr lang="en-US" dirty="0" err="1">
                <a:solidFill>
                  <a:srgbClr val="0000FF"/>
                </a:solidFill>
              </a:rPr>
              <a:t>dayofmonth</a:t>
            </a:r>
            <a:r>
              <a:rPr lang="en-US" dirty="0">
                <a:solidFill>
                  <a:prstClr val="black"/>
                </a:solidFill>
              </a:rPr>
              <a:t> </a:t>
            </a:r>
            <a:r>
              <a:rPr lang="en-US" dirty="0" err="1">
                <a:solidFill>
                  <a:srgbClr val="0000FF"/>
                </a:solidFill>
              </a:rPr>
              <a:t>int</a:t>
            </a:r>
            <a:r>
              <a:rPr lang="en-US" dirty="0">
                <a:solidFill>
                  <a:srgbClr val="808080"/>
                </a:solidFill>
              </a:rPr>
              <a:t>,</a:t>
            </a:r>
            <a:r>
              <a:rPr lang="en-US" dirty="0">
                <a:solidFill>
                  <a:prstClr val="black"/>
                </a:solidFill>
              </a:rPr>
              <a:t> </a:t>
            </a:r>
            <a:r>
              <a:rPr lang="en-US" dirty="0" err="1">
                <a:solidFill>
                  <a:prstClr val="black"/>
                </a:solidFill>
              </a:rPr>
              <a:t>weekofmonth</a:t>
            </a:r>
            <a:r>
              <a:rPr lang="en-US" dirty="0">
                <a:solidFill>
                  <a:prstClr val="black"/>
                </a:solidFill>
              </a:rPr>
              <a:t> </a:t>
            </a:r>
            <a:r>
              <a:rPr lang="en-US" dirty="0" err="1">
                <a:solidFill>
                  <a:srgbClr val="0000FF"/>
                </a:solidFill>
              </a:rPr>
              <a:t>int</a:t>
            </a:r>
            <a:r>
              <a:rPr lang="en-US" dirty="0">
                <a:solidFill>
                  <a:srgbClr val="808080"/>
                </a:solidFill>
              </a:rPr>
              <a:t>,</a:t>
            </a:r>
            <a:r>
              <a:rPr lang="en-US" dirty="0">
                <a:solidFill>
                  <a:prstClr val="black"/>
                </a:solidFill>
              </a:rPr>
              <a:t> </a:t>
            </a:r>
            <a:r>
              <a:rPr lang="en-US" dirty="0" err="1">
                <a:solidFill>
                  <a:prstClr val="black"/>
                </a:solidFill>
              </a:rPr>
              <a:t>lastdayofmonth</a:t>
            </a:r>
            <a:r>
              <a:rPr lang="en-US" dirty="0">
                <a:solidFill>
                  <a:prstClr val="black"/>
                </a:solidFill>
              </a:rPr>
              <a:t> </a:t>
            </a:r>
            <a:r>
              <a:rPr lang="en-US" dirty="0">
                <a:solidFill>
                  <a:srgbClr val="0000FF"/>
                </a:solidFill>
              </a:rPr>
              <a:t>bit</a:t>
            </a:r>
            <a:r>
              <a:rPr lang="en-US" dirty="0">
                <a:solidFill>
                  <a:srgbClr val="808080"/>
                </a:solidFill>
              </a:rPr>
              <a:t>);</a:t>
            </a:r>
          </a:p>
          <a:p>
            <a:r>
              <a:rPr lang="en-US" dirty="0">
                <a:solidFill>
                  <a:prstClr val="black"/>
                </a:solidFill>
              </a:rPr>
              <a:t>	</a:t>
            </a:r>
          </a:p>
          <a:p>
            <a:r>
              <a:rPr lang="en-US" dirty="0">
                <a:solidFill>
                  <a:prstClr val="black"/>
                </a:solidFill>
              </a:rPr>
              <a:t>		</a:t>
            </a:r>
            <a:r>
              <a:rPr lang="en-US" dirty="0">
                <a:solidFill>
                  <a:srgbClr val="0000FF"/>
                </a:solidFill>
              </a:rPr>
              <a:t>WITH</a:t>
            </a:r>
            <a:r>
              <a:rPr lang="en-US" dirty="0">
                <a:solidFill>
                  <a:prstClr val="black"/>
                </a:solidFill>
              </a:rPr>
              <a:t> numbers </a:t>
            </a:r>
            <a:r>
              <a:rPr lang="en-US" dirty="0">
                <a:solidFill>
                  <a:srgbClr val="0000FF"/>
                </a:solidFill>
              </a:rPr>
              <a:t>AS</a:t>
            </a:r>
            <a:r>
              <a:rPr lang="en-US" dirty="0">
                <a:solidFill>
                  <a:prstClr val="black"/>
                </a:solidFill>
              </a:rPr>
              <a:t> </a:t>
            </a:r>
          </a:p>
          <a:p>
            <a:r>
              <a:rPr lang="en-US" dirty="0">
                <a:solidFill>
                  <a:srgbClr val="0000FF"/>
                </a:solidFill>
              </a:rPr>
              <a:t>		</a:t>
            </a:r>
            <a:r>
              <a:rPr lang="en-US" dirty="0">
                <a:solidFill>
                  <a:srgbClr val="808080"/>
                </a:solidFill>
              </a:rPr>
              <a:t>(</a:t>
            </a:r>
            <a:r>
              <a:rPr lang="en-US" dirty="0">
                <a:solidFill>
                  <a:prstClr val="black"/>
                </a:solidFill>
              </a:rPr>
              <a:t> </a:t>
            </a:r>
          </a:p>
          <a:p>
            <a:r>
              <a:rPr lang="en-US" dirty="0">
                <a:solidFill>
                  <a:prstClr val="black"/>
                </a:solidFill>
              </a:rPr>
              <a:t>		 </a:t>
            </a:r>
            <a:r>
              <a:rPr lang="en-US" dirty="0">
                <a:solidFill>
                  <a:srgbClr val="0000FF"/>
                </a:solidFill>
              </a:rPr>
              <a:t>SELECT</a:t>
            </a:r>
            <a:r>
              <a:rPr lang="en-US" dirty="0">
                <a:solidFill>
                  <a:prstClr val="black"/>
                </a:solidFill>
              </a:rPr>
              <a:t> 0 </a:t>
            </a:r>
            <a:r>
              <a:rPr lang="en-US" dirty="0">
                <a:solidFill>
                  <a:srgbClr val="0000FF"/>
                </a:solidFill>
              </a:rPr>
              <a:t>AS</a:t>
            </a:r>
            <a:r>
              <a:rPr lang="en-US" dirty="0">
                <a:solidFill>
                  <a:prstClr val="black"/>
                </a:solidFill>
              </a:rPr>
              <a:t> </a:t>
            </a:r>
            <a:r>
              <a:rPr lang="en-US" dirty="0" err="1">
                <a:solidFill>
                  <a:prstClr val="black"/>
                </a:solidFill>
              </a:rPr>
              <a:t>num</a:t>
            </a:r>
            <a:r>
              <a:rPr lang="en-US" dirty="0">
                <a:solidFill>
                  <a:prstClr val="black"/>
                </a:solidFill>
              </a:rPr>
              <a:t> </a:t>
            </a:r>
          </a:p>
          <a:p>
            <a:r>
              <a:rPr lang="en-US" dirty="0">
                <a:solidFill>
                  <a:prstClr val="black"/>
                </a:solidFill>
              </a:rPr>
              <a:t>		 </a:t>
            </a:r>
            <a:r>
              <a:rPr lang="en-US" dirty="0">
                <a:solidFill>
                  <a:srgbClr val="0000FF"/>
                </a:solidFill>
              </a:rPr>
              <a:t>UNION</a:t>
            </a:r>
            <a:r>
              <a:rPr lang="en-US" dirty="0">
                <a:solidFill>
                  <a:prstClr val="black"/>
                </a:solidFill>
              </a:rPr>
              <a:t> </a:t>
            </a:r>
            <a:r>
              <a:rPr lang="en-US" dirty="0">
                <a:solidFill>
                  <a:srgbClr val="808080"/>
                </a:solidFill>
              </a:rPr>
              <a:t>ALL</a:t>
            </a:r>
            <a:r>
              <a:rPr lang="en-US" dirty="0">
                <a:solidFill>
                  <a:prstClr val="black"/>
                </a:solidFill>
              </a:rPr>
              <a:t> </a:t>
            </a:r>
          </a:p>
          <a:p>
            <a:r>
              <a:rPr lang="en-US" dirty="0">
                <a:solidFill>
                  <a:prstClr val="black"/>
                </a:solidFill>
              </a:rPr>
              <a:t>		 </a:t>
            </a:r>
            <a:r>
              <a:rPr lang="en-US" dirty="0">
                <a:solidFill>
                  <a:srgbClr val="0000FF"/>
                </a:solidFill>
              </a:rPr>
              <a:t>SELECT</a:t>
            </a:r>
            <a:r>
              <a:rPr lang="en-US" dirty="0">
                <a:solidFill>
                  <a:prstClr val="black"/>
                </a:solidFill>
              </a:rPr>
              <a:t> </a:t>
            </a:r>
            <a:r>
              <a:rPr lang="en-US" dirty="0" err="1">
                <a:solidFill>
                  <a:prstClr val="black"/>
                </a:solidFill>
              </a:rPr>
              <a:t>num</a:t>
            </a:r>
            <a:r>
              <a:rPr lang="en-US" dirty="0">
                <a:solidFill>
                  <a:prstClr val="black"/>
                </a:solidFill>
              </a:rPr>
              <a:t> </a:t>
            </a:r>
            <a:r>
              <a:rPr lang="en-US" dirty="0">
                <a:solidFill>
                  <a:srgbClr val="808080"/>
                </a:solidFill>
              </a:rPr>
              <a:t>+</a:t>
            </a:r>
            <a:r>
              <a:rPr lang="en-US" dirty="0">
                <a:solidFill>
                  <a:prstClr val="black"/>
                </a:solidFill>
              </a:rPr>
              <a:t>1 </a:t>
            </a:r>
            <a:r>
              <a:rPr lang="en-US" dirty="0">
                <a:solidFill>
                  <a:srgbClr val="0000FF"/>
                </a:solidFill>
              </a:rPr>
              <a:t>FROM</a:t>
            </a:r>
            <a:r>
              <a:rPr lang="en-US" dirty="0">
                <a:solidFill>
                  <a:prstClr val="black"/>
                </a:solidFill>
              </a:rPr>
              <a:t> numbers  </a:t>
            </a:r>
          </a:p>
          <a:p>
            <a:r>
              <a:rPr lang="en-US" dirty="0">
                <a:solidFill>
                  <a:prstClr val="black"/>
                </a:solidFill>
              </a:rPr>
              <a:t>			 </a:t>
            </a:r>
            <a:r>
              <a:rPr lang="en-US" dirty="0">
                <a:solidFill>
                  <a:srgbClr val="0000FF"/>
                </a:solidFill>
              </a:rPr>
              <a:t>WHERE</a:t>
            </a:r>
            <a:r>
              <a:rPr lang="en-US" dirty="0">
                <a:solidFill>
                  <a:prstClr val="black"/>
                </a:solidFill>
              </a:rPr>
              <a:t> </a:t>
            </a:r>
            <a:r>
              <a:rPr lang="en-US" dirty="0" err="1">
                <a:solidFill>
                  <a:prstClr val="black"/>
                </a:solidFill>
              </a:rPr>
              <a:t>num</a:t>
            </a:r>
            <a:r>
              <a:rPr lang="en-US" dirty="0">
                <a:solidFill>
                  <a:prstClr val="black"/>
                </a:solidFill>
              </a:rPr>
              <a:t> </a:t>
            </a:r>
            <a:r>
              <a:rPr lang="en-US" dirty="0">
                <a:solidFill>
                  <a:srgbClr val="808080"/>
                </a:solidFill>
              </a:rPr>
              <a:t>&lt;</a:t>
            </a:r>
            <a:r>
              <a:rPr lang="en-US" dirty="0">
                <a:solidFill>
                  <a:srgbClr val="0000FF"/>
                </a:solidFill>
              </a:rPr>
              <a:t> </a:t>
            </a:r>
            <a:r>
              <a:rPr lang="en-US" dirty="0">
                <a:solidFill>
                  <a:srgbClr val="808080"/>
                </a:solidFill>
              </a:rPr>
              <a:t>(</a:t>
            </a:r>
            <a:r>
              <a:rPr lang="en-US" dirty="0">
                <a:solidFill>
                  <a:srgbClr val="0000FF"/>
                </a:solidFill>
              </a:rPr>
              <a:t>SELECT</a:t>
            </a:r>
            <a:r>
              <a:rPr lang="en-US" dirty="0">
                <a:solidFill>
                  <a:prstClr val="black"/>
                </a:solidFill>
              </a:rPr>
              <a:t> </a:t>
            </a:r>
            <a:r>
              <a:rPr lang="en-US" dirty="0">
                <a:solidFill>
                  <a:srgbClr val="FF00FF"/>
                </a:solidFill>
              </a:rPr>
              <a:t>DATEDIFF</a:t>
            </a:r>
            <a:r>
              <a:rPr lang="en-US" dirty="0">
                <a:solidFill>
                  <a:srgbClr val="808080"/>
                </a:solidFill>
              </a:rPr>
              <a:t>(</a:t>
            </a:r>
            <a:r>
              <a:rPr lang="en-US" dirty="0" err="1">
                <a:solidFill>
                  <a:prstClr val="black"/>
                </a:solidFill>
              </a:rPr>
              <a:t>dd</a:t>
            </a:r>
            <a:r>
              <a:rPr lang="en-US" dirty="0">
                <a:solidFill>
                  <a:srgbClr val="808080"/>
                </a:solidFill>
              </a:rPr>
              <a:t>,</a:t>
            </a:r>
            <a:r>
              <a:rPr lang="en-US" dirty="0">
                <a:solidFill>
                  <a:prstClr val="black"/>
                </a:solidFill>
              </a:rPr>
              <a:t> @</a:t>
            </a:r>
            <a:r>
              <a:rPr lang="en-US" dirty="0" err="1">
                <a:solidFill>
                  <a:prstClr val="black"/>
                </a:solidFill>
              </a:rPr>
              <a:t>local_startdate</a:t>
            </a:r>
            <a:r>
              <a:rPr lang="en-US" dirty="0">
                <a:solidFill>
                  <a:srgbClr val="808080"/>
                </a:solidFill>
              </a:rPr>
              <a:t>,</a:t>
            </a:r>
            <a:r>
              <a:rPr lang="en-US" dirty="0">
                <a:solidFill>
                  <a:prstClr val="black"/>
                </a:solidFill>
              </a:rPr>
              <a:t> @</a:t>
            </a:r>
            <a:r>
              <a:rPr lang="en-US" dirty="0" err="1">
                <a:solidFill>
                  <a:prstClr val="black"/>
                </a:solidFill>
              </a:rPr>
              <a:t>local_enddate</a:t>
            </a:r>
            <a:r>
              <a:rPr lang="en-US" dirty="0">
                <a:solidFill>
                  <a:srgbClr val="808080"/>
                </a:solidFill>
              </a:rPr>
              <a:t>))</a:t>
            </a:r>
            <a:r>
              <a:rPr lang="en-US" dirty="0">
                <a:solidFill>
                  <a:prstClr val="black"/>
                </a:solidFill>
              </a:rPr>
              <a:t> </a:t>
            </a:r>
          </a:p>
          <a:p>
            <a:r>
              <a:rPr lang="en-US" dirty="0">
                <a:solidFill>
                  <a:prstClr val="black"/>
                </a:solidFill>
              </a:rPr>
              <a:t>		</a:t>
            </a:r>
            <a:r>
              <a:rPr lang="en-US" dirty="0">
                <a:solidFill>
                  <a:srgbClr val="808080"/>
                </a:solidFill>
              </a:rPr>
              <a:t>)</a:t>
            </a:r>
            <a:r>
              <a:rPr lang="en-US" dirty="0">
                <a:solidFill>
                  <a:prstClr val="black"/>
                </a:solidFill>
              </a:rPr>
              <a:t> </a:t>
            </a:r>
          </a:p>
        </p:txBody>
      </p:sp>
    </p:spTree>
    <p:extLst>
      <p:ext uri="{BB962C8B-B14F-4D97-AF65-F5344CB8AC3E}">
        <p14:creationId xmlns:p14="http://schemas.microsoft.com/office/powerpoint/2010/main" val="2705247001"/>
      </p:ext>
    </p:extLst>
  </p:cSld>
  <p:clrMapOvr>
    <a:masterClrMapping/>
  </p:clrMapOvr>
  <p:timing>
    <p:tnLst>
      <p:par>
        <p:cTn id="1" dur="indefinite" restart="never" nodeType="tmRoot"/>
      </p:par>
    </p:tnLst>
  </p:timing>
</p:sld>
</file>

<file path=ppt/theme/theme1.xml><?xml version="1.0" encoding="utf-8"?>
<a:theme xmlns:a="http://schemas.openxmlformats.org/drawingml/2006/main" name="MediSked_Corp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MediSked_Corp_Template</Template>
  <TotalTime>41</TotalTime>
  <Words>509</Words>
  <Application>Microsoft Office PowerPoint</Application>
  <PresentationFormat>On-screen Show (4:3)</PresentationFormat>
  <Paragraphs>115</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MediSked_Corp_Template</vt:lpstr>
      <vt:lpstr>CalConnect XXX Scheduling Workshop</vt:lpstr>
      <vt:lpstr>Scheduling for Home and Community Based Services</vt:lpstr>
      <vt:lpstr>Background on MediSked, LLC</vt:lpstr>
      <vt:lpstr>Background on Home and Community Based Services</vt:lpstr>
      <vt:lpstr>Scheduling Requirements – 1:1 Appointments</vt:lpstr>
      <vt:lpstr>Scheduling Requirements – Group Appointments</vt:lpstr>
      <vt:lpstr>Scheduling Requirements – Medications</vt:lpstr>
      <vt:lpstr>Schedule Data Model</vt:lpstr>
      <vt:lpstr>Schedule Algorithm</vt:lpstr>
      <vt:lpstr>Workflow and Schedule Follow-Up</vt:lpstr>
      <vt:lpstr>Interoperability</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Holihan</dc:creator>
  <cp:lastModifiedBy>doug_golub@medisked.com</cp:lastModifiedBy>
  <cp:revision>8</cp:revision>
  <dcterms:created xsi:type="dcterms:W3CDTF">2012-06-12T13:34:26Z</dcterms:created>
  <dcterms:modified xsi:type="dcterms:W3CDTF">2014-05-21T13:33:44Z</dcterms:modified>
</cp:coreProperties>
</file>