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6" r:id="rId1"/>
  </p:sldMasterIdLst>
  <p:sldIdLst>
    <p:sldId id="256" r:id="rId2"/>
    <p:sldId id="257" r:id="rId3"/>
    <p:sldId id="258" r:id="rId4"/>
    <p:sldId id="267" r:id="rId5"/>
    <p:sldId id="259" r:id="rId6"/>
    <p:sldId id="265" r:id="rId7"/>
    <p:sldId id="261" r:id="rId8"/>
    <p:sldId id="264" r:id="rId9"/>
    <p:sldId id="269" r:id="rId10"/>
    <p:sldId id="270" r:id="rId11"/>
    <p:sldId id="262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297257-83B6-4139-9BE1-A8CACC143EA0}" v="1" dt="2023-11-23T08:23:58.3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F86C96-9FC4-4C94-969D-D2E5074744F5}" type="doc">
      <dgm:prSet loTypeId="urn:microsoft.com/office/officeart/2005/8/layout/pyramid2" loCatId="pyramid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896E623-CB28-4FB3-997D-68CB5FDF26E1}" type="pres">
      <dgm:prSet presAssocID="{C0F86C96-9FC4-4C94-969D-D2E5074744F5}" presName="compositeShape" presStyleCnt="0">
        <dgm:presLayoutVars>
          <dgm:dir/>
          <dgm:resizeHandles/>
        </dgm:presLayoutVars>
      </dgm:prSet>
      <dgm:spPr/>
    </dgm:pt>
  </dgm:ptLst>
  <dgm:cxnLst>
    <dgm:cxn modelId="{E969F101-DC5A-45FE-A643-AFD52B68C201}" type="presOf" srcId="{C0F86C96-9FC4-4C94-969D-D2E5074744F5}" destId="{F896E623-CB28-4FB3-997D-68CB5FDF26E1}" srcOrd="0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6AFF-3326-497F-86B9-1D12729EC39F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76BC22D-B06A-4409-B8A6-2267E9D76E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2532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6AFF-3326-497F-86B9-1D12729EC39F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76BC22D-B06A-4409-B8A6-2267E9D76E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9682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6AFF-3326-497F-86B9-1D12729EC39F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76BC22D-B06A-4409-B8A6-2267E9D76E3C}" type="slidenum">
              <a:rPr lang="en-GB" smtClean="0"/>
              <a:t>‹#›</a:t>
            </a:fld>
            <a:endParaRPr lang="en-GB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04364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6AFF-3326-497F-86B9-1D12729EC39F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76BC22D-B06A-4409-B8A6-2267E9D76E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388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6AFF-3326-497F-86B9-1D12729EC39F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76BC22D-B06A-4409-B8A6-2267E9D76E3C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40695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6AFF-3326-497F-86B9-1D12729EC39F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76BC22D-B06A-4409-B8A6-2267E9D76E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330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6AFF-3326-497F-86B9-1D12729EC39F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C22D-B06A-4409-B8A6-2267E9D76E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382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6AFF-3326-497F-86B9-1D12729EC39F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C22D-B06A-4409-B8A6-2267E9D76E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9780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6AFF-3326-497F-86B9-1D12729EC39F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C22D-B06A-4409-B8A6-2267E9D76E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6540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6AFF-3326-497F-86B9-1D12729EC39F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76BC22D-B06A-4409-B8A6-2267E9D76E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956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6AFF-3326-497F-86B9-1D12729EC39F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76BC22D-B06A-4409-B8A6-2267E9D76E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4682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6AFF-3326-497F-86B9-1D12729EC39F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76BC22D-B06A-4409-B8A6-2267E9D76E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9093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6AFF-3326-497F-86B9-1D12729EC39F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C22D-B06A-4409-B8A6-2267E9D76E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044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6AFF-3326-497F-86B9-1D12729EC39F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C22D-B06A-4409-B8A6-2267E9D76E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7626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6AFF-3326-497F-86B9-1D12729EC39F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BC22D-B06A-4409-B8A6-2267E9D76E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227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C6AFF-3326-497F-86B9-1D12729EC39F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76BC22D-B06A-4409-B8A6-2267E9D76E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763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C6AFF-3326-497F-86B9-1D12729EC39F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76BC22D-B06A-4409-B8A6-2267E9D76E3C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 descr="A logo of a university&#10;&#10;Description automatically generated">
            <a:extLst>
              <a:ext uri="{FF2B5EF4-FFF2-40B4-BE49-F238E27FC236}">
                <a16:creationId xmlns:a16="http://schemas.microsoft.com/office/drawing/2014/main" id="{677146DD-F3B1-8916-7928-14333253B5F3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895" y="-22434"/>
            <a:ext cx="1660404" cy="117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65608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0396" y="956671"/>
            <a:ext cx="8915399" cy="2262781"/>
          </a:xfrm>
        </p:spPr>
        <p:txBody>
          <a:bodyPr>
            <a:noAutofit/>
          </a:bodyPr>
          <a:lstStyle/>
          <a:p>
            <a:pPr algn="ctr"/>
            <a:r>
              <a:rPr lang="en-GB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Times New Roman" panose="02020603050405020304" pitchFamily="18" charset="0"/>
              </a:rPr>
              <a:t>SMARTSTIMA FOR ENERGY EFFICACY &amp; ELECTRICITY COST SAVING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71027" y="4910937"/>
            <a:ext cx="197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Joy </a:t>
            </a:r>
            <a:r>
              <a:rPr lang="en-GB" dirty="0" err="1"/>
              <a:t>Muntet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944103" y="4909888"/>
            <a:ext cx="197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Calvin Kinyanjui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35309" y="4910936"/>
            <a:ext cx="197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Evaline </a:t>
            </a:r>
            <a:r>
              <a:rPr lang="en-GB" dirty="0" err="1"/>
              <a:t>Moseti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9371066" y="4925515"/>
            <a:ext cx="197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Ginah</a:t>
            </a:r>
            <a:r>
              <a:rPr lang="en-GB" dirty="0"/>
              <a:t> Njoroge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6E1B8E-4FD5-6F8B-7EBF-BC7BFA1E8DD8}"/>
              </a:ext>
            </a:extLst>
          </p:cNvPr>
          <p:cNvSpPr txBox="1"/>
          <p:nvPr/>
        </p:nvSpPr>
        <p:spPr>
          <a:xfrm>
            <a:off x="5311558" y="3980986"/>
            <a:ext cx="1973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TEAM MEMBERS;</a:t>
            </a:r>
          </a:p>
        </p:txBody>
      </p:sp>
    </p:spTree>
    <p:extLst>
      <p:ext uri="{BB962C8B-B14F-4D97-AF65-F5344CB8AC3E}">
        <p14:creationId xmlns:p14="http://schemas.microsoft.com/office/powerpoint/2010/main" val="3087580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05994-1624-54F1-2042-80E10E6A9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4345" y="316200"/>
            <a:ext cx="8911687" cy="1280890"/>
          </a:xfrm>
        </p:spPr>
        <p:txBody>
          <a:bodyPr/>
          <a:lstStyle/>
          <a:p>
            <a:r>
              <a:rPr lang="en-US" dirty="0"/>
              <a:t>PROPOSED BUDGET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435D3CC-207B-D01E-5796-F54EBB6104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1779815"/>
              </p:ext>
            </p:extLst>
          </p:nvPr>
        </p:nvGraphicFramePr>
        <p:xfrm>
          <a:off x="2170154" y="1359159"/>
          <a:ext cx="8448083" cy="5326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3389">
                  <a:extLst>
                    <a:ext uri="{9D8B030D-6E8A-4147-A177-3AD203B41FA5}">
                      <a16:colId xmlns:a16="http://schemas.microsoft.com/office/drawing/2014/main" val="3023272572"/>
                    </a:ext>
                  </a:extLst>
                </a:gridCol>
                <a:gridCol w="2230139">
                  <a:extLst>
                    <a:ext uri="{9D8B030D-6E8A-4147-A177-3AD203B41FA5}">
                      <a16:colId xmlns:a16="http://schemas.microsoft.com/office/drawing/2014/main" val="3468824740"/>
                    </a:ext>
                  </a:extLst>
                </a:gridCol>
                <a:gridCol w="1362269">
                  <a:extLst>
                    <a:ext uri="{9D8B030D-6E8A-4147-A177-3AD203B41FA5}">
                      <a16:colId xmlns:a16="http://schemas.microsoft.com/office/drawing/2014/main" val="973575713"/>
                    </a:ext>
                  </a:extLst>
                </a:gridCol>
                <a:gridCol w="746449">
                  <a:extLst>
                    <a:ext uri="{9D8B030D-6E8A-4147-A177-3AD203B41FA5}">
                      <a16:colId xmlns:a16="http://schemas.microsoft.com/office/drawing/2014/main" val="1810381707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799852632"/>
                    </a:ext>
                  </a:extLst>
                </a:gridCol>
                <a:gridCol w="1866123">
                  <a:extLst>
                    <a:ext uri="{9D8B030D-6E8A-4147-A177-3AD203B41FA5}">
                      <a16:colId xmlns:a16="http://schemas.microsoft.com/office/drawing/2014/main" val="2004207279"/>
                    </a:ext>
                  </a:extLst>
                </a:gridCol>
              </a:tblGrid>
              <a:tr h="5073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S/N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AMOUNT(</a:t>
                      </a:r>
                      <a:r>
                        <a:rPr lang="en-US" dirty="0" err="1"/>
                        <a:t>Ksh</a:t>
                      </a:r>
                      <a:r>
                        <a:rPr lang="en-US" dirty="0"/>
                        <a:t>.)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455368"/>
                  </a:ext>
                </a:extLst>
              </a:tr>
              <a:tr h="4430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LDR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305571"/>
                  </a:ext>
                </a:extLst>
              </a:tr>
              <a:tr h="5073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Infrared 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PCS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62094"/>
                  </a:ext>
                </a:extLst>
              </a:tr>
              <a:tr h="72475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Channel Relay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PCS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8541738"/>
                  </a:ext>
                </a:extLst>
              </a:tr>
              <a:tr h="4430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Arduino Uno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PCS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368080"/>
                  </a:ext>
                </a:extLst>
              </a:tr>
              <a:tr h="4430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Signal Cable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5069229"/>
                  </a:ext>
                </a:extLst>
              </a:tr>
              <a:tr h="6329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PCB Board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PCS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905485"/>
                  </a:ext>
                </a:extLst>
              </a:tr>
              <a:tr h="2899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PCS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129364"/>
                  </a:ext>
                </a:extLst>
              </a:tr>
              <a:tr h="28990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LCD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PCS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768498"/>
                  </a:ext>
                </a:extLst>
              </a:tr>
              <a:tr h="44306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Connectors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entury Gothic" panose="020B0502020202020204"/>
                          <a:ea typeface="+mn-ea"/>
                          <a:cs typeface="+mn-cs"/>
                        </a:rPr>
                        <a:t>PKTS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77029"/>
                  </a:ext>
                </a:extLst>
              </a:tr>
              <a:tr h="44306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                              TOTAL 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entury Gothic" panose="020B0502020202020204"/>
                        <a:ea typeface="+mn-ea"/>
                        <a:cs typeface="+mn-cs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15000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896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90383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BUSINESS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we were to identify the total number of households in Nairobi and reduce their energy consumption then this energy can be used to supply other areas. </a:t>
            </a:r>
          </a:p>
          <a:p>
            <a:endParaRPr lang="en-GB" dirty="0"/>
          </a:p>
          <a:p>
            <a:r>
              <a:rPr lang="en-GB" dirty="0"/>
              <a:t>To Nairobi household owners, they will be able to cut on their bills and re-direct this saved money to set-up businesses and hence provide more employment opportunities</a:t>
            </a:r>
          </a:p>
        </p:txBody>
      </p:sp>
    </p:spTree>
    <p:extLst>
      <p:ext uri="{BB962C8B-B14F-4D97-AF65-F5344CB8AC3E}">
        <p14:creationId xmlns:p14="http://schemas.microsoft.com/office/powerpoint/2010/main" val="1008525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yellow ball with a face drawn on it&#10;&#10;Description automatically generated">
            <a:extLst>
              <a:ext uri="{FF2B5EF4-FFF2-40B4-BE49-F238E27FC236}">
                <a16:creationId xmlns:a16="http://schemas.microsoft.com/office/drawing/2014/main" id="{7E697770-6C42-C6B6-5B4D-9081782A8F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863" y="1026367"/>
            <a:ext cx="7451570" cy="4971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392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BRIEF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2598" y="1648407"/>
            <a:ext cx="8915400" cy="3777622"/>
          </a:xfrm>
        </p:spPr>
        <p:txBody>
          <a:bodyPr/>
          <a:lstStyle/>
          <a:p>
            <a:pPr lvl="0"/>
            <a:r>
              <a:rPr lang="en-GB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Smart </a:t>
            </a:r>
            <a:r>
              <a:rPr lang="en-GB" dirty="0" err="1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Stima</a:t>
            </a:r>
            <a:r>
              <a:rPr lang="en-GB" dirty="0">
                <a:solidFill>
                  <a:schemeClr val="tx1"/>
                </a:solidFill>
                <a:latin typeface="Montserrat"/>
                <a:ea typeface="Montserrat"/>
                <a:cs typeface="Montserrat"/>
                <a:sym typeface="Montserrat"/>
              </a:rPr>
              <a:t> is an Energy Saving System that allows the user to control their energy consumption by allowing </a:t>
            </a:r>
            <a:r>
              <a:rPr lang="en-GB" dirty="0"/>
              <a:t>light bulbs to be used only when necessary. It does this by detecting the amount of sunlight and the presence of people by use of motion and infrared sensors.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CB818B-B61B-A046-4EEA-B3BEA6D46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9869" l="4895" r="100000">
                        <a14:foregroundMark x1="5694" y1="26047" x2="43157" y2="654"/>
                        <a14:foregroundMark x1="42557" y1="1702" x2="97602" y2="43848"/>
                        <a14:foregroundMark x1="97602" y1="43194" x2="98102" y2="70157"/>
                        <a14:foregroundMark x1="99600" y1="69503" x2="60340" y2="99869"/>
                        <a14:foregroundMark x1="5694" y1="26047" x2="7393" y2="52880"/>
                        <a14:foregroundMark x1="9391" y1="52880" x2="59441" y2="99869"/>
                        <a14:foregroundMark x1="5794" y1="26047" x2="42957" y2="1178"/>
                        <a14:foregroundMark x1="29471" y1="10864" x2="34965" y2="7330"/>
                        <a14:foregroundMark x1="29670" y1="10209" x2="39061" y2="3927"/>
                        <a14:foregroundMark x1="29371" y1="48560" x2="34166" y2="44764"/>
                        <a14:foregroundMark x1="29271" y1="48691" x2="34066" y2="45026"/>
                        <a14:foregroundMark x1="29271" y1="11126" x2="35564" y2="6283"/>
                        <a14:foregroundMark x1="29271" y1="10995" x2="35864" y2="6021"/>
                        <a14:foregroundMark x1="29271" y1="11126" x2="31968" y2="8508"/>
                        <a14:backgroundMark x1="32368" y1="916" x2="28372" y2="10209"/>
                        <a14:backgroundMark x1="29271" y1="10864" x2="42957" y2="654"/>
                        <a14:backgroundMark x1="5794" y1="26309" x2="6893" y2="39136"/>
                        <a14:backgroundMark x1="7193" y1="39791" x2="9191" y2="42408"/>
                        <a14:backgroundMark x1="9191" y1="42016" x2="10390" y2="54974"/>
                        <a14:backgroundMark x1="10390" y1="53403" x2="6593" y2="53141"/>
                        <a14:backgroundMark x1="6893" y1="51963" x2="6593" y2="37696"/>
                        <a14:backgroundMark x1="9191" y1="43194" x2="6394" y2="46728"/>
                        <a14:backgroundMark x1="9990" y1="53141" x2="60340" y2="99738"/>
                        <a14:backgroundMark x1="9291" y1="53403" x2="55445" y2="97775"/>
                        <a14:backgroundMark x1="55445" y1="97775" x2="55744" y2="99869"/>
                        <a14:backgroundMark x1="55544" y1="99738" x2="60140" y2="99869"/>
                        <a14:backgroundMark x1="59441" y1="99738" x2="51748" y2="92408"/>
                        <a14:backgroundMark x1="59141" y1="99738" x2="57842" y2="97906"/>
                        <a14:backgroundMark x1="58042" y1="98560" x2="9291" y2="52749"/>
                        <a14:backgroundMark x1="61538" y1="99476" x2="64436" y2="97251"/>
                        <a14:backgroundMark x1="98901" y1="58901" x2="99500" y2="71073"/>
                        <a14:backgroundMark x1="97902" y1="71073" x2="63736" y2="97120"/>
                        <a14:backgroundMark x1="91009" y1="75916" x2="99201" y2="69241"/>
                        <a14:backgroundMark x1="98302" y1="70812" x2="99800" y2="69372"/>
                        <a14:backgroundMark x1="98202" y1="70812" x2="98302" y2="69895"/>
                        <a14:backgroundMark x1="98102" y1="69764" x2="97902" y2="45550"/>
                        <a14:backgroundMark x1="5495" y1="26702" x2="6494" y2="38613"/>
                        <a14:backgroundMark x1="6494" y1="39529" x2="7493" y2="52356"/>
                        <a14:backgroundMark x1="6893" y1="46597" x2="7293" y2="52880"/>
                        <a14:backgroundMark x1="7493" y1="52487" x2="7592" y2="53141"/>
                        <a14:backgroundMark x1="9990" y1="53796" x2="12188" y2="55890"/>
                        <a14:backgroundMark x1="12887" y1="56414" x2="15984" y2="59293"/>
                        <a14:backgroundMark x1="16084" y1="59424" x2="17882" y2="60995"/>
                        <a14:backgroundMark x1="18082" y1="61257" x2="19281" y2="62435"/>
                        <a14:backgroundMark x1="19281" y1="62435" x2="27373" y2="70026"/>
                        <a14:backgroundMark x1="27872" y1="70419" x2="32967" y2="75131"/>
                        <a14:backgroundMark x1="43357" y1="84948" x2="34865" y2="76832"/>
                        <a14:backgroundMark x1="43257" y1="654" x2="39261" y2="3796"/>
                        <a14:backgroundMark x1="43157" y1="1047" x2="41758" y2="1963"/>
                        <a14:backgroundMark x1="40160" y1="3141" x2="26873" y2="11780"/>
                        <a14:backgroundMark x1="40160" y1="2356" x2="13886" y2="20157"/>
                        <a14:backgroundMark x1="13886" y1="20288" x2="26773" y2="11911"/>
                        <a14:backgroundMark x1="26573" y1="11780" x2="24076" y2="13482"/>
                        <a14:backgroundMark x1="29171" y1="9948" x2="37962" y2="405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04217" y="3106305"/>
            <a:ext cx="3322254" cy="3255930"/>
          </a:xfrm>
          <a:prstGeom prst="rect">
            <a:avLst/>
          </a:prstGeom>
          <a:ln>
            <a:noFill/>
          </a:ln>
        </p:spPr>
      </p:pic>
      <p:pic>
        <p:nvPicPr>
          <p:cNvPr id="5" name="Google Shape;148;p16"/>
          <p:cNvPicPr preferRelativeResize="0">
            <a:picLocks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5083" y="3209923"/>
            <a:ext cx="5172158" cy="338682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71952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4799" y="232225"/>
            <a:ext cx="8911687" cy="1280890"/>
          </a:xfrm>
        </p:spPr>
        <p:txBody>
          <a:bodyPr/>
          <a:lstStyle/>
          <a:p>
            <a:r>
              <a:rPr lang="en-GB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8300" y="1175379"/>
            <a:ext cx="8915400" cy="3777622"/>
          </a:xfrm>
        </p:spPr>
        <p:txBody>
          <a:bodyPr>
            <a:normAutofit/>
          </a:bodyPr>
          <a:lstStyle/>
          <a:p>
            <a:r>
              <a:rPr lang="en-GB" dirty="0"/>
              <a:t>KETRACO’S vision is to be a leading interconnector in Africa while KPLC’s vision is to power lives by innovatively securing business stability.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By and large, their respective visions have made massive strides!</a:t>
            </a:r>
          </a:p>
          <a:p>
            <a:endParaRPr lang="en-GB" dirty="0"/>
          </a:p>
          <a:p>
            <a:r>
              <a:rPr lang="en-GB" dirty="0"/>
              <a:t>However, the already established networks have unmet demands thus they keep upgrading the networks in sectors they have already set-up.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2361" y="4233410"/>
            <a:ext cx="3946849" cy="21688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31853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89009-5354-3631-4C7C-2A1FEC17D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831" y="764070"/>
            <a:ext cx="8911687" cy="1280890"/>
          </a:xfrm>
        </p:spPr>
        <p:txBody>
          <a:bodyPr/>
          <a:lstStyle/>
          <a:p>
            <a:r>
              <a:rPr lang="en-US" dirty="0"/>
              <a:t>KEY PERFORMANCE INDICATORS (KPI’s)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75895-6D6C-5554-BEB3-A73897179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0673" y="2436844"/>
            <a:ext cx="8915400" cy="3777622"/>
          </a:xfrm>
        </p:spPr>
        <p:txBody>
          <a:bodyPr/>
          <a:lstStyle/>
          <a:p>
            <a:r>
              <a:rPr lang="en-GB" dirty="0"/>
              <a:t>Some of the reasons for these unmet demands are due to irresponsible use of energy such as:</a:t>
            </a:r>
          </a:p>
          <a:p>
            <a:pPr lvl="1">
              <a:buFont typeface="+mj-lt"/>
              <a:buAutoNum type="arabicPeriod"/>
            </a:pPr>
            <a:r>
              <a:rPr lang="en-GB" sz="1800" dirty="0">
                <a:latin typeface="+mj-lt"/>
              </a:rPr>
              <a:t>Unnecessary use of lights</a:t>
            </a:r>
          </a:p>
          <a:p>
            <a:pPr lvl="1">
              <a:buFont typeface="+mj-lt"/>
              <a:buAutoNum type="arabicPeriod"/>
            </a:pPr>
            <a:r>
              <a:rPr lang="en-GB" sz="1800" dirty="0">
                <a:latin typeface="+mj-lt"/>
              </a:rPr>
              <a:t>Unnecessary use of heating for instance in companies</a:t>
            </a:r>
          </a:p>
          <a:p>
            <a:pPr lvl="1">
              <a:buFont typeface="+mj-lt"/>
              <a:buAutoNum type="arabicPeriod"/>
            </a:pPr>
            <a:r>
              <a:rPr lang="en-GB" sz="1800" dirty="0">
                <a:latin typeface="+mj-lt"/>
              </a:rPr>
              <a:t>Unnecessary energy consumption in cooling of air conditioning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282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9612" y="651577"/>
            <a:ext cx="8911687" cy="1280890"/>
          </a:xfrm>
        </p:spPr>
        <p:txBody>
          <a:bodyPr/>
          <a:lstStyle/>
          <a:p>
            <a:r>
              <a:rPr lang="en-GB" dirty="0"/>
              <a:t>STRATHMORE UNIVERSITY CASE STUDY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3497936"/>
              </p:ext>
            </p:extLst>
          </p:nvPr>
        </p:nvGraphicFramePr>
        <p:xfrm>
          <a:off x="1983346" y="2133599"/>
          <a:ext cx="9521267" cy="4099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097972"/>
              </p:ext>
            </p:extLst>
          </p:nvPr>
        </p:nvGraphicFramePr>
        <p:xfrm>
          <a:off x="2592925" y="1905000"/>
          <a:ext cx="8348374" cy="4071276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1741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41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364">
                <a:tc>
                  <a:txBody>
                    <a:bodyPr/>
                    <a:lstStyle/>
                    <a:p>
                      <a:r>
                        <a:rPr lang="en-GB" dirty="0"/>
                        <a:t>Number</a:t>
                      </a:r>
                      <a:r>
                        <a:rPr lang="en-GB" baseline="0" dirty="0"/>
                        <a:t> of bulbs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364">
                <a:tc>
                  <a:txBody>
                    <a:bodyPr/>
                    <a:lstStyle/>
                    <a:p>
                      <a:r>
                        <a:rPr lang="en-GB" dirty="0"/>
                        <a:t>Power</a:t>
                      </a:r>
                      <a:r>
                        <a:rPr lang="en-GB" baseline="0" dirty="0"/>
                        <a:t> (Watts)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364">
                <a:tc>
                  <a:txBody>
                    <a:bodyPr/>
                    <a:lstStyle/>
                    <a:p>
                      <a:r>
                        <a:rPr lang="en-GB" dirty="0"/>
                        <a:t>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364">
                <a:tc>
                  <a:txBody>
                    <a:bodyPr/>
                    <a:lstStyle/>
                    <a:p>
                      <a:r>
                        <a:rPr lang="en-GB" dirty="0"/>
                        <a:t>KWH per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364">
                <a:tc>
                  <a:txBody>
                    <a:bodyPr/>
                    <a:lstStyle/>
                    <a:p>
                      <a:r>
                        <a:rPr lang="en-GB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Ksh. 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364">
                <a:tc>
                  <a:txBody>
                    <a:bodyPr/>
                    <a:lstStyle/>
                    <a:p>
                      <a:r>
                        <a:rPr lang="en-GB" dirty="0"/>
                        <a:t>Monthly</a:t>
                      </a:r>
                      <a:r>
                        <a:rPr lang="en-GB" baseline="0" dirty="0"/>
                        <a:t> energy consumption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86.4 KWH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364">
                <a:tc>
                  <a:txBody>
                    <a:bodyPr/>
                    <a:lstStyle/>
                    <a:p>
                      <a:r>
                        <a:rPr lang="en-GB" dirty="0"/>
                        <a:t>Monthly</a:t>
                      </a:r>
                      <a:r>
                        <a:rPr lang="en-GB" baseline="0" dirty="0"/>
                        <a:t> bills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Ksh. 2,160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2364">
                <a:tc>
                  <a:txBody>
                    <a:bodyPr/>
                    <a:lstStyle/>
                    <a:p>
                      <a:r>
                        <a:rPr lang="en-GB" dirty="0"/>
                        <a:t>Annual</a:t>
                      </a:r>
                      <a:r>
                        <a:rPr lang="en-GB" baseline="0" dirty="0"/>
                        <a:t> energy consumption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1,036 KWH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2364">
                <a:tc>
                  <a:txBody>
                    <a:bodyPr/>
                    <a:lstStyle/>
                    <a:p>
                      <a:r>
                        <a:rPr lang="en-GB" dirty="0"/>
                        <a:t>Annual</a:t>
                      </a:r>
                      <a:r>
                        <a:rPr lang="en-GB" baseline="0" dirty="0"/>
                        <a:t> bills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Ksh. 25,900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552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SMARTSTIMA IMPACT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5932184"/>
              </p:ext>
            </p:extLst>
          </p:nvPr>
        </p:nvGraphicFramePr>
        <p:xfrm>
          <a:off x="2781837" y="1425258"/>
          <a:ext cx="8477518" cy="4074021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42387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38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669">
                <a:tc>
                  <a:txBody>
                    <a:bodyPr/>
                    <a:lstStyle/>
                    <a:p>
                      <a:r>
                        <a:rPr lang="en-GB" dirty="0"/>
                        <a:t>Number</a:t>
                      </a:r>
                      <a:r>
                        <a:rPr lang="en-GB" baseline="0" dirty="0"/>
                        <a:t> of bulbs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669">
                <a:tc>
                  <a:txBody>
                    <a:bodyPr/>
                    <a:lstStyle/>
                    <a:p>
                      <a:r>
                        <a:rPr lang="en-GB" dirty="0"/>
                        <a:t>Power(Watts)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669">
                <a:tc>
                  <a:txBody>
                    <a:bodyPr/>
                    <a:lstStyle/>
                    <a:p>
                      <a:r>
                        <a:rPr lang="en-GB" dirty="0"/>
                        <a:t>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669">
                <a:tc>
                  <a:txBody>
                    <a:bodyPr/>
                    <a:lstStyle/>
                    <a:p>
                      <a:r>
                        <a:rPr lang="en-GB" dirty="0"/>
                        <a:t>KWH</a:t>
                      </a:r>
                      <a:r>
                        <a:rPr lang="en-GB" baseline="0" dirty="0"/>
                        <a:t> per day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1.2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669">
                <a:tc>
                  <a:txBody>
                    <a:bodyPr/>
                    <a:lstStyle/>
                    <a:p>
                      <a:r>
                        <a:rPr lang="en-GB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669">
                <a:tc>
                  <a:txBody>
                    <a:bodyPr/>
                    <a:lstStyle/>
                    <a:p>
                      <a:r>
                        <a:rPr lang="en-GB" dirty="0"/>
                        <a:t>Monthly energy</a:t>
                      </a:r>
                      <a:r>
                        <a:rPr lang="en-GB" baseline="0" dirty="0"/>
                        <a:t> consumption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36 KWH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2669">
                <a:tc>
                  <a:txBody>
                    <a:bodyPr/>
                    <a:lstStyle/>
                    <a:p>
                      <a:r>
                        <a:rPr lang="en-GB" dirty="0"/>
                        <a:t>Monthly bills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Ksh.</a:t>
                      </a:r>
                      <a:r>
                        <a:rPr lang="en-GB" baseline="0" dirty="0"/>
                        <a:t> 90</a:t>
                      </a:r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2669">
                <a:tc>
                  <a:txBody>
                    <a:bodyPr/>
                    <a:lstStyle/>
                    <a:p>
                      <a:r>
                        <a:rPr lang="en-GB" dirty="0"/>
                        <a:t>Annual</a:t>
                      </a:r>
                      <a:r>
                        <a:rPr lang="en-GB" baseline="0" dirty="0"/>
                        <a:t> energy consumption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432 KWH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2669">
                <a:tc>
                  <a:txBody>
                    <a:bodyPr/>
                    <a:lstStyle/>
                    <a:p>
                      <a:r>
                        <a:rPr lang="en-GB" dirty="0"/>
                        <a:t>Annual bills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Ksh.</a:t>
                      </a:r>
                      <a:r>
                        <a:rPr lang="en-GB" baseline="0" dirty="0"/>
                        <a:t> 10,800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781837" y="5499279"/>
            <a:ext cx="806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Approximate saving is around 60%</a:t>
            </a:r>
          </a:p>
        </p:txBody>
      </p:sp>
    </p:spTree>
    <p:extLst>
      <p:ext uri="{BB962C8B-B14F-4D97-AF65-F5344CB8AC3E}">
        <p14:creationId xmlns:p14="http://schemas.microsoft.com/office/powerpoint/2010/main" val="2530800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VALUE PROPOSITION</a:t>
            </a:r>
          </a:p>
        </p:txBody>
      </p:sp>
      <p:sp>
        <p:nvSpPr>
          <p:cNvPr id="15" name="Google Shape;226;p25"/>
          <p:cNvSpPr/>
          <p:nvPr/>
        </p:nvSpPr>
        <p:spPr>
          <a:xfrm>
            <a:off x="8168525" y="1576122"/>
            <a:ext cx="1934295" cy="1852878"/>
          </a:xfrm>
          <a:prstGeom prst="ellipse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chemeClr val="bg1"/>
                </a:solidFill>
              </a:rPr>
              <a:t>Network expansion</a:t>
            </a:r>
            <a:endParaRPr sz="1600" dirty="0">
              <a:solidFill>
                <a:schemeClr val="bg1"/>
              </a:solidFill>
            </a:endParaRPr>
          </a:p>
        </p:txBody>
      </p:sp>
      <p:grpSp>
        <p:nvGrpSpPr>
          <p:cNvPr id="18" name="Google Shape;229;p25"/>
          <p:cNvGrpSpPr/>
          <p:nvPr/>
        </p:nvGrpSpPr>
        <p:grpSpPr>
          <a:xfrm>
            <a:off x="5084183" y="2253408"/>
            <a:ext cx="2782560" cy="2699593"/>
            <a:chOff x="4324455" y="1969054"/>
            <a:chExt cx="2440200" cy="2440200"/>
          </a:xfrm>
        </p:grpSpPr>
        <p:sp>
          <p:nvSpPr>
            <p:cNvPr id="19" name="Google Shape;230;p25"/>
            <p:cNvSpPr/>
            <p:nvPr/>
          </p:nvSpPr>
          <p:spPr>
            <a:xfrm>
              <a:off x="4324455" y="1969054"/>
              <a:ext cx="2440200" cy="24402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0" name="Google Shape;231;p25"/>
            <p:cNvSpPr txBox="1"/>
            <p:nvPr/>
          </p:nvSpPr>
          <p:spPr>
            <a:xfrm>
              <a:off x="4647365" y="2607453"/>
              <a:ext cx="1821300" cy="116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lt1"/>
                  </a:solidFill>
                  <a:latin typeface="+mj-lt"/>
                  <a:ea typeface="Montserrat"/>
                  <a:cs typeface="Montserrat"/>
                  <a:sym typeface="Montserrat"/>
                </a:rPr>
                <a:t>Reduce Network opex through reduction of overloading of the line </a:t>
              </a:r>
              <a:endParaRPr sz="1600" b="1" dirty="0">
                <a:solidFill>
                  <a:schemeClr val="lt1"/>
                </a:solidFill>
                <a:latin typeface="+mj-l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9" name="Google Shape;235;p25"/>
          <p:cNvGrpSpPr/>
          <p:nvPr/>
        </p:nvGrpSpPr>
        <p:grpSpPr>
          <a:xfrm>
            <a:off x="2938617" y="4051098"/>
            <a:ext cx="1882343" cy="1803806"/>
            <a:chOff x="-3386982" y="3404351"/>
            <a:chExt cx="1498800" cy="1498800"/>
          </a:xfrm>
        </p:grpSpPr>
        <p:sp>
          <p:nvSpPr>
            <p:cNvPr id="30" name="Google Shape;236;p25"/>
            <p:cNvSpPr/>
            <p:nvPr/>
          </p:nvSpPr>
          <p:spPr>
            <a:xfrm>
              <a:off x="-3386982" y="3404351"/>
              <a:ext cx="1498800" cy="1498800"/>
            </a:xfrm>
            <a:prstGeom prst="ellipse">
              <a:avLst/>
            </a:prstGeom>
            <a:solidFill>
              <a:srgbClr val="B6D7A8"/>
            </a:solidFill>
            <a:ln>
              <a:noFill/>
            </a:ln>
            <a:effectLst>
              <a:outerShdw blurRad="228600" dist="50800" dir="5400000" algn="tl" rotWithShape="0">
                <a:srgbClr val="000000">
                  <a:alpha val="549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5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1" name="Google Shape;237;p25"/>
            <p:cNvSpPr txBox="1"/>
            <p:nvPr/>
          </p:nvSpPr>
          <p:spPr>
            <a:xfrm>
              <a:off x="-3383375" y="3646482"/>
              <a:ext cx="14916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 b="1" dirty="0">
                  <a:solidFill>
                    <a:schemeClr val="accent2"/>
                  </a:solidFill>
                  <a:latin typeface="+mj-lt"/>
                  <a:ea typeface="Montserrat"/>
                  <a:cs typeface="Montserrat"/>
                  <a:sym typeface="Montserrat"/>
                </a:rPr>
                <a:t>Cost Saving</a:t>
              </a:r>
              <a:endParaRPr sz="1600" b="1" dirty="0">
                <a:solidFill>
                  <a:schemeClr val="accent2"/>
                </a:solidFill>
                <a:latin typeface="+mj-lt"/>
                <a:ea typeface="Montserrat"/>
                <a:cs typeface="Montserrat"/>
                <a:sym typeface="Montserra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0513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1644" y="2527555"/>
            <a:ext cx="4137059" cy="1280890"/>
          </a:xfrm>
        </p:spPr>
        <p:txBody>
          <a:bodyPr>
            <a:noAutofit/>
          </a:bodyPr>
          <a:lstStyle/>
          <a:p>
            <a:r>
              <a:rPr lang="en-GB" sz="3000" dirty="0"/>
              <a:t>IDENTIFIED STAKEHOLDERS FOR UTILIZATION</a:t>
            </a: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14D3FC47-222E-4F44-B90D-2FE7588E80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3163" y="835131"/>
            <a:ext cx="2476817" cy="2548916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logo of a school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6743" y="1131023"/>
            <a:ext cx="2146041" cy="1968940"/>
          </a:xfrm>
          <a:prstGeom prst="rect">
            <a:avLst/>
          </a:prstGeom>
        </p:spPr>
      </p:pic>
      <p:sp>
        <p:nvSpPr>
          <p:cNvPr id="1039" name="Rectangle 1038">
            <a:extLst>
              <a:ext uri="{FF2B5EF4-FFF2-40B4-BE49-F238E27FC236}">
                <a16:creationId xmlns:a16="http://schemas.microsoft.com/office/drawing/2014/main" id="{49C717EE-5CA6-4E65-AA03-9781CDBC6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73560" y="835131"/>
            <a:ext cx="2476817" cy="2548916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Best Budget| Economy| The Emory Hotel| Nairobi| Keny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47140" y="1517285"/>
            <a:ext cx="2146041" cy="1196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Rectangle 1040">
            <a:extLst>
              <a:ext uri="{FF2B5EF4-FFF2-40B4-BE49-F238E27FC236}">
                <a16:creationId xmlns:a16="http://schemas.microsoft.com/office/drawing/2014/main" id="{C3315F51-7DB1-481B-BEB0-C2972A038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3163" y="3565196"/>
            <a:ext cx="2476817" cy="2548916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oogle Shape;319;p33" descr="A black background with red text&#10;&#10;Description automatically generated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6596743" y="4367729"/>
            <a:ext cx="2146041" cy="955658"/>
          </a:xfrm>
          <a:prstGeom prst="rect">
            <a:avLst/>
          </a:prstGeom>
          <a:noFill/>
        </p:spPr>
      </p:pic>
      <p:sp>
        <p:nvSpPr>
          <p:cNvPr id="1043" name="Rectangle 1042">
            <a:extLst>
              <a:ext uri="{FF2B5EF4-FFF2-40B4-BE49-F238E27FC236}">
                <a16:creationId xmlns:a16="http://schemas.microsoft.com/office/drawing/2014/main" id="{23496655-B913-4188-B56E-764EC61F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73560" y="3565196"/>
            <a:ext cx="2476817" cy="2548916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oogle Shape;320;p33" descr="A black background with white text&#10;&#10;Description automatically generated"/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9247140" y="4461059"/>
            <a:ext cx="2146041" cy="76899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95071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8D458DA-4A2B-4736-8F0A-C3682EA49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B6201E-4CE6-C615-8AC3-C314E2EE3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19" y="2796286"/>
            <a:ext cx="4005071" cy="1259894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000" dirty="0"/>
              <a:t>IDENTIFIED STAKEHOLDERS FOR PRODUCT DEVELOPMENT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E31F307-905F-4953-B5C1-859364591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10521C5-7D3A-452E-ACB6-F466F4D30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030" y="690465"/>
            <a:ext cx="3192749" cy="2514394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logo for a company&#10;&#10;Description automatically generated">
            <a:extLst>
              <a:ext uri="{FF2B5EF4-FFF2-40B4-BE49-F238E27FC236}">
                <a16:creationId xmlns:a16="http://schemas.microsoft.com/office/drawing/2014/main" id="{6E762F28-83A4-B6FE-3687-85FF03923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996" y="1225122"/>
            <a:ext cx="2875916" cy="1437958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7D43F354-F24A-4678-AA65-AA385706A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76030" y="3378459"/>
            <a:ext cx="3192749" cy="2514394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0135E14B-A2CB-CDFE-BEA0-4D3683DBC2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1996" y="3758992"/>
            <a:ext cx="2875916" cy="1761498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9687337-A260-456B-B69F-95ADCDDFD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22754" y="690465"/>
            <a:ext cx="3192750" cy="5202388"/>
          </a:xfrm>
          <a:prstGeom prst="rect">
            <a:avLst/>
          </a:prstGeom>
          <a:solidFill>
            <a:srgbClr val="FFFFFE"/>
          </a:solidFill>
          <a:ln w="12700" cap="sq"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black and white logo&#10;&#10;Description automatically generated">
            <a:extLst>
              <a:ext uri="{FF2B5EF4-FFF2-40B4-BE49-F238E27FC236}">
                <a16:creationId xmlns:a16="http://schemas.microsoft.com/office/drawing/2014/main" id="{CBCE3C07-FA94-2035-D696-D35253E76F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8721" y="1932420"/>
            <a:ext cx="2880816" cy="2711356"/>
          </a:xfrm>
          <a:prstGeom prst="rect">
            <a:avLst/>
          </a:prstGeom>
        </p:spPr>
      </p:pic>
      <p:sp>
        <p:nvSpPr>
          <p:cNvPr id="29" name="Freeform 11">
            <a:extLst>
              <a:ext uri="{FF2B5EF4-FFF2-40B4-BE49-F238E27FC236}">
                <a16:creationId xmlns:a16="http://schemas.microsoft.com/office/drawing/2014/main" id="{4AFF54B7-41F2-4125-9615-267D7688B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6061223"/>
            <a:ext cx="1038036" cy="506277"/>
          </a:xfrm>
          <a:custGeom>
            <a:avLst/>
            <a:gdLst>
              <a:gd name="connsiteX0" fmla="*/ 0 w 1038036"/>
              <a:gd name="connsiteY0" fmla="*/ 0 h 506277"/>
              <a:gd name="connsiteX1" fmla="*/ 182880 w 1038036"/>
              <a:gd name="connsiteY1" fmla="*/ 0 h 506277"/>
              <a:gd name="connsiteX2" fmla="*/ 291705 w 1038036"/>
              <a:gd name="connsiteY2" fmla="*/ 0 h 506277"/>
              <a:gd name="connsiteX3" fmla="*/ 291705 w 1038036"/>
              <a:gd name="connsiteY3" fmla="*/ 151 h 506277"/>
              <a:gd name="connsiteX4" fmla="*/ 692049 w 1038036"/>
              <a:gd name="connsiteY4" fmla="*/ 705 h 506277"/>
              <a:gd name="connsiteX5" fmla="*/ 782744 w 1038036"/>
              <a:gd name="connsiteY5" fmla="*/ 705 h 506277"/>
              <a:gd name="connsiteX6" fmla="*/ 797001 w 1038036"/>
              <a:gd name="connsiteY6" fmla="*/ 5473 h 506277"/>
              <a:gd name="connsiteX7" fmla="*/ 801982 w 1038036"/>
              <a:gd name="connsiteY7" fmla="*/ 10242 h 506277"/>
              <a:gd name="connsiteX8" fmla="*/ 1030951 w 1038036"/>
              <a:gd name="connsiteY8" fmla="*/ 239185 h 506277"/>
              <a:gd name="connsiteX9" fmla="*/ 1030951 w 1038036"/>
              <a:gd name="connsiteY9" fmla="*/ 267797 h 506277"/>
              <a:gd name="connsiteX10" fmla="*/ 801982 w 1038036"/>
              <a:gd name="connsiteY10" fmla="*/ 496740 h 506277"/>
              <a:gd name="connsiteX11" fmla="*/ 797001 w 1038036"/>
              <a:gd name="connsiteY11" fmla="*/ 501508 h 506277"/>
              <a:gd name="connsiteX12" fmla="*/ 782744 w 1038036"/>
              <a:gd name="connsiteY12" fmla="*/ 506277 h 506277"/>
              <a:gd name="connsiteX13" fmla="*/ 692049 w 1038036"/>
              <a:gd name="connsiteY13" fmla="*/ 506277 h 506277"/>
              <a:gd name="connsiteX14" fmla="*/ 291705 w 1038036"/>
              <a:gd name="connsiteY14" fmla="*/ 505140 h 506277"/>
              <a:gd name="connsiteX15" fmla="*/ 291705 w 1038036"/>
              <a:gd name="connsiteY15" fmla="*/ 506277 h 506277"/>
              <a:gd name="connsiteX16" fmla="*/ 0 w 1038036"/>
              <a:gd name="connsiteY16" fmla="*/ 506277 h 506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38036" h="506277">
                <a:moveTo>
                  <a:pt x="0" y="0"/>
                </a:moveTo>
                <a:lnTo>
                  <a:pt x="182880" y="0"/>
                </a:lnTo>
                <a:lnTo>
                  <a:pt x="291705" y="0"/>
                </a:lnTo>
                <a:lnTo>
                  <a:pt x="291705" y="151"/>
                </a:lnTo>
                <a:lnTo>
                  <a:pt x="692049" y="705"/>
                </a:lnTo>
                <a:lnTo>
                  <a:pt x="782744" y="705"/>
                </a:lnTo>
                <a:cubicBezTo>
                  <a:pt x="787553" y="705"/>
                  <a:pt x="792363" y="5473"/>
                  <a:pt x="797001" y="5473"/>
                </a:cubicBezTo>
                <a:cubicBezTo>
                  <a:pt x="797001" y="10242"/>
                  <a:pt x="801982" y="10242"/>
                  <a:pt x="801982" y="10242"/>
                </a:cubicBezTo>
                <a:lnTo>
                  <a:pt x="1030951" y="239185"/>
                </a:lnTo>
                <a:cubicBezTo>
                  <a:pt x="1040398" y="248722"/>
                  <a:pt x="1040398" y="258259"/>
                  <a:pt x="1030951" y="267797"/>
                </a:cubicBezTo>
                <a:lnTo>
                  <a:pt x="801982" y="496740"/>
                </a:lnTo>
                <a:cubicBezTo>
                  <a:pt x="800436" y="498363"/>
                  <a:pt x="798547" y="499885"/>
                  <a:pt x="797001" y="501508"/>
                </a:cubicBezTo>
                <a:cubicBezTo>
                  <a:pt x="792363" y="506277"/>
                  <a:pt x="787553" y="506277"/>
                  <a:pt x="782744" y="506277"/>
                </a:cubicBezTo>
                <a:lnTo>
                  <a:pt x="692049" y="506277"/>
                </a:lnTo>
                <a:lnTo>
                  <a:pt x="291705" y="505140"/>
                </a:lnTo>
                <a:lnTo>
                  <a:pt x="291705" y="506277"/>
                </a:lnTo>
                <a:lnTo>
                  <a:pt x="0" y="50627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27896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669</TotalTime>
  <Words>421</Words>
  <Application>Microsoft Office PowerPoint</Application>
  <PresentationFormat>Widescreen</PresentationFormat>
  <Paragraphs>132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Montserrat</vt:lpstr>
      <vt:lpstr>Wingdings 3</vt:lpstr>
      <vt:lpstr>Wisp</vt:lpstr>
      <vt:lpstr>SMARTSTIMA FOR ENERGY EFFICACY &amp; ELECTRICITY COST SAVING </vt:lpstr>
      <vt:lpstr>BRIEF INTRODUCTION</vt:lpstr>
      <vt:lpstr>PROBLEM STATEMENT</vt:lpstr>
      <vt:lpstr>KEY PERFORMANCE INDICATORS (KPI’s)</vt:lpstr>
      <vt:lpstr>STRATHMORE UNIVERSITY CASE STUDY</vt:lpstr>
      <vt:lpstr>SMARTSTIMA IMPACT</vt:lpstr>
      <vt:lpstr>VALUE PROPOSITION</vt:lpstr>
      <vt:lpstr>IDENTIFIED STAKEHOLDERS FOR UTILIZATION</vt:lpstr>
      <vt:lpstr>IDENTIFIED STAKEHOLDERS FOR PRODUCT DEVELOPMENT</vt:lpstr>
      <vt:lpstr>PROPOSED BUDGET</vt:lpstr>
      <vt:lpstr>BUSINESS 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SMARTSTIMA ENERGY EFFICIENT AND ELECTRICITY COST SAVING DEVICE</dc:title>
  <dc:creator>Ignatius Maranga</dc:creator>
  <cp:lastModifiedBy>Calvin Kinyanjui</cp:lastModifiedBy>
  <cp:revision>17</cp:revision>
  <dcterms:created xsi:type="dcterms:W3CDTF">2023-11-15T11:25:00Z</dcterms:created>
  <dcterms:modified xsi:type="dcterms:W3CDTF">2023-11-23T09:58:52Z</dcterms:modified>
</cp:coreProperties>
</file>