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2918400" cy="21945600"/>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 d="100"/>
          <a:sy n="10" d="100"/>
        </p:scale>
        <p:origin x="3012" y="157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pt-BR" altLang="pt-BR" smtClean="0"/>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endParaRPr lang="en-US" altLang="pt-BR"/>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endParaRPr lang="en-US" altLang="pt-BR"/>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endParaRPr lang="en-US" altLang="pt-BR"/>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fld id="{22C70CEE-CE51-4BD0-955A-0FD8DE51C59D}" type="slidenum">
              <a:rPr lang="en-US" altLang="pt-BR"/>
              <a:pPr/>
              <a:t>‹#›</a:t>
            </a:fld>
            <a:endParaRPr lang="en-US" altLang="pt-BR"/>
          </a:p>
        </p:txBody>
      </p:sp>
    </p:spTree>
    <p:extLst>
      <p:ext uri="{BB962C8B-B14F-4D97-AF65-F5344CB8AC3E}">
        <p14:creationId xmlns:p14="http://schemas.microsoft.com/office/powerpoint/2010/main" val="28164954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FDC95B1-8FF6-4DB0-A007-6B2F9C1D0476}" type="slidenum">
              <a:rPr lang="en-US" altLang="pt-BR"/>
              <a:pPr/>
              <a:t>1</a:t>
            </a:fld>
            <a:endParaRPr lang="en-US" altLang="pt-BR"/>
          </a:p>
        </p:txBody>
      </p:sp>
      <p:sp>
        <p:nvSpPr>
          <p:cNvPr id="4097" name="Rectangle 1"/>
          <p:cNvSpPr txBox="1">
            <a:spLocks noGrp="1" noRot="1" noChangeAspect="1" noChangeArrowheads="1"/>
          </p:cNvSpPr>
          <p:nvPr>
            <p:ph type="sldImg"/>
          </p:nvPr>
        </p:nvSpPr>
        <p:spPr bwMode="auto">
          <a:xfrm>
            <a:off x="1057275" y="763588"/>
            <a:ext cx="565785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extLst>
      <p:ext uri="{BB962C8B-B14F-4D97-AF65-F5344CB8AC3E}">
        <p14:creationId xmlns:p14="http://schemas.microsoft.com/office/powerpoint/2010/main" val="1429048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3590925"/>
            <a:ext cx="24688800" cy="7640638"/>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4114800" y="11526838"/>
            <a:ext cx="24688800" cy="52974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Tree>
    <p:extLst>
      <p:ext uri="{BB962C8B-B14F-4D97-AF65-F5344CB8AC3E}">
        <p14:creationId xmlns:p14="http://schemas.microsoft.com/office/powerpoint/2010/main" val="3758997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Tree>
    <p:extLst>
      <p:ext uri="{BB962C8B-B14F-4D97-AF65-F5344CB8AC3E}">
        <p14:creationId xmlns:p14="http://schemas.microsoft.com/office/powerpoint/2010/main" val="184221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4888" y="876300"/>
            <a:ext cx="7405687" cy="187404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1646238" y="876300"/>
            <a:ext cx="22066250" cy="187404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Tree>
    <p:extLst>
      <p:ext uri="{BB962C8B-B14F-4D97-AF65-F5344CB8AC3E}">
        <p14:creationId xmlns:p14="http://schemas.microsoft.com/office/powerpoint/2010/main" val="2456574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6300"/>
            <a:ext cx="29624337" cy="3662363"/>
          </a:xfrm>
        </p:spPr>
        <p:txBody>
          <a:bodyPr/>
          <a:lstStyle/>
          <a:p>
            <a:r>
              <a:rPr lang="en-US"/>
              <a:t>Click to edit Master title style</a:t>
            </a:r>
            <a:endParaRPr lang="pt-BR"/>
          </a:p>
        </p:txBody>
      </p:sp>
    </p:spTree>
    <p:extLst>
      <p:ext uri="{BB962C8B-B14F-4D97-AF65-F5344CB8AC3E}">
        <p14:creationId xmlns:p14="http://schemas.microsoft.com/office/powerpoint/2010/main" val="2216427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Tree>
    <p:extLst>
      <p:ext uri="{BB962C8B-B14F-4D97-AF65-F5344CB8AC3E}">
        <p14:creationId xmlns:p14="http://schemas.microsoft.com/office/powerpoint/2010/main" val="3696320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6313" y="5470525"/>
            <a:ext cx="28392437" cy="9129713"/>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2246313" y="14685963"/>
            <a:ext cx="28392437" cy="4800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289084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1646238" y="5135563"/>
            <a:ext cx="14735175" cy="144811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16533813" y="5135563"/>
            <a:ext cx="14736762" cy="144811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Tree>
    <p:extLst>
      <p:ext uri="{BB962C8B-B14F-4D97-AF65-F5344CB8AC3E}">
        <p14:creationId xmlns:p14="http://schemas.microsoft.com/office/powerpoint/2010/main" val="949581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6950" y="1168400"/>
            <a:ext cx="28392438" cy="4241800"/>
          </a:xfrm>
        </p:spPr>
        <p:txBody>
          <a:bodyPr/>
          <a:lstStyle/>
          <a:p>
            <a:r>
              <a:rPr lang="en-US"/>
              <a:t>Click to edit Master title style</a:t>
            </a:r>
            <a:endParaRPr lang="pt-BR"/>
          </a:p>
        </p:txBody>
      </p:sp>
      <p:sp>
        <p:nvSpPr>
          <p:cNvPr id="3" name="Text Placeholder 2"/>
          <p:cNvSpPr>
            <a:spLocks noGrp="1"/>
          </p:cNvSpPr>
          <p:nvPr>
            <p:ph type="body" idx="1"/>
          </p:nvPr>
        </p:nvSpPr>
        <p:spPr>
          <a:xfrm>
            <a:off x="2266950" y="5380038"/>
            <a:ext cx="13927138" cy="26368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266950" y="8016875"/>
            <a:ext cx="13927138" cy="11790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16665575" y="5380038"/>
            <a:ext cx="13993813" cy="26368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16665575" y="8016875"/>
            <a:ext cx="13993813" cy="11790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Tree>
    <p:extLst>
      <p:ext uri="{BB962C8B-B14F-4D97-AF65-F5344CB8AC3E}">
        <p14:creationId xmlns:p14="http://schemas.microsoft.com/office/powerpoint/2010/main" val="2665937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Tree>
    <p:extLst>
      <p:ext uri="{BB962C8B-B14F-4D97-AF65-F5344CB8AC3E}">
        <p14:creationId xmlns:p14="http://schemas.microsoft.com/office/powerpoint/2010/main" val="475172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0680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6950" y="1463675"/>
            <a:ext cx="10617200" cy="5119688"/>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13995400" y="3159125"/>
            <a:ext cx="16663988" cy="15595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2266950" y="6583363"/>
            <a:ext cx="10617200" cy="121967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380376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6950" y="1463675"/>
            <a:ext cx="10617200" cy="5119688"/>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13995400" y="3159125"/>
            <a:ext cx="16663988" cy="1559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2266950" y="6583363"/>
            <a:ext cx="10617200" cy="121967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965695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3656013"/>
            <a:ext cx="5484813" cy="18281650"/>
          </a:xfrm>
          <a:prstGeom prst="rect">
            <a:avLst/>
          </a:prstGeom>
          <a:solidFill>
            <a:srgbClr val="F5CD06"/>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026" name="Rectangle 2"/>
          <p:cNvSpPr>
            <a:spLocks noChangeArrowheads="1"/>
          </p:cNvSpPr>
          <p:nvPr/>
        </p:nvSpPr>
        <p:spPr bwMode="auto">
          <a:xfrm>
            <a:off x="5484813" y="0"/>
            <a:ext cx="27422475" cy="3656013"/>
          </a:xfrm>
          <a:prstGeom prst="rect">
            <a:avLst/>
          </a:prstGeom>
          <a:solidFill>
            <a:srgbClr val="F5CD06"/>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027" name="Rectangle 3"/>
          <p:cNvSpPr>
            <a:spLocks noChangeArrowheads="1"/>
          </p:cNvSpPr>
          <p:nvPr/>
        </p:nvSpPr>
        <p:spPr bwMode="auto">
          <a:xfrm>
            <a:off x="5484813" y="3656013"/>
            <a:ext cx="27422475" cy="18281650"/>
          </a:xfrm>
          <a:prstGeom prst="rect">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028" name="Line 4"/>
          <p:cNvSpPr>
            <a:spLocks noChangeShapeType="1"/>
          </p:cNvSpPr>
          <p:nvPr/>
        </p:nvSpPr>
        <p:spPr bwMode="auto">
          <a:xfrm>
            <a:off x="5484813" y="0"/>
            <a:ext cx="1587" cy="21939250"/>
          </a:xfrm>
          <a:prstGeom prst="line">
            <a:avLst/>
          </a:prstGeom>
          <a:noFill/>
          <a:ln w="7632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1029" name="Line 5"/>
          <p:cNvSpPr>
            <a:spLocks noChangeShapeType="1"/>
          </p:cNvSpPr>
          <p:nvPr/>
        </p:nvSpPr>
        <p:spPr bwMode="auto">
          <a:xfrm>
            <a:off x="0" y="3657600"/>
            <a:ext cx="32907288" cy="1588"/>
          </a:xfrm>
          <a:prstGeom prst="line">
            <a:avLst/>
          </a:prstGeom>
          <a:noFill/>
          <a:ln w="7632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pic>
        <p:nvPicPr>
          <p:cNvPr id="1030" name="Picture 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7508200" y="21683663"/>
            <a:ext cx="5297488" cy="1857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1" name="Rectangle 7"/>
          <p:cNvSpPr>
            <a:spLocks noChangeArrowheads="1"/>
          </p:cNvSpPr>
          <p:nvPr/>
        </p:nvSpPr>
        <p:spPr bwMode="auto">
          <a:xfrm>
            <a:off x="-7680325" y="0"/>
            <a:ext cx="7132637" cy="21945600"/>
          </a:xfrm>
          <a:prstGeom prst="rect">
            <a:avLst/>
          </a:prstGeom>
          <a:solidFill>
            <a:srgbClr val="D9D9D9"/>
          </a:solidFill>
          <a:ln>
            <a:noFill/>
          </a:ln>
          <a:effectLst/>
          <a:extLst>
            <a:ext uri="{91240B29-F687-4F45-9708-019B960494DF}">
              <a14:hiddenLine xmlns:a14="http://schemas.microsoft.com/office/drawing/2010/main" w="255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2400" tIns="122400" rIns="122400" bIns="122400"/>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spcAft>
                <a:spcPts val="1288"/>
              </a:spcAft>
            </a:pPr>
            <a:r>
              <a:rPr lang="en-US" altLang="pt-BR" sz="4700">
                <a:solidFill>
                  <a:srgbClr val="FFFFFF"/>
                </a:solidFill>
                <a:latin typeface="Calibri" panose="020F0502020204030204" pitchFamily="34" charset="0"/>
              </a:rPr>
              <a:t>Poster Print Size:</a:t>
            </a:r>
          </a:p>
          <a:p>
            <a:pPr hangingPunct="1">
              <a:lnSpc>
                <a:spcPct val="100000"/>
              </a:lnSpc>
              <a:spcAft>
                <a:spcPts val="1288"/>
              </a:spcAft>
            </a:pPr>
            <a:r>
              <a:rPr lang="en-US" altLang="pt-BR" sz="3300">
                <a:solidFill>
                  <a:srgbClr val="FFFFFF"/>
                </a:solidFill>
                <a:latin typeface="Calibri" panose="020F0502020204030204" pitchFamily="34" charset="0"/>
              </a:rPr>
              <a:t>This poster template is 24” high by 36” wide. It can be used to print any poster with a 2:3 aspect ratio including 36x54 and 48x72.</a:t>
            </a:r>
          </a:p>
          <a:p>
            <a:pPr hangingPunct="1">
              <a:lnSpc>
                <a:spcPct val="100000"/>
              </a:lnSpc>
              <a:spcAft>
                <a:spcPts val="1288"/>
              </a:spcAft>
            </a:pPr>
            <a:r>
              <a:rPr lang="en-US" altLang="pt-BR" sz="4700">
                <a:solidFill>
                  <a:srgbClr val="FFFFFF"/>
                </a:solidFill>
                <a:latin typeface="Calibri" panose="020F0502020204030204" pitchFamily="34" charset="0"/>
              </a:rPr>
              <a:t>Placeholders:</a:t>
            </a:r>
          </a:p>
          <a:p>
            <a:pPr hangingPunct="1">
              <a:lnSpc>
                <a:spcPct val="100000"/>
              </a:lnSpc>
              <a:spcAft>
                <a:spcPts val="1288"/>
              </a:spcAft>
            </a:pPr>
            <a:r>
              <a:rPr lang="en-US" altLang="pt-BR" sz="3300">
                <a:solidFill>
                  <a:srgbClr val="FFFFFF"/>
                </a:solidFill>
                <a:latin typeface="Calibri" panose="020F0502020204030204" pitchFamily="34" charset="0"/>
              </a:rPr>
              <a:t>The various elements included in this poster are ones we often see in medical, research, and scientific posters. Feel free to edit, move,  add, and delete items, or change the layout to suit your needs. Always check with your conference organizer for specific requirements.</a:t>
            </a:r>
          </a:p>
          <a:p>
            <a:pPr hangingPunct="1">
              <a:lnSpc>
                <a:spcPct val="100000"/>
              </a:lnSpc>
              <a:spcAft>
                <a:spcPts val="1288"/>
              </a:spcAft>
            </a:pPr>
            <a:r>
              <a:rPr lang="en-US" altLang="pt-BR" sz="4700">
                <a:solidFill>
                  <a:srgbClr val="FFFFFF"/>
                </a:solidFill>
                <a:latin typeface="Calibri" panose="020F0502020204030204" pitchFamily="34" charset="0"/>
              </a:rPr>
              <a:t>Image Quality:</a:t>
            </a:r>
          </a:p>
          <a:p>
            <a:pPr hangingPunct="1">
              <a:lnSpc>
                <a:spcPct val="100000"/>
              </a:lnSpc>
              <a:spcAft>
                <a:spcPts val="1288"/>
              </a:spcAft>
            </a:pPr>
            <a:r>
              <a:rPr lang="en-US" altLang="pt-BR" sz="3300">
                <a:solidFill>
                  <a:srgbClr val="FFFFFF"/>
                </a:solidFill>
                <a:latin typeface="Calibri" panose="020F0502020204030204" pitchFamily="34" charset="0"/>
              </a:rPr>
              <a:t>You can place digital photos or logo art in your poster file by selecting the </a:t>
            </a:r>
            <a:r>
              <a:rPr lang="en-US" altLang="pt-BR" sz="3300" b="1">
                <a:solidFill>
                  <a:srgbClr val="FFFFFF"/>
                </a:solidFill>
                <a:latin typeface="Calibri" panose="020F0502020204030204" pitchFamily="34" charset="0"/>
              </a:rPr>
              <a:t>Insert, Picture</a:t>
            </a:r>
            <a:r>
              <a:rPr lang="en-US" altLang="pt-BR" sz="3300">
                <a:solidFill>
                  <a:srgbClr val="FFFFFF"/>
                </a:solidFill>
                <a:latin typeface="Calibri" panose="020F0502020204030204" pitchFamily="34" charset="0"/>
              </a:rPr>
              <a:t> command, or by using standard copy &amp; paste. For best results, all graphic elements should be at least </a:t>
            </a:r>
            <a:r>
              <a:rPr lang="en-US" altLang="pt-BR" sz="3300" b="1">
                <a:solidFill>
                  <a:srgbClr val="FFFFFF"/>
                </a:solidFill>
                <a:latin typeface="Calibri" panose="020F0502020204030204" pitchFamily="34" charset="0"/>
              </a:rPr>
              <a:t>150-200 pixels per inch in their final printed size</a:t>
            </a:r>
            <a:r>
              <a:rPr lang="en-US" altLang="pt-BR" sz="3300">
                <a:solidFill>
                  <a:srgbClr val="FFFFFF"/>
                </a:solidFill>
                <a:latin typeface="Calibri" panose="020F0502020204030204" pitchFamily="34" charset="0"/>
              </a:rPr>
              <a:t>. For instance, a 1600 x 1200 pixel photo will usually look fine up to 8“-10” wide on your printed poster.</a:t>
            </a:r>
          </a:p>
          <a:p>
            <a:pPr hangingPunct="1">
              <a:lnSpc>
                <a:spcPct val="100000"/>
              </a:lnSpc>
              <a:spcAft>
                <a:spcPts val="1288"/>
              </a:spcAft>
            </a:pPr>
            <a:r>
              <a:rPr lang="en-US" altLang="pt-BR" sz="3300">
                <a:solidFill>
                  <a:srgbClr val="FFFFFF"/>
                </a:solidFill>
                <a:latin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hangingPunct="1">
              <a:lnSpc>
                <a:spcPct val="100000"/>
              </a:lnSpc>
              <a:spcAft>
                <a:spcPts val="1288"/>
              </a:spcAft>
            </a:pPr>
            <a:r>
              <a:rPr lang="en-US" altLang="pt-BR" sz="3300">
                <a:solidFill>
                  <a:srgbClr val="FFFFFF"/>
                </a:solidFill>
                <a:latin typeface="Calibri" panose="020F0502020204030204" pitchFamily="34" charset="0"/>
              </a:rPr>
              <a:t>Please note that graphics from websites (such as the logo on your hospital's or university's home page) will only be 72dpi and not suitable for printing.</a:t>
            </a:r>
          </a:p>
          <a:p>
            <a:pPr algn="ctr" hangingPunct="1">
              <a:lnSpc>
                <a:spcPct val="100000"/>
              </a:lnSpc>
              <a:spcAft>
                <a:spcPts val="1288"/>
              </a:spcAft>
            </a:pPr>
            <a:r>
              <a:rPr lang="en-US" altLang="pt-BR" sz="2400">
                <a:solidFill>
                  <a:srgbClr val="FFFFFF"/>
                </a:solidFill>
                <a:latin typeface="Calibri" panose="020F0502020204030204" pitchFamily="34" charset="0"/>
              </a:rPr>
              <a:t/>
            </a:r>
            <a:br>
              <a:rPr lang="en-US" altLang="pt-BR" sz="2400">
                <a:solidFill>
                  <a:srgbClr val="FFFFFF"/>
                </a:solidFill>
                <a:latin typeface="Calibri" panose="020F0502020204030204" pitchFamily="34" charset="0"/>
              </a:rPr>
            </a:br>
            <a:r>
              <a:rPr lang="en-US" altLang="pt-BR" sz="2400">
                <a:solidFill>
                  <a:srgbClr val="FFFFFF"/>
                </a:solidFill>
                <a:latin typeface="Calibri" panose="020F0502020204030204" pitchFamily="34" charset="0"/>
              </a:rPr>
              <a:t>[This sidebar area does not print.]</a:t>
            </a:r>
          </a:p>
        </p:txBody>
      </p:sp>
      <p:grpSp>
        <p:nvGrpSpPr>
          <p:cNvPr id="1032" name="Group 8"/>
          <p:cNvGrpSpPr>
            <a:grpSpLocks/>
          </p:cNvGrpSpPr>
          <p:nvPr/>
        </p:nvGrpSpPr>
        <p:grpSpPr bwMode="auto">
          <a:xfrm>
            <a:off x="33467675" y="0"/>
            <a:ext cx="7131050" cy="21944013"/>
            <a:chOff x="21082" y="0"/>
            <a:chExt cx="4492" cy="13823"/>
          </a:xfrm>
        </p:grpSpPr>
        <p:sp>
          <p:nvSpPr>
            <p:cNvPr id="1033" name="Rectangle 9"/>
            <p:cNvSpPr>
              <a:spLocks noChangeArrowheads="1"/>
            </p:cNvSpPr>
            <p:nvPr/>
          </p:nvSpPr>
          <p:spPr bwMode="auto">
            <a:xfrm>
              <a:off x="21082" y="0"/>
              <a:ext cx="4492" cy="13823"/>
            </a:xfrm>
            <a:prstGeom prst="rect">
              <a:avLst/>
            </a:prstGeom>
            <a:solidFill>
              <a:srgbClr val="D9D9D9"/>
            </a:solidFill>
            <a:ln>
              <a:noFill/>
            </a:ln>
            <a:effectLst/>
            <a:extLst>
              <a:ext uri="{91240B29-F687-4F45-9708-019B960494DF}">
                <a14:hiddenLine xmlns:a14="http://schemas.microsoft.com/office/drawing/2010/main" w="255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28600" tIns="228600" rIns="228600" bIns="228600"/>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spcAft>
                  <a:spcPts val="1288"/>
                </a:spcAft>
              </a:pPr>
              <a:r>
                <a:rPr lang="en-US" altLang="pt-BR" sz="4700">
                  <a:solidFill>
                    <a:srgbClr val="FFFFFF"/>
                  </a:solidFill>
                  <a:latin typeface="Calibri" panose="020F0502020204030204" pitchFamily="34" charset="0"/>
                </a:rPr>
                <a:t>Change Color Theme:</a:t>
              </a:r>
            </a:p>
            <a:p>
              <a:pPr hangingPunct="1">
                <a:lnSpc>
                  <a:spcPct val="100000"/>
                </a:lnSpc>
                <a:spcAft>
                  <a:spcPts val="1288"/>
                </a:spcAft>
              </a:pPr>
              <a:r>
                <a:rPr lang="en-US" altLang="pt-BR" sz="3300">
                  <a:solidFill>
                    <a:srgbClr val="FFFFFF"/>
                  </a:solidFill>
                  <a:latin typeface="Calibri" panose="020F0502020204030204" pitchFamily="34" charset="0"/>
                </a:rPr>
                <a:t>This template is designed to use the built-in color themes in the newer versions of PowerPoint.</a:t>
              </a:r>
            </a:p>
            <a:p>
              <a:pPr hangingPunct="1">
                <a:lnSpc>
                  <a:spcPct val="100000"/>
                </a:lnSpc>
                <a:spcAft>
                  <a:spcPts val="1288"/>
                </a:spcAft>
              </a:pPr>
              <a:r>
                <a:rPr lang="en-US" altLang="pt-BR" sz="3300">
                  <a:solidFill>
                    <a:srgbClr val="FFFFFF"/>
                  </a:solidFill>
                  <a:latin typeface="Calibri" panose="020F0502020204030204" pitchFamily="34" charset="0"/>
                </a:rPr>
                <a:t>To change the color theme, select the </a:t>
              </a:r>
              <a:r>
                <a:rPr lang="en-US" altLang="pt-BR" sz="3300" b="1">
                  <a:solidFill>
                    <a:srgbClr val="FFFFFF"/>
                  </a:solidFill>
                  <a:latin typeface="Calibri" panose="020F0502020204030204" pitchFamily="34" charset="0"/>
                </a:rPr>
                <a:t>Design</a:t>
              </a:r>
              <a:r>
                <a:rPr lang="en-US" altLang="pt-BR" sz="3300">
                  <a:solidFill>
                    <a:srgbClr val="FFFFFF"/>
                  </a:solidFill>
                  <a:latin typeface="Calibri" panose="020F0502020204030204" pitchFamily="34" charset="0"/>
                </a:rPr>
                <a:t> tab, then select the </a:t>
              </a:r>
              <a:r>
                <a:rPr lang="en-US" altLang="pt-BR" sz="3300" b="1">
                  <a:solidFill>
                    <a:srgbClr val="FFFFFF"/>
                  </a:solidFill>
                  <a:latin typeface="Calibri" panose="020F0502020204030204" pitchFamily="34" charset="0"/>
                </a:rPr>
                <a:t>Colors</a:t>
              </a:r>
              <a:r>
                <a:rPr lang="en-US" altLang="pt-BR" sz="3300">
                  <a:solidFill>
                    <a:srgbClr val="FFFFFF"/>
                  </a:solidFill>
                  <a:latin typeface="Calibri" panose="020F0502020204030204" pitchFamily="34" charset="0"/>
                </a:rPr>
                <a:t> drop-down list.</a:t>
              </a:r>
            </a:p>
            <a:p>
              <a:pPr hangingPunct="1">
                <a:lnSpc>
                  <a:spcPct val="100000"/>
                </a:lnSpc>
                <a:spcAft>
                  <a:spcPts val="1288"/>
                </a:spcAft>
              </a:pPr>
              <a:endParaRPr lang="en-US" altLang="pt-BR" sz="4800">
                <a:solidFill>
                  <a:srgbClr val="FFFFFF"/>
                </a:solidFill>
                <a:latin typeface="Calibri" panose="020F0502020204030204" pitchFamily="34" charset="0"/>
              </a:endParaRPr>
            </a:p>
            <a:p>
              <a:pPr hangingPunct="1">
                <a:lnSpc>
                  <a:spcPct val="100000"/>
                </a:lnSpc>
                <a:spcAft>
                  <a:spcPts val="1288"/>
                </a:spcAft>
              </a:pPr>
              <a:endParaRPr lang="en-US" altLang="pt-BR" sz="3300">
                <a:solidFill>
                  <a:srgbClr val="FFFFFF"/>
                </a:solidFill>
                <a:latin typeface="Calibri" panose="020F0502020204030204" pitchFamily="34" charset="0"/>
              </a:endParaRPr>
            </a:p>
            <a:p>
              <a:pPr hangingPunct="1">
                <a:lnSpc>
                  <a:spcPct val="100000"/>
                </a:lnSpc>
                <a:spcAft>
                  <a:spcPts val="1288"/>
                </a:spcAft>
              </a:pPr>
              <a:endParaRPr lang="en-US" altLang="pt-BR" sz="3300">
                <a:solidFill>
                  <a:srgbClr val="FFFFFF"/>
                </a:solidFill>
                <a:latin typeface="Calibri" panose="020F0502020204030204" pitchFamily="34" charset="0"/>
              </a:endParaRPr>
            </a:p>
            <a:p>
              <a:pPr hangingPunct="1">
                <a:lnSpc>
                  <a:spcPct val="100000"/>
                </a:lnSpc>
                <a:spcAft>
                  <a:spcPts val="1288"/>
                </a:spcAft>
              </a:pPr>
              <a:endParaRPr lang="en-US" altLang="pt-BR" sz="3300">
                <a:solidFill>
                  <a:srgbClr val="FFFFFF"/>
                </a:solidFill>
                <a:latin typeface="Calibri" panose="020F0502020204030204" pitchFamily="34" charset="0"/>
              </a:endParaRPr>
            </a:p>
            <a:p>
              <a:pPr hangingPunct="1">
                <a:lnSpc>
                  <a:spcPct val="100000"/>
                </a:lnSpc>
                <a:spcAft>
                  <a:spcPts val="1288"/>
                </a:spcAft>
              </a:pPr>
              <a:endParaRPr lang="en-US" altLang="pt-BR" sz="3300">
                <a:solidFill>
                  <a:srgbClr val="FFFFFF"/>
                </a:solidFill>
                <a:latin typeface="Calibri" panose="020F0502020204030204" pitchFamily="34" charset="0"/>
              </a:endParaRPr>
            </a:p>
            <a:p>
              <a:pPr hangingPunct="1">
                <a:lnSpc>
                  <a:spcPct val="100000"/>
                </a:lnSpc>
                <a:spcAft>
                  <a:spcPts val="1288"/>
                </a:spcAft>
              </a:pPr>
              <a:endParaRPr lang="en-US" altLang="pt-BR" sz="3300">
                <a:solidFill>
                  <a:srgbClr val="FFFFFF"/>
                </a:solidFill>
                <a:latin typeface="Calibri" panose="020F0502020204030204" pitchFamily="34" charset="0"/>
              </a:endParaRPr>
            </a:p>
            <a:p>
              <a:pPr hangingPunct="1">
                <a:lnSpc>
                  <a:spcPct val="100000"/>
                </a:lnSpc>
                <a:spcAft>
                  <a:spcPts val="1288"/>
                </a:spcAft>
              </a:pPr>
              <a:endParaRPr lang="en-US" altLang="pt-BR" sz="3300">
                <a:solidFill>
                  <a:srgbClr val="FFFFFF"/>
                </a:solidFill>
                <a:latin typeface="Calibri" panose="020F0502020204030204" pitchFamily="34" charset="0"/>
              </a:endParaRPr>
            </a:p>
            <a:p>
              <a:pPr hangingPunct="1">
                <a:lnSpc>
                  <a:spcPct val="100000"/>
                </a:lnSpc>
                <a:spcAft>
                  <a:spcPts val="1288"/>
                </a:spcAft>
              </a:pPr>
              <a:endParaRPr lang="en-US" altLang="pt-BR" sz="3300">
                <a:solidFill>
                  <a:srgbClr val="FFFFFF"/>
                </a:solidFill>
                <a:latin typeface="Calibri" panose="020F0502020204030204" pitchFamily="34" charset="0"/>
              </a:endParaRPr>
            </a:p>
            <a:p>
              <a:pPr hangingPunct="1">
                <a:lnSpc>
                  <a:spcPct val="100000"/>
                </a:lnSpc>
                <a:spcAft>
                  <a:spcPts val="1288"/>
                </a:spcAft>
              </a:pPr>
              <a:r>
                <a:rPr lang="en-US" altLang="pt-BR" sz="3300">
                  <a:solidFill>
                    <a:srgbClr val="FFFFFF"/>
                  </a:solidFill>
                  <a:latin typeface="Calibri" panose="020F0502020204030204" pitchFamily="34" charset="0"/>
                </a:rPr>
                <a:t>The default color theme for this template is “Office”, so you can always return to that after trying some of the alternatives.</a:t>
              </a:r>
            </a:p>
            <a:p>
              <a:pPr hangingPunct="1">
                <a:lnSpc>
                  <a:spcPct val="100000"/>
                </a:lnSpc>
                <a:spcAft>
                  <a:spcPts val="1288"/>
                </a:spcAft>
              </a:pPr>
              <a:r>
                <a:rPr lang="en-US" altLang="pt-BR" sz="4700">
                  <a:solidFill>
                    <a:srgbClr val="FFFFFF"/>
                  </a:solidFill>
                  <a:latin typeface="Calibri" panose="020F0502020204030204" pitchFamily="34" charset="0"/>
                </a:rPr>
                <a:t>Printing Your Poster:</a:t>
              </a:r>
            </a:p>
            <a:p>
              <a:pPr hangingPunct="1">
                <a:lnSpc>
                  <a:spcPct val="100000"/>
                </a:lnSpc>
                <a:spcAft>
                  <a:spcPts val="1288"/>
                </a:spcAft>
              </a:pPr>
              <a:r>
                <a:rPr lang="en-US" altLang="pt-BR" sz="3300">
                  <a:solidFill>
                    <a:srgbClr val="FFFFFF"/>
                  </a:solidFill>
                  <a:latin typeface="Calibri" panose="020F0502020204030204" pitchFamily="34" charset="0"/>
                </a:rPr>
                <a:t>Once your poster file is ready, visit </a:t>
              </a:r>
              <a:r>
                <a:rPr lang="en-US" altLang="pt-BR" sz="3300" b="1">
                  <a:solidFill>
                    <a:srgbClr val="FFFFFF"/>
                  </a:solidFill>
                  <a:latin typeface="Calibri" panose="020F0502020204030204" pitchFamily="34" charset="0"/>
                </a:rPr>
                <a:t>www.genigraphics.com</a:t>
              </a:r>
              <a:r>
                <a:rPr lang="en-US" altLang="pt-BR" sz="3300">
                  <a:solidFill>
                    <a:srgbClr val="FFFFFF"/>
                  </a:solidFill>
                  <a:latin typeface="Calibri" panose="020F0502020204030204" pitchFamily="34" charset="0"/>
                </a:rPr>
                <a:t> to order a high-quality, affordable poster print. Every order receives a free design review and we can deliver as fast as next business day within the US and Canada. </a:t>
              </a:r>
            </a:p>
            <a:p>
              <a:pPr hangingPunct="1">
                <a:lnSpc>
                  <a:spcPct val="100000"/>
                </a:lnSpc>
                <a:spcAft>
                  <a:spcPts val="1288"/>
                </a:spcAft>
              </a:pPr>
              <a:r>
                <a:rPr lang="en-US" altLang="pt-BR" sz="3300">
                  <a:solidFill>
                    <a:srgbClr val="FFFFFF"/>
                  </a:solidFill>
                  <a:latin typeface="Calibri" panose="020F0502020204030204" pitchFamily="34" charset="0"/>
                </a:rPr>
                <a:t>Genigraphics® has been producing output from PowerPoint® longer than anyone in the industry; dating back to when we helped Microsoft® design the PowerPoint® software. </a:t>
              </a:r>
            </a:p>
            <a:p>
              <a:pPr hangingPunct="1">
                <a:lnSpc>
                  <a:spcPct val="100000"/>
                </a:lnSpc>
              </a:pPr>
              <a:endParaRPr lang="en-US" altLang="pt-BR" sz="3300">
                <a:solidFill>
                  <a:srgbClr val="FFFFFF"/>
                </a:solidFill>
                <a:latin typeface="Calibri" panose="020F0502020204030204" pitchFamily="34" charset="0"/>
              </a:endParaRPr>
            </a:p>
            <a:p>
              <a:pPr algn="ctr" hangingPunct="1">
                <a:lnSpc>
                  <a:spcPct val="100000"/>
                </a:lnSpc>
              </a:pPr>
              <a:r>
                <a:rPr lang="en-US" altLang="pt-BR" sz="3300">
                  <a:solidFill>
                    <a:srgbClr val="FFFFFF"/>
                  </a:solidFill>
                  <a:latin typeface="Calibri" panose="020F0502020204030204" pitchFamily="34" charset="0"/>
                </a:rPr>
                <a:t>US and Canada:  1-800-790-4001</a:t>
              </a:r>
              <a:br>
                <a:rPr lang="en-US" altLang="pt-BR" sz="3300">
                  <a:solidFill>
                    <a:srgbClr val="FFFFFF"/>
                  </a:solidFill>
                  <a:latin typeface="Calibri" panose="020F0502020204030204" pitchFamily="34" charset="0"/>
                </a:rPr>
              </a:br>
              <a:r>
                <a:rPr lang="en-US" altLang="pt-BR" sz="3300">
                  <a:solidFill>
                    <a:srgbClr val="FFFFFF"/>
                  </a:solidFill>
                  <a:latin typeface="Calibri" panose="020F0502020204030204" pitchFamily="34" charset="0"/>
                </a:rPr>
                <a:t>Email: info@genigraphics.com</a:t>
              </a:r>
            </a:p>
            <a:p>
              <a:pPr algn="ctr" hangingPunct="1">
                <a:lnSpc>
                  <a:spcPct val="100000"/>
                </a:lnSpc>
              </a:pPr>
              <a:r>
                <a:rPr lang="en-US" altLang="pt-BR" sz="2400">
                  <a:solidFill>
                    <a:srgbClr val="FFFFFF"/>
                  </a:solidFill>
                  <a:latin typeface="Calibri" panose="020F0502020204030204" pitchFamily="34" charset="0"/>
                </a:rPr>
                <a:t/>
              </a:r>
              <a:br>
                <a:rPr lang="en-US" altLang="pt-BR" sz="2400">
                  <a:solidFill>
                    <a:srgbClr val="FFFFFF"/>
                  </a:solidFill>
                  <a:latin typeface="Calibri" panose="020F0502020204030204" pitchFamily="34" charset="0"/>
                </a:rPr>
              </a:br>
              <a:r>
                <a:rPr lang="en-US" altLang="pt-BR" sz="2400">
                  <a:solidFill>
                    <a:srgbClr val="FFFFFF"/>
                  </a:solidFill>
                  <a:latin typeface="Calibri" panose="020F0502020204030204" pitchFamily="34" charset="0"/>
                </a:rPr>
                <a:t>[This sidebar area does not print.]</a:t>
              </a:r>
            </a:p>
          </p:txBody>
        </p:sp>
        <p:pic>
          <p:nvPicPr>
            <p:cNvPr id="1034" name="Picture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239" y="2917"/>
              <a:ext cx="4177" cy="322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1035" name="Rectangle 11"/>
          <p:cNvSpPr>
            <a:spLocks noGrp="1" noChangeArrowheads="1"/>
          </p:cNvSpPr>
          <p:nvPr>
            <p:ph type="title"/>
          </p:nvPr>
        </p:nvSpPr>
        <p:spPr bwMode="auto">
          <a:xfrm>
            <a:off x="1646238" y="876300"/>
            <a:ext cx="29624337" cy="3662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pt-BR" smtClean="0"/>
              <a:t>Click to edit the title text format</a:t>
            </a:r>
          </a:p>
        </p:txBody>
      </p:sp>
      <p:sp>
        <p:nvSpPr>
          <p:cNvPr id="1036" name="Rectangle 12"/>
          <p:cNvSpPr>
            <a:spLocks noGrp="1" noChangeArrowheads="1"/>
          </p:cNvSpPr>
          <p:nvPr>
            <p:ph type="body" idx="1"/>
          </p:nvPr>
        </p:nvSpPr>
        <p:spPr bwMode="auto">
          <a:xfrm>
            <a:off x="1646238" y="5135563"/>
            <a:ext cx="29624337" cy="1448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5828" rIns="0" bIns="0" numCol="1" anchor="t" anchorCtr="0" compatLnSpc="1">
            <a:prstTxWarp prst="textNoShape">
              <a:avLst/>
            </a:prstTxWarp>
          </a:bodyPr>
          <a:lstStyle/>
          <a:p>
            <a:pPr lvl="0"/>
            <a:r>
              <a:rPr lang="en-GB" altLang="pt-BR" smtClean="0"/>
              <a:t>Click to edit the outline text format</a:t>
            </a:r>
          </a:p>
          <a:p>
            <a:pPr lvl="1"/>
            <a:r>
              <a:rPr lang="en-GB" altLang="pt-BR" smtClean="0"/>
              <a:t>Second Outline Level</a:t>
            </a:r>
          </a:p>
          <a:p>
            <a:pPr lvl="2"/>
            <a:r>
              <a:rPr lang="en-GB" altLang="pt-BR" smtClean="0"/>
              <a:t>Third Outline Level</a:t>
            </a:r>
          </a:p>
          <a:p>
            <a:pPr lvl="3"/>
            <a:r>
              <a:rPr lang="en-GB" altLang="pt-BR" smtClean="0"/>
              <a:t>Fourth Outline Level</a:t>
            </a:r>
          </a:p>
          <a:p>
            <a:pPr lvl="4"/>
            <a:r>
              <a:rPr lang="en-GB" altLang="pt-BR" smtClean="0"/>
              <a:t>Fifth Outline Level</a:t>
            </a:r>
          </a:p>
          <a:p>
            <a:pPr lvl="4"/>
            <a:r>
              <a:rPr lang="en-GB" altLang="pt-BR" smtClean="0"/>
              <a:t>Sixth Outline Level</a:t>
            </a:r>
          </a:p>
          <a:p>
            <a:pPr lvl="4"/>
            <a:r>
              <a:rPr lang="en-GB" altLang="pt-BR" smtClean="0"/>
              <a:t>Seventh Outline Level</a:t>
            </a:r>
          </a:p>
          <a:p>
            <a:pPr lvl="4"/>
            <a:r>
              <a:rPr lang="en-GB" altLang="pt-BR" smtClean="0"/>
              <a:t>Eighth Outline Level</a:t>
            </a:r>
          </a:p>
          <a:p>
            <a:pPr lvl="4"/>
            <a:r>
              <a:rPr lang="en-GB" altLang="pt-BR"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2200" kern="1200">
          <a:solidFill>
            <a:srgbClr val="000000"/>
          </a:solidFill>
          <a:latin typeface="+mj-lt"/>
          <a:ea typeface="+mj-ea"/>
          <a:cs typeface="+mj-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2200">
          <a:solidFill>
            <a:srgbClr val="000000"/>
          </a:solidFill>
          <a:latin typeface="Arial" panose="020B0604020202020204" pitchFamily="34" charset="0"/>
          <a:ea typeface="Microsoft YaHei" panose="020B0503020204020204" pitchFamily="34" charset="-122"/>
        </a:defRPr>
      </a:lvl2pPr>
      <a:lvl3pPr marL="11430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2200">
          <a:solidFill>
            <a:srgbClr val="000000"/>
          </a:solidFill>
          <a:latin typeface="Arial" panose="020B0604020202020204" pitchFamily="34" charset="0"/>
          <a:ea typeface="Microsoft YaHei" panose="020B0503020204020204" pitchFamily="34" charset="-122"/>
        </a:defRPr>
      </a:lvl3pPr>
      <a:lvl4pPr marL="16002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2200">
          <a:solidFill>
            <a:srgbClr val="000000"/>
          </a:solidFill>
          <a:latin typeface="Arial" panose="020B0604020202020204" pitchFamily="34" charset="0"/>
          <a:ea typeface="Microsoft YaHei" panose="020B0503020204020204" pitchFamily="34" charset="-122"/>
        </a:defRPr>
      </a:lvl4pPr>
      <a:lvl5pPr marL="20574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2200">
          <a:solidFill>
            <a:srgbClr val="000000"/>
          </a:solidFill>
          <a:latin typeface="Arial" panose="020B0604020202020204" pitchFamily="34" charset="0"/>
          <a:ea typeface="Microsoft YaHei" panose="020B0503020204020204" pitchFamily="34" charset="-122"/>
        </a:defRPr>
      </a:lvl5pPr>
      <a:lvl6pPr marL="25146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2200">
          <a:solidFill>
            <a:srgbClr val="000000"/>
          </a:solidFill>
          <a:latin typeface="Arial" panose="020B0604020202020204" pitchFamily="34" charset="0"/>
          <a:ea typeface="Microsoft YaHei" panose="020B0503020204020204" pitchFamily="34" charset="-122"/>
        </a:defRPr>
      </a:lvl6pPr>
      <a:lvl7pPr marL="29718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2200">
          <a:solidFill>
            <a:srgbClr val="000000"/>
          </a:solidFill>
          <a:latin typeface="Arial" panose="020B0604020202020204" pitchFamily="34" charset="0"/>
          <a:ea typeface="Microsoft YaHei" panose="020B0503020204020204" pitchFamily="34" charset="-122"/>
        </a:defRPr>
      </a:lvl7pPr>
      <a:lvl8pPr marL="34290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2200">
          <a:solidFill>
            <a:srgbClr val="000000"/>
          </a:solidFill>
          <a:latin typeface="Arial" panose="020B0604020202020204" pitchFamily="34" charset="0"/>
          <a:ea typeface="Microsoft YaHei" panose="020B0503020204020204" pitchFamily="34" charset="-122"/>
        </a:defRPr>
      </a:lvl8pPr>
      <a:lvl9pPr marL="38862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2200">
          <a:solidFill>
            <a:srgbClr val="000000"/>
          </a:solidFill>
          <a:latin typeface="Arial" panose="020B0604020202020204" pitchFamily="34" charset="0"/>
          <a:ea typeface="Microsoft YaHei" panose="020B0503020204020204" pitchFamily="34" charset="-122"/>
        </a:defRPr>
      </a:lvl9pPr>
    </p:titleStyle>
    <p:bodyStyle>
      <a:lvl1pPr marL="342900" indent="-342900" algn="l" defTabSz="457200" rtl="0" fontAlgn="base" hangingPunct="0">
        <a:lnSpc>
          <a:spcPct val="93000"/>
        </a:lnSpc>
        <a:spcBef>
          <a:spcPct val="0"/>
        </a:spcBef>
        <a:spcAft>
          <a:spcPts val="1425"/>
        </a:spcAft>
        <a:buClr>
          <a:srgbClr val="000000"/>
        </a:buClr>
        <a:buSzPct val="100000"/>
        <a:buFont typeface="Times New Roman" panose="02020603050405020304" pitchFamily="18" charset="0"/>
        <a:defRPr sz="15400" kern="1200">
          <a:solidFill>
            <a:srgbClr val="000000"/>
          </a:solidFill>
          <a:latin typeface="+mn-lt"/>
          <a:ea typeface="+mn-ea"/>
          <a:cs typeface="+mn-cs"/>
        </a:defRPr>
      </a:lvl1pPr>
      <a:lvl2pPr marL="742950" indent="-285750" algn="l" defTabSz="457200" rtl="0" fontAlgn="base" hangingPunct="0">
        <a:lnSpc>
          <a:spcPct val="93000"/>
        </a:lnSpc>
        <a:spcBef>
          <a:spcPct val="0"/>
        </a:spcBef>
        <a:spcAft>
          <a:spcPts val="1138"/>
        </a:spcAft>
        <a:buClr>
          <a:srgbClr val="000000"/>
        </a:buClr>
        <a:buSzPct val="100000"/>
        <a:buFont typeface="Times New Roman" panose="02020603050405020304" pitchFamily="18" charset="0"/>
        <a:defRPr sz="11500" kern="1200">
          <a:solidFill>
            <a:srgbClr val="000000"/>
          </a:solidFill>
          <a:latin typeface="+mn-lt"/>
          <a:ea typeface="+mn-ea"/>
          <a:cs typeface="+mn-cs"/>
        </a:defRPr>
      </a:lvl2pPr>
      <a:lvl3pPr marL="1143000" indent="-228600" algn="l" defTabSz="457200" rtl="0" fontAlgn="base" hangingPunct="0">
        <a:lnSpc>
          <a:spcPct val="93000"/>
        </a:lnSpc>
        <a:spcBef>
          <a:spcPct val="0"/>
        </a:spcBef>
        <a:spcAft>
          <a:spcPts val="850"/>
        </a:spcAft>
        <a:buClr>
          <a:srgbClr val="000000"/>
        </a:buClr>
        <a:buSzPct val="100000"/>
        <a:buFont typeface="Times New Roman" panose="02020603050405020304" pitchFamily="18" charset="0"/>
        <a:defRPr sz="9600" kern="1200">
          <a:solidFill>
            <a:srgbClr val="000000"/>
          </a:solidFill>
          <a:latin typeface="+mn-lt"/>
          <a:ea typeface="+mn-ea"/>
          <a:cs typeface="+mn-cs"/>
        </a:defRPr>
      </a:lvl3pPr>
      <a:lvl4pPr marL="1600200" indent="-228600" algn="l" defTabSz="457200" rtl="0" fontAlgn="base" hangingPunct="0">
        <a:lnSpc>
          <a:spcPct val="93000"/>
        </a:lnSpc>
        <a:spcBef>
          <a:spcPct val="0"/>
        </a:spcBef>
        <a:spcAft>
          <a:spcPts val="575"/>
        </a:spcAft>
        <a:buClr>
          <a:srgbClr val="000000"/>
        </a:buClr>
        <a:buSzPct val="100000"/>
        <a:buFont typeface="Times New Roman" panose="02020603050405020304" pitchFamily="18" charset="0"/>
        <a:defRPr sz="9600" kern="1200">
          <a:solidFill>
            <a:srgbClr val="000000"/>
          </a:solidFill>
          <a:latin typeface="+mn-lt"/>
          <a:ea typeface="+mn-ea"/>
          <a:cs typeface="+mn-cs"/>
        </a:defRPr>
      </a:lvl4pPr>
      <a:lvl5pPr marL="2057400" indent="-228600" algn="l" defTabSz="457200" rtl="0" fontAlgn="base" hangingPunct="0">
        <a:lnSpc>
          <a:spcPct val="93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jpeg"/><Relationship Id="rId12"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wmf"/><Relationship Id="rId4" Type="http://schemas.openxmlformats.org/officeDocument/2006/relationships/image" Target="../media/image4.jpeg"/><Relationship Id="rId9" Type="http://schemas.openxmlformats.org/officeDocument/2006/relationships/image" Target="../media/image9.jpe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10"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5935" y="10375042"/>
            <a:ext cx="9050337" cy="3517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3" name="Rectangle 1"/>
          <p:cNvSpPr>
            <a:spLocks noChangeArrowheads="1"/>
          </p:cNvSpPr>
          <p:nvPr/>
        </p:nvSpPr>
        <p:spPr bwMode="auto">
          <a:xfrm>
            <a:off x="5483225" y="0"/>
            <a:ext cx="27424063" cy="280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182880" rIns="182880" bIns="182880">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n-US" altLang="pt-BR" sz="16000" b="1">
                <a:latin typeface="Calibri" panose="020F0502020204030204" pitchFamily="34" charset="0"/>
              </a:rPr>
              <a:t>SparkyStrip</a:t>
            </a:r>
          </a:p>
        </p:txBody>
      </p:sp>
      <p:sp>
        <p:nvSpPr>
          <p:cNvPr id="3074" name="Rectangle 2"/>
          <p:cNvSpPr>
            <a:spLocks noChangeArrowheads="1"/>
          </p:cNvSpPr>
          <p:nvPr/>
        </p:nvSpPr>
        <p:spPr bwMode="auto">
          <a:xfrm>
            <a:off x="5484813" y="2133600"/>
            <a:ext cx="27422475" cy="1522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0" tIns="457200" rIns="457200" bIns="457200" anchor="ctr" anchorCtr="1"/>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n-US" altLang="pt-BR" sz="4000" b="1">
                <a:latin typeface="Calibri" panose="020F0502020204030204" pitchFamily="34" charset="0"/>
              </a:rPr>
              <a:t>A power strip built to raise energy awareness.</a:t>
            </a:r>
          </a:p>
        </p:txBody>
      </p:sp>
      <p:sp>
        <p:nvSpPr>
          <p:cNvPr id="3075" name="Rectangle 3"/>
          <p:cNvSpPr>
            <a:spLocks noChangeArrowheads="1"/>
          </p:cNvSpPr>
          <p:nvPr/>
        </p:nvSpPr>
        <p:spPr bwMode="auto">
          <a:xfrm>
            <a:off x="6170613" y="3656013"/>
            <a:ext cx="82264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28600" tIns="228600" rIns="228600" bIns="228600" anchor="ctr" anchorCtr="1"/>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pt-BR" sz="4000" b="1">
                <a:latin typeface="Calibri" panose="020F0502020204030204" pitchFamily="34" charset="0"/>
              </a:rPr>
              <a:t>GOAL</a:t>
            </a:r>
          </a:p>
        </p:txBody>
      </p:sp>
      <p:sp>
        <p:nvSpPr>
          <p:cNvPr id="3076" name="Rectangle 4"/>
          <p:cNvSpPr>
            <a:spLocks noChangeArrowheads="1"/>
          </p:cNvSpPr>
          <p:nvPr/>
        </p:nvSpPr>
        <p:spPr bwMode="auto">
          <a:xfrm>
            <a:off x="6056048" y="9769629"/>
            <a:ext cx="82264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28600" tIns="228600" rIns="228600" bIns="228600" anchor="ctr" anchorCtr="1"/>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pt-BR" sz="4000" b="1" dirty="0">
                <a:latin typeface="Calibri" panose="020F0502020204030204" pitchFamily="34" charset="0"/>
              </a:rPr>
              <a:t>TEAM ORGANIZATION</a:t>
            </a:r>
          </a:p>
        </p:txBody>
      </p:sp>
      <p:sp>
        <p:nvSpPr>
          <p:cNvPr id="3077" name="Rectangle 5"/>
          <p:cNvSpPr>
            <a:spLocks noChangeArrowheads="1"/>
          </p:cNvSpPr>
          <p:nvPr/>
        </p:nvSpPr>
        <p:spPr bwMode="auto">
          <a:xfrm>
            <a:off x="14982601" y="3646134"/>
            <a:ext cx="82264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28600" tIns="228600" rIns="228600" bIns="228600" anchor="ctr" anchorCtr="1"/>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pt-BR" sz="4000" b="1" dirty="0">
                <a:latin typeface="Calibri" panose="020F0502020204030204" pitchFamily="34" charset="0"/>
              </a:rPr>
              <a:t>PROGRESS</a:t>
            </a:r>
          </a:p>
        </p:txBody>
      </p:sp>
      <p:sp>
        <p:nvSpPr>
          <p:cNvPr id="3078" name="Rectangle 6"/>
          <p:cNvSpPr>
            <a:spLocks noChangeArrowheads="1"/>
          </p:cNvSpPr>
          <p:nvPr/>
        </p:nvSpPr>
        <p:spPr bwMode="auto">
          <a:xfrm>
            <a:off x="23995063" y="3656013"/>
            <a:ext cx="82264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28600" tIns="228600" rIns="228600" bIns="228600" anchor="ctr" anchorCtr="1"/>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pt-BR" sz="4000" b="1" dirty="0">
                <a:latin typeface="Calibri" panose="020F0502020204030204" pitchFamily="34" charset="0"/>
              </a:rPr>
              <a:t>SCHEDULE</a:t>
            </a:r>
          </a:p>
        </p:txBody>
      </p:sp>
      <p:sp>
        <p:nvSpPr>
          <p:cNvPr id="3080" name="Rectangle 8"/>
          <p:cNvSpPr>
            <a:spLocks noChangeArrowheads="1"/>
          </p:cNvSpPr>
          <p:nvPr/>
        </p:nvSpPr>
        <p:spPr bwMode="auto">
          <a:xfrm>
            <a:off x="14892409" y="19191732"/>
            <a:ext cx="82264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28600" tIns="228600" rIns="228600" bIns="228600" anchor="ctr" anchorCtr="1"/>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pt-BR" sz="4000" b="1" dirty="0">
                <a:latin typeface="Calibri" panose="020F0502020204030204" pitchFamily="34" charset="0"/>
              </a:rPr>
              <a:t>WEB SITE</a:t>
            </a:r>
          </a:p>
        </p:txBody>
      </p:sp>
      <p:sp>
        <p:nvSpPr>
          <p:cNvPr id="3081" name="Rectangle 9"/>
          <p:cNvSpPr>
            <a:spLocks noChangeArrowheads="1"/>
          </p:cNvSpPr>
          <p:nvPr/>
        </p:nvSpPr>
        <p:spPr bwMode="auto">
          <a:xfrm>
            <a:off x="6732588" y="20737513"/>
            <a:ext cx="4131101"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5000" rIns="90000" bIns="45000" anchor="t">
            <a:spAutoFit/>
          </a:bodyPr>
          <a:lstStyle>
            <a:lvl1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pt-BR" sz="2000" b="1" dirty="0">
                <a:latin typeface="Calibri" panose="020F0502020204030204" pitchFamily="34" charset="0"/>
              </a:rPr>
              <a:t>Figure 1.</a:t>
            </a:r>
            <a:r>
              <a:rPr lang="en-US" altLang="pt-BR" sz="2000" dirty="0">
                <a:latin typeface="Calibri" panose="020F0502020204030204" pitchFamily="34" charset="0"/>
              </a:rPr>
              <a:t> In lab device testing.</a:t>
            </a:r>
          </a:p>
        </p:txBody>
      </p:sp>
      <p:sp>
        <p:nvSpPr>
          <p:cNvPr id="3082" name="Rectangle 10"/>
          <p:cNvSpPr>
            <a:spLocks noChangeArrowheads="1"/>
          </p:cNvSpPr>
          <p:nvPr/>
        </p:nvSpPr>
        <p:spPr bwMode="auto">
          <a:xfrm>
            <a:off x="11479213" y="21031200"/>
            <a:ext cx="181822" cy="3986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t">
            <a:spAutoFit/>
          </a:bodyP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endParaRPr lang="en-US" altLang="pt-BR" sz="2000" dirty="0">
              <a:latin typeface="Calibri" panose="020F0502020204030204" pitchFamily="34" charset="0"/>
            </a:endParaRPr>
          </a:p>
        </p:txBody>
      </p:sp>
      <p:sp>
        <p:nvSpPr>
          <p:cNvPr id="3083" name="Rectangle 11"/>
          <p:cNvSpPr>
            <a:spLocks noChangeArrowheads="1"/>
          </p:cNvSpPr>
          <p:nvPr/>
        </p:nvSpPr>
        <p:spPr bwMode="auto">
          <a:xfrm>
            <a:off x="457200" y="3656013"/>
            <a:ext cx="45720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28600" tIns="228600" rIns="228600" bIns="228600" anchor="ctr"/>
          <a:lstStyle>
            <a:lvl1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n-US" altLang="pt-BR" sz="4000" b="1">
                <a:latin typeface="Calibri" panose="020F0502020204030204" pitchFamily="34" charset="0"/>
              </a:rPr>
              <a:t>MEET THE TEAM</a:t>
            </a:r>
          </a:p>
        </p:txBody>
      </p:sp>
      <p:sp>
        <p:nvSpPr>
          <p:cNvPr id="3084" name="Rectangle 12"/>
          <p:cNvSpPr>
            <a:spLocks noChangeArrowheads="1"/>
          </p:cNvSpPr>
          <p:nvPr/>
        </p:nvSpPr>
        <p:spPr bwMode="auto">
          <a:xfrm>
            <a:off x="2286000" y="8382000"/>
            <a:ext cx="2978150" cy="1463675"/>
          </a:xfrm>
          <a:prstGeom prst="rect">
            <a:avLst/>
          </a:prstGeom>
          <a:solidFill>
            <a:srgbClr val="F5CD06"/>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182880" rIns="182880" bIns="182880">
            <a:spAutoFit/>
          </a:bodyPr>
          <a:lstStyle>
            <a:lvl1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pt-BR" b="1">
                <a:latin typeface="Calibri" panose="020F0502020204030204" pitchFamily="34" charset="0"/>
              </a:rPr>
              <a:t>G.P. Li </a:t>
            </a:r>
          </a:p>
          <a:p>
            <a:pPr hangingPunct="1">
              <a:lnSpc>
                <a:spcPct val="100000"/>
              </a:lnSpc>
            </a:pPr>
            <a:r>
              <a:rPr lang="en-US" altLang="pt-BR">
                <a:latin typeface="Calibri" panose="020F0502020204030204" pitchFamily="34" charset="0"/>
              </a:rPr>
              <a:t>Director of the California Plug Load Research Center, Mentor</a:t>
            </a:r>
          </a:p>
        </p:txBody>
      </p:sp>
      <p:sp>
        <p:nvSpPr>
          <p:cNvPr id="3085" name="Rectangle 13"/>
          <p:cNvSpPr>
            <a:spLocks noChangeArrowheads="1"/>
          </p:cNvSpPr>
          <p:nvPr/>
        </p:nvSpPr>
        <p:spPr bwMode="auto">
          <a:xfrm>
            <a:off x="15082838" y="16156462"/>
            <a:ext cx="8228012" cy="4678204"/>
          </a:xfrm>
          <a:prstGeom prst="rect">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182880" rIns="182880" bIns="182880" anchor="t">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pt-BR" sz="2400" dirty="0">
                <a:latin typeface="Calibri" charset="0"/>
              </a:rPr>
              <a:t>-Device identification with no user programming</a:t>
            </a:r>
            <a:r>
              <a:rPr lang="en-US" altLang="pt-BR" sz="2000" dirty="0">
                <a:latin typeface="Calibri" charset="0"/>
              </a:rPr>
              <a:t> </a:t>
            </a:r>
            <a:r>
              <a:rPr lang="en-US" altLang="pt-BR" sz="2400" dirty="0">
                <a:latin typeface="Calibri" charset="0"/>
              </a:rPr>
              <a:t>. </a:t>
            </a:r>
          </a:p>
          <a:p>
            <a:pPr hangingPunct="1">
              <a:lnSpc>
                <a:spcPct val="100000"/>
              </a:lnSpc>
            </a:pPr>
            <a:r>
              <a:rPr lang="en-US" altLang="pt-BR" sz="2400" dirty="0">
                <a:latin typeface="Calibri" charset="0"/>
              </a:rPr>
              <a:t>-Minimal user interaction required. </a:t>
            </a:r>
          </a:p>
          <a:p>
            <a:pPr hangingPunct="1">
              <a:lnSpc>
                <a:spcPct val="100000"/>
              </a:lnSpc>
            </a:pPr>
            <a:r>
              <a:rPr lang="en-US" altLang="pt-BR" sz="2400" dirty="0">
                <a:latin typeface="Calibri" charset="0"/>
              </a:rPr>
              <a:t>-Gathers data based off their unique signatures. </a:t>
            </a:r>
          </a:p>
          <a:p>
            <a:pPr hangingPunct="1">
              <a:lnSpc>
                <a:spcPct val="100000"/>
              </a:lnSpc>
            </a:pPr>
            <a:r>
              <a:rPr lang="en-US" altLang="pt-BR" sz="2400" dirty="0">
                <a:latin typeface="Calibri" charset="0"/>
              </a:rPr>
              <a:t>-Data logged showing history of usage</a:t>
            </a:r>
          </a:p>
          <a:p>
            <a:pPr hangingPunct="1">
              <a:lnSpc>
                <a:spcPct val="100000"/>
              </a:lnSpc>
            </a:pPr>
            <a:r>
              <a:rPr lang="en-US" altLang="pt-BR" sz="2400" dirty="0">
                <a:latin typeface="Calibri" charset="0"/>
              </a:rPr>
              <a:t>-Creates energy awareness. </a:t>
            </a:r>
          </a:p>
          <a:p>
            <a:pPr hangingPunct="1">
              <a:lnSpc>
                <a:spcPct val="100000"/>
              </a:lnSpc>
            </a:pPr>
            <a:r>
              <a:rPr lang="en-US" altLang="pt-BR" sz="2400" dirty="0">
                <a:latin typeface="Calibri" charset="0"/>
              </a:rPr>
              <a:t>-Makes use of machine learning. </a:t>
            </a:r>
          </a:p>
          <a:p>
            <a:pPr hangingPunct="1">
              <a:lnSpc>
                <a:spcPct val="100000"/>
              </a:lnSpc>
            </a:pPr>
            <a:r>
              <a:rPr lang="en-US" altLang="pt-BR" sz="2400" dirty="0">
                <a:latin typeface="Calibri" charset="0"/>
              </a:rPr>
              <a:t>-Cloud based so physical device never needs upgrading.</a:t>
            </a:r>
          </a:p>
          <a:p>
            <a:pPr hangingPunct="1">
              <a:lnSpc>
                <a:spcPct val="100000"/>
              </a:lnSpc>
            </a:pPr>
            <a:r>
              <a:rPr lang="en-US" altLang="pt-BR" sz="2400" dirty="0">
                <a:latin typeface="Calibri" charset="0"/>
              </a:rPr>
              <a:t>-Promotes energy conservation. </a:t>
            </a:r>
          </a:p>
          <a:p>
            <a:pPr hangingPunct="1">
              <a:lnSpc>
                <a:spcPct val="100000"/>
              </a:lnSpc>
            </a:pPr>
            <a:r>
              <a:rPr lang="en-US" altLang="pt-BR" sz="2400" dirty="0">
                <a:latin typeface="Calibri" charset="0"/>
              </a:rPr>
              <a:t>-Unique product (nothing similar exists)</a:t>
            </a:r>
            <a:r>
              <a:rPr lang="en-US" altLang="pt-BR" sz="2000">
                <a:latin typeface="Calibri" charset="0"/>
              </a:rPr>
              <a:t> </a:t>
            </a:r>
            <a:endParaRPr lang="en-US" altLang="pt-BR" sz="2400" dirty="0">
              <a:latin typeface="Calibri" charset="0"/>
            </a:endParaRPr>
          </a:p>
          <a:p>
            <a:pPr hangingPunct="1">
              <a:lnSpc>
                <a:spcPct val="100000"/>
              </a:lnSpc>
            </a:pPr>
            <a:r>
              <a:rPr lang="en-US" altLang="pt-BR" sz="2400" dirty="0">
                <a:latin typeface="Calibri" charset="0"/>
              </a:rPr>
              <a:t>-Has the power to makes the world a better place.</a:t>
            </a:r>
          </a:p>
          <a:p>
            <a:pPr hangingPunct="1">
              <a:lnSpc>
                <a:spcPct val="100000"/>
              </a:lnSpc>
            </a:pPr>
            <a:endParaRPr lang="en-US" altLang="pt-BR" sz="2000" dirty="0">
              <a:latin typeface="Calibri" panose="020F0502020204030204" pitchFamily="34" charset="0"/>
            </a:endParaRPr>
          </a:p>
          <a:p>
            <a:pPr hangingPunct="1">
              <a:lnSpc>
                <a:spcPct val="100000"/>
              </a:lnSpc>
            </a:pPr>
            <a:endParaRPr lang="en-US" altLang="pt-BR" sz="2000" dirty="0">
              <a:latin typeface="Calibri" panose="020F0502020204030204" pitchFamily="34" charset="0"/>
            </a:endParaRPr>
          </a:p>
        </p:txBody>
      </p:sp>
      <p:sp>
        <p:nvSpPr>
          <p:cNvPr id="3086" name="Rectangle 14"/>
          <p:cNvSpPr>
            <a:spLocks noChangeArrowheads="1"/>
          </p:cNvSpPr>
          <p:nvPr/>
        </p:nvSpPr>
        <p:spPr bwMode="auto">
          <a:xfrm>
            <a:off x="23995063" y="4572000"/>
            <a:ext cx="8226425" cy="5355312"/>
          </a:xfrm>
          <a:prstGeom prst="rect">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182880" rIns="182880" bIns="182880" anchor="t">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pt-BR" b="1" dirty="0">
                <a:latin typeface="Calibri" charset="0"/>
              </a:rPr>
              <a:t>January</a:t>
            </a:r>
            <a:r>
              <a:rPr lang="en-US" altLang="pt-BR" dirty="0">
                <a:latin typeface="Calibri" charset="0"/>
              </a:rPr>
              <a:t> bring tools together including database, web server, connectivity, sample collections, and previous testing. </a:t>
            </a:r>
            <a:r>
              <a:rPr lang="en-US" altLang="pt-BR" b="1" dirty="0">
                <a:latin typeface="Calibri" charset="0"/>
              </a:rPr>
              <a:t>Milestone one</a:t>
            </a:r>
            <a:r>
              <a:rPr lang="en-US" altLang="pt-BR" dirty="0">
                <a:latin typeface="Calibri" charset="0"/>
              </a:rPr>
              <a:t> Producing a consistent application signature.</a:t>
            </a:r>
          </a:p>
          <a:p>
            <a:pPr hangingPunct="1">
              <a:lnSpc>
                <a:spcPct val="100000"/>
              </a:lnSpc>
            </a:pPr>
            <a:endParaRPr lang="en-US" altLang="pt-BR" dirty="0">
              <a:latin typeface="Calibri" charset="0"/>
            </a:endParaRPr>
          </a:p>
          <a:p>
            <a:pPr hangingPunct="1">
              <a:lnSpc>
                <a:spcPct val="100000"/>
              </a:lnSpc>
            </a:pPr>
            <a:r>
              <a:rPr lang="en-US" altLang="pt-BR" b="1" dirty="0">
                <a:latin typeface="Calibri" charset="0"/>
              </a:rPr>
              <a:t>March</a:t>
            </a:r>
            <a:r>
              <a:rPr lang="en-US" altLang="pt-BR" dirty="0">
                <a:latin typeface="Calibri" charset="0"/>
              </a:rPr>
              <a:t> analysis of problems and pitfalls including implementing new machine learning techniques, overcoming sampling issues, clustering inconsistencies,</a:t>
            </a:r>
            <a:r>
              <a:rPr lang="en-US" altLang="pt-BR" dirty="0">
                <a:latin typeface="Calibri" panose="020F0502020204030204" pitchFamily="34" charset="0"/>
              </a:rPr>
              <a:t> </a:t>
            </a:r>
            <a:r>
              <a:rPr lang="en-US" altLang="pt-BR" dirty="0">
                <a:latin typeface="Calibri" charset="0"/>
              </a:rPr>
              <a:t>and hardware malfunction. </a:t>
            </a:r>
            <a:r>
              <a:rPr lang="en-US" altLang="pt-BR" b="1" dirty="0">
                <a:latin typeface="Calibri" charset="0"/>
              </a:rPr>
              <a:t>Milestone two</a:t>
            </a:r>
            <a:r>
              <a:rPr lang="en-US" altLang="pt-BR" dirty="0">
                <a:latin typeface="Calibri" charset="0"/>
              </a:rPr>
              <a:t> Server communications established. Signatures pushed to database.</a:t>
            </a:r>
          </a:p>
          <a:p>
            <a:pPr hangingPunct="1">
              <a:lnSpc>
                <a:spcPct val="100000"/>
              </a:lnSpc>
            </a:pPr>
            <a:endParaRPr lang="en-US" altLang="pt-BR" dirty="0">
              <a:latin typeface="Calibri" charset="0"/>
            </a:endParaRPr>
          </a:p>
          <a:p>
            <a:pPr hangingPunct="1">
              <a:lnSpc>
                <a:spcPct val="100000"/>
              </a:lnSpc>
            </a:pPr>
            <a:r>
              <a:rPr lang="en-US" altLang="pt-BR" b="1" dirty="0">
                <a:latin typeface="Calibri" charset="0"/>
              </a:rPr>
              <a:t>April </a:t>
            </a:r>
            <a:r>
              <a:rPr lang="en-US" altLang="pt-BR" dirty="0">
                <a:latin typeface="Calibri" charset="0"/>
              </a:rPr>
              <a:t>team implementing design, testing appliances on Sparky Strip, and grow data set of signatures.  </a:t>
            </a:r>
            <a:r>
              <a:rPr lang="en-US" altLang="pt-BR" b="1" dirty="0">
                <a:latin typeface="Calibri" charset="0"/>
              </a:rPr>
              <a:t>Milestone </a:t>
            </a:r>
            <a:r>
              <a:rPr lang="en-US" altLang="pt-BR" dirty="0">
                <a:latin typeface="Calibri" charset="0"/>
              </a:rPr>
              <a:t> t</a:t>
            </a:r>
            <a:r>
              <a:rPr lang="en-US" altLang="pt-BR" b="1" dirty="0">
                <a:latin typeface="Calibri" charset="0"/>
              </a:rPr>
              <a:t>hree </a:t>
            </a:r>
            <a:r>
              <a:rPr lang="en-US" altLang="pt-BR" dirty="0">
                <a:latin typeface="Calibri" charset="0"/>
              </a:rPr>
              <a:t>clean code, comment, and articulate clear concise logic.</a:t>
            </a:r>
          </a:p>
          <a:p>
            <a:pPr hangingPunct="1">
              <a:lnSpc>
                <a:spcPct val="100000"/>
              </a:lnSpc>
            </a:pPr>
            <a:endParaRPr lang="en-US" altLang="pt-BR" dirty="0">
              <a:latin typeface="Calibri" charset="0"/>
            </a:endParaRPr>
          </a:p>
          <a:p>
            <a:pPr hangingPunct="1">
              <a:lnSpc>
                <a:spcPct val="100000"/>
              </a:lnSpc>
            </a:pPr>
            <a:r>
              <a:rPr lang="en-US" altLang="pt-BR" b="1" dirty="0">
                <a:latin typeface="Calibri" charset="0"/>
              </a:rPr>
              <a:t>June</a:t>
            </a:r>
            <a:r>
              <a:rPr lang="en-US" altLang="pt-BR" dirty="0">
                <a:latin typeface="Calibri" charset="0"/>
              </a:rPr>
              <a:t> compile results, flush out front end application, and prepare for presentation.  </a:t>
            </a:r>
            <a:r>
              <a:rPr lang="en-US" altLang="pt-BR" b="1" dirty="0">
                <a:latin typeface="Calibri" charset="0"/>
              </a:rPr>
              <a:t>Milestone</a:t>
            </a:r>
            <a:r>
              <a:rPr lang="en-US" altLang="pt-BR" dirty="0">
                <a:latin typeface="Calibri" charset="0"/>
              </a:rPr>
              <a:t> </a:t>
            </a:r>
            <a:r>
              <a:rPr lang="en-US" altLang="pt-BR" b="1" dirty="0">
                <a:latin typeface="Calibri" charset="0"/>
              </a:rPr>
              <a:t>four</a:t>
            </a:r>
            <a:r>
              <a:rPr lang="en-US" altLang="pt-BR" dirty="0">
                <a:latin typeface="Calibri" charset="0"/>
              </a:rPr>
              <a:t> develop a intuitive and friendly UI.</a:t>
            </a:r>
          </a:p>
          <a:p>
            <a:pPr hangingPunct="1">
              <a:lnSpc>
                <a:spcPct val="100000"/>
              </a:lnSpc>
            </a:pPr>
            <a:r>
              <a:rPr lang="en-US" altLang="pt-BR" dirty="0">
                <a:latin typeface="Microsoft YaHei"/>
              </a:rPr>
              <a:t/>
            </a:r>
            <a:br>
              <a:rPr lang="en-US" altLang="pt-BR" dirty="0">
                <a:latin typeface="Microsoft YaHei"/>
              </a:rPr>
            </a:br>
            <a:endParaRPr lang="en-US" altLang="pt-BR" dirty="0">
              <a:latin typeface="Microsoft YaHei"/>
            </a:endParaRPr>
          </a:p>
          <a:p>
            <a:pPr hangingPunct="1">
              <a:lnSpc>
                <a:spcPct val="100000"/>
              </a:lnSpc>
            </a:pPr>
            <a:endParaRPr lang="en-US" altLang="pt-BR" dirty="0">
              <a:latin typeface="Calibri" panose="020F0502020204030204" pitchFamily="34" charset="0"/>
            </a:endParaRPr>
          </a:p>
        </p:txBody>
      </p:sp>
      <p:sp>
        <p:nvSpPr>
          <p:cNvPr id="3087" name="Rectangle 15"/>
          <p:cNvSpPr>
            <a:spLocks noChangeArrowheads="1"/>
          </p:cNvSpPr>
          <p:nvPr/>
        </p:nvSpPr>
        <p:spPr bwMode="auto">
          <a:xfrm>
            <a:off x="14982601" y="4495800"/>
            <a:ext cx="8226425" cy="4062651"/>
          </a:xfrm>
          <a:prstGeom prst="rect">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182880" rIns="182880" bIns="182880" anchor="t">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pt-BR" sz="2400" dirty="0">
                <a:latin typeface="Calibri" panose="020F0502020204030204" pitchFamily="34" charset="0"/>
              </a:rPr>
              <a:t>We’ve completed an initial prototype so far that is capable of accepting a single device, reading the values that are required to calculate power consumption, identify the device, as well as the time the device was plugged in. A prototype database was also put together to show the our networking and back-end is functioning correctly. Essentially, we've already implemented all of our core functionalities aside from device identification. We plan to continue to revise and refine our core functionalities as well as implement our remaining features over the next quarter.</a:t>
            </a:r>
          </a:p>
        </p:txBody>
      </p:sp>
      <p:sp>
        <p:nvSpPr>
          <p:cNvPr id="3088" name="Rectangle 16"/>
          <p:cNvSpPr>
            <a:spLocks noChangeArrowheads="1"/>
          </p:cNvSpPr>
          <p:nvPr/>
        </p:nvSpPr>
        <p:spPr bwMode="auto">
          <a:xfrm>
            <a:off x="6170613" y="4572000"/>
            <a:ext cx="8226425" cy="4985980"/>
          </a:xfrm>
          <a:prstGeom prst="rect">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182880" rIns="182880" bIns="182880" anchor="t">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pt-BR" sz="2000" dirty="0">
                <a:latin typeface="Calibri" panose="020F0502020204030204" pitchFamily="34" charset="0"/>
              </a:rPr>
              <a:t>At </a:t>
            </a:r>
            <a:r>
              <a:rPr lang="en-US" altLang="pt-BR" sz="2000" dirty="0" err="1">
                <a:latin typeface="Calibri" panose="020F0502020204030204" pitchFamily="34" charset="0"/>
              </a:rPr>
              <a:t>SparkyStrip</a:t>
            </a:r>
            <a:r>
              <a:rPr lang="en-US" altLang="pt-BR" sz="2000" dirty="0">
                <a:latin typeface="Calibri" panose="020F0502020204030204" pitchFamily="34" charset="0"/>
              </a:rPr>
              <a:t>, we believe that the first step to any kind of change is awareness. One of our planet’s most pivotal problems is the issue of energy usage and energy consumption. Energy isn’t infinite and is often destructive to produce. In order to slow down the demise of our planet and all the life on it as much as possible, energy must be conserved whenever possible. As a way to encourage this notion, our team has invented a power strip that will allow users to plug in any device and check on a web or mobile application the time the device was plugged in, the energy consumed by the device, and what the power strip identified the device to be. This way, users can be constantly aware of what devices are plugged in, what devices are consuming energy, and the amount of energy each device is pulling. Making the consumer aware of the energy consumed is a great way to get them to unplug devices, turn off devices, and conserve more energy through making them aware of how much energy many devices consume when left on or even just left plugged in.</a:t>
            </a:r>
          </a:p>
        </p:txBody>
      </p:sp>
      <p:sp>
        <p:nvSpPr>
          <p:cNvPr id="3089" name="Rectangle 17"/>
          <p:cNvSpPr>
            <a:spLocks noChangeArrowheads="1"/>
          </p:cNvSpPr>
          <p:nvPr/>
        </p:nvSpPr>
        <p:spPr bwMode="auto">
          <a:xfrm>
            <a:off x="14185075" y="20153716"/>
            <a:ext cx="9332562" cy="1107996"/>
          </a:xfrm>
          <a:prstGeom prst="rect">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82880" tIns="182880" rIns="182880" bIns="182880" anchor="t">
            <a:spAutoFit/>
          </a:bodyPr>
          <a:lstStyle>
            <a:lvl1pPr marL="673100" indent="-6715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9pPr>
          </a:lstStyle>
          <a:p>
            <a:pPr marL="457200" indent="-455613" algn="ctr" hangingPunct="1">
              <a:lnSpc>
                <a:spcPct val="100000"/>
              </a:lnSpc>
              <a:spcAft>
                <a:spcPts val="900"/>
              </a:spcAft>
              <a:buClrTx/>
              <a:buSzTx/>
              <a:buFontTx/>
              <a:buNone/>
            </a:pPr>
            <a:r>
              <a:rPr lang="en-US" altLang="pt-BR" sz="2400" dirty="0">
                <a:latin typeface="Calibri" panose="020F0502020204030204" pitchFamily="34" charset="0"/>
              </a:rPr>
              <a:t>Follow this link to find more information on the Sparky Strip:	https://sites.google.com/a/uci.edu/eecs-cse-srproj-15-16/team39</a:t>
            </a:r>
          </a:p>
        </p:txBody>
      </p:sp>
      <p:sp>
        <p:nvSpPr>
          <p:cNvPr id="3090" name="Rectangle 18"/>
          <p:cNvSpPr>
            <a:spLocks noChangeArrowheads="1"/>
          </p:cNvSpPr>
          <p:nvPr/>
        </p:nvSpPr>
        <p:spPr bwMode="auto">
          <a:xfrm>
            <a:off x="14982825" y="14560193"/>
            <a:ext cx="5580247"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3880" tIns="41760" rIns="83880" bIns="41760" anchor="t">
            <a:spAutoFit/>
          </a:bodyPr>
          <a:lstStyle>
            <a:lvl1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pt-BR" sz="2000" b="1" dirty="0">
                <a:latin typeface="Calibri" panose="020F0502020204030204" pitchFamily="34" charset="0"/>
              </a:rPr>
              <a:t>Figure 2.</a:t>
            </a:r>
            <a:r>
              <a:rPr lang="en-US" altLang="pt-BR" sz="2000" dirty="0">
                <a:latin typeface="Calibri" panose="020F0502020204030204" pitchFamily="34" charset="0"/>
              </a:rPr>
              <a:t> Waveforms of a LCD monitor</a:t>
            </a:r>
          </a:p>
        </p:txBody>
      </p:sp>
      <p:sp>
        <p:nvSpPr>
          <p:cNvPr id="3091" name="Rectangle 19"/>
          <p:cNvSpPr>
            <a:spLocks noChangeArrowheads="1"/>
          </p:cNvSpPr>
          <p:nvPr/>
        </p:nvSpPr>
        <p:spPr bwMode="auto">
          <a:xfrm>
            <a:off x="14892409" y="10046952"/>
            <a:ext cx="3149600"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880" tIns="41760" rIns="83880" bIns="41760">
            <a:spAutoFit/>
          </a:bodyPr>
          <a:lstStyle>
            <a:lvl1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pt-BR" sz="2000" b="1">
                <a:latin typeface="Calibri" panose="020F0502020204030204" pitchFamily="34" charset="0"/>
              </a:rPr>
              <a:t>Table 1.</a:t>
            </a:r>
            <a:r>
              <a:rPr lang="en-US" altLang="pt-BR" sz="2000">
                <a:latin typeface="Calibri" panose="020F0502020204030204" pitchFamily="34" charset="0"/>
              </a:rPr>
              <a:t> Label in 20pt Calibri.</a:t>
            </a:r>
          </a:p>
        </p:txBody>
      </p:sp>
      <p:pic>
        <p:nvPicPr>
          <p:cNvPr id="3093"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63" y="149225"/>
            <a:ext cx="3341687" cy="3355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94"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588" y="8382000"/>
            <a:ext cx="1905000" cy="1905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95"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75" y="12801600"/>
            <a:ext cx="1905000" cy="1905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96"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2588" y="10591800"/>
            <a:ext cx="1905000" cy="1905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97"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588" y="15011400"/>
            <a:ext cx="1905000" cy="1905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98" name="Picture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2588" y="19431000"/>
            <a:ext cx="1905000" cy="1905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99" name="Rectangle 27"/>
          <p:cNvSpPr>
            <a:spLocks noChangeArrowheads="1"/>
          </p:cNvSpPr>
          <p:nvPr/>
        </p:nvSpPr>
        <p:spPr bwMode="auto">
          <a:xfrm>
            <a:off x="2286000" y="10590213"/>
            <a:ext cx="2978150" cy="1738312"/>
          </a:xfrm>
          <a:prstGeom prst="rect">
            <a:avLst/>
          </a:prstGeom>
          <a:solidFill>
            <a:srgbClr val="F5CD06"/>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182880" rIns="182880" bIns="182880">
            <a:spAutoFit/>
          </a:bodyPr>
          <a:lstStyle>
            <a:lvl1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pt-BR" b="1">
                <a:latin typeface="Calibri" panose="020F0502020204030204" pitchFamily="34" charset="0"/>
              </a:rPr>
              <a:t>Linyi Xia</a:t>
            </a:r>
          </a:p>
          <a:p>
            <a:pPr hangingPunct="1">
              <a:lnSpc>
                <a:spcPct val="100000"/>
              </a:lnSpc>
            </a:pPr>
            <a:r>
              <a:rPr lang="en-US" altLang="pt-BR">
                <a:latin typeface="Calibri" panose="020F0502020204030204" pitchFamily="34" charset="0"/>
              </a:rPr>
              <a:t>Research Specialist at California Plug Load Research Center,</a:t>
            </a:r>
          </a:p>
          <a:p>
            <a:pPr hangingPunct="1">
              <a:lnSpc>
                <a:spcPct val="100000"/>
              </a:lnSpc>
            </a:pPr>
            <a:r>
              <a:rPr lang="en-US" altLang="pt-BR">
                <a:latin typeface="Calibri" panose="020F0502020204030204" pitchFamily="34" charset="0"/>
              </a:rPr>
              <a:t>Technical Advisor</a:t>
            </a:r>
          </a:p>
        </p:txBody>
      </p:sp>
      <p:sp>
        <p:nvSpPr>
          <p:cNvPr id="3100" name="Rectangle 28"/>
          <p:cNvSpPr>
            <a:spLocks noChangeArrowheads="1"/>
          </p:cNvSpPr>
          <p:nvPr/>
        </p:nvSpPr>
        <p:spPr bwMode="auto">
          <a:xfrm>
            <a:off x="2286000" y="12800013"/>
            <a:ext cx="2978150" cy="1463675"/>
          </a:xfrm>
          <a:prstGeom prst="rect">
            <a:avLst/>
          </a:prstGeom>
          <a:solidFill>
            <a:srgbClr val="F5CD06"/>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182880" rIns="182880" bIns="182880">
            <a:spAutoFit/>
          </a:bodyPr>
          <a:lstStyle>
            <a:lvl1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pt-BR" b="1">
                <a:latin typeface="Calibri" panose="020F0502020204030204" pitchFamily="34" charset="0"/>
              </a:rPr>
              <a:t>David Pynes</a:t>
            </a:r>
          </a:p>
          <a:p>
            <a:pPr hangingPunct="1">
              <a:lnSpc>
                <a:spcPct val="100000"/>
              </a:lnSpc>
            </a:pPr>
            <a:r>
              <a:rPr lang="en-US" altLang="pt-BR">
                <a:latin typeface="Calibri" panose="020F0502020204030204" pitchFamily="34" charset="0"/>
              </a:rPr>
              <a:t>Computer Science and Engineering Major,</a:t>
            </a:r>
          </a:p>
          <a:p>
            <a:pPr hangingPunct="1">
              <a:lnSpc>
                <a:spcPct val="100000"/>
              </a:lnSpc>
            </a:pPr>
            <a:r>
              <a:rPr lang="en-US" altLang="pt-BR">
                <a:latin typeface="Calibri" panose="020F0502020204030204" pitchFamily="34" charset="0"/>
              </a:rPr>
              <a:t>Machine Learning Engineer</a:t>
            </a:r>
          </a:p>
        </p:txBody>
      </p:sp>
      <p:sp>
        <p:nvSpPr>
          <p:cNvPr id="3101" name="Rectangle 29"/>
          <p:cNvSpPr>
            <a:spLocks noChangeArrowheads="1"/>
          </p:cNvSpPr>
          <p:nvPr/>
        </p:nvSpPr>
        <p:spPr bwMode="auto">
          <a:xfrm>
            <a:off x="2286000" y="15009813"/>
            <a:ext cx="2978150" cy="1463675"/>
          </a:xfrm>
          <a:prstGeom prst="rect">
            <a:avLst/>
          </a:prstGeom>
          <a:solidFill>
            <a:srgbClr val="F5CD06"/>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182880" rIns="182880" bIns="182880">
            <a:spAutoFit/>
          </a:bodyPr>
          <a:lstStyle>
            <a:lvl1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pt-BR" b="1">
                <a:latin typeface="Calibri" panose="020F0502020204030204" pitchFamily="34" charset="0"/>
              </a:rPr>
              <a:t>Andrew Picard</a:t>
            </a:r>
          </a:p>
          <a:p>
            <a:pPr hangingPunct="1">
              <a:lnSpc>
                <a:spcPct val="100000"/>
              </a:lnSpc>
            </a:pPr>
            <a:r>
              <a:rPr lang="en-US" altLang="pt-BR">
                <a:latin typeface="Calibri" panose="020F0502020204030204" pitchFamily="34" charset="0"/>
              </a:rPr>
              <a:t>Computer Science and Engineering Major, </a:t>
            </a:r>
          </a:p>
          <a:p>
            <a:pPr hangingPunct="1">
              <a:lnSpc>
                <a:spcPct val="100000"/>
              </a:lnSpc>
            </a:pPr>
            <a:r>
              <a:rPr lang="en-US" altLang="pt-BR">
                <a:latin typeface="Calibri" panose="020F0502020204030204" pitchFamily="34" charset="0"/>
              </a:rPr>
              <a:t>Database Engineer</a:t>
            </a:r>
          </a:p>
        </p:txBody>
      </p:sp>
      <p:sp>
        <p:nvSpPr>
          <p:cNvPr id="3102" name="Rectangle 30"/>
          <p:cNvSpPr>
            <a:spLocks noChangeArrowheads="1"/>
          </p:cNvSpPr>
          <p:nvPr/>
        </p:nvSpPr>
        <p:spPr bwMode="auto">
          <a:xfrm>
            <a:off x="2286000" y="17218025"/>
            <a:ext cx="2978150" cy="1738313"/>
          </a:xfrm>
          <a:prstGeom prst="rect">
            <a:avLst/>
          </a:prstGeom>
          <a:solidFill>
            <a:srgbClr val="F5CD06"/>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182880" rIns="182880" bIns="182880">
            <a:spAutoFit/>
          </a:bodyPr>
          <a:lstStyle>
            <a:lvl1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pt-BR" b="1">
                <a:latin typeface="Calibri" panose="020F0502020204030204" pitchFamily="34" charset="0"/>
              </a:rPr>
              <a:t>Jeffrey Thompson</a:t>
            </a:r>
          </a:p>
          <a:p>
            <a:pPr hangingPunct="1">
              <a:lnSpc>
                <a:spcPct val="100000"/>
              </a:lnSpc>
            </a:pPr>
            <a:r>
              <a:rPr lang="en-US" altLang="pt-BR">
                <a:latin typeface="Calibri" panose="020F0502020204030204" pitchFamily="34" charset="0"/>
              </a:rPr>
              <a:t>Computer Science and Engineering Major, </a:t>
            </a:r>
          </a:p>
          <a:p>
            <a:pPr hangingPunct="1">
              <a:lnSpc>
                <a:spcPct val="100000"/>
              </a:lnSpc>
            </a:pPr>
            <a:r>
              <a:rPr lang="en-US" altLang="pt-BR">
                <a:latin typeface="Calibri" panose="020F0502020204030204" pitchFamily="34" charset="0"/>
              </a:rPr>
              <a:t>Embedded Systems Engineer</a:t>
            </a:r>
          </a:p>
        </p:txBody>
      </p:sp>
      <p:sp>
        <p:nvSpPr>
          <p:cNvPr id="3103" name="Rectangle 31"/>
          <p:cNvSpPr>
            <a:spLocks noChangeArrowheads="1"/>
          </p:cNvSpPr>
          <p:nvPr/>
        </p:nvSpPr>
        <p:spPr bwMode="auto">
          <a:xfrm>
            <a:off x="2286000" y="19427825"/>
            <a:ext cx="2978150" cy="1738313"/>
          </a:xfrm>
          <a:prstGeom prst="rect">
            <a:avLst/>
          </a:prstGeom>
          <a:solidFill>
            <a:srgbClr val="F5CD06"/>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182880" rIns="182880" bIns="182880">
            <a:spAutoFit/>
          </a:bodyPr>
          <a:lstStyle>
            <a:lvl1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pt-BR" b="1">
                <a:latin typeface="Calibri" panose="020F0502020204030204" pitchFamily="34" charset="0"/>
              </a:rPr>
              <a:t>Edmund Loo</a:t>
            </a:r>
          </a:p>
          <a:p>
            <a:pPr hangingPunct="1">
              <a:lnSpc>
                <a:spcPct val="100000"/>
              </a:lnSpc>
            </a:pPr>
            <a:r>
              <a:rPr lang="en-US" altLang="pt-BR">
                <a:latin typeface="Calibri" panose="020F0502020204030204" pitchFamily="34" charset="0"/>
              </a:rPr>
              <a:t>Computer Science and Engineering Major,</a:t>
            </a:r>
          </a:p>
          <a:p>
            <a:pPr hangingPunct="1">
              <a:lnSpc>
                <a:spcPct val="100000"/>
              </a:lnSpc>
            </a:pPr>
            <a:r>
              <a:rPr lang="en-US" altLang="pt-BR">
                <a:latin typeface="Calibri" panose="020F0502020204030204" pitchFamily="34" charset="0"/>
              </a:rPr>
              <a:t>Project Lead and Software Engineer</a:t>
            </a:r>
          </a:p>
        </p:txBody>
      </p:sp>
      <p:pic>
        <p:nvPicPr>
          <p:cNvPr id="3104" name="Picture 3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81000" y="17208500"/>
            <a:ext cx="1905000" cy="1905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05" name="Picture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868597" y="8572162"/>
            <a:ext cx="7954962" cy="59166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08" name="Text Box 36"/>
          <p:cNvSpPr txBox="1">
            <a:spLocks noChangeArrowheads="1"/>
          </p:cNvSpPr>
          <p:nvPr/>
        </p:nvSpPr>
        <p:spPr bwMode="auto">
          <a:xfrm>
            <a:off x="17546618" y="10985211"/>
            <a:ext cx="57531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t"/>
          <a:lstStyle>
            <a:lvl1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2000"/>
              </a:lnSpc>
            </a:pPr>
            <a:r>
              <a:rPr lang="en-US" altLang="pt-BR" sz="3200" b="1" dirty="0">
                <a:latin typeface="Calibri" panose="020F0502020204030204" pitchFamily="34" charset="0"/>
              </a:rPr>
              <a:t>Time Domain</a:t>
            </a:r>
          </a:p>
        </p:txBody>
      </p:sp>
      <p:sp>
        <p:nvSpPr>
          <p:cNvPr id="3109" name="Text Box 37"/>
          <p:cNvSpPr txBox="1">
            <a:spLocks noChangeArrowheads="1"/>
          </p:cNvSpPr>
          <p:nvPr/>
        </p:nvSpPr>
        <p:spPr bwMode="auto">
          <a:xfrm>
            <a:off x="17145012" y="14024261"/>
            <a:ext cx="57531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t"/>
          <a:lstStyle>
            <a:lvl1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2000"/>
              </a:lnSpc>
            </a:pPr>
            <a:r>
              <a:rPr lang="en-US" altLang="pt-BR" sz="3200" b="1" dirty="0">
                <a:latin typeface="Calibri" panose="020F0502020204030204" pitchFamily="34" charset="0"/>
              </a:rPr>
              <a:t>Frequency Domain</a:t>
            </a:r>
          </a:p>
        </p:txBody>
      </p:sp>
      <p:pic>
        <p:nvPicPr>
          <p:cNvPr id="2" name="Picture 1" descr="working.jpg"/>
          <p:cNvPicPr>
            <a:picLocks noChangeAspect="1"/>
          </p:cNvPicPr>
          <p:nvPr/>
        </p:nvPicPr>
        <p:blipFill>
          <a:blip r:embed="rId12"/>
          <a:stretch>
            <a:fillRect/>
          </a:stretch>
        </p:blipFill>
        <p:spPr>
          <a:xfrm>
            <a:off x="6170613" y="14592222"/>
            <a:ext cx="8077331" cy="6059732"/>
          </a:xfrm>
          <a:prstGeom prst="rect">
            <a:avLst/>
          </a:prstGeom>
        </p:spPr>
      </p:pic>
      <p:sp>
        <p:nvSpPr>
          <p:cNvPr id="3079" name="Rectangle 7"/>
          <p:cNvSpPr>
            <a:spLocks noChangeArrowheads="1"/>
          </p:cNvSpPr>
          <p:nvPr/>
        </p:nvSpPr>
        <p:spPr bwMode="auto">
          <a:xfrm>
            <a:off x="15082838" y="15316200"/>
            <a:ext cx="8228012"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28600" tIns="228600" rIns="228600" bIns="228600" anchor="ctr" anchorCtr="1"/>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pt-BR" sz="4000" b="1" dirty="0">
                <a:latin typeface="Calibri" panose="020F0502020204030204" pitchFamily="34" charset="0"/>
              </a:rPr>
              <a:t>INNOVATIONS</a:t>
            </a:r>
          </a:p>
        </p:txBody>
      </p:sp>
      <p:pic>
        <p:nvPicPr>
          <p:cNvPr id="3" name="Picture 2" descr="schematic.png"/>
          <p:cNvPicPr>
            <a:picLocks noChangeAspect="1"/>
          </p:cNvPicPr>
          <p:nvPr/>
        </p:nvPicPr>
        <p:blipFill>
          <a:blip r:embed="rId13"/>
          <a:stretch>
            <a:fillRect/>
          </a:stretch>
        </p:blipFill>
        <p:spPr>
          <a:xfrm>
            <a:off x="24033251" y="14477722"/>
            <a:ext cx="8242329" cy="6190469"/>
          </a:xfrm>
          <a:prstGeom prst="rect">
            <a:avLst/>
          </a:prstGeom>
        </p:spPr>
      </p:pic>
      <p:sp>
        <p:nvSpPr>
          <p:cNvPr id="4" name="TextBox 3"/>
          <p:cNvSpPr txBox="1"/>
          <p:nvPr/>
        </p:nvSpPr>
        <p:spPr>
          <a:xfrm>
            <a:off x="14426891" y="10043114"/>
            <a:ext cx="4198288" cy="349968"/>
          </a:xfrm>
          <a:prstGeom prst="rect">
            <a:avLst/>
          </a:prstGeom>
        </p:spPr>
        <p:txBody>
          <a:bodyPr rtlCol="0">
            <a:spAutoFit/>
          </a:bodyPr>
          <a:lstStyle/>
          <a:p>
            <a:pPr algn="ctr"/>
            <a:endParaRPr lang="en-US" dirty="0"/>
          </a:p>
        </p:txBody>
      </p:sp>
      <p:sp>
        <p:nvSpPr>
          <p:cNvPr id="5" name="TextBox 4"/>
          <p:cNvSpPr txBox="1"/>
          <p:nvPr/>
        </p:nvSpPr>
        <p:spPr>
          <a:xfrm>
            <a:off x="23629933" y="20736988"/>
            <a:ext cx="6299299" cy="378565"/>
          </a:xfrm>
          <a:prstGeom prst="rect">
            <a:avLst/>
          </a:prstGeom>
        </p:spPr>
        <p:txBody>
          <a:bodyPr rtlCol="0">
            <a:spAutoFit/>
          </a:bodyPr>
          <a:lstStyle/>
          <a:p>
            <a:pPr algn="ctr"/>
            <a:r>
              <a:rPr lang="en-US" sz="2000" b="1" dirty="0">
                <a:latin typeface="Calibri"/>
              </a:rPr>
              <a:t>Figure 3. </a:t>
            </a:r>
            <a:r>
              <a:rPr lang="en-US" sz="2000" dirty="0">
                <a:latin typeface="Calibri"/>
              </a:rPr>
              <a:t>Schematic of arduino daughter board</a:t>
            </a:r>
          </a:p>
        </p:txBody>
      </p:sp>
      <p:sp>
        <p:nvSpPr>
          <p:cNvPr id="45" name="Rectangle 6"/>
          <p:cNvSpPr>
            <a:spLocks noChangeArrowheads="1"/>
          </p:cNvSpPr>
          <p:nvPr/>
        </p:nvSpPr>
        <p:spPr bwMode="auto">
          <a:xfrm>
            <a:off x="23853514" y="9278077"/>
            <a:ext cx="82264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28600" tIns="228600" rIns="228600" bIns="228600" anchor="ctr" anchorCtr="1"/>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pt-BR" sz="4000" b="1">
                <a:latin typeface="Calibri" panose="020F0502020204030204" pitchFamily="34" charset="0"/>
              </a:rPr>
              <a:t>HIGH LEVEL DESIGN</a:t>
            </a:r>
            <a:endParaRPr lang="en-US" altLang="pt-BR" sz="4000" b="1" dirty="0">
              <a:latin typeface="Calibri" panose="020F0502020204030204" pitchFamily="34" charset="0"/>
            </a:endParaRPr>
          </a:p>
        </p:txBody>
      </p:sp>
      <p:sp>
        <p:nvSpPr>
          <p:cNvPr id="46" name="Rectangle 14"/>
          <p:cNvSpPr>
            <a:spLocks noChangeArrowheads="1"/>
          </p:cNvSpPr>
          <p:nvPr/>
        </p:nvSpPr>
        <p:spPr bwMode="auto">
          <a:xfrm>
            <a:off x="23975969" y="10217843"/>
            <a:ext cx="8226425" cy="4647426"/>
          </a:xfrm>
          <a:prstGeom prst="rect">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182880" rIns="182880" bIns="182880" anchor="t">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pt-BR" sz="2400" dirty="0">
                <a:latin typeface="Calibri" charset="0"/>
              </a:rPr>
              <a:t>Our embedded system (</a:t>
            </a:r>
            <a:r>
              <a:rPr lang="en-US" altLang="pt-BR" sz="2400" dirty="0" err="1">
                <a:latin typeface="Calibri" charset="0"/>
              </a:rPr>
              <a:t>SparkyStrip</a:t>
            </a:r>
            <a:r>
              <a:rPr lang="en-US" altLang="pt-BR" sz="2400" dirty="0">
                <a:latin typeface="Calibri" charset="0"/>
              </a:rPr>
              <a:t>) determines the power, power factor, and samples the current waveform. This current waveform is converted to the frequency domain where the harmonics are determined. These harmonics and the macro power consumption form the unique characteristics of each device plugged into our strip. These characteristics are sent to our server over </a:t>
            </a:r>
            <a:r>
              <a:rPr lang="en-US" altLang="pt-BR" sz="2400" dirty="0" err="1">
                <a:latin typeface="Calibri" charset="0"/>
              </a:rPr>
              <a:t>Wi-Fi</a:t>
            </a:r>
            <a:r>
              <a:rPr lang="en-US" altLang="pt-BR" sz="2400" dirty="0">
                <a:latin typeface="Calibri" charset="0"/>
              </a:rPr>
              <a:t> where they are loaded into our database and machine learning is used to identify what the plugged-in device is.  We will begin with identifying single devices then expand to many at once. </a:t>
            </a:r>
          </a:p>
          <a:p>
            <a:pPr hangingPunct="1">
              <a:lnSpc>
                <a:spcPct val="100000"/>
              </a:lnSpc>
            </a:pPr>
            <a:endParaRPr lang="en-US" altLang="pt-BR" sz="2000" dirty="0">
              <a:latin typeface="Calibri" panose="020F0502020204030204" pitchFamily="34" charset="0"/>
            </a:endParaRPr>
          </a:p>
          <a:p>
            <a:pPr hangingPunct="1">
              <a:lnSpc>
                <a:spcPct val="100000"/>
              </a:lnSpc>
            </a:pPr>
            <a:endParaRPr lang="en-US" altLang="pt-BR" dirty="0">
              <a:latin typeface="Calibri" panose="020F0502020204030204" pitchFamily="34" charset="0"/>
            </a:endParaRPr>
          </a:p>
        </p:txBody>
      </p:sp>
      <p:sp>
        <p:nvSpPr>
          <p:cNvPr id="6" name="TextBox 5"/>
          <p:cNvSpPr txBox="1"/>
          <p:nvPr/>
        </p:nvSpPr>
        <p:spPr>
          <a:xfrm>
            <a:off x="0" y="10744200"/>
            <a:ext cx="32918400" cy="349968"/>
          </a:xfrm>
          <a:prstGeom prst="rect">
            <a:avLst/>
          </a:prstGeom>
        </p:spPr>
        <p:txBody>
          <a:bodyPr rtlCol="0">
            <a:spAutoFit/>
          </a:bodyPr>
          <a:lstStyle/>
          <a:p>
            <a:endParaRPr lang="en-US"/>
          </a:p>
        </p:txBody>
      </p:sp>
      <p:sp>
        <p:nvSpPr>
          <p:cNvPr id="8" name="TextBox 7"/>
          <p:cNvSpPr txBox="1"/>
          <p:nvPr/>
        </p:nvSpPr>
        <p:spPr>
          <a:xfrm>
            <a:off x="0" y="10744200"/>
            <a:ext cx="32918400" cy="349968"/>
          </a:xfrm>
          <a:prstGeom prst="rect">
            <a:avLst/>
          </a:prstGeom>
        </p:spPr>
        <p:txBody>
          <a:bodyPr rtlCol="0">
            <a:spAutoFit/>
          </a:bodyPr>
          <a:lstStyle/>
          <a:p>
            <a:endParaRPr lang="en-US"/>
          </a:p>
        </p:txBody>
      </p:sp>
      <p:pic>
        <p:nvPicPr>
          <p:cNvPr id="10" name="Picture 9" descr="PinkSquidLogo.png"/>
          <p:cNvPicPr>
            <a:picLocks noChangeAspect="1"/>
          </p:cNvPicPr>
          <p:nvPr/>
        </p:nvPicPr>
        <p:blipFill>
          <a:blip r:embed="rId14"/>
          <a:stretch>
            <a:fillRect/>
          </a:stretch>
        </p:blipFill>
        <p:spPr>
          <a:xfrm>
            <a:off x="457200" y="4495800"/>
            <a:ext cx="4547414" cy="3393164"/>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pt-BR"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pt-BR"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741</Words>
  <Application>Microsoft Office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 Unicode MS</vt:lpstr>
      <vt:lpstr>Microsoft YaHei</vt:lpstr>
      <vt:lpstr>Arial</vt:lpstr>
      <vt:lpstr>Calibri</vt:lpstr>
      <vt:lpstr>Times New Roman</vt:lpstr>
      <vt:lpstr>Tema do Office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Edmund Loo</dc:creator>
  <cp:lastModifiedBy>Edmund Loo</cp:lastModifiedBy>
  <cp:revision>10</cp:revision>
  <cp:lastPrinted>1601-01-01T00:00:00Z</cp:lastPrinted>
  <dcterms:created xsi:type="dcterms:W3CDTF">1601-01-01T00:00:00Z</dcterms:created>
  <dcterms:modified xsi:type="dcterms:W3CDTF">2015-11-18T19:59:19Z</dcterms:modified>
</cp:coreProperties>
</file>