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4" d="100"/>
          <a:sy n="94" d="100"/>
        </p:scale>
        <p:origin x="-1284" y="17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2BA32-7C11-4A3C-95C2-A560AD975408}" type="datetimeFigureOut">
              <a:rPr lang="en-US" smtClean="0"/>
              <a:t>12/30/2013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D791-9206-4C75-8937-A0BEE20F8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511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2BA32-7C11-4A3C-95C2-A560AD975408}" type="datetimeFigureOut">
              <a:rPr lang="en-US" smtClean="0"/>
              <a:t>12/30/2013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D791-9206-4C75-8937-A0BEE20F8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528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2BA32-7C11-4A3C-95C2-A560AD975408}" type="datetimeFigureOut">
              <a:rPr lang="en-US" smtClean="0"/>
              <a:t>12/30/2013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D791-9206-4C75-8937-A0BEE20F8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403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2BA32-7C11-4A3C-95C2-A560AD975408}" type="datetimeFigureOut">
              <a:rPr lang="en-US" smtClean="0"/>
              <a:t>12/30/2013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D791-9206-4C75-8937-A0BEE20F8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673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2BA32-7C11-4A3C-95C2-A560AD975408}" type="datetimeFigureOut">
              <a:rPr lang="en-US" smtClean="0"/>
              <a:t>12/30/2013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D791-9206-4C75-8937-A0BEE20F8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891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2BA32-7C11-4A3C-95C2-A560AD975408}" type="datetimeFigureOut">
              <a:rPr lang="en-US" smtClean="0"/>
              <a:t>12/30/2013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D791-9206-4C75-8937-A0BEE20F8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578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2BA32-7C11-4A3C-95C2-A560AD975408}" type="datetimeFigureOut">
              <a:rPr lang="en-US" smtClean="0"/>
              <a:t>12/30/2013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D791-9206-4C75-8937-A0BEE20F8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313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2BA32-7C11-4A3C-95C2-A560AD975408}" type="datetimeFigureOut">
              <a:rPr lang="en-US" smtClean="0"/>
              <a:t>12/30/2013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D791-9206-4C75-8937-A0BEE20F8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748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2BA32-7C11-4A3C-95C2-A560AD975408}" type="datetimeFigureOut">
              <a:rPr lang="en-US" smtClean="0"/>
              <a:t>12/30/2013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D791-9206-4C75-8937-A0BEE20F8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196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2BA32-7C11-4A3C-95C2-A560AD975408}" type="datetimeFigureOut">
              <a:rPr lang="en-US" smtClean="0"/>
              <a:t>12/30/2013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D791-9206-4C75-8937-A0BEE20F8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344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2BA32-7C11-4A3C-95C2-A560AD975408}" type="datetimeFigureOut">
              <a:rPr lang="en-US" smtClean="0"/>
              <a:t>12/30/2013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D791-9206-4C75-8937-A0BEE20F8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68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22BA32-7C11-4A3C-95C2-A560AD975408}" type="datetimeFigureOut">
              <a:rPr lang="en-US" smtClean="0"/>
              <a:t>12/30/2013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DCD791-9206-4C75-8937-A0BEE20F8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560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patents/WO2011091444A1?cl=en" TargetMode="External"/><Relationship Id="rId2" Type="http://schemas.openxmlformats.org/officeDocument/2006/relationships/hyperlink" Target="http://www.google.com/patents/US20110196634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google.com/patents/US20130132008?dq=automatic+identification+appliance+evolution&amp;hl=en&amp;sa=X&amp;ei=fCTBUpDKMISs2wWOqoHIBA&amp;ved=0CAkQ6AEwA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Intelli</a:t>
            </a:r>
            <a:r>
              <a:rPr lang="en-US" dirty="0" smtClean="0"/>
              <a:t>-Home Electronics Interpreter (IHEI)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Young Min Kim</a:t>
            </a:r>
          </a:p>
          <a:p>
            <a:r>
              <a:rPr lang="en-US" dirty="0" smtClean="0"/>
              <a:t>29 Dec.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196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Common Load Recognition Features</a:t>
            </a:r>
          </a:p>
          <a:p>
            <a:pPr lvl="1"/>
            <a:r>
              <a:rPr lang="en-US" dirty="0" smtClean="0"/>
              <a:t>Power</a:t>
            </a:r>
          </a:p>
          <a:p>
            <a:pPr lvl="2"/>
            <a:r>
              <a:rPr lang="en-US" dirty="0" smtClean="0"/>
              <a:t>Real [Watt], Complex [VA]</a:t>
            </a:r>
          </a:p>
          <a:p>
            <a:pPr lvl="2"/>
            <a:r>
              <a:rPr lang="en-US" dirty="0" smtClean="0"/>
              <a:t>Reactive [VAR], Apparent [|VA|]</a:t>
            </a:r>
          </a:p>
          <a:p>
            <a:pPr lvl="2"/>
            <a:r>
              <a:rPr lang="en-US" dirty="0" smtClean="0"/>
              <a:t>Power factor [Real/Apparent]</a:t>
            </a:r>
          </a:p>
          <a:p>
            <a:pPr lvl="1"/>
            <a:r>
              <a:rPr lang="en-US" dirty="0" smtClean="0"/>
              <a:t>Current, Voltage </a:t>
            </a:r>
          </a:p>
          <a:p>
            <a:pPr lvl="2"/>
            <a:r>
              <a:rPr lang="en-US" dirty="0" smtClean="0"/>
              <a:t>Frequency, Period, Phase</a:t>
            </a:r>
          </a:p>
          <a:p>
            <a:pPr lvl="2"/>
            <a:r>
              <a:rPr lang="en-US" dirty="0" smtClean="0"/>
              <a:t>RMS (root mean squared)</a:t>
            </a:r>
          </a:p>
          <a:p>
            <a:pPr lvl="2"/>
            <a:r>
              <a:rPr lang="en-US" dirty="0" smtClean="0"/>
              <a:t>Harmonics, FFT</a:t>
            </a:r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22581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Notable Patent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Sony </a:t>
            </a:r>
            <a:r>
              <a:rPr lang="en-US" dirty="0" smtClean="0"/>
              <a:t>Corporation (2011) </a:t>
            </a:r>
            <a:r>
              <a:rPr lang="en-US" dirty="0" smtClean="0"/>
              <a:t>[1]</a:t>
            </a:r>
          </a:p>
          <a:p>
            <a:pPr lvl="1"/>
            <a:r>
              <a:rPr lang="en-US" dirty="0" smtClean="0"/>
              <a:t>Measures electrical characteristics at the outlet</a:t>
            </a:r>
          </a:p>
          <a:p>
            <a:pPr lvl="1"/>
            <a:r>
              <a:rPr lang="en-US" dirty="0" smtClean="0"/>
              <a:t>Compares the measured electrical characteristics to the stored characteristic of candidate device (database)</a:t>
            </a:r>
          </a:p>
          <a:p>
            <a:pPr lvl="1"/>
            <a:r>
              <a:rPr lang="en-US" dirty="0" smtClean="0"/>
              <a:t>Unique electrical characteristics information stored in the database are </a:t>
            </a:r>
          </a:p>
          <a:p>
            <a:pPr lvl="2"/>
            <a:r>
              <a:rPr lang="en-US" u="sng" dirty="0" smtClean="0"/>
              <a:t>input reflection coefficient</a:t>
            </a:r>
            <a:endParaRPr lang="en-US" dirty="0"/>
          </a:p>
          <a:p>
            <a:pPr lvl="2"/>
            <a:r>
              <a:rPr lang="en-US" u="sng" dirty="0" smtClean="0"/>
              <a:t>line cycle frequency</a:t>
            </a:r>
          </a:p>
          <a:p>
            <a:pPr marL="914400" lvl="2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164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Notable Patent Features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Geneva </a:t>
            </a:r>
            <a:r>
              <a:rPr lang="en-US" dirty="0" err="1" smtClean="0"/>
              <a:t>Cleantech</a:t>
            </a:r>
            <a:r>
              <a:rPr lang="en-US" dirty="0" smtClean="0"/>
              <a:t> Inc. </a:t>
            </a:r>
            <a:r>
              <a:rPr lang="en-US" dirty="0" smtClean="0"/>
              <a:t>(2011) [2</a:t>
            </a:r>
            <a:r>
              <a:rPr lang="en-US" dirty="0" smtClean="0"/>
              <a:t>]</a:t>
            </a:r>
          </a:p>
          <a:p>
            <a:pPr lvl="1"/>
            <a:r>
              <a:rPr lang="en-US" dirty="0" smtClean="0"/>
              <a:t>Automatic detection of appliances/devices</a:t>
            </a:r>
          </a:p>
          <a:p>
            <a:pPr lvl="1"/>
            <a:r>
              <a:rPr lang="en-US" dirty="0" smtClean="0"/>
              <a:t>Methods/algorithms for identification disclosed</a:t>
            </a:r>
          </a:p>
          <a:p>
            <a:pPr lvl="1"/>
            <a:r>
              <a:rPr lang="en-US" dirty="0" smtClean="0"/>
              <a:t>Unique features collected by monitoring devices coupled to a power supply:</a:t>
            </a:r>
          </a:p>
          <a:p>
            <a:pPr lvl="2"/>
            <a:r>
              <a:rPr lang="en-US" u="sng" dirty="0" smtClean="0"/>
              <a:t>Energy</a:t>
            </a:r>
            <a:r>
              <a:rPr lang="en-US" dirty="0" smtClean="0"/>
              <a:t> (active, reactive)</a:t>
            </a:r>
          </a:p>
          <a:p>
            <a:pPr lvl="2"/>
            <a:r>
              <a:rPr lang="en-US" u="sng" dirty="0" smtClean="0"/>
              <a:t>Total Harmonic Distortion </a:t>
            </a:r>
            <a:r>
              <a:rPr lang="en-US" dirty="0" smtClean="0"/>
              <a:t>(ratio of the sum of all harmonic components to the power of fundamental frequency)</a:t>
            </a:r>
          </a:p>
        </p:txBody>
      </p:sp>
    </p:spTree>
    <p:extLst>
      <p:ext uri="{BB962C8B-B14F-4D97-AF65-F5344CB8AC3E}">
        <p14:creationId xmlns:p14="http://schemas.microsoft.com/office/powerpoint/2010/main" val="4026887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Notable Patent Features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Telecom Italia, </a:t>
            </a:r>
            <a:r>
              <a:rPr lang="en-US" dirty="0" smtClean="0"/>
              <a:t>S.P.A (2013) </a:t>
            </a:r>
            <a:r>
              <a:rPr lang="en-US" dirty="0" smtClean="0"/>
              <a:t>[3]</a:t>
            </a:r>
          </a:p>
          <a:p>
            <a:pPr lvl="1"/>
            <a:r>
              <a:rPr lang="en-US" dirty="0" smtClean="0"/>
              <a:t>Home automation through automatic identification of device/appliance (*same focus)</a:t>
            </a:r>
            <a:endParaRPr lang="en-US" dirty="0"/>
          </a:p>
          <a:p>
            <a:pPr lvl="1"/>
            <a:r>
              <a:rPr lang="en-US" dirty="0" smtClean="0"/>
              <a:t>Using </a:t>
            </a:r>
            <a:r>
              <a:rPr lang="en-US" u="sng" dirty="0" smtClean="0"/>
              <a:t>cross-correlation</a:t>
            </a:r>
            <a:r>
              <a:rPr lang="en-US" dirty="0" smtClean="0"/>
              <a:t> method between the monitored electrical characteristic and a reference pattern of a possible candidate</a:t>
            </a:r>
          </a:p>
          <a:p>
            <a:pPr lvl="1"/>
            <a:r>
              <a:rPr lang="en-US" dirty="0" smtClean="0"/>
              <a:t>Ex. If the calculated correlation between the monitored device and predicted reference is close to </a:t>
            </a:r>
            <a:r>
              <a:rPr lang="en-US" u="sng" dirty="0" smtClean="0"/>
              <a:t>0</a:t>
            </a:r>
            <a:r>
              <a:rPr lang="en-US" dirty="0" smtClean="0"/>
              <a:t>, then </a:t>
            </a:r>
            <a:r>
              <a:rPr lang="en-US" u="sng" dirty="0" smtClean="0"/>
              <a:t>no</a:t>
            </a:r>
            <a:r>
              <a:rPr lang="en-US" dirty="0" smtClean="0"/>
              <a:t> relationship. </a:t>
            </a:r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68073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Patent 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[1]</a:t>
            </a:r>
            <a:r>
              <a:rPr lang="en-US" u="sng" dirty="0" smtClean="0">
                <a:hlinkClick r:id="rId2"/>
              </a:rPr>
              <a:t>http</a:t>
            </a:r>
            <a:r>
              <a:rPr lang="en-US" u="sng" dirty="0">
                <a:hlinkClick r:id="rId2"/>
              </a:rPr>
              <a:t>://</a:t>
            </a:r>
            <a:r>
              <a:rPr lang="en-US" u="sng" dirty="0" smtClean="0">
                <a:hlinkClick r:id="rId2"/>
              </a:rPr>
              <a:t>www.google.com/patents/US20110196634</a:t>
            </a:r>
            <a:endParaRPr lang="en-US" u="sng" dirty="0" smtClean="0"/>
          </a:p>
          <a:p>
            <a:r>
              <a:rPr lang="en-US" dirty="0" smtClean="0"/>
              <a:t>[2]</a:t>
            </a:r>
            <a:r>
              <a:rPr lang="en-US" u="sng" dirty="0" smtClean="0">
                <a:hlinkClick r:id="rId3"/>
              </a:rPr>
              <a:t>http</a:t>
            </a:r>
            <a:r>
              <a:rPr lang="en-US" u="sng" dirty="0">
                <a:hlinkClick r:id="rId3"/>
              </a:rPr>
              <a:t>://</a:t>
            </a:r>
            <a:r>
              <a:rPr lang="en-US" u="sng" dirty="0" smtClean="0">
                <a:hlinkClick r:id="rId3"/>
              </a:rPr>
              <a:t>www.google.com/patents/WO2011091444A1?cl=en</a:t>
            </a:r>
            <a:endParaRPr lang="en-US" u="sng" dirty="0" smtClean="0"/>
          </a:p>
          <a:p>
            <a:r>
              <a:rPr lang="en-US" dirty="0" smtClean="0"/>
              <a:t>[3]</a:t>
            </a:r>
            <a:r>
              <a:rPr lang="en-US" u="sng" dirty="0">
                <a:hlinkClick r:id="rId4"/>
              </a:rPr>
              <a:t> http://www.google.com/patents/US20130132008?dq=automatic+identification+appliance+evolution&amp;hl=en&amp;sa=X&amp;ei=fCTBUpDKMISs2wWOqoHIBA&amp;ved=0CAkQ6AEwAg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2402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470</TotalTime>
  <Words>245</Words>
  <Application>Microsoft Office PowerPoint</Application>
  <PresentationFormat>On-screen Show (4:3)</PresentationFormat>
  <Paragraphs>35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Intelli-Home Electronics Interpreter (IHEI)</vt:lpstr>
      <vt:lpstr>PowerPoint Presentation</vt:lpstr>
      <vt:lpstr>Notable Patent Features</vt:lpstr>
      <vt:lpstr>Notable Patent Features (cont.)</vt:lpstr>
      <vt:lpstr>Notable Patent Features (cont.)</vt:lpstr>
      <vt:lpstr>Patent Links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Intelli-Home Electronics Interpreter (IHEI)</dc:title>
  <dc:creator>0min</dc:creator>
  <cp:lastModifiedBy>*</cp:lastModifiedBy>
  <cp:revision>12</cp:revision>
  <dcterms:created xsi:type="dcterms:W3CDTF">2013-12-30T07:54:01Z</dcterms:created>
  <dcterms:modified xsi:type="dcterms:W3CDTF">2013-12-30T22:09:22Z</dcterms:modified>
</cp:coreProperties>
</file>