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hristopher\AppData\Local\Temp\Decibel%20Voltage%20Decay%20over%20Distance%20Experimen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Christopher\AppData\Local\Temp\Decibel%20Voltage%20Decay%20over%20Distance%20Experimen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Christopher\AppData\Local\Temp\Decibel%20Voltage%20Decay%20over%20Distance%20Experimen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Christopher\AppData\Local\Temp\Decibel%20Voltage%20Decay%20over%20Distance%20Experim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1075540215007372"/>
          <c:y val="2.4806990589590946E-2"/>
          <c:w val="0.74927839499514615"/>
          <c:h val="0.85303181614493329"/>
        </c:manualLayout>
      </c:layout>
      <c:lineChart>
        <c:grouping val="standard"/>
        <c:ser>
          <c:idx val="0"/>
          <c:order val="0"/>
          <c:marker>
            <c:symbol val="none"/>
          </c:marker>
          <c:cat>
            <c:strRef>
              <c:f>Sheet2!$A$2:$A$10</c:f>
              <c:strCache>
                <c:ptCount val="9"/>
                <c:pt idx="0">
                  <c:v>0 ft</c:v>
                </c:pt>
                <c:pt idx="1">
                  <c:v>12 ft</c:v>
                </c:pt>
                <c:pt idx="2">
                  <c:v>24 ft</c:v>
                </c:pt>
                <c:pt idx="3">
                  <c:v>36 ft</c:v>
                </c:pt>
                <c:pt idx="4">
                  <c:v>48 ft</c:v>
                </c:pt>
                <c:pt idx="5">
                  <c:v>60 ft</c:v>
                </c:pt>
                <c:pt idx="6">
                  <c:v>72 ft</c:v>
                </c:pt>
                <c:pt idx="7">
                  <c:v>84 ft</c:v>
                </c:pt>
                <c:pt idx="8">
                  <c:v>96 ft</c:v>
                </c:pt>
              </c:strCache>
            </c:strRef>
          </c:cat>
          <c:val>
            <c:numRef>
              <c:f>Sheet2!$B$2:$B$10</c:f>
              <c:numCache>
                <c:formatCode>General</c:formatCode>
                <c:ptCount val="9"/>
                <c:pt idx="0">
                  <c:v>20.8</c:v>
                </c:pt>
                <c:pt idx="1">
                  <c:v>20.8</c:v>
                </c:pt>
                <c:pt idx="2">
                  <c:v>20.7</c:v>
                </c:pt>
                <c:pt idx="3">
                  <c:v>20.6</c:v>
                </c:pt>
                <c:pt idx="4">
                  <c:v>20.6</c:v>
                </c:pt>
                <c:pt idx="5">
                  <c:v>20.5</c:v>
                </c:pt>
                <c:pt idx="6">
                  <c:v>20.5</c:v>
                </c:pt>
                <c:pt idx="7">
                  <c:v>20.399999999999999</c:v>
                </c:pt>
                <c:pt idx="8">
                  <c:v>20.3</c:v>
                </c:pt>
              </c:numCache>
            </c:numRef>
          </c:val>
        </c:ser>
        <c:dLbls/>
        <c:marker val="1"/>
        <c:axId val="103084416"/>
        <c:axId val="103085952"/>
      </c:lineChart>
      <c:catAx>
        <c:axId val="103084416"/>
        <c:scaling>
          <c:orientation val="minMax"/>
        </c:scaling>
        <c:axPos val="b"/>
        <c:tickLblPos val="nextTo"/>
        <c:crossAx val="103085952"/>
        <c:crosses val="autoZero"/>
        <c:auto val="1"/>
        <c:lblAlgn val="ctr"/>
        <c:lblOffset val="100"/>
      </c:catAx>
      <c:valAx>
        <c:axId val="103085952"/>
        <c:scaling>
          <c:orientation val="minMax"/>
        </c:scaling>
        <c:axPos val="l"/>
        <c:majorGridlines/>
        <c:numFmt formatCode="General" sourceLinked="1"/>
        <c:tickLblPos val="nextTo"/>
        <c:crossAx val="103084416"/>
        <c:crosses val="autoZero"/>
        <c:crossBetween val="between"/>
      </c:valAx>
    </c:plotArea>
    <c:legend>
      <c:legendPos val="r"/>
      <c:layout/>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cat>
            <c:strRef>
              <c:f>Sheet2!$L$2:$L$10</c:f>
              <c:strCache>
                <c:ptCount val="9"/>
                <c:pt idx="0">
                  <c:v>0 ft</c:v>
                </c:pt>
                <c:pt idx="1">
                  <c:v>12 ft</c:v>
                </c:pt>
                <c:pt idx="2">
                  <c:v>24 ft</c:v>
                </c:pt>
                <c:pt idx="3">
                  <c:v>36 ft</c:v>
                </c:pt>
                <c:pt idx="4">
                  <c:v>48 ft</c:v>
                </c:pt>
                <c:pt idx="5">
                  <c:v>60 ft</c:v>
                </c:pt>
                <c:pt idx="6">
                  <c:v>72 ft</c:v>
                </c:pt>
                <c:pt idx="7">
                  <c:v>84 ft</c:v>
                </c:pt>
                <c:pt idx="8">
                  <c:v>96 ft</c:v>
                </c:pt>
              </c:strCache>
            </c:strRef>
          </c:cat>
          <c:val>
            <c:numRef>
              <c:f>Sheet2!$M$2:$M$10</c:f>
              <c:numCache>
                <c:formatCode>General</c:formatCode>
                <c:ptCount val="9"/>
                <c:pt idx="0">
                  <c:v>0</c:v>
                </c:pt>
                <c:pt idx="1">
                  <c:v>0</c:v>
                </c:pt>
                <c:pt idx="2">
                  <c:v>-4.1859790116876759E-2</c:v>
                </c:pt>
                <c:pt idx="3">
                  <c:v>-8.3922291872162727E-2</c:v>
                </c:pt>
                <c:pt idx="4">
                  <c:v>-8.3922291872162727E-2</c:v>
                </c:pt>
                <c:pt idx="5">
                  <c:v>-0.12618947814014553</c:v>
                </c:pt>
                <c:pt idx="6">
                  <c:v>-0.12618947814014553</c:v>
                </c:pt>
                <c:pt idx="7">
                  <c:v>-0.16866335073725724</c:v>
                </c:pt>
                <c:pt idx="8">
                  <c:v>-0.21134594099097292</c:v>
                </c:pt>
              </c:numCache>
            </c:numRef>
          </c:val>
        </c:ser>
        <c:dLbls/>
        <c:marker val="1"/>
        <c:axId val="105400192"/>
        <c:axId val="105401728"/>
      </c:lineChart>
      <c:catAx>
        <c:axId val="105400192"/>
        <c:scaling>
          <c:orientation val="minMax"/>
        </c:scaling>
        <c:axPos val="b"/>
        <c:tickLblPos val="nextTo"/>
        <c:crossAx val="105401728"/>
        <c:crosses val="autoZero"/>
        <c:auto val="1"/>
        <c:lblAlgn val="ctr"/>
        <c:lblOffset val="100"/>
      </c:catAx>
      <c:valAx>
        <c:axId val="105401728"/>
        <c:scaling>
          <c:orientation val="minMax"/>
        </c:scaling>
        <c:axPos val="l"/>
        <c:majorGridlines/>
        <c:numFmt formatCode="General" sourceLinked="1"/>
        <c:tickLblPos val="nextTo"/>
        <c:crossAx val="105400192"/>
        <c:crosses val="autoZero"/>
        <c:crossBetween val="between"/>
      </c:valAx>
    </c:plotArea>
    <c:legend>
      <c:legendPos val="r"/>
      <c:layout/>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cat>
            <c:strRef>
              <c:f>Sheet2!$F$2:$F$9</c:f>
              <c:strCache>
                <c:ptCount val="8"/>
                <c:pt idx="0">
                  <c:v>12 ft</c:v>
                </c:pt>
                <c:pt idx="1">
                  <c:v>24 ft</c:v>
                </c:pt>
                <c:pt idx="2">
                  <c:v>36 ft</c:v>
                </c:pt>
                <c:pt idx="3">
                  <c:v>48 ft</c:v>
                </c:pt>
                <c:pt idx="4">
                  <c:v>60 ft</c:v>
                </c:pt>
                <c:pt idx="5">
                  <c:v>72 ft</c:v>
                </c:pt>
                <c:pt idx="6">
                  <c:v>84 ft</c:v>
                </c:pt>
                <c:pt idx="7">
                  <c:v>96 ft</c:v>
                </c:pt>
              </c:strCache>
            </c:strRef>
          </c:cat>
          <c:val>
            <c:numRef>
              <c:f>Sheet2!$G$2:$G$9</c:f>
              <c:numCache>
                <c:formatCode>General</c:formatCode>
                <c:ptCount val="8"/>
                <c:pt idx="0">
                  <c:v>59.1</c:v>
                </c:pt>
                <c:pt idx="1">
                  <c:v>58.7</c:v>
                </c:pt>
                <c:pt idx="2">
                  <c:v>58.4</c:v>
                </c:pt>
                <c:pt idx="3">
                  <c:v>57.8</c:v>
                </c:pt>
                <c:pt idx="4">
                  <c:v>57.3</c:v>
                </c:pt>
                <c:pt idx="5">
                  <c:v>56.949999999999996</c:v>
                </c:pt>
                <c:pt idx="6">
                  <c:v>56.5</c:v>
                </c:pt>
                <c:pt idx="7">
                  <c:v>56.2</c:v>
                </c:pt>
              </c:numCache>
            </c:numRef>
          </c:val>
        </c:ser>
        <c:dLbls/>
        <c:marker val="1"/>
        <c:axId val="105996288"/>
        <c:axId val="105997824"/>
      </c:lineChart>
      <c:catAx>
        <c:axId val="105996288"/>
        <c:scaling>
          <c:orientation val="minMax"/>
        </c:scaling>
        <c:axPos val="b"/>
        <c:tickLblPos val="nextTo"/>
        <c:crossAx val="105997824"/>
        <c:crosses val="autoZero"/>
        <c:auto val="1"/>
        <c:lblAlgn val="ctr"/>
        <c:lblOffset val="100"/>
      </c:catAx>
      <c:valAx>
        <c:axId val="105997824"/>
        <c:scaling>
          <c:orientation val="minMax"/>
        </c:scaling>
        <c:axPos val="l"/>
        <c:majorGridlines/>
        <c:numFmt formatCode="General" sourceLinked="1"/>
        <c:tickLblPos val="nextTo"/>
        <c:crossAx val="105996288"/>
        <c:crosses val="autoZero"/>
        <c:crossBetween val="between"/>
      </c:valAx>
    </c:plotArea>
    <c:legend>
      <c:legendPos val="r"/>
      <c:layout/>
    </c:legend>
    <c:plotVisOnly val="1"/>
    <c:dispBlanksAs val="gap"/>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cat>
            <c:strRef>
              <c:f>Sheet2!$O$2:$O$9</c:f>
              <c:strCache>
                <c:ptCount val="8"/>
                <c:pt idx="0">
                  <c:v>12 ft</c:v>
                </c:pt>
                <c:pt idx="1">
                  <c:v>24 ft</c:v>
                </c:pt>
                <c:pt idx="2">
                  <c:v>36 ft</c:v>
                </c:pt>
                <c:pt idx="3">
                  <c:v>48 ft</c:v>
                </c:pt>
                <c:pt idx="4">
                  <c:v>60 ft</c:v>
                </c:pt>
                <c:pt idx="5">
                  <c:v>72 ft</c:v>
                </c:pt>
                <c:pt idx="6">
                  <c:v>84 ft</c:v>
                </c:pt>
                <c:pt idx="7">
                  <c:v>96 ft</c:v>
                </c:pt>
              </c:strCache>
            </c:strRef>
          </c:cat>
          <c:val>
            <c:numRef>
              <c:f>Sheet2!$P$2:$P$9</c:f>
              <c:numCache>
                <c:formatCode>General</c:formatCode>
                <c:ptCount val="8"/>
                <c:pt idx="0">
                  <c:v>0</c:v>
                </c:pt>
                <c:pt idx="1">
                  <c:v>-5.8987592672817626E-2</c:v>
                </c:pt>
                <c:pt idx="2">
                  <c:v>-0.10349267537711757</c:v>
                </c:pt>
                <c:pt idx="3">
                  <c:v>-0.19319284921452648</c:v>
                </c:pt>
                <c:pt idx="4">
                  <c:v>-0.26865717827730862</c:v>
                </c:pt>
                <c:pt idx="5">
                  <c:v>-0.32187504932272387</c:v>
                </c:pt>
                <c:pt idx="6">
                  <c:v>-0.39078066123633737</c:v>
                </c:pt>
                <c:pt idx="7">
                  <c:v>-0.4370233062438853</c:v>
                </c:pt>
              </c:numCache>
            </c:numRef>
          </c:val>
        </c:ser>
        <c:dLbls/>
        <c:marker val="1"/>
        <c:axId val="106034688"/>
        <c:axId val="106036224"/>
      </c:lineChart>
      <c:catAx>
        <c:axId val="106034688"/>
        <c:scaling>
          <c:orientation val="minMax"/>
        </c:scaling>
        <c:axPos val="b"/>
        <c:tickLblPos val="nextTo"/>
        <c:crossAx val="106036224"/>
        <c:crosses val="autoZero"/>
        <c:auto val="1"/>
        <c:lblAlgn val="ctr"/>
        <c:lblOffset val="100"/>
      </c:catAx>
      <c:valAx>
        <c:axId val="106036224"/>
        <c:scaling>
          <c:orientation val="minMax"/>
        </c:scaling>
        <c:axPos val="l"/>
        <c:majorGridlines/>
        <c:numFmt formatCode="General" sourceLinked="1"/>
        <c:tickLblPos val="nextTo"/>
        <c:crossAx val="106034688"/>
        <c:crosses val="autoZero"/>
        <c:crossBetween val="between"/>
      </c:valAx>
    </c:plotArea>
    <c:legend>
      <c:legendPos val="r"/>
      <c:layout/>
    </c:legend>
    <c:plotVisOnly val="1"/>
    <c:dispBlanksAs val="gap"/>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B6FF664-3A6B-4906-9C02-E665182BB56A}" type="datetimeFigureOut">
              <a:rPr lang="en-US" smtClean="0"/>
              <a:pPr/>
              <a:t>6/3/2013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9CA3230-6874-4E14-BDB8-403C9A40DB8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6FF664-3A6B-4906-9C02-E665182BB56A}"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A3230-6874-4E14-BDB8-403C9A40DB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6FF664-3A6B-4906-9C02-E665182BB56A}"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A3230-6874-4E14-BDB8-403C9A40DB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6FF664-3A6B-4906-9C02-E665182BB56A}"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A3230-6874-4E14-BDB8-403C9A40DB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B6FF664-3A6B-4906-9C02-E665182BB56A}"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A3230-6874-4E14-BDB8-403C9A40DB8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6FF664-3A6B-4906-9C02-E665182BB56A}" type="datetimeFigureOut">
              <a:rPr lang="en-US" smtClean="0"/>
              <a:pPr/>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A3230-6874-4E14-BDB8-403C9A40DB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B6FF664-3A6B-4906-9C02-E665182BB56A}" type="datetimeFigureOut">
              <a:rPr lang="en-US" smtClean="0"/>
              <a:pPr/>
              <a:t>6/3/2013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A3230-6874-4E14-BDB8-403C9A40DB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B6FF664-3A6B-4906-9C02-E665182BB56A}" type="datetimeFigureOut">
              <a:rPr lang="en-US" smtClean="0"/>
              <a:pPr/>
              <a:t>6/3/2013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A3230-6874-4E14-BDB8-403C9A40DB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FF664-3A6B-4906-9C02-E665182BB56A}" type="datetimeFigureOut">
              <a:rPr lang="en-US" smtClean="0"/>
              <a:pPr/>
              <a:t>6/3/2013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CA3230-6874-4E14-BDB8-403C9A40DB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6FF664-3A6B-4906-9C02-E665182BB56A}" type="datetimeFigureOut">
              <a:rPr lang="en-US" smtClean="0"/>
              <a:pPr/>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A3230-6874-4E14-BDB8-403C9A40DB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6FF664-3A6B-4906-9C02-E665182BB56A}" type="datetimeFigureOut">
              <a:rPr lang="en-US" smtClean="0"/>
              <a:pPr/>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9CA3230-6874-4E14-BDB8-403C9A40DB8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B6FF664-3A6B-4906-9C02-E665182BB56A}" type="datetimeFigureOut">
              <a:rPr lang="en-US" smtClean="0"/>
              <a:pPr/>
              <a:t>6/3/2013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9CA3230-6874-4E14-BDB8-403C9A40DB8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Team </a:t>
            </a:r>
            <a:r>
              <a:rPr lang="en-US" dirty="0" smtClean="0"/>
              <a:t>Energy </a:t>
            </a:r>
            <a:r>
              <a:rPr lang="en-US" dirty="0" smtClean="0"/>
              <a:t>Management Systems Presentation</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Upamanyu</a:t>
            </a:r>
            <a:r>
              <a:rPr lang="en-US" dirty="0" smtClean="0"/>
              <a:t> </a:t>
            </a:r>
            <a:r>
              <a:rPr lang="en-US" dirty="0" err="1" smtClean="0"/>
              <a:t>Sundaram</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90600" y="3352800"/>
            <a:ext cx="1743075" cy="2809875"/>
          </a:xfrm>
          <a:prstGeom prst="rect">
            <a:avLst/>
          </a:prstGeom>
          <a:noFill/>
          <a:ln w="9525">
            <a:noFill/>
            <a:miter lim="800000"/>
            <a:headEnd/>
            <a:tailEnd/>
          </a:ln>
        </p:spPr>
      </p:pic>
    </p:spTree>
    <p:extLst>
      <p:ext uri="{BB962C8B-B14F-4D97-AF65-F5344CB8AC3E}">
        <p14:creationId xmlns:p14="http://schemas.microsoft.com/office/powerpoint/2010/main" xmlns="" val="724696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and future actions</a:t>
            </a:r>
            <a:endParaRPr lang="en-US" dirty="0"/>
          </a:p>
        </p:txBody>
      </p:sp>
      <p:sp>
        <p:nvSpPr>
          <p:cNvPr id="3" name="Content Placeholder 2"/>
          <p:cNvSpPr>
            <a:spLocks noGrp="1"/>
          </p:cNvSpPr>
          <p:nvPr>
            <p:ph idx="1"/>
          </p:nvPr>
        </p:nvSpPr>
        <p:spPr/>
        <p:txBody>
          <a:bodyPr>
            <a:normAutofit lnSpcReduction="10000"/>
          </a:bodyPr>
          <a:lstStyle/>
          <a:p>
            <a:r>
              <a:rPr lang="en-US" dirty="0" smtClean="0"/>
              <a:t>The results seem to be linear, so as of now I am assuming there is somewhat of a linear correlation between voltage decibel decay and distance for an appliance</a:t>
            </a:r>
          </a:p>
          <a:p>
            <a:pPr lvl="1"/>
            <a:r>
              <a:rPr lang="en-US" dirty="0" smtClean="0"/>
              <a:t>Not sure until more devices are tested</a:t>
            </a:r>
          </a:p>
          <a:p>
            <a:r>
              <a:rPr lang="en-US" dirty="0" smtClean="0"/>
              <a:t>Future actions include testing more devices to maybe show a more significant correlation </a:t>
            </a:r>
            <a:endParaRPr lang="en-US" dirty="0"/>
          </a:p>
          <a:p>
            <a:r>
              <a:rPr lang="en-US" dirty="0" smtClean="0"/>
              <a:t>Using the date, create a general equation of some sort based off of the decibel decay detected in the voltage of a device in order to determine its distance away from power source</a:t>
            </a:r>
          </a:p>
        </p:txBody>
      </p:sp>
    </p:spTree>
    <p:extLst>
      <p:ext uri="{BB962C8B-B14F-4D97-AF65-F5344CB8AC3E}">
        <p14:creationId xmlns:p14="http://schemas.microsoft.com/office/powerpoint/2010/main" xmlns="" val="317471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Research into Time Domain </a:t>
            </a:r>
            <a:r>
              <a:rPr lang="en-US" dirty="0" err="1" smtClean="0"/>
              <a:t>Reflectometers</a:t>
            </a:r>
            <a:endParaRPr lang="en-US" dirty="0"/>
          </a:p>
        </p:txBody>
      </p:sp>
      <p:sp>
        <p:nvSpPr>
          <p:cNvPr id="3" name="Content Placeholder 2"/>
          <p:cNvSpPr>
            <a:spLocks noGrp="1"/>
          </p:cNvSpPr>
          <p:nvPr>
            <p:ph idx="1"/>
          </p:nvPr>
        </p:nvSpPr>
        <p:spPr/>
        <p:txBody>
          <a:bodyPr>
            <a:normAutofit/>
          </a:bodyPr>
          <a:lstStyle/>
          <a:p>
            <a:r>
              <a:rPr lang="en-US" dirty="0" smtClean="0"/>
              <a:t>A time-domain </a:t>
            </a:r>
            <a:r>
              <a:rPr lang="en-US" dirty="0" err="1" smtClean="0"/>
              <a:t>reflectometer</a:t>
            </a:r>
            <a:r>
              <a:rPr lang="en-US" dirty="0" smtClean="0"/>
              <a:t> (TDR) is an electronic instrument used to locate faults in metallic cables (for example, twisted wire pairs).</a:t>
            </a:r>
          </a:p>
          <a:p>
            <a:r>
              <a:rPr lang="en-US" dirty="0" smtClean="0"/>
              <a:t>It can help you determine IF you have a cable problem, not what the problem is.</a:t>
            </a:r>
          </a:p>
          <a:p>
            <a:r>
              <a:rPr lang="en-US" dirty="0" smtClean="0"/>
              <a:t>Its use in </a:t>
            </a:r>
            <a:r>
              <a:rPr lang="en-US" dirty="0" err="1" smtClean="0"/>
              <a:t>Calplug</a:t>
            </a:r>
            <a:r>
              <a:rPr lang="en-US" dirty="0" smtClean="0"/>
              <a:t>, specifically my research into voltage decibel decay, would be limited, most TDRs</a:t>
            </a:r>
            <a:r>
              <a:rPr lang="en-US" dirty="0"/>
              <a:t> </a:t>
            </a:r>
            <a:r>
              <a:rPr lang="en-US" dirty="0" smtClean="0"/>
              <a:t>work by way of sending a pulse through the cable, and as the pulse reaches its destination, it sends an echo back which is analyzed to show location of fault</a:t>
            </a:r>
          </a:p>
        </p:txBody>
      </p:sp>
    </p:spTree>
    <p:extLst>
      <p:ext uri="{BB962C8B-B14F-4D97-AF65-F5344CB8AC3E}">
        <p14:creationId xmlns:p14="http://schemas.microsoft.com/office/powerpoint/2010/main" xmlns="" val="3826980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Time Domain </a:t>
            </a:r>
            <a:r>
              <a:rPr lang="en-US" dirty="0" err="1" smtClean="0"/>
              <a:t>Reflectometers</a:t>
            </a:r>
            <a:r>
              <a:rPr lang="en-US" dirty="0" smtClean="0"/>
              <a:t> – Voltage Decibel Decay</a:t>
            </a:r>
            <a:endParaRPr lang="en-US" dirty="0"/>
          </a:p>
        </p:txBody>
      </p:sp>
      <p:sp>
        <p:nvSpPr>
          <p:cNvPr id="3" name="Content Placeholder 2"/>
          <p:cNvSpPr>
            <a:spLocks noGrp="1"/>
          </p:cNvSpPr>
          <p:nvPr>
            <p:ph idx="1"/>
          </p:nvPr>
        </p:nvSpPr>
        <p:spPr>
          <a:xfrm>
            <a:off x="457200" y="1752600"/>
            <a:ext cx="8229600" cy="4525963"/>
          </a:xfrm>
        </p:spPr>
        <p:txBody>
          <a:bodyPr>
            <a:noAutofit/>
          </a:bodyPr>
          <a:lstStyle/>
          <a:p>
            <a:r>
              <a:rPr lang="en-US" sz="2000" dirty="0" smtClean="0"/>
              <a:t>The use I would have for a TDR is for measuring the echo pulse that is emitted back to determine the damped voltage</a:t>
            </a:r>
          </a:p>
          <a:p>
            <a:r>
              <a:rPr lang="en-US" sz="2000" dirty="0" smtClean="0"/>
              <a:t>Using these measurements and the formula DB = 20log(</a:t>
            </a:r>
            <a:r>
              <a:rPr lang="en-US" sz="2000" dirty="0" err="1" smtClean="0"/>
              <a:t>V_output</a:t>
            </a:r>
            <a:r>
              <a:rPr lang="en-US" sz="2000" dirty="0" smtClean="0"/>
              <a:t>/</a:t>
            </a:r>
            <a:r>
              <a:rPr lang="en-US" sz="2000" dirty="0" err="1" smtClean="0"/>
              <a:t>V_input</a:t>
            </a:r>
            <a:r>
              <a:rPr lang="en-US" sz="2000" dirty="0" smtClean="0"/>
              <a:t>) we would be able to calculate the decay in decibels over a distance</a:t>
            </a:r>
          </a:p>
          <a:p>
            <a:r>
              <a:rPr lang="en-US" sz="2000" b="1" dirty="0" err="1" smtClean="0"/>
              <a:t>Megger</a:t>
            </a:r>
            <a:r>
              <a:rPr lang="en-US" sz="2000" b="1" dirty="0" smtClean="0"/>
              <a:t> TDR900 Hand Held Time Domain </a:t>
            </a:r>
            <a:r>
              <a:rPr lang="en-US" sz="2000" b="1" dirty="0" err="1" smtClean="0"/>
              <a:t>Reflectometer</a:t>
            </a:r>
            <a:r>
              <a:rPr lang="en-US" sz="2000" b="1" dirty="0" smtClean="0"/>
              <a:t> and Cable Length Meter</a:t>
            </a:r>
            <a:r>
              <a:rPr lang="en-US" sz="2000" dirty="0" smtClean="0"/>
              <a:t> – This is the device Team EMS is thinking about purchasing, it will allow us to measure cable length by sending a pulse and measuring the echo; it is pricey, $350</a:t>
            </a:r>
            <a:endParaRPr lang="en-US" sz="2000" dirty="0"/>
          </a:p>
          <a:p>
            <a:r>
              <a:rPr lang="en-US" sz="2000" dirty="0" smtClean="0"/>
              <a:t>I would use this device for measuring decibel decay, however, that is about it for now. It could potentially be used in the future for finding faults in wiring over long distances and such, but is the cost worth the benefits?</a:t>
            </a:r>
          </a:p>
        </p:txBody>
      </p:sp>
    </p:spTree>
    <p:extLst>
      <p:ext uri="{BB962C8B-B14F-4D97-AF65-F5344CB8AC3E}">
        <p14:creationId xmlns:p14="http://schemas.microsoft.com/office/powerpoint/2010/main" xmlns="" val="384567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Decibel Decay</a:t>
            </a:r>
            <a:endParaRPr lang="en-US" dirty="0"/>
          </a:p>
        </p:txBody>
      </p:sp>
      <p:sp>
        <p:nvSpPr>
          <p:cNvPr id="3" name="Content Placeholder 2"/>
          <p:cNvSpPr>
            <a:spLocks noGrp="1"/>
          </p:cNvSpPr>
          <p:nvPr>
            <p:ph idx="1"/>
          </p:nvPr>
        </p:nvSpPr>
        <p:spPr/>
        <p:txBody>
          <a:bodyPr>
            <a:normAutofit lnSpcReduction="10000"/>
          </a:bodyPr>
          <a:lstStyle/>
          <a:p>
            <a:r>
              <a:rPr lang="en-US" dirty="0" smtClean="0"/>
              <a:t>I also looked into voltage decibel decay and its relationship with the distance of the device from its power source.</a:t>
            </a:r>
          </a:p>
          <a:p>
            <a:r>
              <a:rPr lang="en-US" dirty="0" smtClean="0"/>
              <a:t>By finding the decay over a certain distance for multiple devices and graphing the results, I would attempt to find a general connection between the distance and the output voltage, given the base voltage of the device.</a:t>
            </a:r>
          </a:p>
          <a:p>
            <a:r>
              <a:rPr lang="en-US" dirty="0" smtClean="0"/>
              <a:t>Using this we would be able to determine the distance of a device from its power source, whose base voltage is given, over a certain length of wire.</a:t>
            </a:r>
            <a:endParaRPr lang="en-US" dirty="0"/>
          </a:p>
        </p:txBody>
      </p:sp>
    </p:spTree>
    <p:extLst>
      <p:ext uri="{BB962C8B-B14F-4D97-AF65-F5344CB8AC3E}">
        <p14:creationId xmlns:p14="http://schemas.microsoft.com/office/powerpoint/2010/main" xmlns="" val="341628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Voltage Decibel Decay – Fan experiment</a:t>
            </a:r>
            <a:endParaRPr lang="en-US" dirty="0"/>
          </a:p>
        </p:txBody>
      </p:sp>
      <p:sp>
        <p:nvSpPr>
          <p:cNvPr id="3" name="Content Placeholder 2"/>
          <p:cNvSpPr>
            <a:spLocks noGrp="1"/>
          </p:cNvSpPr>
          <p:nvPr>
            <p:ph idx="1"/>
          </p:nvPr>
        </p:nvSpPr>
        <p:spPr/>
        <p:txBody>
          <a:bodyPr>
            <a:normAutofit/>
          </a:bodyPr>
          <a:lstStyle/>
          <a:p>
            <a:r>
              <a:rPr lang="en-US" dirty="0" smtClean="0"/>
              <a:t>To measure voltage decay over a distance we tested the voltage output from the foot fan over certain distances</a:t>
            </a:r>
          </a:p>
          <a:p>
            <a:pPr lvl="1"/>
            <a:r>
              <a:rPr lang="en-US" dirty="0" smtClean="0"/>
              <a:t>Problem: certain power strips consumed current making reading inaccurate, this would lead to future problems because usually power strips do consume some current so we would have to find a way to account for it</a:t>
            </a:r>
          </a:p>
          <a:p>
            <a:pPr lvl="1"/>
            <a:r>
              <a:rPr lang="en-US" dirty="0" smtClean="0"/>
              <a:t>Temporary Solution: we used power cords with no switches or LEDs so current consumption was limited to the fan as much as possible</a:t>
            </a:r>
            <a:endParaRPr lang="en-US" dirty="0"/>
          </a:p>
        </p:txBody>
      </p:sp>
    </p:spTree>
    <p:extLst>
      <p:ext uri="{BB962C8B-B14F-4D97-AF65-F5344CB8AC3E}">
        <p14:creationId xmlns:p14="http://schemas.microsoft.com/office/powerpoint/2010/main" xmlns="" val="9964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 Experiment - continued</a:t>
            </a:r>
            <a:endParaRPr lang="en-US" dirty="0"/>
          </a:p>
        </p:txBody>
      </p:sp>
      <p:sp>
        <p:nvSpPr>
          <p:cNvPr id="3" name="Content Placeholder 2"/>
          <p:cNvSpPr>
            <a:spLocks noGrp="1"/>
          </p:cNvSpPr>
          <p:nvPr>
            <p:ph idx="1"/>
          </p:nvPr>
        </p:nvSpPr>
        <p:spPr/>
        <p:txBody>
          <a:bodyPr/>
          <a:lstStyle/>
          <a:p>
            <a:r>
              <a:rPr lang="en-US" dirty="0" smtClean="0"/>
              <a:t>With one fan, these were our findings</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189369350"/>
              </p:ext>
            </p:extLst>
          </p:nvPr>
        </p:nvGraphicFramePr>
        <p:xfrm>
          <a:off x="838200" y="2819400"/>
          <a:ext cx="1676400" cy="2667000"/>
        </p:xfrm>
        <a:graphic>
          <a:graphicData uri="http://schemas.openxmlformats.org/drawingml/2006/table">
            <a:tbl>
              <a:tblPr>
                <a:tableStyleId>{5C22544A-7EE6-4342-B048-85BDC9FD1C3A}</a:tableStyleId>
              </a:tblPr>
              <a:tblGrid>
                <a:gridCol w="838200"/>
                <a:gridCol w="838200"/>
              </a:tblGrid>
              <a:tr h="266700">
                <a:tc gridSpan="2">
                  <a:txBody>
                    <a:bodyPr/>
                    <a:lstStyle/>
                    <a:p>
                      <a:pPr algn="l" fontAlgn="b"/>
                      <a:r>
                        <a:rPr lang="en-US" sz="1600" u="none" strike="noStrike" dirty="0">
                          <a:effectLst/>
                        </a:rPr>
                        <a:t>x10 With 1 fan</a:t>
                      </a:r>
                      <a:endParaRPr lang="en-US" sz="1600" b="0" i="0" u="none" strike="noStrike" dirty="0">
                        <a:solidFill>
                          <a:srgbClr val="000000"/>
                        </a:solidFill>
                        <a:effectLst/>
                        <a:latin typeface="Calibri"/>
                      </a:endParaRPr>
                    </a:p>
                  </a:txBody>
                  <a:tcPr marL="9525" marR="9525" marT="9525" marB="0" anchor="b"/>
                </a:tc>
                <a:tc hMerge="1">
                  <a:txBody>
                    <a:bodyPr/>
                    <a:lstStyle/>
                    <a:p>
                      <a:endParaRPr lang="en-US"/>
                    </a:p>
                  </a:txBody>
                  <a:tcPr/>
                </a:tc>
              </a:tr>
              <a:tr h="266700">
                <a:tc>
                  <a:txBody>
                    <a:bodyPr/>
                    <a:lstStyle/>
                    <a:p>
                      <a:pPr algn="l" fontAlgn="b"/>
                      <a:r>
                        <a:rPr lang="en-US" sz="1600" u="none" strike="noStrike" dirty="0">
                          <a:effectLst/>
                        </a:rPr>
                        <a:t>0 </a:t>
                      </a:r>
                      <a:r>
                        <a:rPr lang="en-US" sz="1600" u="none" strike="noStrike" dirty="0" err="1">
                          <a:effectLst/>
                        </a:rPr>
                        <a:t>ft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20.8</a:t>
                      </a:r>
                      <a:endParaRPr lang="en-US" sz="1600" b="0" i="0" u="none" strike="noStrike" dirty="0">
                        <a:solidFill>
                          <a:srgbClr val="000000"/>
                        </a:solidFill>
                        <a:effectLst/>
                        <a:latin typeface="Calibri"/>
                      </a:endParaRPr>
                    </a:p>
                  </a:txBody>
                  <a:tcPr marL="9525" marR="9525" marT="9525" marB="0" anchor="b"/>
                </a:tc>
              </a:tr>
              <a:tr h="266700">
                <a:tc>
                  <a:txBody>
                    <a:bodyPr/>
                    <a:lstStyle/>
                    <a:p>
                      <a:pPr algn="l" fontAlgn="b"/>
                      <a:r>
                        <a:rPr lang="en-US" sz="1600" u="none" strike="noStrike">
                          <a:effectLst/>
                        </a:rPr>
                        <a:t>12 ft</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20.8</a:t>
                      </a:r>
                      <a:endParaRPr lang="en-US" sz="1600" b="0" i="0" u="none" strike="noStrike" dirty="0">
                        <a:solidFill>
                          <a:srgbClr val="000000"/>
                        </a:solidFill>
                        <a:effectLst/>
                        <a:latin typeface="Calibri"/>
                      </a:endParaRPr>
                    </a:p>
                  </a:txBody>
                  <a:tcPr marL="9525" marR="9525" marT="9525" marB="0" anchor="b"/>
                </a:tc>
              </a:tr>
              <a:tr h="266700">
                <a:tc>
                  <a:txBody>
                    <a:bodyPr/>
                    <a:lstStyle/>
                    <a:p>
                      <a:pPr algn="l" fontAlgn="b"/>
                      <a:r>
                        <a:rPr lang="en-US" sz="1600" u="none" strike="noStrike">
                          <a:effectLst/>
                        </a:rPr>
                        <a:t>24 ft</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20.7</a:t>
                      </a:r>
                      <a:endParaRPr lang="en-US" sz="1600" b="0" i="0" u="none" strike="noStrike" dirty="0">
                        <a:solidFill>
                          <a:srgbClr val="000000"/>
                        </a:solidFill>
                        <a:effectLst/>
                        <a:latin typeface="Calibri"/>
                      </a:endParaRPr>
                    </a:p>
                  </a:txBody>
                  <a:tcPr marL="9525" marR="9525" marT="9525" marB="0" anchor="b"/>
                </a:tc>
              </a:tr>
              <a:tr h="266700">
                <a:tc>
                  <a:txBody>
                    <a:bodyPr/>
                    <a:lstStyle/>
                    <a:p>
                      <a:pPr algn="l" fontAlgn="b"/>
                      <a:r>
                        <a:rPr lang="en-US" sz="1600" u="none" strike="noStrike">
                          <a:effectLst/>
                        </a:rPr>
                        <a:t>36 ft</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20.6</a:t>
                      </a:r>
                      <a:endParaRPr lang="en-US" sz="1600" b="0" i="0" u="none" strike="noStrike" dirty="0">
                        <a:solidFill>
                          <a:srgbClr val="000000"/>
                        </a:solidFill>
                        <a:effectLst/>
                        <a:latin typeface="Calibri"/>
                      </a:endParaRPr>
                    </a:p>
                  </a:txBody>
                  <a:tcPr marL="9525" marR="9525" marT="9525" marB="0" anchor="b"/>
                </a:tc>
              </a:tr>
              <a:tr h="266700">
                <a:tc>
                  <a:txBody>
                    <a:bodyPr/>
                    <a:lstStyle/>
                    <a:p>
                      <a:pPr algn="l" fontAlgn="b"/>
                      <a:r>
                        <a:rPr lang="en-US" sz="1600" u="none" strike="noStrike">
                          <a:effectLst/>
                        </a:rPr>
                        <a:t>48 ft</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20.6</a:t>
                      </a:r>
                      <a:endParaRPr lang="en-US" sz="1600" b="0" i="0" u="none" strike="noStrike" dirty="0">
                        <a:solidFill>
                          <a:srgbClr val="000000"/>
                        </a:solidFill>
                        <a:effectLst/>
                        <a:latin typeface="Calibri"/>
                      </a:endParaRPr>
                    </a:p>
                  </a:txBody>
                  <a:tcPr marL="9525" marR="9525" marT="9525" marB="0" anchor="b"/>
                </a:tc>
              </a:tr>
              <a:tr h="266700">
                <a:tc>
                  <a:txBody>
                    <a:bodyPr/>
                    <a:lstStyle/>
                    <a:p>
                      <a:pPr algn="l" fontAlgn="b"/>
                      <a:r>
                        <a:rPr lang="en-US" sz="1600" u="none" strike="noStrike">
                          <a:effectLst/>
                        </a:rPr>
                        <a:t>60 ft</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20.5</a:t>
                      </a:r>
                      <a:endParaRPr lang="en-US" sz="1600" b="0" i="0" u="none" strike="noStrike" dirty="0">
                        <a:solidFill>
                          <a:srgbClr val="000000"/>
                        </a:solidFill>
                        <a:effectLst/>
                        <a:latin typeface="Calibri"/>
                      </a:endParaRPr>
                    </a:p>
                  </a:txBody>
                  <a:tcPr marL="9525" marR="9525" marT="9525" marB="0" anchor="b"/>
                </a:tc>
              </a:tr>
              <a:tr h="266700">
                <a:tc>
                  <a:txBody>
                    <a:bodyPr/>
                    <a:lstStyle/>
                    <a:p>
                      <a:pPr algn="l" fontAlgn="b"/>
                      <a:r>
                        <a:rPr lang="en-US" sz="1600" u="none" strike="noStrike">
                          <a:effectLst/>
                        </a:rPr>
                        <a:t>72 ft</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20.5</a:t>
                      </a:r>
                      <a:endParaRPr lang="en-US" sz="1600" b="0" i="0" u="none" strike="noStrike" dirty="0">
                        <a:solidFill>
                          <a:srgbClr val="000000"/>
                        </a:solidFill>
                        <a:effectLst/>
                        <a:latin typeface="Calibri"/>
                      </a:endParaRPr>
                    </a:p>
                  </a:txBody>
                  <a:tcPr marL="9525" marR="9525" marT="9525" marB="0" anchor="b"/>
                </a:tc>
              </a:tr>
              <a:tr h="266700">
                <a:tc>
                  <a:txBody>
                    <a:bodyPr/>
                    <a:lstStyle/>
                    <a:p>
                      <a:pPr algn="l" fontAlgn="b"/>
                      <a:r>
                        <a:rPr lang="en-US" sz="1600" u="none" strike="noStrike">
                          <a:effectLst/>
                        </a:rPr>
                        <a:t>84 ft</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20.4</a:t>
                      </a:r>
                      <a:endParaRPr lang="en-US" sz="1600" b="0" i="0" u="none" strike="noStrike" dirty="0">
                        <a:solidFill>
                          <a:srgbClr val="000000"/>
                        </a:solidFill>
                        <a:effectLst/>
                        <a:latin typeface="Calibri"/>
                      </a:endParaRPr>
                    </a:p>
                  </a:txBody>
                  <a:tcPr marL="9525" marR="9525" marT="9525" marB="0" anchor="b"/>
                </a:tc>
              </a:tr>
              <a:tr h="266700">
                <a:tc>
                  <a:txBody>
                    <a:bodyPr/>
                    <a:lstStyle/>
                    <a:p>
                      <a:pPr algn="l" fontAlgn="b"/>
                      <a:r>
                        <a:rPr lang="en-US" sz="1600" u="none" strike="noStrike">
                          <a:effectLst/>
                        </a:rPr>
                        <a:t>96 ft</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20.3</a:t>
                      </a:r>
                      <a:endParaRPr lang="en-US" sz="1600" b="0" i="0" u="none" strike="noStrike" dirty="0">
                        <a:solidFill>
                          <a:srgbClr val="000000"/>
                        </a:solidFill>
                        <a:effectLst/>
                        <a:latin typeface="Calibri"/>
                      </a:endParaRPr>
                    </a:p>
                  </a:txBody>
                  <a:tcPr marL="9525" marR="9525" marT="9525" marB="0" anchor="b"/>
                </a:tc>
              </a:tr>
            </a:tbl>
          </a:graphicData>
        </a:graphic>
      </p:graphicFrame>
      <p:graphicFrame>
        <p:nvGraphicFramePr>
          <p:cNvPr id="5" name="Chart 4"/>
          <p:cNvGraphicFramePr>
            <a:graphicFrameLocks/>
          </p:cNvGraphicFramePr>
          <p:nvPr>
            <p:extLst>
              <p:ext uri="{D42A27DB-BD31-4B8C-83A1-F6EECF244321}">
                <p14:modId xmlns:p14="http://schemas.microsoft.com/office/powerpoint/2010/main" xmlns="" val="3669328960"/>
              </p:ext>
            </p:extLst>
          </p:nvPr>
        </p:nvGraphicFramePr>
        <p:xfrm>
          <a:off x="3048000" y="2286000"/>
          <a:ext cx="5562600" cy="3124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4267200" y="5421868"/>
            <a:ext cx="3200400" cy="369332"/>
          </a:xfrm>
          <a:prstGeom prst="rect">
            <a:avLst/>
          </a:prstGeom>
          <a:noFill/>
        </p:spPr>
        <p:txBody>
          <a:bodyPr wrap="square" rtlCol="0">
            <a:spAutoFit/>
          </a:bodyPr>
          <a:lstStyle/>
          <a:p>
            <a:r>
              <a:rPr lang="en-US" dirty="0" smtClean="0"/>
              <a:t>Distance in </a:t>
            </a:r>
            <a:r>
              <a:rPr lang="en-US" dirty="0" err="1" smtClean="0"/>
              <a:t>ft</a:t>
            </a:r>
            <a:endParaRPr lang="en-US" dirty="0"/>
          </a:p>
        </p:txBody>
      </p:sp>
      <p:sp>
        <p:nvSpPr>
          <p:cNvPr id="7" name="TextBox 6"/>
          <p:cNvSpPr txBox="1"/>
          <p:nvPr/>
        </p:nvSpPr>
        <p:spPr>
          <a:xfrm rot="16200000">
            <a:off x="1406053" y="2253734"/>
            <a:ext cx="3200400" cy="369332"/>
          </a:xfrm>
          <a:prstGeom prst="rect">
            <a:avLst/>
          </a:prstGeom>
          <a:noFill/>
        </p:spPr>
        <p:txBody>
          <a:bodyPr wrap="square" rtlCol="0">
            <a:spAutoFit/>
          </a:bodyPr>
          <a:lstStyle/>
          <a:p>
            <a:r>
              <a:rPr lang="en-US" dirty="0" smtClean="0"/>
              <a:t>Voltage</a:t>
            </a:r>
            <a:endParaRPr lang="en-US" dirty="0"/>
          </a:p>
        </p:txBody>
      </p:sp>
    </p:spTree>
    <p:extLst>
      <p:ext uri="{BB962C8B-B14F-4D97-AF65-F5344CB8AC3E}">
        <p14:creationId xmlns:p14="http://schemas.microsoft.com/office/powerpoint/2010/main" xmlns="" val="99226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 Exp. Cont.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9557914"/>
              </p:ext>
            </p:extLst>
          </p:nvPr>
        </p:nvGraphicFramePr>
        <p:xfrm>
          <a:off x="1389920" y="1981200"/>
          <a:ext cx="6019800" cy="35814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477000" y="1752600"/>
            <a:ext cx="1981200" cy="1200329"/>
          </a:xfrm>
          <a:prstGeom prst="rect">
            <a:avLst/>
          </a:prstGeom>
          <a:noFill/>
        </p:spPr>
        <p:txBody>
          <a:bodyPr wrap="square" rtlCol="0">
            <a:spAutoFit/>
          </a:bodyPr>
          <a:lstStyle/>
          <a:p>
            <a:r>
              <a:rPr lang="en-US" dirty="0" smtClean="0"/>
              <a:t>This is the Graph of the decibel decay of one fan over 96 </a:t>
            </a:r>
            <a:r>
              <a:rPr lang="en-US" dirty="0" err="1" smtClean="0"/>
              <a:t>ft</a:t>
            </a:r>
            <a:endParaRPr lang="en-US" dirty="0"/>
          </a:p>
        </p:txBody>
      </p:sp>
      <p:sp>
        <p:nvSpPr>
          <p:cNvPr id="6" name="TextBox 5"/>
          <p:cNvSpPr txBox="1"/>
          <p:nvPr/>
        </p:nvSpPr>
        <p:spPr>
          <a:xfrm>
            <a:off x="2362200" y="1752600"/>
            <a:ext cx="1752600" cy="369332"/>
          </a:xfrm>
          <a:prstGeom prst="rect">
            <a:avLst/>
          </a:prstGeom>
          <a:noFill/>
        </p:spPr>
        <p:txBody>
          <a:bodyPr wrap="square" rtlCol="0">
            <a:spAutoFit/>
          </a:bodyPr>
          <a:lstStyle/>
          <a:p>
            <a:r>
              <a:rPr lang="en-US" dirty="0" smtClean="0"/>
              <a:t>Distance in </a:t>
            </a:r>
            <a:r>
              <a:rPr lang="en-US" dirty="0" err="1" smtClean="0"/>
              <a:t>ft</a:t>
            </a:r>
            <a:endParaRPr lang="en-US" dirty="0"/>
          </a:p>
        </p:txBody>
      </p:sp>
      <p:sp>
        <p:nvSpPr>
          <p:cNvPr id="7" name="TextBox 6"/>
          <p:cNvSpPr txBox="1"/>
          <p:nvPr/>
        </p:nvSpPr>
        <p:spPr>
          <a:xfrm rot="16200000">
            <a:off x="51955" y="3157835"/>
            <a:ext cx="1752600" cy="923330"/>
          </a:xfrm>
          <a:prstGeom prst="rect">
            <a:avLst/>
          </a:prstGeom>
          <a:noFill/>
        </p:spPr>
        <p:txBody>
          <a:bodyPr wrap="square" rtlCol="0">
            <a:spAutoFit/>
          </a:bodyPr>
          <a:lstStyle/>
          <a:p>
            <a:r>
              <a:rPr lang="en-US" dirty="0" smtClean="0"/>
              <a:t>Measured decibels with a 0 base</a:t>
            </a:r>
            <a:endParaRPr lang="en-US" dirty="0"/>
          </a:p>
        </p:txBody>
      </p:sp>
    </p:spTree>
    <p:extLst>
      <p:ext uri="{BB962C8B-B14F-4D97-AF65-F5344CB8AC3E}">
        <p14:creationId xmlns:p14="http://schemas.microsoft.com/office/powerpoint/2010/main" xmlns="" val="3273156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 Exp. Cont.</a:t>
            </a:r>
            <a:endParaRPr lang="en-US" dirty="0"/>
          </a:p>
        </p:txBody>
      </p:sp>
      <p:sp>
        <p:nvSpPr>
          <p:cNvPr id="3" name="Content Placeholder 2"/>
          <p:cNvSpPr>
            <a:spLocks noGrp="1"/>
          </p:cNvSpPr>
          <p:nvPr>
            <p:ph idx="1"/>
          </p:nvPr>
        </p:nvSpPr>
        <p:spPr/>
        <p:txBody>
          <a:bodyPr/>
          <a:lstStyle/>
          <a:p>
            <a:r>
              <a:rPr lang="en-US" dirty="0" smtClean="0"/>
              <a:t>Next we did the experiment with three fans in order to receive more precise data–our results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421546601"/>
              </p:ext>
            </p:extLst>
          </p:nvPr>
        </p:nvGraphicFramePr>
        <p:xfrm>
          <a:off x="838200" y="2743200"/>
          <a:ext cx="1219200" cy="2040255"/>
        </p:xfrm>
        <a:graphic>
          <a:graphicData uri="http://schemas.openxmlformats.org/drawingml/2006/table">
            <a:tbl>
              <a:tblPr>
                <a:tableStyleId>{5C22544A-7EE6-4342-B048-85BDC9FD1C3A}</a:tableStyleId>
              </a:tblPr>
              <a:tblGrid>
                <a:gridCol w="609600"/>
                <a:gridCol w="609600"/>
              </a:tblGrid>
              <a:tr h="190500">
                <a:tc>
                  <a:txBody>
                    <a:bodyPr/>
                    <a:lstStyle/>
                    <a:p>
                      <a:pPr algn="l" fontAlgn="b"/>
                      <a:r>
                        <a:rPr lang="en-US" sz="1600" u="none" strike="noStrike" dirty="0">
                          <a:effectLst/>
                        </a:rPr>
                        <a:t>12 </a:t>
                      </a:r>
                      <a:r>
                        <a:rPr lang="en-US" sz="1600" u="none" strike="noStrike" dirty="0" err="1">
                          <a:effectLst/>
                        </a:rPr>
                        <a:t>ft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59.1</a:t>
                      </a:r>
                      <a:endParaRPr lang="en-US" sz="1600" b="0" i="0" u="none" strike="noStrike">
                        <a:solidFill>
                          <a:srgbClr val="000000"/>
                        </a:solidFill>
                        <a:effectLst/>
                        <a:latin typeface="Calibri"/>
                      </a:endParaRPr>
                    </a:p>
                  </a:txBody>
                  <a:tcPr marL="9525" marR="9525" marT="9525" marB="0" anchor="b"/>
                </a:tc>
              </a:tr>
              <a:tr h="190500">
                <a:tc>
                  <a:txBody>
                    <a:bodyPr/>
                    <a:lstStyle/>
                    <a:p>
                      <a:pPr algn="l" fontAlgn="b"/>
                      <a:r>
                        <a:rPr lang="en-US" sz="1600" u="none" strike="noStrike" dirty="0">
                          <a:effectLst/>
                        </a:rPr>
                        <a:t>24 </a:t>
                      </a:r>
                      <a:r>
                        <a:rPr lang="en-US" sz="1600" u="none" strike="noStrike" dirty="0" err="1">
                          <a:effectLst/>
                        </a:rPr>
                        <a:t>ft</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58.7</a:t>
                      </a:r>
                      <a:endParaRPr lang="en-US" sz="1600" b="0" i="0" u="none" strike="noStrike">
                        <a:solidFill>
                          <a:srgbClr val="000000"/>
                        </a:solidFill>
                        <a:effectLst/>
                        <a:latin typeface="Calibri"/>
                      </a:endParaRPr>
                    </a:p>
                  </a:txBody>
                  <a:tcPr marL="9525" marR="9525" marT="9525" marB="0" anchor="b"/>
                </a:tc>
              </a:tr>
              <a:tr h="190500">
                <a:tc>
                  <a:txBody>
                    <a:bodyPr/>
                    <a:lstStyle/>
                    <a:p>
                      <a:pPr algn="l" fontAlgn="b"/>
                      <a:r>
                        <a:rPr lang="en-US" sz="1600" u="none" strike="noStrike">
                          <a:effectLst/>
                        </a:rPr>
                        <a:t>36 ft</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58.4</a:t>
                      </a:r>
                      <a:endParaRPr lang="en-US" sz="1600" b="0" i="0" u="none" strike="noStrike" dirty="0">
                        <a:solidFill>
                          <a:srgbClr val="000000"/>
                        </a:solidFill>
                        <a:effectLst/>
                        <a:latin typeface="Calibri"/>
                      </a:endParaRPr>
                    </a:p>
                  </a:txBody>
                  <a:tcPr marL="9525" marR="9525" marT="9525" marB="0" anchor="b"/>
                </a:tc>
              </a:tr>
              <a:tr h="266700">
                <a:tc>
                  <a:txBody>
                    <a:bodyPr/>
                    <a:lstStyle/>
                    <a:p>
                      <a:pPr algn="l" fontAlgn="b"/>
                      <a:r>
                        <a:rPr lang="en-US" sz="1600" u="none" strike="noStrike">
                          <a:effectLst/>
                        </a:rPr>
                        <a:t>48 ft</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57.8</a:t>
                      </a:r>
                      <a:endParaRPr lang="en-US" sz="1600" b="0" i="0" u="none" strike="noStrike" dirty="0">
                        <a:solidFill>
                          <a:srgbClr val="000000"/>
                        </a:solidFill>
                        <a:effectLst/>
                        <a:latin typeface="Calibri"/>
                      </a:endParaRPr>
                    </a:p>
                  </a:txBody>
                  <a:tcPr marL="9525" marR="9525" marT="9525" marB="0" anchor="b"/>
                </a:tc>
              </a:tr>
              <a:tr h="190500">
                <a:tc>
                  <a:txBody>
                    <a:bodyPr/>
                    <a:lstStyle/>
                    <a:p>
                      <a:pPr algn="l" fontAlgn="b"/>
                      <a:r>
                        <a:rPr lang="en-US" sz="1600" u="none" strike="noStrike">
                          <a:effectLst/>
                        </a:rPr>
                        <a:t>60 ft</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57.3</a:t>
                      </a:r>
                      <a:endParaRPr lang="en-US" sz="1600" b="0" i="0" u="none" strike="noStrike" dirty="0">
                        <a:solidFill>
                          <a:srgbClr val="000000"/>
                        </a:solidFill>
                        <a:effectLst/>
                        <a:latin typeface="Calibri"/>
                      </a:endParaRPr>
                    </a:p>
                  </a:txBody>
                  <a:tcPr marL="9525" marR="9525" marT="9525" marB="0" anchor="b"/>
                </a:tc>
              </a:tr>
              <a:tr h="190500">
                <a:tc>
                  <a:txBody>
                    <a:bodyPr/>
                    <a:lstStyle/>
                    <a:p>
                      <a:pPr algn="l" fontAlgn="b"/>
                      <a:r>
                        <a:rPr lang="en-US" sz="1600" u="none" strike="noStrike">
                          <a:effectLst/>
                        </a:rPr>
                        <a:t>72 ft</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56.95</a:t>
                      </a:r>
                      <a:endParaRPr lang="en-US" sz="1600" b="0" i="0" u="none" strike="noStrike" dirty="0">
                        <a:solidFill>
                          <a:srgbClr val="000000"/>
                        </a:solidFill>
                        <a:effectLst/>
                        <a:latin typeface="Calibri"/>
                      </a:endParaRPr>
                    </a:p>
                  </a:txBody>
                  <a:tcPr marL="9525" marR="9525" marT="9525" marB="0" anchor="b"/>
                </a:tc>
              </a:tr>
              <a:tr h="190500">
                <a:tc>
                  <a:txBody>
                    <a:bodyPr/>
                    <a:lstStyle/>
                    <a:p>
                      <a:pPr algn="l" fontAlgn="b"/>
                      <a:r>
                        <a:rPr lang="en-US" sz="1600" u="none" strike="noStrike">
                          <a:effectLst/>
                        </a:rPr>
                        <a:t>84 ft</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56.5</a:t>
                      </a:r>
                      <a:endParaRPr lang="en-US" sz="1600" b="0" i="0" u="none" strike="noStrike" dirty="0">
                        <a:solidFill>
                          <a:srgbClr val="000000"/>
                        </a:solidFill>
                        <a:effectLst/>
                        <a:latin typeface="Calibri"/>
                      </a:endParaRPr>
                    </a:p>
                  </a:txBody>
                  <a:tcPr marL="9525" marR="9525" marT="9525" marB="0" anchor="b"/>
                </a:tc>
              </a:tr>
              <a:tr h="190500">
                <a:tc>
                  <a:txBody>
                    <a:bodyPr/>
                    <a:lstStyle/>
                    <a:p>
                      <a:pPr algn="l" fontAlgn="b"/>
                      <a:r>
                        <a:rPr lang="en-US" sz="1600" u="none" strike="noStrike">
                          <a:effectLst/>
                        </a:rPr>
                        <a:t>96 ft</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56.2</a:t>
                      </a:r>
                      <a:endParaRPr lang="en-US" sz="1600" b="0" i="0" u="none" strike="noStrike" dirty="0">
                        <a:solidFill>
                          <a:srgbClr val="000000"/>
                        </a:solidFill>
                        <a:effectLst/>
                        <a:latin typeface="Calibri"/>
                      </a:endParaRPr>
                    </a:p>
                  </a:txBody>
                  <a:tcPr marL="9525" marR="9525" marT="9525" marB="0" anchor="b"/>
                </a:tc>
              </a:tr>
            </a:tbl>
          </a:graphicData>
        </a:graphic>
      </p:graphicFrame>
      <p:graphicFrame>
        <p:nvGraphicFramePr>
          <p:cNvPr id="5" name="Chart 4"/>
          <p:cNvGraphicFramePr>
            <a:graphicFrameLocks/>
          </p:cNvGraphicFramePr>
          <p:nvPr>
            <p:extLst>
              <p:ext uri="{D42A27DB-BD31-4B8C-83A1-F6EECF244321}">
                <p14:modId xmlns:p14="http://schemas.microsoft.com/office/powerpoint/2010/main" xmlns="" val="1873181324"/>
              </p:ext>
            </p:extLst>
          </p:nvPr>
        </p:nvGraphicFramePr>
        <p:xfrm>
          <a:off x="2895600" y="2743200"/>
          <a:ext cx="5410200" cy="32766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rot="16200000">
            <a:off x="1068435" y="2939534"/>
            <a:ext cx="3200400" cy="369332"/>
          </a:xfrm>
          <a:prstGeom prst="rect">
            <a:avLst/>
          </a:prstGeom>
          <a:noFill/>
        </p:spPr>
        <p:txBody>
          <a:bodyPr wrap="square" rtlCol="0">
            <a:spAutoFit/>
          </a:bodyPr>
          <a:lstStyle/>
          <a:p>
            <a:r>
              <a:rPr lang="en-US" dirty="0" smtClean="0"/>
              <a:t>Voltage</a:t>
            </a:r>
            <a:endParaRPr lang="en-US" dirty="0"/>
          </a:p>
        </p:txBody>
      </p:sp>
      <p:sp>
        <p:nvSpPr>
          <p:cNvPr id="7" name="TextBox 6"/>
          <p:cNvSpPr txBox="1"/>
          <p:nvPr/>
        </p:nvSpPr>
        <p:spPr>
          <a:xfrm>
            <a:off x="4038600" y="6019800"/>
            <a:ext cx="3200400" cy="369332"/>
          </a:xfrm>
          <a:prstGeom prst="rect">
            <a:avLst/>
          </a:prstGeom>
          <a:noFill/>
        </p:spPr>
        <p:txBody>
          <a:bodyPr wrap="square" rtlCol="0">
            <a:spAutoFit/>
          </a:bodyPr>
          <a:lstStyle/>
          <a:p>
            <a:r>
              <a:rPr lang="en-US" dirty="0" smtClean="0"/>
              <a:t>Distance in </a:t>
            </a:r>
            <a:r>
              <a:rPr lang="en-US" dirty="0" err="1" smtClean="0"/>
              <a:t>ft</a:t>
            </a:r>
            <a:endParaRPr lang="en-US" dirty="0"/>
          </a:p>
        </p:txBody>
      </p:sp>
      <p:sp>
        <p:nvSpPr>
          <p:cNvPr id="8" name="TextBox 7"/>
          <p:cNvSpPr txBox="1"/>
          <p:nvPr/>
        </p:nvSpPr>
        <p:spPr>
          <a:xfrm>
            <a:off x="7543800" y="3276600"/>
            <a:ext cx="1066800" cy="923330"/>
          </a:xfrm>
          <a:prstGeom prst="rect">
            <a:avLst/>
          </a:prstGeom>
          <a:noFill/>
        </p:spPr>
        <p:txBody>
          <a:bodyPr wrap="square" rtlCol="0">
            <a:spAutoFit/>
          </a:bodyPr>
          <a:lstStyle/>
          <a:p>
            <a:r>
              <a:rPr lang="en-US" dirty="0" smtClean="0"/>
              <a:t>Results more linear</a:t>
            </a:r>
            <a:endParaRPr lang="en-US" dirty="0"/>
          </a:p>
        </p:txBody>
      </p:sp>
    </p:spTree>
    <p:extLst>
      <p:ext uri="{BB962C8B-B14F-4D97-AF65-F5344CB8AC3E}">
        <p14:creationId xmlns:p14="http://schemas.microsoft.com/office/powerpoint/2010/main" xmlns="" val="3447051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Fan Exp. Cont.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854330501"/>
              </p:ext>
            </p:extLst>
          </p:nvPr>
        </p:nvGraphicFramePr>
        <p:xfrm>
          <a:off x="1752600" y="2133600"/>
          <a:ext cx="6019800" cy="327659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rot="16200000">
            <a:off x="51955" y="3019336"/>
            <a:ext cx="1752600" cy="1200329"/>
          </a:xfrm>
          <a:prstGeom prst="rect">
            <a:avLst/>
          </a:prstGeom>
          <a:noFill/>
        </p:spPr>
        <p:txBody>
          <a:bodyPr wrap="square" rtlCol="0">
            <a:spAutoFit/>
          </a:bodyPr>
          <a:lstStyle/>
          <a:p>
            <a:r>
              <a:rPr lang="en-US" dirty="0" smtClean="0"/>
              <a:t>Measured decibels with a 0 base – using 12ft as base</a:t>
            </a:r>
            <a:endParaRPr lang="en-US" dirty="0"/>
          </a:p>
        </p:txBody>
      </p:sp>
      <p:sp>
        <p:nvSpPr>
          <p:cNvPr id="6" name="TextBox 5"/>
          <p:cNvSpPr txBox="1"/>
          <p:nvPr/>
        </p:nvSpPr>
        <p:spPr>
          <a:xfrm>
            <a:off x="2819400" y="1593640"/>
            <a:ext cx="1752600" cy="369332"/>
          </a:xfrm>
          <a:prstGeom prst="rect">
            <a:avLst/>
          </a:prstGeom>
          <a:noFill/>
        </p:spPr>
        <p:txBody>
          <a:bodyPr wrap="square" rtlCol="0">
            <a:spAutoFit/>
          </a:bodyPr>
          <a:lstStyle/>
          <a:p>
            <a:r>
              <a:rPr lang="en-US" dirty="0" smtClean="0"/>
              <a:t>Distance in </a:t>
            </a:r>
            <a:r>
              <a:rPr lang="en-US" dirty="0" err="1" smtClean="0"/>
              <a:t>ft</a:t>
            </a:r>
            <a:endParaRPr lang="en-US" dirty="0"/>
          </a:p>
        </p:txBody>
      </p:sp>
    </p:spTree>
    <p:extLst>
      <p:ext uri="{BB962C8B-B14F-4D97-AF65-F5344CB8AC3E}">
        <p14:creationId xmlns:p14="http://schemas.microsoft.com/office/powerpoint/2010/main" xmlns="" val="2882924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TotalTime>
  <Words>668</Words>
  <Application>Microsoft Office PowerPoint</Application>
  <PresentationFormat>On-screen Show (4:3)</PresentationFormat>
  <Paragraphs>75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Team Energy Management Systems Presentation</vt:lpstr>
      <vt:lpstr>Research into Time Domain Reflectometers</vt:lpstr>
      <vt:lpstr>Time Domain Reflectometers – Voltage Decibel Decay</vt:lpstr>
      <vt:lpstr>Voltage Decibel Decay</vt:lpstr>
      <vt:lpstr>Voltage Decibel Decay – Fan experiment</vt:lpstr>
      <vt:lpstr>Fan Experiment - continued</vt:lpstr>
      <vt:lpstr>Fan Exp. Cont.</vt:lpstr>
      <vt:lpstr>Fan Exp. Cont.</vt:lpstr>
      <vt:lpstr>Fan Exp. Cont.</vt:lpstr>
      <vt:lpstr>Findings and future actions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Energy Management Systems Presentation</dc:title>
  <dc:creator>Christopher</dc:creator>
  <cp:lastModifiedBy>Johnny</cp:lastModifiedBy>
  <cp:revision>10</cp:revision>
  <dcterms:created xsi:type="dcterms:W3CDTF">2013-06-03T16:27:30Z</dcterms:created>
  <dcterms:modified xsi:type="dcterms:W3CDTF">2013-06-03T18:09:52Z</dcterms:modified>
</cp:coreProperties>
</file>