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66863" indent="-1109663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133725" indent="-2219325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702175" indent="-3330575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269038" indent="-4440238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0" autoAdjust="0"/>
    <p:restoredTop sz="94329" autoAdjust="0"/>
  </p:normalViewPr>
  <p:slideViewPr>
    <p:cSldViewPr snapToGrid="0" snapToObjects="1">
      <p:cViewPr varScale="1">
        <p:scale>
          <a:sx n="38" d="100"/>
          <a:sy n="38" d="100"/>
        </p:scale>
        <p:origin x="-1080" y="-13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B391F61-42CF-4E1E-AE2A-FBB25A1F9BF5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1F60F1-7C96-4564-B3CE-714E15F4E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B547E2-2ED7-4B68-9FCC-778B8EBAAAFD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F9C6836-3AC2-4A46-81BB-1D00BAA06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81448" y="4216400"/>
            <a:ext cx="17773650" cy="8988044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9067" y="4216400"/>
            <a:ext cx="52783740" cy="8988044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2714F87-F822-47C4-A25B-83BE32B9F157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2ECDE11-C628-46F1-B8FA-AFA0E2D8E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7CE6B8A-2DF1-4946-B285-F2400144EB60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0428C3-2F31-41D0-A27A-CFDE975CD8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  <a:prstGeom prst="rect">
            <a:avLst/>
          </a:prstGeo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3"/>
            <a:ext cx="27980640" cy="48005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F4721C4-4EC0-4D8E-AE42-0F880A4B735D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4A4EC3D-3570-4290-BAD9-04E5ED3535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9069" y="24577040"/>
            <a:ext cx="35278694" cy="69519801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76401" y="24577040"/>
            <a:ext cx="35278697" cy="69519801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753DF3-D267-4384-9E3B-4A2B1CF95F72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28B4159-305C-492E-ADD7-213018C066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4912361"/>
            <a:ext cx="14544677" cy="20472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6959600"/>
            <a:ext cx="14544677" cy="12644121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9B7830C-55CD-4107-8086-AC998D2215CD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C068E6-F2E8-4A78-B8AC-DC3690728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9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F8F21A-B8CD-4A09-9F4C-08E4B4819191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B786063-7B07-40D7-A8F5-E4EABD8136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21DD11A-606F-4C40-910C-80C806F2DAD8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3DCC5E9-75E8-4B85-AD06-DE0C54A89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  <a:prstGeom prst="rect">
            <a:avLst/>
          </a:prstGeo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BFA27A4-A267-4EA3-9428-B645D9FEB90F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5CF751A-E5A4-4833-B0D3-DEB0D8732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  <a:prstGeom prst="rect">
            <a:avLst/>
          </a:prstGeo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9AEB735-BEE4-4652-9224-64B1838F2E7C}" type="datetime1">
              <a:rPr lang="en-US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/>
          <a:lstStyle>
            <a:lvl1pPr defTabSz="156751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322287A-48F5-4A45-A6D9-AB455605E2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21153438"/>
            <a:ext cx="32918400" cy="792162"/>
          </a:xfrm>
          <a:prstGeom prst="rect">
            <a:avLst/>
          </a:prstGeom>
          <a:gradFill rotWithShape="1">
            <a:gsLst>
              <a:gs pos="0">
                <a:srgbClr val="000090"/>
              </a:gs>
              <a:gs pos="100000">
                <a:schemeClr val="tx1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5298" y="3302271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58485" y="3302271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6844717" y="3302271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681998" y="3302271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05298" y="9253620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758485" y="9253620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6844717" y="9253620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4681998" y="9253620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05298" y="15313836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8758485" y="15313836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6844717" y="15313836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4681998" y="15313836"/>
            <a:ext cx="7315200" cy="5486400"/>
          </a:xfrm>
          <a:prstGeom prst="rect">
            <a:avLst/>
          </a:prstGeom>
          <a:solidFill>
            <a:schemeClr val="bg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0" y="0"/>
            <a:ext cx="32918400" cy="2632075"/>
          </a:xfrm>
          <a:prstGeom prst="rect">
            <a:avLst/>
          </a:prstGeom>
          <a:gradFill rotWithShape="1">
            <a:gsLst>
              <a:gs pos="0">
                <a:srgbClr val="000090"/>
              </a:gs>
              <a:gs pos="100000">
                <a:schemeClr val="tx1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15675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6863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4572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74750" indent="-1174750" algn="l" defTabSz="15668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546350" indent="-979488" algn="l" defTabSz="15668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917950" indent="-782638" algn="l" defTabSz="15668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484813" indent="-782638" algn="l" defTabSz="15668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7053263" indent="-782638" algn="l" defTabSz="15668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thur\Dropbox\Private\CalPlug\Publicity\Logo\CalPlug_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670" y="688117"/>
            <a:ext cx="6438800" cy="13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508000" y="265113"/>
            <a:ext cx="3197542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6300" b="1" dirty="0" err="1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Intelli</a:t>
            </a:r>
            <a:r>
              <a:rPr lang="en-US" sz="6300" b="1" dirty="0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-Home Electronics Interpreter (IHEI)</a:t>
            </a:r>
          </a:p>
        </p:txBody>
      </p:sp>
      <p:sp>
        <p:nvSpPr>
          <p:cNvPr id="31" name="TextBox 71"/>
          <p:cNvSpPr txBox="1">
            <a:spLocks noChangeArrowheads="1"/>
          </p:cNvSpPr>
          <p:nvPr/>
        </p:nvSpPr>
        <p:spPr bwMode="auto">
          <a:xfrm>
            <a:off x="414338" y="1279525"/>
            <a:ext cx="319754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Faraz</a:t>
            </a:r>
            <a:r>
              <a:rPr lang="en-US" sz="4400" dirty="0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Milani</a:t>
            </a:r>
            <a:r>
              <a:rPr lang="en-US" sz="4400" dirty="0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 (EE), Kelvin Liang (EE), Young Min Kim (EE), Matthew </a:t>
            </a:r>
            <a:r>
              <a:rPr lang="en-US" sz="4400" dirty="0" err="1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Cai</a:t>
            </a:r>
            <a:r>
              <a:rPr lang="en-US" sz="4400" dirty="0">
                <a:solidFill>
                  <a:schemeClr val="bg1"/>
                </a:solidFill>
                <a:ea typeface="Arial" pitchFamily="-84" charset="0"/>
                <a:cs typeface="Arial" pitchFamily="-84" charset="0"/>
              </a:rPr>
              <a:t> (CPE)</a:t>
            </a:r>
          </a:p>
        </p:txBody>
      </p:sp>
      <p:pic>
        <p:nvPicPr>
          <p:cNvPr id="33" name="Picture 21" descr="http://upload.wikimedia.org/wikipedia/en/thumb/4/46/UCIrvineAnteaters.png/220px-UCIrvineAnteat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5113"/>
            <a:ext cx="1458913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2830513" y="3494088"/>
            <a:ext cx="29940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90"/>
                </a:solidFill>
              </a:rPr>
              <a:t>Our Goal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1206500" y="4594225"/>
            <a:ext cx="6858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0090"/>
                </a:solidFill>
              </a:rPr>
              <a:t>We plan to design an energy </a:t>
            </a:r>
          </a:p>
          <a:p>
            <a:r>
              <a:rPr lang="en-US" sz="3600">
                <a:solidFill>
                  <a:srgbClr val="000090"/>
                </a:solidFill>
              </a:rPr>
              <a:t>management system that will</a:t>
            </a:r>
          </a:p>
          <a:p>
            <a:r>
              <a:rPr lang="en-US" sz="3600">
                <a:solidFill>
                  <a:srgbClr val="000090"/>
                </a:solidFill>
              </a:rPr>
              <a:t>minimize energy consumption </a:t>
            </a:r>
          </a:p>
          <a:p>
            <a:r>
              <a:rPr lang="en-US" sz="3600">
                <a:solidFill>
                  <a:srgbClr val="000090"/>
                </a:solidFill>
              </a:rPr>
              <a:t>of plug load devices: appliances</a:t>
            </a:r>
          </a:p>
          <a:p>
            <a:r>
              <a:rPr lang="en-US" sz="3600">
                <a:solidFill>
                  <a:srgbClr val="000090"/>
                </a:solidFill>
              </a:rPr>
              <a:t>or electronic devices that plug</a:t>
            </a:r>
          </a:p>
          <a:p>
            <a:r>
              <a:rPr lang="en-US" sz="3600">
                <a:solidFill>
                  <a:srgbClr val="000090"/>
                </a:solidFill>
              </a:rPr>
              <a:t>into an electrical outlet.   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10571163" y="3417888"/>
            <a:ext cx="36496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90"/>
                </a:solidFill>
              </a:rPr>
              <a:t>Plug Loads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9115425" y="4410075"/>
            <a:ext cx="67421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200">
                <a:solidFill>
                  <a:srgbClr val="000090"/>
                </a:solidFill>
              </a:rPr>
              <a:t> Plug loads currently responsible for ~20% of electrical consumption in homes and buildings worldwide</a:t>
            </a:r>
          </a:p>
          <a:p>
            <a:r>
              <a:rPr lang="en-US" sz="3000">
                <a:solidFill>
                  <a:srgbClr val="000090"/>
                </a:solidFill>
              </a:rPr>
              <a:t> 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87350" y="6003925"/>
            <a:ext cx="2465388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9136063" y="5949950"/>
            <a:ext cx="40354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200">
                <a:solidFill>
                  <a:srgbClr val="000090"/>
                </a:solidFill>
              </a:rPr>
              <a:t> This percentage is foreseen to grow to 30% by 2030 if energy management is not improved</a:t>
            </a: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17535525" y="3411538"/>
            <a:ext cx="62261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90"/>
                </a:solidFill>
              </a:rPr>
              <a:t>Increase in Devices</a:t>
            </a: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22763" y="4721225"/>
            <a:ext cx="2844800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19994563" y="4435475"/>
            <a:ext cx="4106862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000">
                <a:solidFill>
                  <a:srgbClr val="000090"/>
                </a:solidFill>
              </a:rPr>
              <a:t> From 1980 to present day, number of devices per U.S. home has gone from 3 to 25</a:t>
            </a:r>
          </a:p>
          <a:p>
            <a:pPr>
              <a:buFont typeface="Arial" pitchFamily="-84" charset="0"/>
              <a:buChar char="•"/>
            </a:pPr>
            <a:r>
              <a:rPr lang="en-US" sz="2900">
                <a:solidFill>
                  <a:srgbClr val="000090"/>
                </a:solidFill>
              </a:rPr>
              <a:t> Increase in devices means higher power consumption per American home </a:t>
            </a:r>
          </a:p>
          <a:p>
            <a:pPr>
              <a:buFont typeface="Arial" pitchFamily="-84" charset="0"/>
              <a:buChar char="•"/>
            </a:pPr>
            <a:endParaRPr lang="en-US" sz="3100">
              <a:solidFill>
                <a:srgbClr val="000090"/>
              </a:solidFill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933650" y="5030788"/>
            <a:ext cx="3232150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26609675" y="3377668"/>
            <a:ext cx="34051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0090"/>
                </a:solidFill>
              </a:rPr>
              <a:t>Our Vision</a:t>
            </a:r>
          </a:p>
        </p:txBody>
      </p:sp>
      <p:pic>
        <p:nvPicPr>
          <p:cNvPr id="45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12250" y="10565873"/>
            <a:ext cx="9461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840485" y="10702984"/>
            <a:ext cx="676221" cy="9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pic>
        <p:nvPicPr>
          <p:cNvPr id="47" name="Picture 22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12387263" y="10473286"/>
            <a:ext cx="917575" cy="65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31875" y="10872260"/>
            <a:ext cx="4540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601825" y="10581748"/>
            <a:ext cx="104616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Left Arrow 49"/>
          <p:cNvSpPr/>
          <p:nvPr/>
        </p:nvSpPr>
        <p:spPr>
          <a:xfrm>
            <a:off x="10139363" y="10964335"/>
            <a:ext cx="436562" cy="2460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11677650" y="10964335"/>
            <a:ext cx="436563" cy="2460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27"/>
          <p:cNvSpPr txBox="1">
            <a:spLocks noChangeArrowheads="1"/>
          </p:cNvSpPr>
          <p:nvPr/>
        </p:nvSpPr>
        <p:spPr bwMode="auto">
          <a:xfrm>
            <a:off x="9872663" y="9434513"/>
            <a:ext cx="5113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0090"/>
                </a:solidFill>
              </a:rPr>
              <a:t>Design Concept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24890699" y="9399588"/>
            <a:ext cx="7305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200" dirty="0">
                <a:solidFill>
                  <a:srgbClr val="000090"/>
                </a:solidFill>
              </a:rPr>
              <a:t>Hardware Components</a:t>
            </a:r>
          </a:p>
        </p:txBody>
      </p:sp>
      <p:sp>
        <p:nvSpPr>
          <p:cNvPr id="56" name="TextBox 30"/>
          <p:cNvSpPr txBox="1">
            <a:spLocks noChangeArrowheads="1"/>
          </p:cNvSpPr>
          <p:nvPr/>
        </p:nvSpPr>
        <p:spPr bwMode="auto">
          <a:xfrm>
            <a:off x="1734079" y="15354300"/>
            <a:ext cx="541301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Automatic Waveform</a:t>
            </a:r>
          </a:p>
          <a:p>
            <a:r>
              <a:rPr lang="en-US" sz="4400" dirty="0">
                <a:solidFill>
                  <a:srgbClr val="000090"/>
                </a:solidFill>
              </a:rPr>
              <a:t>      Recognition</a:t>
            </a: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077325" y="17155205"/>
            <a:ext cx="3051175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37"/>
          <p:cNvSpPr txBox="1">
            <a:spLocks noChangeArrowheads="1"/>
          </p:cNvSpPr>
          <p:nvPr/>
        </p:nvSpPr>
        <p:spPr bwMode="auto">
          <a:xfrm>
            <a:off x="9736138" y="15408275"/>
            <a:ext cx="57673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90"/>
                </a:solidFill>
              </a:rPr>
              <a:t>Mobile Application</a:t>
            </a:r>
          </a:p>
        </p:txBody>
      </p:sp>
      <p:sp>
        <p:nvSpPr>
          <p:cNvPr id="64" name="TextBox 38"/>
          <p:cNvSpPr txBox="1">
            <a:spLocks noChangeArrowheads="1"/>
          </p:cNvSpPr>
          <p:nvPr/>
        </p:nvSpPr>
        <p:spPr bwMode="auto">
          <a:xfrm>
            <a:off x="18896013" y="15397163"/>
            <a:ext cx="3189287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900">
                <a:solidFill>
                  <a:srgbClr val="000090"/>
                </a:solidFill>
              </a:rPr>
              <a:t>Milestones</a:t>
            </a:r>
          </a:p>
        </p:txBody>
      </p:sp>
      <p:sp>
        <p:nvSpPr>
          <p:cNvPr id="65" name="TextBox 39"/>
          <p:cNvSpPr txBox="1">
            <a:spLocks noChangeArrowheads="1"/>
          </p:cNvSpPr>
          <p:nvPr/>
        </p:nvSpPr>
        <p:spPr bwMode="auto">
          <a:xfrm>
            <a:off x="26774775" y="15417800"/>
            <a:ext cx="29098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0090"/>
                </a:solidFill>
              </a:rPr>
              <a:t>The Team</a:t>
            </a:r>
          </a:p>
        </p:txBody>
      </p:sp>
      <p:sp>
        <p:nvSpPr>
          <p:cNvPr id="66" name="Rectangle 41"/>
          <p:cNvSpPr>
            <a:spLocks noChangeArrowheads="1"/>
          </p:cNvSpPr>
          <p:nvPr/>
        </p:nvSpPr>
        <p:spPr bwMode="auto">
          <a:xfrm>
            <a:off x="16938625" y="8064500"/>
            <a:ext cx="7083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000">
                <a:solidFill>
                  <a:srgbClr val="000090"/>
                </a:solidFill>
              </a:rPr>
              <a:t> Pressing need for energy conservation!</a:t>
            </a:r>
            <a:endParaRPr lang="en-US" sz="3000"/>
          </a:p>
        </p:txBody>
      </p:sp>
      <p:sp>
        <p:nvSpPr>
          <p:cNvPr id="67" name="Rectangle 42"/>
          <p:cNvSpPr>
            <a:spLocks noChangeArrowheads="1"/>
          </p:cNvSpPr>
          <p:nvPr/>
        </p:nvSpPr>
        <p:spPr bwMode="auto">
          <a:xfrm>
            <a:off x="25039638" y="7608889"/>
            <a:ext cx="675163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000" dirty="0">
                <a:solidFill>
                  <a:srgbClr val="000090"/>
                </a:solidFill>
              </a:rPr>
              <a:t> We plan to present</a:t>
            </a:r>
            <a:r>
              <a:rPr lang="en-US" sz="3000" dirty="0" smtClean="0">
                <a:solidFill>
                  <a:srgbClr val="000090"/>
                </a:solidFill>
              </a:rPr>
              <a:t> a time-lapse video of IHEI in action</a:t>
            </a:r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68" name="Rectangle 43"/>
          <p:cNvSpPr>
            <a:spLocks noChangeArrowheads="1"/>
          </p:cNvSpPr>
          <p:nvPr/>
        </p:nvSpPr>
        <p:spPr bwMode="auto">
          <a:xfrm>
            <a:off x="25039638" y="4316413"/>
            <a:ext cx="74549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000">
                <a:solidFill>
                  <a:srgbClr val="000090"/>
                </a:solidFill>
              </a:rPr>
              <a:t> An IHEI integrated home</a:t>
            </a:r>
          </a:p>
        </p:txBody>
      </p:sp>
      <p:sp>
        <p:nvSpPr>
          <p:cNvPr id="69" name="Rectangle 44"/>
          <p:cNvSpPr>
            <a:spLocks noChangeArrowheads="1"/>
          </p:cNvSpPr>
          <p:nvPr/>
        </p:nvSpPr>
        <p:spPr bwMode="auto">
          <a:xfrm>
            <a:off x="25039638" y="4860925"/>
            <a:ext cx="28003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000">
                <a:solidFill>
                  <a:srgbClr val="000090"/>
                </a:solidFill>
              </a:rPr>
              <a:t> Close to zero energy wasted by idle devices</a:t>
            </a:r>
          </a:p>
          <a:p>
            <a:pPr>
              <a:buFont typeface="Arial" pitchFamily="-84" charset="0"/>
              <a:buChar char="•"/>
            </a:pPr>
            <a:r>
              <a:rPr lang="en-US" sz="3000">
                <a:solidFill>
                  <a:srgbClr val="000090"/>
                </a:solidFill>
              </a:rPr>
              <a:t> User-defined home energy management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8901113" y="11681885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Wall outlet</a:t>
            </a:r>
            <a:endParaRPr lang="en-US" sz="2000" dirty="0"/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10334625" y="11712048"/>
            <a:ext cx="182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90"/>
                </a:solidFill>
              </a:rPr>
              <a:t>Outlet Adapter</a:t>
            </a:r>
            <a:endParaRPr lang="en-US" sz="200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11984938" y="11732824"/>
            <a:ext cx="18664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DSP and</a:t>
            </a:r>
          </a:p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Microcontroller</a:t>
            </a:r>
            <a:endParaRPr lang="en-US" sz="2000" dirty="0"/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14692313" y="11681885"/>
            <a:ext cx="968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90"/>
                </a:solidFill>
              </a:rPr>
              <a:t>Mobile </a:t>
            </a:r>
          </a:p>
          <a:p>
            <a:r>
              <a:rPr lang="en-US" sz="2000">
                <a:solidFill>
                  <a:srgbClr val="000090"/>
                </a:solidFill>
              </a:rPr>
              <a:t>Device</a:t>
            </a:r>
            <a:endParaRPr lang="en-US" sz="200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910432" y="12103800"/>
            <a:ext cx="7034214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500" dirty="0" smtClean="0">
              <a:solidFill>
                <a:srgbClr val="000090"/>
              </a:solidFill>
            </a:endParaRPr>
          </a:p>
          <a:p>
            <a:pPr>
              <a:buFont typeface="Arial" pitchFamily="-84" charset="0"/>
              <a:buChar char="•"/>
            </a:pPr>
            <a:r>
              <a:rPr lang="en-US" sz="2500" dirty="0" smtClean="0">
                <a:solidFill>
                  <a:srgbClr val="000090"/>
                </a:solidFill>
              </a:rPr>
              <a:t> Microcontroller controls current flow to outlet (on/off), and DSP allows plug load device recognition</a:t>
            </a:r>
          </a:p>
          <a:p>
            <a:pPr>
              <a:buFont typeface="Arial" pitchFamily="-84" charset="0"/>
              <a:buChar char="•"/>
            </a:pPr>
            <a:r>
              <a:rPr lang="en-US" sz="2500" dirty="0" smtClean="0">
                <a:solidFill>
                  <a:srgbClr val="000090"/>
                </a:solidFill>
              </a:rPr>
              <a:t> Mobile app. serves as base station, displaying and controlling different recognized devices</a:t>
            </a:r>
          </a:p>
          <a:p>
            <a:endParaRPr lang="en-US" sz="2500" dirty="0">
              <a:solidFill>
                <a:srgbClr val="000090"/>
              </a:solidFill>
            </a:endParaRPr>
          </a:p>
        </p:txBody>
      </p:sp>
      <p:sp>
        <p:nvSpPr>
          <p:cNvPr id="75" name="TextBox 51"/>
          <p:cNvSpPr txBox="1">
            <a:spLocks noChangeArrowheads="1"/>
          </p:cNvSpPr>
          <p:nvPr/>
        </p:nvSpPr>
        <p:spPr bwMode="auto">
          <a:xfrm>
            <a:off x="1712913" y="9440863"/>
            <a:ext cx="5121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90"/>
                </a:solidFill>
              </a:rPr>
              <a:t>Phantom Power</a:t>
            </a:r>
          </a:p>
        </p:txBody>
      </p:sp>
      <p:sp>
        <p:nvSpPr>
          <p:cNvPr id="76" name="Rectangle 52"/>
          <p:cNvSpPr>
            <a:spLocks noChangeArrowheads="1"/>
          </p:cNvSpPr>
          <p:nvPr/>
        </p:nvSpPr>
        <p:spPr bwMode="auto">
          <a:xfrm>
            <a:off x="1206500" y="10453688"/>
            <a:ext cx="65484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3200">
                <a:solidFill>
                  <a:srgbClr val="000090"/>
                </a:solidFill>
              </a:rPr>
              <a:t> Phantom power is the power being consumed by a plug loads while it is idle or not in use</a:t>
            </a:r>
          </a:p>
          <a:p>
            <a:pPr>
              <a:buFont typeface="Arial" pitchFamily="-84" charset="0"/>
              <a:buChar char="•"/>
            </a:pPr>
            <a:r>
              <a:rPr lang="en-US" sz="3200">
                <a:solidFill>
                  <a:srgbClr val="000090"/>
                </a:solidFill>
              </a:rPr>
              <a:t> North America itself wastes $7 billion annually on phantom power</a:t>
            </a:r>
          </a:p>
          <a:p>
            <a:pPr>
              <a:buFont typeface="Arial" pitchFamily="-84" charset="0"/>
              <a:buChar char="•"/>
            </a:pPr>
            <a:r>
              <a:rPr lang="en-US" sz="3200">
                <a:solidFill>
                  <a:srgbClr val="000090"/>
                </a:solidFill>
              </a:rPr>
              <a:t> One of the main goals of IHEI is to cut down phantom power as much as possible</a:t>
            </a:r>
          </a:p>
          <a:p>
            <a:pPr>
              <a:buFont typeface="Arial" pitchFamily="-84" charset="0"/>
              <a:buChar char="•"/>
            </a:pPr>
            <a:endParaRPr lang="en-US" sz="3200">
              <a:solidFill>
                <a:srgbClr val="000090"/>
              </a:solidFill>
            </a:endParaRPr>
          </a:p>
          <a:p>
            <a:endParaRPr lang="en-US" sz="3200">
              <a:solidFill>
                <a:srgbClr val="000090"/>
              </a:solidFill>
            </a:endParaRPr>
          </a:p>
        </p:txBody>
      </p:sp>
      <p:sp>
        <p:nvSpPr>
          <p:cNvPr id="77" name="Rectangle 53"/>
          <p:cNvSpPr>
            <a:spLocks noChangeArrowheads="1"/>
          </p:cNvSpPr>
          <p:nvPr/>
        </p:nvSpPr>
        <p:spPr bwMode="auto">
          <a:xfrm>
            <a:off x="25211771" y="10359803"/>
            <a:ext cx="223009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DSP Board</a:t>
            </a:r>
            <a:endParaRPr lang="en-US" sz="3200" dirty="0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8736608" y="10379559"/>
            <a:ext cx="255650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Raspberry Pi</a:t>
            </a:r>
            <a:endParaRPr lang="en-US" sz="3200" dirty="0"/>
          </a:p>
        </p:txBody>
      </p:sp>
      <p:sp>
        <p:nvSpPr>
          <p:cNvPr id="79" name="Rectangle 55"/>
          <p:cNvSpPr>
            <a:spLocks noChangeArrowheads="1"/>
          </p:cNvSpPr>
          <p:nvPr/>
        </p:nvSpPr>
        <p:spPr bwMode="auto">
          <a:xfrm>
            <a:off x="25034194" y="13479241"/>
            <a:ext cx="2775119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 Connected to </a:t>
            </a:r>
            <a:r>
              <a:rPr lang="en-US" sz="2400" dirty="0" err="1" smtClean="0">
                <a:solidFill>
                  <a:srgbClr val="000090"/>
                </a:solidFill>
              </a:rPr>
              <a:t>RPi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by Prolific serial to 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USB</a:t>
            </a:r>
            <a:endParaRPr lang="en-US" sz="2100" dirty="0"/>
          </a:p>
        </p:txBody>
      </p:sp>
      <p:sp>
        <p:nvSpPr>
          <p:cNvPr id="80" name="Rectangle 56"/>
          <p:cNvSpPr>
            <a:spLocks noChangeArrowheads="1"/>
          </p:cNvSpPr>
          <p:nvPr/>
        </p:nvSpPr>
        <p:spPr bwMode="auto">
          <a:xfrm>
            <a:off x="28346401" y="13346113"/>
            <a:ext cx="385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800" dirty="0" smtClean="0">
              <a:solidFill>
                <a:srgbClr val="000090"/>
              </a:solidFill>
            </a:endParaRPr>
          </a:p>
          <a:p>
            <a:endParaRPr lang="en-US" sz="2800" dirty="0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25495933" y="13031794"/>
            <a:ext cx="1672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TI CC2530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1008063" y="16730662"/>
            <a:ext cx="69405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2900" dirty="0">
                <a:solidFill>
                  <a:srgbClr val="000090"/>
                </a:solidFill>
              </a:rPr>
              <a:t> IHEI will recognize plug loads based on current vs. time waveforms</a:t>
            </a:r>
          </a:p>
          <a:p>
            <a:pPr>
              <a:buFont typeface="Arial" pitchFamily="-84" charset="0"/>
              <a:buChar char="•"/>
            </a:pPr>
            <a:endParaRPr lang="en-US" sz="2900" dirty="0">
              <a:solidFill>
                <a:srgbClr val="000090"/>
              </a:solidFill>
            </a:endParaRPr>
          </a:p>
        </p:txBody>
      </p:sp>
      <p:pic>
        <p:nvPicPr>
          <p:cNvPr id="84" name="Picture 60" descr="Screen Shot 2013-11-23 at 7.05.26 PM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08063" y="19057937"/>
            <a:ext cx="223361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61"/>
          <p:cNvSpPr>
            <a:spLocks noChangeArrowheads="1"/>
          </p:cNvSpPr>
          <p:nvPr/>
        </p:nvSpPr>
        <p:spPr bwMode="auto">
          <a:xfrm>
            <a:off x="1011238" y="17559337"/>
            <a:ext cx="690245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2900" dirty="0" smtClean="0">
                <a:solidFill>
                  <a:srgbClr val="000090"/>
                </a:solidFill>
              </a:rPr>
              <a:t> Developed algorithm </a:t>
            </a:r>
            <a:r>
              <a:rPr lang="en-US" sz="2900" dirty="0">
                <a:solidFill>
                  <a:srgbClr val="000090"/>
                </a:solidFill>
              </a:rPr>
              <a:t>which uses </a:t>
            </a:r>
            <a:r>
              <a:rPr lang="en-US" sz="2900" dirty="0" smtClean="0">
                <a:solidFill>
                  <a:srgbClr val="000090"/>
                </a:solidFill>
              </a:rPr>
              <a:t>waveform data i.e. peak-to-peak and rise time, and implements cross-correlation </a:t>
            </a:r>
          </a:p>
          <a:p>
            <a:pPr>
              <a:buFont typeface="Arial" pitchFamily="-84" charset="0"/>
              <a:buChar char="•"/>
            </a:pPr>
            <a:endParaRPr lang="en-US" sz="2900" dirty="0">
              <a:solidFill>
                <a:srgbClr val="000090"/>
              </a:solidFill>
            </a:endParaRPr>
          </a:p>
        </p:txBody>
      </p:sp>
      <p:sp>
        <p:nvSpPr>
          <p:cNvPr id="86" name="Rectangle 62"/>
          <p:cNvSpPr>
            <a:spLocks noChangeArrowheads="1"/>
          </p:cNvSpPr>
          <p:nvPr/>
        </p:nvSpPr>
        <p:spPr bwMode="auto">
          <a:xfrm>
            <a:off x="3440113" y="18883312"/>
            <a:ext cx="450850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2900" dirty="0">
                <a:solidFill>
                  <a:srgbClr val="000090"/>
                </a:solidFill>
              </a:rPr>
              <a:t> Advantage of recognition is that</a:t>
            </a:r>
            <a:r>
              <a:rPr lang="en-US" sz="2900" dirty="0" smtClean="0">
                <a:solidFill>
                  <a:srgbClr val="000090"/>
                </a:solidFill>
              </a:rPr>
              <a:t> devices/outlets don’t need manual synchronization</a:t>
            </a:r>
            <a:endParaRPr lang="en-US" sz="2700" dirty="0" smtClean="0">
              <a:solidFill>
                <a:srgbClr val="000090"/>
              </a:solidFill>
            </a:endParaRPr>
          </a:p>
          <a:p>
            <a:pPr>
              <a:buFont typeface="Arial" pitchFamily="-84" charset="0"/>
              <a:buChar char="•"/>
            </a:pPr>
            <a:endParaRPr lang="en-US" sz="2900" dirty="0">
              <a:solidFill>
                <a:srgbClr val="000090"/>
              </a:solidFill>
            </a:endParaRPr>
          </a:p>
        </p:txBody>
      </p:sp>
      <p:sp>
        <p:nvSpPr>
          <p:cNvPr id="88" name="Rectangle 64"/>
          <p:cNvSpPr>
            <a:spLocks noChangeArrowheads="1"/>
          </p:cNvSpPr>
          <p:nvPr/>
        </p:nvSpPr>
        <p:spPr bwMode="auto">
          <a:xfrm>
            <a:off x="9148763" y="16424726"/>
            <a:ext cx="415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000090"/>
                </a:solidFill>
              </a:rPr>
              <a:t>Android </a:t>
            </a:r>
            <a:r>
              <a:rPr lang="en-US" sz="2600" dirty="0">
                <a:solidFill>
                  <a:srgbClr val="000090"/>
                </a:solidFill>
              </a:rPr>
              <a:t>mobile app.</a:t>
            </a:r>
          </a:p>
          <a:p>
            <a:endParaRPr lang="en-US" sz="2600" dirty="0">
              <a:solidFill>
                <a:srgbClr val="000090"/>
              </a:solidFill>
            </a:endParaRPr>
          </a:p>
        </p:txBody>
      </p:sp>
      <p:sp>
        <p:nvSpPr>
          <p:cNvPr id="89" name="TextBox 66"/>
          <p:cNvSpPr txBox="1">
            <a:spLocks noChangeArrowheads="1"/>
          </p:cNvSpPr>
          <p:nvPr/>
        </p:nvSpPr>
        <p:spPr bwMode="auto">
          <a:xfrm>
            <a:off x="13495506" y="16747966"/>
            <a:ext cx="145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400" u="sng" dirty="0">
                <a:solidFill>
                  <a:srgbClr val="000090"/>
                </a:solidFill>
              </a:rPr>
              <a:t>2</a:t>
            </a:r>
            <a:r>
              <a:rPr lang="en-US" sz="2400" u="sng" dirty="0" smtClean="0">
                <a:solidFill>
                  <a:srgbClr val="000090"/>
                </a:solidFill>
              </a:rPr>
              <a:t> </a:t>
            </a:r>
            <a:r>
              <a:rPr lang="en-US" sz="2400" u="sng" dirty="0">
                <a:solidFill>
                  <a:srgbClr val="000090"/>
                </a:solidFill>
              </a:rPr>
              <a:t>Modes</a:t>
            </a:r>
            <a:r>
              <a:rPr lang="en-US" sz="2400" dirty="0">
                <a:solidFill>
                  <a:srgbClr val="000090"/>
                </a:solidFill>
              </a:rPr>
              <a:t>:</a:t>
            </a:r>
          </a:p>
        </p:txBody>
      </p:sp>
      <p:sp>
        <p:nvSpPr>
          <p:cNvPr id="90" name="TextBox 67"/>
          <p:cNvSpPr txBox="1">
            <a:spLocks noChangeArrowheads="1"/>
          </p:cNvSpPr>
          <p:nvPr/>
        </p:nvSpPr>
        <p:spPr bwMode="auto">
          <a:xfrm>
            <a:off x="12401945" y="17566367"/>
            <a:ext cx="36639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 pitchFamily="-84" charset="0"/>
              <a:buAutoNum type="arabicPeriod"/>
            </a:pPr>
            <a:r>
              <a:rPr lang="en-US" sz="2100" dirty="0">
                <a:solidFill>
                  <a:srgbClr val="000090"/>
                </a:solidFill>
              </a:rPr>
              <a:t>Manual Mode: User switches outlet on/off using app</a:t>
            </a:r>
            <a:r>
              <a:rPr lang="en-US" sz="2100" dirty="0" smtClean="0">
                <a:solidFill>
                  <a:srgbClr val="000090"/>
                </a:solidFill>
              </a:rPr>
              <a:t>.</a:t>
            </a:r>
          </a:p>
          <a:p>
            <a:pPr marL="457200" indent="-457200">
              <a:buFont typeface="Calibri" pitchFamily="-84" charset="0"/>
              <a:buAutoNum type="arabicPeriod"/>
            </a:pPr>
            <a:endParaRPr lang="en-US" sz="2100" dirty="0" smtClean="0">
              <a:solidFill>
                <a:srgbClr val="000090"/>
              </a:solidFill>
            </a:endParaRPr>
          </a:p>
          <a:p>
            <a:pPr marL="457200" indent="-457200">
              <a:buFont typeface="Calibri" pitchFamily="-84" charset="0"/>
              <a:buAutoNum type="arabicPeriod"/>
            </a:pPr>
            <a:r>
              <a:rPr lang="en-US" sz="2100" dirty="0">
                <a:solidFill>
                  <a:srgbClr val="000090"/>
                </a:solidFill>
              </a:rPr>
              <a:t>Timer Mode: User sets times for outlet to be on/off based on personal </a:t>
            </a:r>
            <a:r>
              <a:rPr lang="en-US" sz="2100" dirty="0" smtClean="0">
                <a:solidFill>
                  <a:srgbClr val="000090"/>
                </a:solidFill>
              </a:rPr>
              <a:t>schedule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17037050" y="16141700"/>
            <a:ext cx="716915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1/6: Have acquired all necessary materials to complete project 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1/13: Demonstrate ability to switch outlet on and off without app.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1/20: Complete first draft of code for mobile app., UI completed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1/27: Finish debugging code for mobile app.</a:t>
            </a:r>
          </a:p>
          <a:p>
            <a:r>
              <a:rPr lang="en-US" sz="1700" dirty="0">
                <a:solidFill>
                  <a:srgbClr val="000090"/>
                </a:solidFill>
              </a:rPr>
              <a:t>          - Switch outlet on and off using mobile app.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2/3: Display user ability to set timers for switching outlet on/off using </a:t>
            </a:r>
          </a:p>
          <a:p>
            <a:r>
              <a:rPr lang="en-US" sz="1700" dirty="0">
                <a:solidFill>
                  <a:srgbClr val="000090"/>
                </a:solidFill>
              </a:rPr>
              <a:t>mobile app.</a:t>
            </a:r>
          </a:p>
          <a:p>
            <a:r>
              <a:rPr lang="en-US" sz="1700" dirty="0">
                <a:solidFill>
                  <a:srgbClr val="000090"/>
                </a:solidFill>
              </a:rPr>
              <a:t>          - Begin user behavior algorithm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2/10: Begin testing for load recognition/waveform analysis</a:t>
            </a:r>
          </a:p>
          <a:p>
            <a:r>
              <a:rPr lang="en-US" sz="1700" dirty="0">
                <a:solidFill>
                  <a:srgbClr val="000090"/>
                </a:solidFill>
              </a:rPr>
              <a:t>          - Complete user behavior algorithm</a:t>
            </a:r>
          </a:p>
          <a:p>
            <a:r>
              <a:rPr lang="en-US" sz="1700" dirty="0">
                <a:solidFill>
                  <a:srgbClr val="000090"/>
                </a:solidFill>
              </a:rPr>
              <a:t>          - Begin model home integrated with IHEI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2/17: Complete testing for load recognition</a:t>
            </a:r>
          </a:p>
          <a:p>
            <a:r>
              <a:rPr lang="en-US" sz="1700" dirty="0">
                <a:solidFill>
                  <a:srgbClr val="000090"/>
                </a:solidFill>
              </a:rPr>
              <a:t>          - Complete user behavior algorithm 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2/24: Finalize model home with integrated IHEI and test for the next week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3/3: Give oral presentation to industrial panel</a:t>
            </a: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3/10: Turn in final report</a:t>
            </a:r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24825325" y="16267113"/>
            <a:ext cx="696595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700" i="1" u="sng" dirty="0">
                <a:solidFill>
                  <a:srgbClr val="000090"/>
                </a:solidFill>
              </a:rPr>
              <a:t>Group Leader</a:t>
            </a:r>
            <a:r>
              <a:rPr lang="en-US" sz="1700" dirty="0">
                <a:solidFill>
                  <a:srgbClr val="000090"/>
                </a:solidFill>
              </a:rPr>
              <a:t>: </a:t>
            </a:r>
            <a:r>
              <a:rPr lang="en-US" sz="1700" dirty="0" err="1">
                <a:solidFill>
                  <a:srgbClr val="000090"/>
                </a:solidFill>
              </a:rPr>
              <a:t>Faraz</a:t>
            </a:r>
            <a:r>
              <a:rPr lang="en-US" sz="1700" dirty="0">
                <a:solidFill>
                  <a:srgbClr val="000090"/>
                </a:solidFill>
              </a:rPr>
              <a:t> </a:t>
            </a:r>
            <a:r>
              <a:rPr lang="en-US" sz="1700" dirty="0" err="1">
                <a:solidFill>
                  <a:srgbClr val="000090"/>
                </a:solidFill>
              </a:rPr>
              <a:t>Milani</a:t>
            </a:r>
            <a:endParaRPr lang="en-US" sz="1700" dirty="0">
              <a:solidFill>
                <a:srgbClr val="000090"/>
              </a:solidFill>
            </a:endParaRPr>
          </a:p>
          <a:p>
            <a:pPr>
              <a:buFont typeface="Arial" pitchFamily="-84" charset="0"/>
              <a:buChar char="•"/>
            </a:pPr>
            <a:r>
              <a:rPr lang="en-US" sz="1700" dirty="0">
                <a:solidFill>
                  <a:srgbClr val="000090"/>
                </a:solidFill>
              </a:rPr>
              <a:t> In charge of the overall progress of the project, system architecture, and keeping constant contact with advisor Arthur Zhang to ensure the success of our project.</a:t>
            </a:r>
          </a:p>
          <a:p>
            <a:endParaRPr lang="en-US" sz="1700" i="1" u="sng" dirty="0">
              <a:solidFill>
                <a:srgbClr val="000090"/>
              </a:solidFill>
            </a:endParaRPr>
          </a:p>
          <a:p>
            <a:r>
              <a:rPr lang="en-US" sz="1700" i="1" u="sng" dirty="0">
                <a:solidFill>
                  <a:srgbClr val="000090"/>
                </a:solidFill>
              </a:rPr>
              <a:t>Hardware Specialists</a:t>
            </a:r>
            <a:r>
              <a:rPr lang="en-US" sz="1700" i="1" dirty="0">
                <a:solidFill>
                  <a:srgbClr val="000090"/>
                </a:solidFill>
              </a:rPr>
              <a:t>: </a:t>
            </a:r>
            <a:r>
              <a:rPr lang="en-US" sz="1700" dirty="0">
                <a:solidFill>
                  <a:srgbClr val="000090"/>
                </a:solidFill>
              </a:rPr>
              <a:t>Kelvin Liang and Young Min Kim</a:t>
            </a:r>
          </a:p>
          <a:p>
            <a:r>
              <a:rPr lang="en-US" sz="1700" dirty="0">
                <a:solidFill>
                  <a:srgbClr val="000090"/>
                </a:solidFill>
              </a:rPr>
              <a:t>Responsible for the hardware-related aspects of the project, such as interface between current sensors and microcontroller, digital signal processing, and soldering.</a:t>
            </a:r>
          </a:p>
          <a:p>
            <a:endParaRPr lang="en-US" sz="1700" dirty="0">
              <a:solidFill>
                <a:srgbClr val="000090"/>
              </a:solidFill>
            </a:endParaRPr>
          </a:p>
          <a:p>
            <a:r>
              <a:rPr lang="en-US" sz="1700" i="1" u="sng" dirty="0">
                <a:solidFill>
                  <a:srgbClr val="000090"/>
                </a:solidFill>
              </a:rPr>
              <a:t>Software Specialist</a:t>
            </a:r>
            <a:r>
              <a:rPr lang="en-US" sz="1700" dirty="0">
                <a:solidFill>
                  <a:srgbClr val="000090"/>
                </a:solidFill>
              </a:rPr>
              <a:t>: Matthew </a:t>
            </a:r>
            <a:r>
              <a:rPr lang="en-US" sz="1700" dirty="0" err="1">
                <a:solidFill>
                  <a:srgbClr val="000090"/>
                </a:solidFill>
              </a:rPr>
              <a:t>Cai</a:t>
            </a:r>
            <a:endParaRPr lang="en-US" sz="1700" dirty="0">
              <a:solidFill>
                <a:srgbClr val="000090"/>
              </a:solidFill>
            </a:endParaRPr>
          </a:p>
          <a:p>
            <a:r>
              <a:rPr lang="en-US" sz="1700" dirty="0">
                <a:solidFill>
                  <a:srgbClr val="000090"/>
                </a:solidFill>
              </a:rPr>
              <a:t>In charge of programming tasks, such as creating the user interface for the mobile application and the main software of our project.</a:t>
            </a:r>
          </a:p>
          <a:p>
            <a:endParaRPr lang="en-US" sz="1700" dirty="0">
              <a:solidFill>
                <a:srgbClr val="000090"/>
              </a:solidFill>
            </a:endParaRPr>
          </a:p>
          <a:p>
            <a:r>
              <a:rPr lang="en-US" sz="1700" i="1" u="sng" dirty="0">
                <a:solidFill>
                  <a:srgbClr val="000090"/>
                </a:solidFill>
              </a:rPr>
              <a:t>Advisor</a:t>
            </a:r>
            <a:r>
              <a:rPr lang="en-US" sz="1700" dirty="0">
                <a:solidFill>
                  <a:srgbClr val="000090"/>
                </a:solidFill>
              </a:rPr>
              <a:t>: Arthur Zhang, Technology Manager at </a:t>
            </a:r>
            <a:r>
              <a:rPr lang="en-US" sz="1700" dirty="0" smtClean="0">
                <a:solidFill>
                  <a:srgbClr val="000090"/>
                </a:solidFill>
              </a:rPr>
              <a:t>California Plug Load Research Center, Calit2 Irvine</a:t>
            </a:r>
            <a:endParaRPr lang="en-US" sz="1700" dirty="0">
              <a:solidFill>
                <a:srgbClr val="000090"/>
              </a:solidFill>
            </a:endParaRPr>
          </a:p>
          <a:p>
            <a:r>
              <a:rPr lang="en-US" sz="1700" i="1" u="sng" dirty="0">
                <a:solidFill>
                  <a:srgbClr val="000090"/>
                </a:solidFill>
              </a:rPr>
              <a:t>Contact</a:t>
            </a:r>
            <a:r>
              <a:rPr lang="en-US" sz="1700" dirty="0">
                <a:solidFill>
                  <a:srgbClr val="000090"/>
                </a:solidFill>
              </a:rPr>
              <a:t>: yzhang@calit2.uci.edu, milanif@uci.edu </a:t>
            </a:r>
          </a:p>
          <a:p>
            <a:endParaRPr lang="en-US" sz="1700" dirty="0">
              <a:solidFill>
                <a:srgbClr val="000090"/>
              </a:solidFill>
            </a:endParaRPr>
          </a:p>
        </p:txBody>
      </p:sp>
      <p:pic>
        <p:nvPicPr>
          <p:cNvPr id="93" name="Picture 92" descr="Screen Shot 2014-02-10 at 9.39.58 P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53527" y="11146899"/>
            <a:ext cx="700087" cy="588417"/>
          </a:xfrm>
          <a:prstGeom prst="rect">
            <a:avLst/>
          </a:prstGeom>
        </p:spPr>
      </p:pic>
      <p:sp>
        <p:nvSpPr>
          <p:cNvPr id="95" name="TextBox 27"/>
          <p:cNvSpPr txBox="1">
            <a:spLocks noChangeArrowheads="1"/>
          </p:cNvSpPr>
          <p:nvPr/>
        </p:nvSpPr>
        <p:spPr bwMode="auto">
          <a:xfrm>
            <a:off x="18005469" y="9387444"/>
            <a:ext cx="52020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dirty="0" smtClean="0">
                <a:solidFill>
                  <a:srgbClr val="000090"/>
                </a:solidFill>
              </a:rPr>
              <a:t>System Architecture</a:t>
            </a:r>
            <a:endParaRPr lang="en-US" sz="4400" dirty="0">
              <a:solidFill>
                <a:srgbClr val="000090"/>
              </a:solidFill>
            </a:endParaRPr>
          </a:p>
        </p:txBody>
      </p:sp>
      <p:pic>
        <p:nvPicPr>
          <p:cNvPr id="139" name="Picture 138" descr="Screen Shot 2014-02-10 at 10.31.34 PM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05468" y="10150785"/>
            <a:ext cx="5202091" cy="4351028"/>
          </a:xfrm>
          <a:prstGeom prst="rect">
            <a:avLst/>
          </a:prstGeom>
        </p:spPr>
      </p:pic>
      <p:pic>
        <p:nvPicPr>
          <p:cNvPr id="140" name="Picture 139" descr="Screen Shot 2014-02-10 at 9.39.58 P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35044" y="11036026"/>
            <a:ext cx="2306825" cy="1938866"/>
          </a:xfrm>
          <a:prstGeom prst="rect">
            <a:avLst/>
          </a:prstGeom>
        </p:spPr>
      </p:pic>
      <p:pic>
        <p:nvPicPr>
          <p:cNvPr id="141" name="Picture 140" descr="Screen Shot 2014-02-10 at 9.46.10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67018" y="11017396"/>
            <a:ext cx="2726099" cy="1941390"/>
          </a:xfrm>
          <a:prstGeom prst="rect">
            <a:avLst/>
          </a:prstGeom>
        </p:spPr>
      </p:pic>
      <p:sp>
        <p:nvSpPr>
          <p:cNvPr id="142" name="Rectangle 57"/>
          <p:cNvSpPr>
            <a:spLocks noChangeArrowheads="1"/>
          </p:cNvSpPr>
          <p:nvPr/>
        </p:nvSpPr>
        <p:spPr bwMode="auto">
          <a:xfrm>
            <a:off x="29178411" y="12974892"/>
            <a:ext cx="16327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solidFill>
                  <a:srgbClr val="000090"/>
                </a:solidFill>
              </a:rPr>
              <a:t>RPi</a:t>
            </a:r>
            <a:r>
              <a:rPr lang="en-US" sz="2400" dirty="0" smtClean="0">
                <a:solidFill>
                  <a:srgbClr val="000090"/>
                </a:solidFill>
              </a:rPr>
              <a:t> Rev. 2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43" name="Rectangle 55"/>
          <p:cNvSpPr>
            <a:spLocks noChangeArrowheads="1"/>
          </p:cNvSpPr>
          <p:nvPr/>
        </p:nvSpPr>
        <p:spPr bwMode="auto">
          <a:xfrm>
            <a:off x="28537035" y="13479241"/>
            <a:ext cx="30929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84" charset="0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 Equipped with SD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card and WiFi dongle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648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Irvine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Bachman</dc:creator>
  <cp:lastModifiedBy>Arthur</cp:lastModifiedBy>
  <cp:revision>61</cp:revision>
  <dcterms:created xsi:type="dcterms:W3CDTF">2014-02-11T05:04:35Z</dcterms:created>
  <dcterms:modified xsi:type="dcterms:W3CDTF">2014-03-07T20:36:32Z</dcterms:modified>
</cp:coreProperties>
</file>