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  <p:sldMasterId id="214748367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64" r:id="rId5"/>
    <p:sldId id="257" r:id="rId6"/>
    <p:sldId id="259" r:id="rId7"/>
    <p:sldId id="266" r:id="rId8"/>
    <p:sldId id="267" r:id="rId9"/>
    <p:sldId id="262" r:id="rId10"/>
    <p:sldId id="260" r:id="rId11"/>
    <p:sldId id="263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FB5D4-E03B-7149-85A2-108B6C9F0045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8B2B-D52C-294E-83AA-BFBCA28E8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6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F7BB-842D-914D-9512-51894DE819F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ECE9-B7AC-D84B-9CCB-93CA13E0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6ECE9-B7AC-D84B-9CCB-93CA13E0F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  <a:cs typeface="Consolas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96"/>
            <a:ext cx="8229600" cy="915082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410"/>
            <a:ext cx="8229600" cy="48391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7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987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03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4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544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8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85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64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8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0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0654" y="6206032"/>
            <a:ext cx="1904939" cy="418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59F7-4594-495D-BD80-04AE91E39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172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9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pPr defTabSz="914400"/>
            <a:fld id="{040D26CC-FC5C-455A-91E6-A15B0FB2312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11/6/2014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</a:lstStyle>
          <a:p>
            <a:pPr defTabSz="914400"/>
            <a:fld id="{A20D39BA-AF8F-4994-9BB1-40DB98EDDD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6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2429"/>
            <a:ext cx="9144000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Power for the Smart Home: Inverter Controls, Power Factor Corrections, and Peak Demand Reductions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69221"/>
            <a:ext cx="9058940" cy="1752600"/>
          </a:xfrm>
        </p:spPr>
        <p:txBody>
          <a:bodyPr/>
          <a:lstStyle/>
          <a:p>
            <a:r>
              <a:rPr lang="en-US" sz="3000" dirty="0" smtClean="0"/>
              <a:t>G.P. Li, </a:t>
            </a:r>
            <a:r>
              <a:rPr lang="en-US" sz="3000" dirty="0" err="1"/>
              <a:t>Keyue</a:t>
            </a:r>
            <a:r>
              <a:rPr lang="en-US" sz="3000" dirty="0"/>
              <a:t> </a:t>
            </a:r>
            <a:r>
              <a:rPr lang="en-US" sz="3000" dirty="0" err="1" smtClean="0"/>
              <a:t>Smedley</a:t>
            </a:r>
            <a:r>
              <a:rPr lang="en-US" sz="3000" dirty="0"/>
              <a:t> - UC </a:t>
            </a:r>
            <a:r>
              <a:rPr lang="en-US" sz="3000" dirty="0" smtClean="0"/>
              <a:t>Irvine</a:t>
            </a:r>
            <a:endParaRPr lang="en-US" sz="3000" dirty="0"/>
          </a:p>
          <a:p>
            <a:r>
              <a:rPr lang="en-US" sz="3000" dirty="0" smtClean="0"/>
              <a:t>California Plug Load Research Center</a:t>
            </a:r>
          </a:p>
          <a:p>
            <a:r>
              <a:rPr lang="en-US" sz="3000" dirty="0"/>
              <a:t>Power Electronics Laboratory </a:t>
            </a:r>
            <a:endParaRPr lang="en-US" sz="3000" dirty="0" smtClean="0"/>
          </a:p>
          <a:p>
            <a:r>
              <a:rPr lang="en-US" sz="3000" dirty="0"/>
              <a:t>Mark </a:t>
            </a:r>
            <a:r>
              <a:rPr lang="en-US" sz="3000" dirty="0" smtClean="0"/>
              <a:t>Modera, Nelson Dichter </a:t>
            </a:r>
            <a:r>
              <a:rPr lang="en-US" sz="3000" dirty="0"/>
              <a:t>- UC </a:t>
            </a:r>
            <a:r>
              <a:rPr lang="en-US" sz="3000" dirty="0" smtClean="0"/>
              <a:t>Davis</a:t>
            </a:r>
          </a:p>
          <a:p>
            <a:r>
              <a:rPr lang="en-US" sz="3000" dirty="0" smtClean="0"/>
              <a:t>Western Cooling Efficiency Center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98" y="6268359"/>
            <a:ext cx="2657642" cy="56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92112" y="200594"/>
            <a:ext cx="1905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eport Cover3blank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10896" y="6268359"/>
            <a:ext cx="2337915" cy="54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10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Load signature analysis for wireless load </a:t>
            </a:r>
            <a:r>
              <a:rPr lang="en-US" sz="3000" dirty="0" smtClean="0"/>
              <a:t>monitoring – System Layout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Capturing 		</a:t>
            </a:r>
            <a:r>
              <a:rPr lang="en-US" dirty="0" smtClean="0">
                <a:sym typeface="Wingdings"/>
              </a:rPr>
              <a:t>Analysis 		 Display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000" y="3111500"/>
            <a:ext cx="1143000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Transient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25778" y="3421945"/>
            <a:ext cx="663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89000" y="4113389"/>
            <a:ext cx="1143000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</a:p>
          <a:p>
            <a:pPr algn="ctr"/>
            <a:r>
              <a:rPr lang="en-US" dirty="0" smtClean="0"/>
              <a:t>Harmonic Features 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225778" y="4564945"/>
            <a:ext cx="663222" cy="14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9333" y="2862112"/>
            <a:ext cx="1622778" cy="2695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Transient: PF, Power, Reactive Voltage and Current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Frequency: Harmonic Features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2032000" y="3421945"/>
            <a:ext cx="677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2032000" y="4564945"/>
            <a:ext cx="677333" cy="14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2352" y="2492780"/>
            <a:ext cx="206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Characteristics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1112" y="3046778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15sec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2645" y="4209723"/>
            <a:ext cx="819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Steady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2645" y="2492780"/>
            <a:ext cx="16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 comes 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03601" y="3641430"/>
            <a:ext cx="1642534" cy="1162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Characteristics matching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7354" y="3647265"/>
            <a:ext cx="903112" cy="1157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32111" y="4209723"/>
            <a:ext cx="471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6319045" y="4214084"/>
            <a:ext cx="468309" cy="11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018195" y="3628250"/>
            <a:ext cx="1030111" cy="1162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Interface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94773" y="4209722"/>
            <a:ext cx="423422" cy="12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5664498"/>
            <a:ext cx="8878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System Layout:</a:t>
            </a:r>
          </a:p>
          <a:p>
            <a:r>
              <a:rPr lang="en-US" sz="1600" dirty="0"/>
              <a:t>Capture (ADE7763</a:t>
            </a:r>
            <a:r>
              <a:rPr lang="en-US" sz="1600" dirty="0" smtClean="0"/>
              <a:t>)	Analyze </a:t>
            </a:r>
            <a:r>
              <a:rPr lang="en-US" sz="1600" dirty="0"/>
              <a:t>(ARM &amp; Linux</a:t>
            </a:r>
            <a:r>
              <a:rPr lang="en-US" sz="1600" dirty="0" smtClean="0"/>
              <a:t>)	Data </a:t>
            </a:r>
            <a:r>
              <a:rPr lang="en-US" sz="1600" dirty="0"/>
              <a:t>Storing (</a:t>
            </a:r>
            <a:r>
              <a:rPr lang="en-US" sz="1600" dirty="0" smtClean="0"/>
              <a:t>Server)	Display </a:t>
            </a:r>
            <a:r>
              <a:rPr lang="en-US" sz="1600" dirty="0"/>
              <a:t>(HTML Mobile Interface)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232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70172"/>
            <a:ext cx="8229600" cy="734980"/>
          </a:xfrm>
        </p:spPr>
        <p:txBody>
          <a:bodyPr/>
          <a:lstStyle/>
          <a:p>
            <a:r>
              <a:rPr lang="en-US" sz="3000" dirty="0"/>
              <a:t>Load </a:t>
            </a:r>
            <a:r>
              <a:rPr lang="en-US" sz="3000" dirty="0" smtClean="0"/>
              <a:t>Signature Monitor and Report – Progress</a:t>
            </a:r>
            <a:endParaRPr lang="en-US" sz="3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30082" y="1276942"/>
            <a:ext cx="4041775" cy="639762"/>
          </a:xfrm>
        </p:spPr>
        <p:txBody>
          <a:bodyPr/>
          <a:lstStyle/>
          <a:p>
            <a:r>
              <a:rPr lang="en-US" dirty="0" smtClean="0"/>
              <a:t>Sectional Mobile Interface</a:t>
            </a:r>
            <a:endParaRPr lang="en-US" dirty="0"/>
          </a:p>
        </p:txBody>
      </p:sp>
      <p:pic>
        <p:nvPicPr>
          <p:cNvPr id="12" name="Content Placeholder 11" descr="Screen Shot 2014-09-18 at 6.03.11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77" r="-14777"/>
          <a:stretch>
            <a:fillRect/>
          </a:stretch>
        </p:blipFill>
        <p:spPr>
          <a:xfrm>
            <a:off x="4830082" y="2011922"/>
            <a:ext cx="3957062" cy="38684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32" y="6197206"/>
            <a:ext cx="2657642" cy="5629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10778" y="112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4832" y="2044654"/>
            <a:ext cx="4040188" cy="4044864"/>
          </a:xfrm>
        </p:spPr>
        <p:txBody>
          <a:bodyPr/>
          <a:lstStyle/>
          <a:p>
            <a:r>
              <a:rPr lang="en-US" dirty="0" smtClean="0"/>
              <a:t>Current and voltage probe measurements to build device library</a:t>
            </a:r>
          </a:p>
          <a:p>
            <a:r>
              <a:rPr lang="en-US" dirty="0" smtClean="0"/>
              <a:t>Current Probe and TI2530 on SmartRF05 Board, with Raspberry Pi</a:t>
            </a:r>
          </a:p>
          <a:p>
            <a:r>
              <a:rPr lang="en-US" dirty="0" smtClean="0"/>
              <a:t>ADE7763 to Arduino, to server</a:t>
            </a:r>
          </a:p>
          <a:p>
            <a:endParaRPr lang="en-US" dirty="0" smtClean="0"/>
          </a:p>
        </p:txBody>
      </p:sp>
      <p:sp>
        <p:nvSpPr>
          <p:cNvPr id="14" name="Text Placeholder 9"/>
          <p:cNvSpPr txBox="1">
            <a:spLocks/>
          </p:cNvSpPr>
          <p:nvPr/>
        </p:nvSpPr>
        <p:spPr>
          <a:xfrm>
            <a:off x="244827" y="1305152"/>
            <a:ext cx="4400198" cy="63976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Capture and Analysis Progress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96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4190"/>
            <a:ext cx="7623958" cy="9150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UC Davis Field Demonstration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95" y="1009642"/>
            <a:ext cx="8229600" cy="476200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UC Davis will conduct field demonstrations at the Honda Smart Home in Davis, California.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APFC device developed by UC Irvine will be installed and monitored to assess: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flows and efficiencies for the device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Power factor correction effectiveness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 to harmonics generated by the Smart Home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oad signature analysis device will be installed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unctionality and user interface will be demonstrated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7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5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UC Davis Modeling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13" y="606552"/>
            <a:ext cx="8557558" cy="483919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UC Davis will use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model a ZNE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Simulations will include: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mechanical system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efficiencies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load shifting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levels of generation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and storage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 in stochastic user behavior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 in end use load profiles, including electric vehicle use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 Davis will use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MATLAB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APFC device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provided by UC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Irvine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post-process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will be used to determine impact of APFC device on the grid in various scenarios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11" y="758952"/>
            <a:ext cx="4046083" cy="25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9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74" y="327244"/>
            <a:ext cx="8539747" cy="1143000"/>
          </a:xfrm>
        </p:spPr>
        <p:txBody>
          <a:bodyPr/>
          <a:lstStyle/>
          <a:p>
            <a:r>
              <a:rPr lang="en-US" sz="3000" dirty="0"/>
              <a:t>Smart Load Management</a:t>
            </a:r>
            <a:br>
              <a:rPr lang="en-US" sz="3000" dirty="0"/>
            </a:br>
            <a:r>
              <a:rPr lang="en-US" sz="3000" dirty="0"/>
              <a:t>and Generation for Zero Net Energy Residences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7474" y="1470244"/>
            <a:ext cx="8229600" cy="4525963"/>
          </a:xfrm>
        </p:spPr>
        <p:txBody>
          <a:bodyPr/>
          <a:lstStyle/>
          <a:p>
            <a:r>
              <a:rPr lang="en-US" sz="2400" dirty="0" smtClean="0"/>
              <a:t>Background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apacitance and inductance create and consume reactive power</a:t>
            </a:r>
          </a:p>
          <a:p>
            <a:pPr lvl="1"/>
            <a:r>
              <a:rPr lang="en-US" sz="2000" dirty="0" smtClean="0"/>
              <a:t>Reactive power introduces difficulties maintaining a robust </a:t>
            </a:r>
            <a:r>
              <a:rPr lang="en-US" sz="2000" dirty="0"/>
              <a:t>grid </a:t>
            </a:r>
            <a:endParaRPr lang="en-US" sz="2000" dirty="0" smtClean="0"/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possible to charge consumer for reactive power </a:t>
            </a:r>
            <a:endParaRPr lang="en-US" sz="2000" dirty="0" smtClean="0"/>
          </a:p>
          <a:p>
            <a:pPr lvl="1"/>
            <a:r>
              <a:rPr lang="en-US" sz="2000" dirty="0" smtClean="0"/>
              <a:t>Minimal consumer concern and resources allocated to correct and monitor the power factors</a:t>
            </a:r>
            <a:endParaRPr lang="en-US" sz="2000" dirty="0"/>
          </a:p>
          <a:p>
            <a:r>
              <a:rPr lang="en-US" sz="2400" dirty="0" smtClean="0"/>
              <a:t>Project Goal:</a:t>
            </a:r>
          </a:p>
          <a:p>
            <a:pPr marL="457200" lvl="1" indent="0">
              <a:buNone/>
            </a:pPr>
            <a:r>
              <a:rPr lang="en-US" sz="2000" dirty="0" smtClean="0"/>
              <a:t>Enable smart management of electric loads and generation for zero net energy residences while advancing three technological elements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8059F7-4594-495D-BD80-04AE91E39C9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02" y="6196143"/>
            <a:ext cx="2657642" cy="5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Utilities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5" y="1163614"/>
            <a:ext cx="4288537" cy="3239911"/>
          </a:xfrm>
        </p:spPr>
        <p:txBody>
          <a:bodyPr/>
          <a:lstStyle/>
          <a:p>
            <a:r>
              <a:rPr lang="en-US" dirty="0" smtClean="0"/>
              <a:t>Current:</a:t>
            </a:r>
          </a:p>
          <a:p>
            <a:pPr lvl="1"/>
            <a:r>
              <a:rPr lang="en-US" dirty="0" smtClean="0"/>
              <a:t>~30% of national electricity usage is for residential areas </a:t>
            </a:r>
          </a:p>
          <a:p>
            <a:pPr lvl="1"/>
            <a:r>
              <a:rPr lang="en-US" dirty="0"/>
              <a:t>15.9GW of PV installed in US </a:t>
            </a:r>
            <a:r>
              <a:rPr lang="en-US" dirty="0" smtClean="0"/>
              <a:t>by Q2 2014 </a:t>
            </a:r>
          </a:p>
          <a:p>
            <a:pPr lvl="1"/>
            <a:r>
              <a:rPr lang="en-US" dirty="0" smtClean="0"/>
              <a:t>Can power 3.2 million </a:t>
            </a:r>
            <a:r>
              <a:rPr lang="en-US" dirty="0" smtClean="0"/>
              <a:t>homes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207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72000" y="1180739"/>
            <a:ext cx="4148328" cy="4525963"/>
          </a:xfrm>
        </p:spPr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PV is an intermittent energy </a:t>
            </a:r>
            <a:r>
              <a:rPr lang="en-US" dirty="0" smtClean="0"/>
              <a:t>source</a:t>
            </a:r>
            <a:endParaRPr lang="en-US" dirty="0"/>
          </a:p>
          <a:p>
            <a:pPr lvl="1"/>
            <a:r>
              <a:rPr lang="en-US" dirty="0"/>
              <a:t>Various plug loads </a:t>
            </a:r>
            <a:r>
              <a:rPr lang="en-US" dirty="0" smtClean="0"/>
              <a:t>cause </a:t>
            </a:r>
            <a:r>
              <a:rPr lang="en-US" dirty="0"/>
              <a:t>power factor to fluctuate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Active </a:t>
            </a:r>
            <a:r>
              <a:rPr lang="en-US" dirty="0"/>
              <a:t>power factor correction at PV inverter and home ADR</a:t>
            </a:r>
            <a:endParaRPr lang="en-US" dirty="0"/>
          </a:p>
        </p:txBody>
      </p:sp>
      <p:pic>
        <p:nvPicPr>
          <p:cNvPr id="14" name="Content Placeholder 11" descr="Screen Shot 2014-11-05 at 7.18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8" b="-248"/>
          <a:stretch/>
        </p:blipFill>
        <p:spPr>
          <a:xfrm>
            <a:off x="816233" y="4541273"/>
            <a:ext cx="3657600" cy="21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74292"/>
            <a:ext cx="8229600" cy="862547"/>
          </a:xfrm>
        </p:spPr>
        <p:txBody>
          <a:bodyPr/>
          <a:lstStyle/>
          <a:p>
            <a:r>
              <a:rPr lang="en-US" sz="3000" dirty="0" smtClean="0"/>
              <a:t>Main Technology Advancements</a:t>
            </a:r>
            <a:endParaRPr lang="en-US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9062" r="9062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336839"/>
            <a:ext cx="4038600" cy="4525963"/>
          </a:xfrm>
        </p:spPr>
        <p:txBody>
          <a:bodyPr/>
          <a:lstStyle/>
          <a:p>
            <a:r>
              <a:rPr lang="en-US" sz="2600" dirty="0" smtClean="0"/>
              <a:t>Inverter</a:t>
            </a:r>
            <a:r>
              <a:rPr lang="en-US" sz="2600" dirty="0"/>
              <a:t>-integrated active power factor correction</a:t>
            </a:r>
          </a:p>
          <a:p>
            <a:r>
              <a:rPr lang="en-US" sz="2600" dirty="0" smtClean="0"/>
              <a:t>Load </a:t>
            </a:r>
            <a:r>
              <a:rPr lang="en-US" sz="2600" dirty="0"/>
              <a:t>signature analysis for wireless load monitoring and control</a:t>
            </a:r>
          </a:p>
          <a:p>
            <a:r>
              <a:rPr lang="en-US" sz="2600" dirty="0" smtClean="0"/>
              <a:t>Integrated </a:t>
            </a:r>
            <a:r>
              <a:rPr lang="en-US" sz="2600" dirty="0"/>
              <a:t>design and control of HVAC and storage for shifting peak </a:t>
            </a:r>
            <a:r>
              <a:rPr lang="en-US" sz="2600" dirty="0" smtClean="0"/>
              <a:t>demand (UCD)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32" y="6131838"/>
            <a:ext cx="2657642" cy="5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95" y="367348"/>
            <a:ext cx="8472905" cy="835810"/>
          </a:xfrm>
        </p:spPr>
        <p:txBody>
          <a:bodyPr/>
          <a:lstStyle/>
          <a:p>
            <a:r>
              <a:rPr lang="en-US" sz="3000" dirty="0"/>
              <a:t>Inverter-integrated active power factor </a:t>
            </a:r>
            <a:r>
              <a:rPr lang="en-US" sz="3000" dirty="0" smtClean="0"/>
              <a:t>correction</a:t>
            </a:r>
            <a:endParaRPr lang="en-US" sz="3000" dirty="0"/>
          </a:p>
        </p:txBody>
      </p:sp>
      <p:pic>
        <p:nvPicPr>
          <p:cNvPr id="9" name="Content Placeholder 8" descr="Screen Shot 2014-10-30 at 10.16.35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33" b="-55733"/>
          <a:stretch>
            <a:fillRect/>
          </a:stretch>
        </p:blipFill>
        <p:spPr>
          <a:xfrm>
            <a:off x="609600" y="2615800"/>
            <a:ext cx="4038600" cy="45259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23879" b="-23879"/>
          <a:stretch>
            <a:fillRect/>
          </a:stretch>
        </p:blipFill>
        <p:spPr>
          <a:xfrm>
            <a:off x="4478421" y="2615800"/>
            <a:ext cx="3785393" cy="4242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9118" y="1016058"/>
            <a:ext cx="8547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/>
              <a:t>Typical PV inverter provides active power only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/>
              <a:t>R</a:t>
            </a:r>
            <a:r>
              <a:rPr lang="en-US" sz="2500" dirty="0" smtClean="0"/>
              <a:t>eactive power from the load will be passed to the grid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In net-zero situation, pure reactive will go to grid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Active power filter can cancel the reactive power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228" y="6224140"/>
            <a:ext cx="2551814" cy="5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602"/>
            <a:ext cx="8229600" cy="1143000"/>
          </a:xfrm>
        </p:spPr>
        <p:txBody>
          <a:bodyPr/>
          <a:lstStyle/>
          <a:p>
            <a:r>
              <a:rPr lang="en-US" dirty="0" smtClean="0"/>
              <a:t>Active Power Filter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8577" y="1473601"/>
            <a:ext cx="4044243" cy="4525963"/>
          </a:xfrm>
        </p:spPr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reactive load and </a:t>
            </a:r>
            <a:r>
              <a:rPr lang="en-US" dirty="0" smtClean="0"/>
              <a:t>harmonic components</a:t>
            </a:r>
          </a:p>
          <a:p>
            <a:r>
              <a:rPr lang="en-US" dirty="0" smtClean="0"/>
              <a:t>Realize power factor near 1</a:t>
            </a:r>
          </a:p>
          <a:p>
            <a:pPr>
              <a:buSzPct val="106000"/>
            </a:pPr>
            <a:r>
              <a:rPr lang="en-US" dirty="0"/>
              <a:t>Reduce line losses</a:t>
            </a:r>
          </a:p>
          <a:p>
            <a:pPr>
              <a:buSzPct val="106000"/>
            </a:pPr>
            <a:r>
              <a:rPr lang="en-US" dirty="0"/>
              <a:t>Increase line capacity</a:t>
            </a:r>
          </a:p>
          <a:p>
            <a:pPr>
              <a:buSzPct val="106000"/>
            </a:pPr>
            <a:r>
              <a:rPr lang="en-US" dirty="0"/>
              <a:t>Protect sensitive loads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7878" b="-27878"/>
          <a:stretch>
            <a:fillRect/>
          </a:stretch>
        </p:blipFill>
        <p:spPr>
          <a:xfrm>
            <a:off x="277555" y="2539080"/>
            <a:ext cx="4651022" cy="4525963"/>
          </a:xfrm>
        </p:spPr>
      </p:pic>
      <p:sp>
        <p:nvSpPr>
          <p:cNvPr id="13" name="TextBox 12"/>
          <p:cNvSpPr txBox="1"/>
          <p:nvPr/>
        </p:nvSpPr>
        <p:spPr>
          <a:xfrm>
            <a:off x="743220" y="1473601"/>
            <a:ext cx="3632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APF operation waveforms: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Grid voltage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Grid current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Load current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APF current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20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APF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 phase</a:t>
            </a:r>
          </a:p>
          <a:p>
            <a:r>
              <a:rPr lang="en-US" dirty="0" smtClean="0"/>
              <a:t>Implement 1.5kW APF </a:t>
            </a:r>
          </a:p>
          <a:p>
            <a:r>
              <a:rPr lang="en-US" dirty="0" smtClean="0"/>
              <a:t>Test and fine tune in the lab</a:t>
            </a:r>
          </a:p>
          <a:p>
            <a:r>
              <a:rPr lang="en-US" dirty="0" smtClean="0"/>
              <a:t>Real circuit demonstration  </a:t>
            </a:r>
          </a:p>
          <a:p>
            <a:r>
              <a:rPr lang="en-US" dirty="0" smtClean="0"/>
              <a:t>APF can be used for retrofit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phase</a:t>
            </a:r>
          </a:p>
          <a:p>
            <a:r>
              <a:rPr lang="en-US" dirty="0" smtClean="0"/>
              <a:t>Inverter with APF function built-in will be pursued</a:t>
            </a:r>
          </a:p>
          <a:p>
            <a:r>
              <a:rPr lang="en-US" dirty="0" smtClean="0"/>
              <a:t>Field demonstration of inverter under net zero condition will show zero reactive and harmonics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Load signature analysis for wireless load </a:t>
            </a:r>
            <a:r>
              <a:rPr lang="en-US" sz="3000" dirty="0" smtClean="0"/>
              <a:t>monitoring-- Objectives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Little to no incentive for end users to shift off peak hour consumption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onsumer usage behavior information can be utilized to promote energy conservation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Provide utility end-use information for billing, efficiency program marketing, or demand response control </a:t>
            </a:r>
          </a:p>
          <a:p>
            <a:pPr lvl="1"/>
            <a:r>
              <a:rPr lang="en-US" dirty="0" smtClean="0"/>
              <a:t>Provide load consumption feedback for users or for 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Load signature analysis for wireless load </a:t>
            </a:r>
            <a:r>
              <a:rPr lang="en-US" sz="3000" dirty="0" smtClean="0"/>
              <a:t>monitoring -- Approach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98671" y="3668730"/>
            <a:ext cx="7988129" cy="2383005"/>
          </a:xfrm>
        </p:spPr>
        <p:txBody>
          <a:bodyPr/>
          <a:lstStyle/>
          <a:p>
            <a:r>
              <a:rPr lang="en-US" sz="2400" dirty="0" smtClean="0"/>
              <a:t>Technical Approach:</a:t>
            </a:r>
          </a:p>
          <a:p>
            <a:pPr lvl="1"/>
            <a:r>
              <a:rPr lang="en-US" sz="2000" dirty="0" smtClean="0"/>
              <a:t>Use energy metering IC to measure real and reactive power to track and categorize appliances (macro load signature)</a:t>
            </a:r>
          </a:p>
          <a:p>
            <a:pPr lvl="1"/>
            <a:r>
              <a:rPr lang="en-US" sz="2000" dirty="0" smtClean="0"/>
              <a:t>Use first 15-second waveform to further identify devices (micro load signature)</a:t>
            </a:r>
          </a:p>
          <a:p>
            <a:pPr lvl="1"/>
            <a:r>
              <a:rPr lang="en-US" sz="2000" dirty="0" smtClean="0"/>
              <a:t>Use FFT to obtain harmonic content</a:t>
            </a:r>
          </a:p>
          <a:p>
            <a:pPr lvl="1"/>
            <a:r>
              <a:rPr lang="en-US" sz="2000" dirty="0" smtClean="0"/>
              <a:t>Match devices from a database of load signatures and usage patterns of the consumers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9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8046" b="-9238"/>
          <a:stretch/>
        </p:blipFill>
        <p:spPr>
          <a:xfrm>
            <a:off x="887663" y="1355343"/>
            <a:ext cx="7323221" cy="238781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65" y="6181889"/>
            <a:ext cx="2583214" cy="5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627</Words>
  <Application>Microsoft Office PowerPoint</Application>
  <PresentationFormat>On-screen Show 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Wingdings</vt:lpstr>
      <vt:lpstr>Custom Design</vt:lpstr>
      <vt:lpstr>1_Office Theme</vt:lpstr>
      <vt:lpstr>Smart Power for the Smart Home: Inverter Controls, Power Factor Corrections, and Peak Demand Reductions</vt:lpstr>
      <vt:lpstr>Smart Load Management and Generation for Zero Net Energy Residences</vt:lpstr>
      <vt:lpstr>Benefits for Utilities and Users</vt:lpstr>
      <vt:lpstr>Main Technology Advancements</vt:lpstr>
      <vt:lpstr>Inverter-integrated active power factor correction</vt:lpstr>
      <vt:lpstr>Active Power Filter Function</vt:lpstr>
      <vt:lpstr>APF Objectives</vt:lpstr>
      <vt:lpstr>Load signature analysis for wireless load monitoring-- Objectives</vt:lpstr>
      <vt:lpstr>Load signature analysis for wireless load monitoring -- Approach</vt:lpstr>
      <vt:lpstr>Load signature analysis for wireless load monitoring – System Layout</vt:lpstr>
      <vt:lpstr>Load Signature Monitor and Report – Progress</vt:lpstr>
      <vt:lpstr>UC Davis Field Demonstration</vt:lpstr>
      <vt:lpstr>UC Davis Modeling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Linyi Xia</dc:creator>
  <cp:lastModifiedBy>Mark P Modera</cp:lastModifiedBy>
  <cp:revision>57</cp:revision>
  <dcterms:created xsi:type="dcterms:W3CDTF">2014-10-31T02:16:49Z</dcterms:created>
  <dcterms:modified xsi:type="dcterms:W3CDTF">2014-11-06T14:22:38Z</dcterms:modified>
</cp:coreProperties>
</file>