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5" r:id="rId4"/>
    <p:sldId id="259" r:id="rId5"/>
    <p:sldId id="267" r:id="rId6"/>
    <p:sldId id="257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3" autoAdjust="0"/>
  </p:normalViewPr>
  <p:slideViewPr>
    <p:cSldViewPr>
      <p:cViewPr>
        <p:scale>
          <a:sx n="100" d="100"/>
          <a:sy n="100" d="100"/>
        </p:scale>
        <p:origin x="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3BD20-B69E-460B-B648-9DE21D27744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1B2FD-13CB-4D08-87FD-607129A3D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9DC07-AA95-441E-A17B-48A1FDFCBFB3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E20F3-C9DD-4F51-89F7-80FD0407CD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ad_d6_pwr    {value dem_d6_pwr*</a:t>
            </a:r>
            <a:r>
              <a:rPr lang="en-US" dirty="0" err="1" smtClean="0"/>
              <a:t>taf_cfs</a:t>
            </a:r>
            <a:r>
              <a:rPr lang="en-US" dirty="0" smtClean="0"/>
              <a:t>}{value dem_d6_pwr*</a:t>
            </a:r>
            <a:r>
              <a:rPr lang="en-US" dirty="0" err="1" smtClean="0"/>
              <a:t>taf_cfs</a:t>
            </a:r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smtClean="0"/>
              <a:t>ad_ =&gt; Allocated Diversion Limits</a:t>
            </a:r>
            <a:r>
              <a:rPr lang="en-US" baseline="0" dirty="0" smtClean="0"/>
              <a:t> based on contract cuts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E20F3-C9DD-4F51-89F7-80FD0407CD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demands_CB.wresl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When NODOS does not exist,  D_171_NDS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E20F3-C9DD-4F51-89F7-80FD0407CD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E20F3-C9DD-4F51-89F7-80FD0407CDD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CalLite</a:t>
            </a:r>
            <a:r>
              <a:rPr lang="en-US" dirty="0" smtClean="0"/>
              <a:t> Delivery Shortage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Z.Q. Richard Chen</a:t>
            </a:r>
          </a:p>
          <a:p>
            <a:r>
              <a:rPr lang="en-US" dirty="0" smtClean="0"/>
              <a:t>DWR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Changes to CL_SharingFix_092812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6629400" cy="198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Copy the following </a:t>
            </a:r>
            <a:r>
              <a:rPr lang="en-US" dirty="0" err="1" smtClean="0"/>
              <a:t>wresl</a:t>
            </a:r>
            <a:r>
              <a:rPr lang="en-US" dirty="0" smtClean="0"/>
              <a:t> </a:t>
            </a:r>
            <a:r>
              <a:rPr lang="en-US" dirty="0" smtClean="0"/>
              <a:t>files from </a:t>
            </a:r>
            <a:r>
              <a:rPr lang="en-US" dirty="0" err="1" smtClean="0"/>
              <a:t>CalSim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Shortage.wresl</a:t>
            </a:r>
            <a:r>
              <a:rPr lang="en-US" dirty="0" smtClean="0"/>
              <a:t> with minor modification</a:t>
            </a:r>
          </a:p>
          <a:p>
            <a:pPr lvl="1"/>
            <a:r>
              <a:rPr lang="en-US" dirty="0" err="1" smtClean="0"/>
              <a:t>Shortage_cvp_n.wresl</a:t>
            </a:r>
            <a:r>
              <a:rPr lang="en-US" dirty="0" smtClean="0"/>
              <a:t> </a:t>
            </a:r>
            <a:r>
              <a:rPr lang="en-US" dirty="0" smtClean="0"/>
              <a:t>with minor modification</a:t>
            </a:r>
            <a:endParaRPr lang="en-US" dirty="0" smtClean="0"/>
          </a:p>
          <a:p>
            <a:pPr lvl="1"/>
            <a:r>
              <a:rPr lang="en-US" dirty="0" err="1" smtClean="0"/>
              <a:t>Shortage_cvp_s.wresl</a:t>
            </a:r>
            <a:r>
              <a:rPr lang="en-US" dirty="0" smtClean="0"/>
              <a:t> with minor modification</a:t>
            </a:r>
            <a:endParaRPr lang="en-US" dirty="0" smtClean="0"/>
          </a:p>
          <a:p>
            <a:pPr lvl="1"/>
            <a:r>
              <a:rPr lang="en-US" dirty="0" err="1" smtClean="0"/>
              <a:t>Shortage_swp.wresl</a:t>
            </a:r>
            <a:r>
              <a:rPr lang="en-US" dirty="0" smtClean="0"/>
              <a:t> with minor modification</a:t>
            </a:r>
            <a:endParaRPr lang="en-US" dirty="0" smtClean="0"/>
          </a:p>
          <a:p>
            <a:pPr lvl="1"/>
            <a:r>
              <a:rPr lang="en-US" dirty="0" err="1" smtClean="0"/>
              <a:t>Shortage_prf_n.wresl</a:t>
            </a:r>
            <a:r>
              <a:rPr lang="en-US" dirty="0" smtClean="0"/>
              <a:t> with minor modification</a:t>
            </a:r>
            <a:endParaRPr lang="en-US" dirty="0" smtClean="0"/>
          </a:p>
          <a:p>
            <a:pPr lvl="1"/>
            <a:r>
              <a:rPr lang="en-US" dirty="0" err="1" smtClean="0"/>
              <a:t>Scwa.wresl</a:t>
            </a:r>
            <a:r>
              <a:rPr lang="en-US" dirty="0" smtClean="0"/>
              <a:t> with minor modification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3886200"/>
            <a:ext cx="7467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</a:t>
            </a:r>
            <a:r>
              <a:rPr lang="en-US" sz="3200" dirty="0" smtClean="0"/>
              <a:t>e a new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wresl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files based on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CalSim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Shortage_CalLiteExtra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464820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following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from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CalSim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err="1" smtClean="0"/>
              <a:t>Refuge.table</a:t>
            </a: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Changes to CL_SharingFix_092812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6200"/>
            <a:ext cx="5181600" cy="2209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Modefined</a:t>
            </a:r>
            <a:r>
              <a:rPr lang="en-US" dirty="0" smtClean="0"/>
              <a:t> following </a:t>
            </a:r>
            <a:r>
              <a:rPr lang="en-US" dirty="0" err="1" smtClean="0"/>
              <a:t>wresl</a:t>
            </a:r>
            <a:r>
              <a:rPr lang="en-US" dirty="0" smtClean="0"/>
              <a:t> files:</a:t>
            </a:r>
          </a:p>
          <a:p>
            <a:pPr lvl="1"/>
            <a:r>
              <a:rPr lang="en-US" dirty="0" err="1" smtClean="0"/>
              <a:t>Weigth</a:t>
            </a:r>
            <a:r>
              <a:rPr lang="en-US" dirty="0" smtClean="0"/>
              <a:t>-table, add three weights</a:t>
            </a:r>
            <a:endParaRPr lang="en-US" dirty="0" smtClean="0"/>
          </a:p>
          <a:p>
            <a:pPr lvl="2"/>
            <a:r>
              <a:rPr lang="en-US" dirty="0" smtClean="0"/>
              <a:t> [D168C_EXCESS_PMI,-200],</a:t>
            </a:r>
          </a:p>
          <a:p>
            <a:pPr lvl="2"/>
            <a:r>
              <a:rPr lang="en-US" dirty="0" smtClean="0"/>
              <a:t> [D168C_FRWP_PMI,5000],</a:t>
            </a:r>
          </a:p>
          <a:p>
            <a:pPr lvl="2"/>
            <a:r>
              <a:rPr lang="en-US" dirty="0" smtClean="0"/>
              <a:t> [D168C_OTHER_PMI,4900</a:t>
            </a:r>
            <a:r>
              <a:rPr lang="en-US" dirty="0" smtClean="0"/>
              <a:t>],</a:t>
            </a:r>
          </a:p>
          <a:p>
            <a:pPr lvl="1"/>
            <a:r>
              <a:rPr lang="en-US" dirty="0" err="1" smtClean="0"/>
              <a:t>Swp_bound_del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see next slide for details</a:t>
            </a:r>
          </a:p>
          <a:p>
            <a:pPr lvl="1"/>
            <a:r>
              <a:rPr lang="en-US" dirty="0" smtClean="0"/>
              <a:t>Main_BO_AllFixes090412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133600"/>
          <a:ext cx="3822700" cy="1295400"/>
        </p:xfrm>
        <a:graphic>
          <a:graphicData uri="http://schemas.openxmlformats.org/drawingml/2006/table">
            <a:tbl>
              <a:tblPr/>
              <a:tblGrid>
                <a:gridCol w="1879600"/>
                <a:gridCol w="1333500"/>
                <a:gridCol w="609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Part B: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Part C: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Arial"/>
                        </a:rPr>
                        <a:t>UNITS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D300_PMI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FLOW-DELIVERY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CFS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DEM_C136B_PRF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DEMAND-RF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TAF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DEM_D168C_FRWP_PMI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DEMAND-CVP-MI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TAF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DEM_D168C_OTHER_PMI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DEMAND-CVP-MI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TAF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DEM_D300_PMI_ANN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DEMAND-CVP-MI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TAF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DEM_D300_WR_ANN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DEMAND-NP-MI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TAF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DEM_SCWA_TOTAL_PMI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DEMAND-CVP-MI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TAF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676400"/>
            <a:ext cx="7010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following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CalSim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series to the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CalLite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SV file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Corrections to </a:t>
            </a:r>
            <a:r>
              <a:rPr lang="en-US" dirty="0" err="1" smtClean="0"/>
              <a:t>CalSim</a:t>
            </a:r>
            <a:r>
              <a:rPr lang="en-US" dirty="0" smtClean="0"/>
              <a:t> II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 smtClean="0"/>
              <a:t>Swp_bound_del.wresl</a:t>
            </a:r>
            <a:endParaRPr lang="en-US" dirty="0" smtClean="0"/>
          </a:p>
          <a:p>
            <a:pPr lvl="1"/>
            <a:r>
              <a:rPr lang="en-US" sz="1200" dirty="0" smtClean="0"/>
              <a:t>define target_d206b_pwr {value min(ad_d206b_pwr, demand_prj_69*con_d206b_pwr/con_69_total)}</a:t>
            </a:r>
          </a:p>
          <a:p>
            <a:pPr lvl="1"/>
            <a:r>
              <a:rPr lang="en-US" sz="1200" dirty="0" smtClean="0"/>
              <a:t>goal limit_d206b_pwr {d206b_pwr &lt; </a:t>
            </a:r>
            <a:r>
              <a:rPr lang="en-US" sz="1200" strike="dblStrike" dirty="0" smtClean="0">
                <a:solidFill>
                  <a:srgbClr val="FF0000"/>
                </a:solidFill>
              </a:rPr>
              <a:t>ad_d206b_pwr</a:t>
            </a:r>
            <a:r>
              <a:rPr lang="en-US" sz="1200" dirty="0" smtClean="0"/>
              <a:t>} </a:t>
            </a:r>
          </a:p>
          <a:p>
            <a:pPr lvl="1"/>
            <a:r>
              <a:rPr lang="en-US" sz="1200" dirty="0" smtClean="0"/>
              <a:t>goal limit_d206b_pwr {d206b_pwr </a:t>
            </a:r>
            <a:r>
              <a:rPr lang="en-US" sz="1200" dirty="0" smtClean="0">
                <a:solidFill>
                  <a:srgbClr val="0070C0"/>
                </a:solidFill>
              </a:rPr>
              <a:t>&lt; target_d206b_pwr</a:t>
            </a:r>
            <a:r>
              <a:rPr lang="en-US" sz="1200" dirty="0" smtClean="0"/>
              <a:t>} </a:t>
            </a:r>
          </a:p>
          <a:p>
            <a:pPr lvl="1"/>
            <a:r>
              <a:rPr lang="en-US" sz="1200" dirty="0" smtClean="0"/>
              <a:t>define target_d206c_pwr {value min(ad_d206c_pwr, demand_prj_69*con_d206c_pwr/con_69_total)}</a:t>
            </a:r>
          </a:p>
          <a:p>
            <a:pPr lvl="1"/>
            <a:r>
              <a:rPr lang="en-US" sz="1200" dirty="0" smtClean="0"/>
              <a:t>goal limit_d206c_pwr {d206c_pwr &lt; </a:t>
            </a:r>
            <a:r>
              <a:rPr lang="en-US" sz="1200" strike="dblStrike" dirty="0" smtClean="0">
                <a:solidFill>
                  <a:srgbClr val="FF0000"/>
                </a:solidFill>
              </a:rPr>
              <a:t>ad_d206c_pwr</a:t>
            </a:r>
            <a:r>
              <a:rPr lang="en-US" sz="1200" dirty="0" smtClean="0"/>
              <a:t>}</a:t>
            </a:r>
          </a:p>
          <a:p>
            <a:pPr lvl="1"/>
            <a:r>
              <a:rPr lang="en-US" sz="1200" dirty="0" smtClean="0"/>
              <a:t>goal limit_d206c_pwr {d206c_pwr &lt; </a:t>
            </a:r>
            <a:r>
              <a:rPr lang="en-US" sz="1200" dirty="0" smtClean="0">
                <a:solidFill>
                  <a:srgbClr val="0070C0"/>
                </a:solidFill>
              </a:rPr>
              <a:t>target_d206c_pwr</a:t>
            </a:r>
            <a:r>
              <a:rPr lang="en-US" sz="1200" dirty="0" smtClean="0"/>
              <a:t>}</a:t>
            </a:r>
          </a:p>
          <a:p>
            <a:r>
              <a:rPr lang="en-US" dirty="0" err="1" smtClean="0"/>
              <a:t>demands_CB.wresl</a:t>
            </a:r>
            <a:endParaRPr lang="en-US" dirty="0" smtClean="0"/>
          </a:p>
          <a:p>
            <a:pPr lvl="1"/>
            <a:r>
              <a:rPr lang="nb-NO" sz="1200" dirty="0" smtClean="0"/>
              <a:t>define target_D171_pag {value min(perdel_cvpag_sys*con_D171_pag , target_D17101 </a:t>
            </a:r>
            <a:r>
              <a:rPr lang="nb-NO" sz="1200" strike="dblStrike" dirty="0" smtClean="0">
                <a:solidFill>
                  <a:srgbClr val="FF0000"/>
                </a:solidFill>
              </a:rPr>
              <a:t>*(1.0+ConvLs_17101</a:t>
            </a:r>
            <a:r>
              <a:rPr lang="nb-NO" sz="1200" dirty="0" smtClean="0"/>
              <a:t>))}</a:t>
            </a:r>
          </a:p>
          <a:p>
            <a:pPr lvl="1"/>
            <a:r>
              <a:rPr lang="nb-NO" sz="1200" dirty="0" smtClean="0"/>
              <a:t>define target_D171_pag {value min(perdel_cvpag_sys*con_D171_pag , target_D17101 </a:t>
            </a:r>
            <a:r>
              <a:rPr lang="nb-NO" sz="1200" dirty="0" smtClean="0">
                <a:solidFill>
                  <a:srgbClr val="0070C0"/>
                </a:solidFill>
              </a:rPr>
              <a:t>/(1.0-ConvLs_17101</a:t>
            </a:r>
            <a:r>
              <a:rPr lang="nb-NO" sz="1200" dirty="0" smtClean="0"/>
              <a:t>))}</a:t>
            </a:r>
          </a:p>
          <a:p>
            <a:pPr lvl="1"/>
            <a:r>
              <a:rPr lang="nb-NO" sz="1200" dirty="0" smtClean="0"/>
              <a:t>define target_D172_pag {value min(perdel_cvpag_sys*con_D172_pag , target_D17201  </a:t>
            </a:r>
            <a:r>
              <a:rPr lang="nb-NO" sz="1200" dirty="0" smtClean="0">
                <a:solidFill>
                  <a:srgbClr val="0070C0"/>
                </a:solidFill>
              </a:rPr>
              <a:t>/(1.0-ConvLs_17201</a:t>
            </a:r>
            <a:r>
              <a:rPr lang="nb-NO" sz="1200" dirty="0" smtClean="0"/>
              <a:t>))}</a:t>
            </a:r>
          </a:p>
          <a:p>
            <a:pPr lvl="1"/>
            <a:r>
              <a:rPr lang="nb-NO" sz="1200" dirty="0" smtClean="0"/>
              <a:t>define target_D174_pag {value min(perdel_cvpag_sys*con_D174_pag , target_D17401 </a:t>
            </a:r>
            <a:r>
              <a:rPr lang="nb-NO" sz="1200" dirty="0" smtClean="0">
                <a:solidFill>
                  <a:srgbClr val="0070C0"/>
                </a:solidFill>
              </a:rPr>
              <a:t>/(1.0-ConvLs_17401))}</a:t>
            </a:r>
          </a:p>
          <a:p>
            <a:pPr lvl="1"/>
            <a:r>
              <a:rPr lang="nb-NO" sz="1200" dirty="0" smtClean="0"/>
              <a:t>define target_D178_pag {value min(perdel_cvpag_sys*con_D178_pag , target_D17801 </a:t>
            </a:r>
            <a:r>
              <a:rPr lang="nb-NO" sz="1200" dirty="0" smtClean="0">
                <a:solidFill>
                  <a:srgbClr val="0070C0"/>
                </a:solidFill>
              </a:rPr>
              <a:t>/(1.0-ConvLs_17801</a:t>
            </a:r>
            <a:r>
              <a:rPr lang="nb-NO" sz="1200" dirty="0" smtClean="0"/>
              <a:t>))} </a:t>
            </a:r>
          </a:p>
          <a:p>
            <a:pPr lvl="1"/>
            <a:r>
              <a:rPr lang="en-US" sz="1200" dirty="0" smtClean="0"/>
              <a:t>define target_D122A {value min(</a:t>
            </a:r>
            <a:r>
              <a:rPr lang="en-US" sz="1200" dirty="0" err="1" smtClean="0"/>
              <a:t>perdel_cvpsc_sys</a:t>
            </a:r>
            <a:r>
              <a:rPr lang="en-US" sz="1200" dirty="0" smtClean="0"/>
              <a:t> * con_14301SC , target_D14301SC </a:t>
            </a:r>
            <a:r>
              <a:rPr lang="en-US" sz="1200" dirty="0" smtClean="0">
                <a:solidFill>
                  <a:srgbClr val="0070C0"/>
                </a:solidFill>
              </a:rPr>
              <a:t>/(1.0-ConvLs_14301</a:t>
            </a:r>
            <a:r>
              <a:rPr lang="en-US" sz="1200" dirty="0" smtClean="0"/>
              <a:t>))}</a:t>
            </a:r>
          </a:p>
          <a:p>
            <a:pPr lvl="1"/>
            <a:r>
              <a:rPr lang="en-US" sz="1200" dirty="0" smtClean="0"/>
              <a:t>define target_D122B {value min(</a:t>
            </a:r>
            <a:r>
              <a:rPr lang="en-US" sz="1200" dirty="0" err="1" smtClean="0"/>
              <a:t>perdel_cvpsc_sys</a:t>
            </a:r>
            <a:r>
              <a:rPr lang="en-US" sz="1200" dirty="0" smtClean="0"/>
              <a:t> * con_14501SC , target_D14501SC </a:t>
            </a:r>
            <a:r>
              <a:rPr lang="en-US" sz="1200" dirty="0" smtClean="0">
                <a:solidFill>
                  <a:srgbClr val="0070C0"/>
                </a:solidFill>
              </a:rPr>
              <a:t>/ (1.0 - ConvLs_14501</a:t>
            </a:r>
            <a:r>
              <a:rPr lang="en-US" sz="1200" dirty="0" smtClean="0"/>
              <a:t>))}</a:t>
            </a:r>
          </a:p>
          <a:p>
            <a:pPr lvl="1"/>
            <a:r>
              <a:rPr lang="en-US" sz="1200" dirty="0" smtClean="0"/>
              <a:t>define target_D129A {value min(</a:t>
            </a:r>
            <a:r>
              <a:rPr lang="en-US" sz="1200" dirty="0" err="1" smtClean="0"/>
              <a:t>perdel_cvpsc_sys</a:t>
            </a:r>
            <a:r>
              <a:rPr lang="en-US" sz="1200" dirty="0" smtClean="0"/>
              <a:t> * con_18301SC , target_D18301SC </a:t>
            </a:r>
            <a:r>
              <a:rPr lang="en-US" sz="1200" dirty="0" smtClean="0">
                <a:solidFill>
                  <a:srgbClr val="0070C0"/>
                </a:solidFill>
              </a:rPr>
              <a:t>/(1.0-ConvLs_18301</a:t>
            </a:r>
            <a:r>
              <a:rPr lang="en-US" sz="1200" dirty="0" smtClean="0"/>
              <a:t>))} </a:t>
            </a:r>
          </a:p>
          <a:p>
            <a:pPr lvl="1"/>
            <a:r>
              <a:rPr lang="en-US" sz="1200" dirty="0" smtClean="0"/>
              <a:t>define target_D128 {value min(</a:t>
            </a:r>
            <a:r>
              <a:rPr lang="en-US" sz="1200" dirty="0" err="1" smtClean="0"/>
              <a:t>perdel_cvpsc_sys</a:t>
            </a:r>
            <a:r>
              <a:rPr lang="en-US" sz="1200" dirty="0" smtClean="0"/>
              <a:t> * con_131SC , target_D131SC </a:t>
            </a:r>
            <a:r>
              <a:rPr lang="en-US" sz="1200" dirty="0" smtClean="0">
                <a:solidFill>
                  <a:srgbClr val="0070C0"/>
                </a:solidFill>
              </a:rPr>
              <a:t>/(1.0-ConvLs_131</a:t>
            </a:r>
            <a:r>
              <a:rPr lang="en-US" sz="1200" dirty="0" smtClean="0"/>
              <a:t>))}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6324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 Shortage = </a:t>
            </a:r>
            <a:r>
              <a:rPr lang="en-US" dirty="0" err="1" smtClean="0"/>
              <a:t>DeliveryTarget</a:t>
            </a:r>
            <a:r>
              <a:rPr lang="en-US" dirty="0" smtClean="0"/>
              <a:t> – </a:t>
            </a:r>
            <a:r>
              <a:rPr lang="en-US" dirty="0" err="1" smtClean="0"/>
              <a:t>ActualDelivery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981450"/>
            <a:ext cx="34385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Determine </a:t>
            </a:r>
            <a:r>
              <a:rPr lang="en-US" dirty="0" err="1" smtClean="0"/>
              <a:t>DeliveryTarget</a:t>
            </a:r>
            <a:r>
              <a:rPr lang="en-US" dirty="0" smtClean="0"/>
              <a:t> to WBAs </a:t>
            </a:r>
            <a:br>
              <a:rPr lang="en-US" dirty="0" smtClean="0"/>
            </a:br>
            <a:r>
              <a:rPr lang="en-US" dirty="0" err="1" smtClean="0"/>
              <a:t>demands_CB.wresl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goal splitD172      { D172     = D172_pag }</a:t>
            </a:r>
          </a:p>
          <a:p>
            <a:r>
              <a:rPr lang="en-US" dirty="0" smtClean="0"/>
              <a:t>goal setL17201     { L17201 = D172 * ConvLs_17201}  !set conveyance loss</a:t>
            </a:r>
          </a:p>
          <a:p>
            <a:r>
              <a:rPr lang="en-US" dirty="0" smtClean="0"/>
              <a:t>goal limitD17201 {D17201 = target_D17201}</a:t>
            </a:r>
          </a:p>
          <a:p>
            <a:endParaRPr lang="en-US" dirty="0" smtClean="0"/>
          </a:p>
          <a:p>
            <a:r>
              <a:rPr lang="en-US" dirty="0" smtClean="0"/>
              <a:t>goal limitD172      {D172_pag &lt; </a:t>
            </a:r>
            <a:r>
              <a:rPr lang="en-US" dirty="0" err="1" smtClean="0"/>
              <a:t>perdel_cvpag_sys</a:t>
            </a:r>
            <a:r>
              <a:rPr lang="en-US" dirty="0" smtClean="0"/>
              <a:t>*con_D172_pag }</a:t>
            </a:r>
          </a:p>
          <a:p>
            <a:r>
              <a:rPr lang="en-US" dirty="0" smtClean="0"/>
              <a:t>goal limitD172_1  {D172_pag &lt; target_D17201 + L17201}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target_D172_pag  = min(</a:t>
            </a:r>
            <a:r>
              <a:rPr lang="en-US" dirty="0" err="1" smtClean="0"/>
              <a:t>perdel_cvpag_sys</a:t>
            </a:r>
            <a:r>
              <a:rPr lang="en-US" dirty="0" smtClean="0"/>
              <a:t>*con_D172_pag , </a:t>
            </a:r>
          </a:p>
          <a:p>
            <a:r>
              <a:rPr lang="en-US" dirty="0" smtClean="0"/>
              <a:t>                                             target_D17201 /(1.0-ConvLs_17201)) 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981200" y="4191000"/>
            <a:ext cx="1066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CalLite</a:t>
            </a:r>
            <a:r>
              <a:rPr lang="en-US" dirty="0" smtClean="0"/>
              <a:t> </a:t>
            </a:r>
            <a:r>
              <a:rPr lang="en-US" dirty="0" smtClean="0"/>
              <a:t>Delivery </a:t>
            </a:r>
            <a:r>
              <a:rPr lang="en-US" dirty="0" smtClean="0"/>
              <a:t>Shortage Comparison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962400"/>
          <a:ext cx="6096001" cy="1410600"/>
        </p:xfrm>
        <a:graphic>
          <a:graphicData uri="http://schemas.openxmlformats.org/drawingml/2006/table">
            <a:tbl>
              <a:tblPr/>
              <a:tblGrid>
                <a:gridCol w="354033"/>
                <a:gridCol w="918272"/>
                <a:gridCol w="1205924"/>
                <a:gridCol w="1205924"/>
                <a:gridCol w="1205924"/>
                <a:gridCol w="1205924"/>
              </a:tblGrid>
              <a:tr h="141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SHORT_SWP_TOT_N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SHORT_CVP_TOT_N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SHORT_SWP_TOT_S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SHORT_CVP_TOT_S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BDCPupdates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MAX_Annual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232.6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224.3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825.7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71.6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Critical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Dry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BNormal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ANormal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WY1928_34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WY1986_92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WY1922_03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76.8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106.8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latin typeface="Arial"/>
                        </a:rPr>
                        <a:t>3.5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752600"/>
          <a:ext cx="6096001" cy="1410600"/>
        </p:xfrm>
        <a:graphic>
          <a:graphicData uri="http://schemas.openxmlformats.org/drawingml/2006/table">
            <a:tbl>
              <a:tblPr/>
              <a:tblGrid>
                <a:gridCol w="354033"/>
                <a:gridCol w="918272"/>
                <a:gridCol w="1205924"/>
                <a:gridCol w="1205924"/>
                <a:gridCol w="1205924"/>
                <a:gridCol w="1205924"/>
              </a:tblGrid>
              <a:tr h="14106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SHORT_SWP_TOT_N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SHORT_CVP_TOT_N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SHORT_SWP_TOT_S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SHORT_CVP_TOT_S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CL_SharingFix</a:t>
                      </a:r>
                    </a:p>
                  </a:txBody>
                  <a:tcPr marL="0" marR="0" marT="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MAX_Annual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232.6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223.7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1052.6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160.4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Critical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134.6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117.7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Dry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63.7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101.0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6.8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BNormal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55.9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130.1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ANormal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56.7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211.6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60.1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6.7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WY1928_34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157.5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177.3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WY1986_92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100.0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latin typeface="Arial"/>
                        </a:rPr>
                        <a:t>WY1922_03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latin typeface="Arial"/>
                        </a:rPr>
                        <a:t>75.9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latin typeface="Arial"/>
                        </a:rPr>
                        <a:t>140.5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latin typeface="Arial"/>
                        </a:rPr>
                        <a:t>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752601"/>
          <a:ext cx="7619998" cy="4749814"/>
        </p:xfrm>
        <a:graphic>
          <a:graphicData uri="http://schemas.openxmlformats.org/drawingml/2006/table">
            <a:tbl>
              <a:tblPr/>
              <a:tblGrid>
                <a:gridCol w="1630552"/>
                <a:gridCol w="602711"/>
                <a:gridCol w="452034"/>
                <a:gridCol w="398221"/>
                <a:gridCol w="505847"/>
                <a:gridCol w="573114"/>
                <a:gridCol w="516610"/>
                <a:gridCol w="411674"/>
                <a:gridCol w="505847"/>
                <a:gridCol w="581186"/>
                <a:gridCol w="516610"/>
                <a:gridCol w="419745"/>
                <a:gridCol w="505847"/>
              </a:tblGrid>
              <a:tr h="22719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DWRFix: DWR code fix and BOR code fix refinement, BDCP updates, Base: Released Version on 10/2011. Assumptions: Future LOD and Demand, D1641+BO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latin typeface="Arial"/>
                        </a:rPr>
                        <a:t>1922-2003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latin typeface="Arial"/>
                        </a:rPr>
                        <a:t>1929-1934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latin typeface="Arial"/>
                        </a:rPr>
                        <a:t>1987-1992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9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BDCP_updates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CL_SharingFix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Diff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% Diff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BDCP_updates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CL_SharingFix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Diff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% Diff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BDCP_updates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CL_SharingFix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Diff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% Diff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9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River Flows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Trinity R blw Lewiston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697.5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700.7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-0.5%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411.5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411.5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472.0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472.0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Trinity Export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532.7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528.7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402.1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378.2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480.3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449.5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Clear Cr blw Whiskeytown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129.4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100.6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100.6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116.2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116.2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Sacramento R @ Keswick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6248.8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6244.0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4065.1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4017.7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47.4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4599.6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4504.6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95.0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Sacramento R @ Red Bluff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8247.5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8236.0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5137.3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5083.4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5751.9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5648.1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103.9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Sacramento R @ Wilkins Slough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6629.6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6618.0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4068.1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4014.2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4881.5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4777.6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103.9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Oroville Dam Release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3926.6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3928.6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2225.8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2222.5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2113.8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2090.4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23.4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Feather R blw Thermalito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3175.7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3178.1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-2.4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1556.6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1555.1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1472.1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1451.7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YubaFeather Confluence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1453.8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1453.8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589.9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589.9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578.0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578.0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Feather R @ Confluence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5608.9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5611.8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2215.8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2214.5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2545.5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2525.8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19.7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Sacramento R @ Verona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13230.0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13234.9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6857.1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6801.8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8077.7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7954.2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123.6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American R blw Nimbus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2388.1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2386.0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1263.9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1233.2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1123.5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1091.3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32.2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Delta Inflow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21601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21590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9897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9811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86.1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10482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10325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156.7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Sacramento R @ Hood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15663.9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15667.0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8245.6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8159.5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86.1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9114.7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8958.1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156.6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1.7%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Yolo Bypass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2247.1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2233.0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99.9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99.9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141.3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Mokelumne 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666.1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666.1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205.6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205.6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155.0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155.0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latin typeface="Arial"/>
                        </a:rPr>
                        <a:t>San Joaquin R d/s Calaveras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3024.3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3024.3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1346.4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1346.4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1070.7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1070.7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Delta Outflow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15782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15770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5621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5660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-38.7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-0.7%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6169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6183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-14.5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-0.2%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Required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5069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5067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4146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4141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4045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4043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Delta Exports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4853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4857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-0.1%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3096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2964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131.6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4.4%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3048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2883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165.1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5.7%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Banks SWP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2608.5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2588.3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1675.2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1468.8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206.4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14.0%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1495.5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1298.5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197.0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15.2%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Banks CVP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63.6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59.3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7.3%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9.2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-11.6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-55.6%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28.7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-6.8%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Tracy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2181.3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2209.0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-27.7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-1.3%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1420.7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1495.4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-74.7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1552.9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1584.8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-31.9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-2.0%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SWP  Deliveries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2587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2564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23.0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0.9%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1578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1427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151.1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10.6%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1414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1265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148.7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11.8%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Table 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2468.0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2430.0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1521.1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1369.9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151.3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11.0%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1393.3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1224.6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168.7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13.8%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Article 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56.0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-12.5%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49.7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37.6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32.2%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16.9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20.0%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Article 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70.0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78.0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-8.0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-10.3%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7.3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19.6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-12.3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-62.7%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3.4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26.3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-22.8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-86.9%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98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9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latin typeface="Arial"/>
                        </a:rPr>
                        <a:t>CVP SOD Deliveries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2358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2381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-22.9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-1.0%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1418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1462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-44.3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-3.0%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1628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1658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>
                          <a:latin typeface="Arial"/>
                        </a:rPr>
                        <a:t>-30.4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1" i="0" u="none" strike="noStrike" dirty="0">
                          <a:latin typeface="Arial"/>
                        </a:rPr>
                        <a:t>-1.8%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1082</Words>
  <Application>Microsoft Office PowerPoint</Application>
  <PresentationFormat>On-screen Show (4:3)</PresentationFormat>
  <Paragraphs>655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CalLite Delivery Shortage</vt:lpstr>
      <vt:lpstr>List of Changes to CL_SharingFix_092812</vt:lpstr>
      <vt:lpstr>List of Changes to CL_SharingFix_092812</vt:lpstr>
      <vt:lpstr>Corrections to CalSim II Codes</vt:lpstr>
      <vt:lpstr>Determine DeliveryTarget to WBAs  demands_CB.wresl</vt:lpstr>
      <vt:lpstr>CalLite Delivery Shortage Comparison</vt:lpstr>
      <vt:lpstr>System Flow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CalLite Shortages</dc:title>
  <dc:creator>Chen, ZhiQiang</dc:creator>
  <cp:lastModifiedBy>zchen</cp:lastModifiedBy>
  <cp:revision>41</cp:revision>
  <dcterms:created xsi:type="dcterms:W3CDTF">2006-08-16T00:00:00Z</dcterms:created>
  <dcterms:modified xsi:type="dcterms:W3CDTF">2012-09-28T18:36:35Z</dcterms:modified>
</cp:coreProperties>
</file>