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64" r:id="rId5"/>
    <p:sldId id="265" r:id="rId6"/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8" r:id="rId17"/>
    <p:sldId id="270" r:id="rId18"/>
    <p:sldId id="271" r:id="rId19"/>
    <p:sldId id="263" r:id="rId20"/>
    <p:sldId id="269" r:id="rId21"/>
    <p:sldId id="272" r:id="rId22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 snapToObjects="1">
      <p:cViewPr>
        <p:scale>
          <a:sx n="80" d="100"/>
          <a:sy n="80" d="100"/>
        </p:scale>
        <p:origin x="1116" y="-3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67959-0528-4A7C-806B-A55C945259F3}" type="datetimeFigureOut">
              <a:rPr lang="nl-BE" smtClean="0"/>
              <a:t>18/12/2013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F86C-A633-4594-91B1-61FEF3554F5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890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Vakken</a:t>
            </a:r>
            <a:r>
              <a:rPr lang="en-US" dirty="0" smtClean="0"/>
              <a:t>: </a:t>
            </a:r>
            <a:r>
              <a:rPr lang="en-US" sz="1200" dirty="0" err="1" smtClean="0"/>
              <a:t>Weergave</a:t>
            </a:r>
            <a:r>
              <a:rPr lang="en-US" sz="1200" dirty="0" smtClean="0"/>
              <a:t> van </a:t>
            </a:r>
            <a:r>
              <a:rPr lang="en-US" sz="1200" dirty="0" err="1" smtClean="0"/>
              <a:t>ingeschreven</a:t>
            </a:r>
            <a:r>
              <a:rPr lang="en-US" sz="1200" dirty="0" smtClean="0"/>
              <a:t> </a:t>
            </a:r>
            <a:r>
              <a:rPr lang="en-US" sz="1200" dirty="0" err="1" smtClean="0"/>
              <a:t>vakken</a:t>
            </a:r>
            <a:r>
              <a:rPr lang="en-US" sz="1200" dirty="0" smtClean="0"/>
              <a:t>, </a:t>
            </a:r>
            <a:r>
              <a:rPr lang="en-US" sz="1200" dirty="0" err="1" smtClean="0"/>
              <a:t>notificaties</a:t>
            </a:r>
            <a:r>
              <a:rPr lang="en-US" sz="1200" dirty="0" smtClean="0"/>
              <a:t> </a:t>
            </a:r>
            <a:r>
              <a:rPr lang="en-US" sz="1200" dirty="0" err="1" smtClean="0"/>
              <a:t>voor</a:t>
            </a:r>
            <a:r>
              <a:rPr lang="en-US" sz="1200" dirty="0" smtClean="0"/>
              <a:t> last minute </a:t>
            </a:r>
            <a:r>
              <a:rPr lang="en-US" sz="1200" dirty="0" err="1" smtClean="0"/>
              <a:t>veranderingen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detailformulieren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voor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vakken</a:t>
            </a:r>
            <a:r>
              <a:rPr lang="en-US" sz="1200" baseline="0" dirty="0" smtClean="0"/>
              <a:t> (</a:t>
            </a:r>
            <a:r>
              <a:rPr lang="en-US" sz="1200" baseline="0" dirty="0" err="1" smtClean="0"/>
              <a:t>zie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opleidinginsfiches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PointCarre</a:t>
            </a:r>
            <a:r>
              <a:rPr lang="en-US" sz="1200" baseline="0" dirty="0" smtClean="0"/>
              <a:t>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/>
              <a:t>Lokalen</a:t>
            </a:r>
            <a:r>
              <a:rPr lang="en-US" sz="1200" baseline="0" dirty="0" smtClean="0"/>
              <a:t>: </a:t>
            </a:r>
            <a:r>
              <a:rPr lang="en-US" sz="1200" baseline="0" dirty="0" err="1" smtClean="0"/>
              <a:t>Lokalen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toevoegen</a:t>
            </a:r>
            <a:r>
              <a:rPr lang="en-US" sz="1200" baseline="0" dirty="0" smtClean="0"/>
              <a:t> en </a:t>
            </a:r>
            <a:r>
              <a:rPr lang="en-US" sz="1200" baseline="0" dirty="0" err="1" smtClean="0"/>
              <a:t>verwijderen</a:t>
            </a:r>
            <a:r>
              <a:rPr lang="en-US" sz="1200" baseline="0" dirty="0" smtClean="0"/>
              <a:t> in het </a:t>
            </a:r>
            <a:r>
              <a:rPr lang="en-US" sz="1200" baseline="0" dirty="0" err="1" smtClean="0"/>
              <a:t>systeem</a:t>
            </a:r>
            <a:r>
              <a:rPr lang="en-US" sz="1200" baseline="0" dirty="0" smtClean="0"/>
              <a:t>, informative over de </a:t>
            </a:r>
            <a:r>
              <a:rPr lang="en-US" sz="1200" baseline="0" dirty="0" err="1" smtClean="0"/>
              <a:t>lokalen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invullen</a:t>
            </a:r>
            <a:r>
              <a:rPr lang="en-US" sz="1200" baseline="0" dirty="0" smtClean="0"/>
              <a:t> (resources: </a:t>
            </a:r>
            <a:r>
              <a:rPr lang="en-US" sz="1200" baseline="0" dirty="0" err="1" smtClean="0"/>
              <a:t>capaciteit</a:t>
            </a:r>
            <a:r>
              <a:rPr lang="en-US" sz="1200" baseline="0" dirty="0" smtClean="0"/>
              <a:t>, beamer, </a:t>
            </a:r>
            <a:r>
              <a:rPr lang="en-US" sz="1200" baseline="0" dirty="0" err="1" smtClean="0"/>
              <a:t>overheadprojecter</a:t>
            </a:r>
            <a:r>
              <a:rPr lang="en-US" sz="1200" baseline="0" dirty="0" smtClean="0"/>
              <a:t>, …)</a:t>
            </a:r>
            <a:endParaRPr lang="en-US" dirty="0" smtClean="0"/>
          </a:p>
          <a:p>
            <a:r>
              <a:rPr lang="en-US" dirty="0" err="1" smtClean="0"/>
              <a:t>Beveiliging</a:t>
            </a:r>
            <a:r>
              <a:rPr lang="en-US" dirty="0" smtClean="0"/>
              <a:t>: HTTPS met </a:t>
            </a:r>
            <a:r>
              <a:rPr lang="en-US" dirty="0" err="1" smtClean="0"/>
              <a:t>certificaten</a:t>
            </a:r>
            <a:r>
              <a:rPr lang="en-US" baseline="0" dirty="0" smtClean="0"/>
              <a:t> van Wilma.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946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</a:p>
          <a:p>
            <a:r>
              <a:rPr lang="nl-BE" dirty="0" smtClean="0"/>
              <a:t>Bevat de representatie van de informatie waarmee de applicatie werkt. </a:t>
            </a:r>
          </a:p>
          <a:p>
            <a:endParaRPr lang="nl-BE" dirty="0" smtClean="0"/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Informatie wordt weergegeven via de View. Userinterface-elementen zullen gedefinieerd zijn in dit onderdeel. De view doet geen verwerking (zoals berekeningen, controles,...) van de gegevens die getoond worden.</a:t>
            </a:r>
          </a:p>
          <a:p>
            <a:endParaRPr lang="nl-BE" dirty="0" smtClean="0"/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De controller verwerkt en reageert op events, die meestal het gevolg zijn van handelingen van de gebruiker.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54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</a:p>
          <a:p>
            <a:r>
              <a:rPr lang="nl-BE" dirty="0" smtClean="0"/>
              <a:t>Bevat de representatie van de informatie waarmee de applicatie werkt. </a:t>
            </a:r>
          </a:p>
          <a:p>
            <a:endParaRPr lang="nl-BE" dirty="0" smtClean="0"/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Informatie wordt weergegeven via de View. Userinterface-elementen zullen gedefinieerd zijn in dit onderdeel. De view doet geen verwerking (zoals berekeningen, controles,...) van de gegevens die getoond worden.</a:t>
            </a:r>
          </a:p>
          <a:p>
            <a:endParaRPr lang="nl-BE" dirty="0" smtClean="0"/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De controller verwerkt en reageert op events, die meestal het gevolg zijn van handelingen van de gebruiker.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28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82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668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957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1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F86C-A633-4594-91B1-61FEF3554F5E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55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0" y="0"/>
            <a:ext cx="9140825" cy="5235575"/>
          </a:xfrm>
          <a:prstGeom prst="rect">
            <a:avLst/>
          </a:prstGeom>
          <a:solidFill>
            <a:srgbClr val="7F7358"/>
          </a:solidFill>
          <a:ln w="9525">
            <a:solidFill>
              <a:srgbClr val="7F735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9500" y="1619250"/>
            <a:ext cx="7772400" cy="20970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lIns="0" tIns="0"/>
          <a:lstStyle>
            <a:lvl1pPr>
              <a:defRPr sz="4500"/>
            </a:lvl1pPr>
          </a:lstStyle>
          <a:p>
            <a:pPr lvl="0"/>
            <a:r>
              <a:rPr lang="nl-BE" noProof="0" smtClean="0"/>
              <a:t>Click to edit Master title style</a:t>
            </a:r>
            <a:endParaRPr lang="nl-NL" noProof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4138613"/>
            <a:ext cx="7740650" cy="585787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5F604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Verdana" pitchFamily="34" charset="0"/>
              <a:buNone/>
              <a:defRPr sz="2000"/>
            </a:lvl1pPr>
          </a:lstStyle>
          <a:p>
            <a:pPr lvl="0"/>
            <a:r>
              <a:rPr lang="nl-BE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Ins="91440" bIns="45720"/>
          <a:lstStyle>
            <a:lvl1pPr>
              <a:defRPr/>
            </a:lvl1pPr>
          </a:lstStyle>
          <a:p>
            <a:fld id="{E360B344-510E-4766-B78C-7896DB0A9FD3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627AC1-E3FD-465B-A70B-136D6BE27B4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218113" y="6638925"/>
            <a:ext cx="3922712" cy="215900"/>
          </a:xfrm>
          <a:prstGeom prst="rect">
            <a:avLst/>
          </a:prstGeom>
          <a:solidFill>
            <a:srgbClr val="5F604A"/>
          </a:solidFill>
          <a:ln w="9525">
            <a:solidFill>
              <a:srgbClr val="5F60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nl-NL"/>
              <a:t>Herhaling titel van presentatie</a:t>
            </a:r>
          </a:p>
        </p:txBody>
      </p:sp>
      <p:pic>
        <p:nvPicPr>
          <p:cNvPr id="6154" name="Picture 10" descr="VUB_logo sig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541963"/>
            <a:ext cx="3490913" cy="7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007FA5-7E86-450D-A53C-A43C1A6BA787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BBD6B6-9F60-444C-BCE9-D32792C0B9B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32458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56413" y="0"/>
            <a:ext cx="2284412" cy="599598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4013" cy="599598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6E98BF-EF71-4A1C-8834-8CC844053AFE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EABA8C-8BD3-4717-A5C7-3409972E76F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6576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E528C-910F-4CE7-95FB-2EB252DF8096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8396BA-FCA3-4855-ACBD-0EFCE097EBB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38798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DBA82-78AB-4D2B-A32B-F25A51EF4326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5B32FE-9EDA-4EA6-AA7B-14458BF1B06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369503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0538" y="1989138"/>
            <a:ext cx="4187825" cy="4006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30763" y="1989138"/>
            <a:ext cx="4189412" cy="4006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316EF-3908-432F-AC9F-F1EBD7D5A930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028006-8E51-4073-919C-F813801B191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356469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C0EBA-8E06-40A3-9E2E-A08FE19FE114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035EEF-D968-4E01-9089-7089B1D30E7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17197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1750AD-8D92-4F10-BD03-7B95A14D9D2D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EA3E71-24B4-433C-AEFC-72C5FA77594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71092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9ED447-2E2A-48FB-9974-9FD01223B0F9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C77CD3-A3F0-46C3-815A-2C5FFADDD3A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7612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CEFC3-B558-478E-A838-11FC746E4965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8291C2-29D3-4E1A-BE83-D69875F296B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19600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48D59F-6C96-46DC-9EE1-758428CB46E0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3EC583-06E9-4397-84EC-C5DC12C6A5D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Herhaling titel van presentatie</a:t>
            </a:r>
          </a:p>
        </p:txBody>
      </p:sp>
    </p:spTree>
    <p:extLst>
      <p:ext uri="{BB962C8B-B14F-4D97-AF65-F5344CB8AC3E}">
        <p14:creationId xmlns:p14="http://schemas.microsoft.com/office/powerpoint/2010/main" val="251040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207125"/>
            <a:ext cx="9140825" cy="647700"/>
          </a:xfrm>
          <a:prstGeom prst="rect">
            <a:avLst/>
          </a:prstGeom>
          <a:solidFill>
            <a:srgbClr val="ABB202"/>
          </a:solidFill>
          <a:ln w="9525">
            <a:solidFill>
              <a:srgbClr val="ABB20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1439863"/>
          </a:xfrm>
          <a:prstGeom prst="rect">
            <a:avLst/>
          </a:prstGeom>
          <a:solidFill>
            <a:srgbClr val="5F60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2000" tIns="432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smtClean="0"/>
              <a:t>Titel van de Slide</a:t>
            </a:r>
            <a:endParaRPr lang="nl-NL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989138"/>
            <a:ext cx="8529637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 tweede niveau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6213"/>
            <a:ext cx="765175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68BA062D-6916-495B-BC05-1CE8757BF439}" type="datetime1">
              <a:rPr lang="nl-NL"/>
              <a:pPr/>
              <a:t>18-12-2013</a:t>
            </a:fld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9250" y="6526213"/>
            <a:ext cx="3048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C85B64C-F0C2-4354-BACE-AFDE7B5713D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219700" y="6207125"/>
            <a:ext cx="3922713" cy="215900"/>
          </a:xfrm>
          <a:prstGeom prst="rect">
            <a:avLst/>
          </a:prstGeom>
          <a:solidFill>
            <a:srgbClr val="5F604A"/>
          </a:solidFill>
          <a:ln w="9525">
            <a:solidFill>
              <a:srgbClr val="5F604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308725"/>
            <a:ext cx="2663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/>
              <a:t>Herhaling titel van presentatie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258888" y="6516688"/>
            <a:ext cx="3603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BE" sz="1000">
                <a:solidFill>
                  <a:schemeClr val="bg1"/>
                </a:solidFill>
                <a:latin typeface="Verdana" pitchFamily="34" charset="0"/>
              </a:rPr>
              <a:t>Pag.</a:t>
            </a:r>
            <a:endParaRPr lang="nl-NL" sz="100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 "/>
        <a:defRPr sz="4000">
          <a:solidFill>
            <a:srgbClr val="5F604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rgbClr val="7F735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7F735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7F7358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7F7358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lma.vub.ac.be/~se2_1314/website/" TargetMode="External"/><Relationship Id="rId2" Type="http://schemas.openxmlformats.org/officeDocument/2006/relationships/hyperlink" Target="http://wilma.vub.ac.be:8181/calz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 </a:t>
            </a:r>
            <a:r>
              <a:rPr lang="en-US" dirty="0" err="1" smtClean="0"/>
              <a:t>Carraggi</a:t>
            </a:r>
            <a:r>
              <a:rPr lang="en-US" dirty="0" smtClean="0"/>
              <a:t>, Youri Coppens, Christophe </a:t>
            </a:r>
            <a:r>
              <a:rPr lang="en-US" dirty="0" err="1" smtClean="0"/>
              <a:t>Gaethofs</a:t>
            </a:r>
            <a:r>
              <a:rPr lang="en-US" dirty="0" smtClean="0"/>
              <a:t>, Pieter Meiresone, Sam Van den Vonder, Fernando Suarez, Tim Witters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60B344-510E-4766-B78C-7896DB0A9FD3}" type="datetime1">
              <a:rPr lang="nl-NL" smtClean="0"/>
              <a:pPr/>
              <a:t>18-12-2013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27AC1-E3FD-465B-A70B-136D6BE27B43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 smtClean="0"/>
              <a:t>Herhaling titel van 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34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Architectuur: Design Pattern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  <a:endParaRPr lang="nl-N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Request driven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analoog</a:t>
            </a:r>
            <a:r>
              <a:rPr lang="en-US" sz="1800" dirty="0" smtClean="0"/>
              <a:t> </a:t>
            </a:r>
            <a:r>
              <a:rPr lang="en-US" sz="1800" dirty="0" err="1" smtClean="0"/>
              <a:t>aan</a:t>
            </a:r>
            <a:r>
              <a:rPr lang="en-US" sz="1800" dirty="0" smtClean="0"/>
              <a:t> </a:t>
            </a:r>
            <a:r>
              <a:rPr lang="en-US" sz="1800" dirty="0" err="1" smtClean="0"/>
              <a:t>andere</a:t>
            </a:r>
            <a:r>
              <a:rPr lang="en-US" sz="1800" dirty="0" smtClean="0"/>
              <a:t> MVC frameworks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/>
              <a:t>Centrale</a:t>
            </a:r>
            <a:r>
              <a:rPr lang="en-US" sz="2800" dirty="0" smtClean="0"/>
              <a:t> Servlet: </a:t>
            </a:r>
            <a:r>
              <a:rPr lang="nl-NL" sz="2800" dirty="0" err="1"/>
              <a:t>DispatcherServlet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D</a:t>
            </a:r>
            <a:r>
              <a:rPr lang="nl-NL" sz="1800" dirty="0" err="1" smtClean="0"/>
              <a:t>ispatches</a:t>
            </a:r>
            <a:r>
              <a:rPr lang="nl-NL" sz="1800" dirty="0" smtClean="0"/>
              <a:t> </a:t>
            </a:r>
            <a:r>
              <a:rPr lang="nl-NL" sz="1800" dirty="0" err="1"/>
              <a:t>requests</a:t>
            </a:r>
            <a:r>
              <a:rPr lang="nl-NL" sz="1800" dirty="0"/>
              <a:t> </a:t>
            </a:r>
            <a:r>
              <a:rPr lang="nl-NL" sz="1800" dirty="0" smtClean="0"/>
              <a:t>naar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 smtClean="0"/>
              <a:t>Toegang tot andere web functionaliteit en Spring </a:t>
            </a:r>
            <a:r>
              <a:rPr lang="nl-NL" sz="1800" dirty="0" err="1" smtClean="0"/>
              <a:t>API’s</a:t>
            </a:r>
            <a:endParaRPr lang="nl-NL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NL" sz="2800" dirty="0" smtClean="0"/>
              <a:t>Front Controller </a:t>
            </a:r>
            <a:r>
              <a:rPr lang="nl-NL" sz="2800" dirty="0" err="1" smtClean="0"/>
              <a:t>pattern</a:t>
            </a:r>
            <a:endParaRPr lang="nl-NL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 smtClean="0"/>
              <a:t>centraal toegangspunt voor het afhandelen van </a:t>
            </a:r>
            <a:r>
              <a:rPr lang="nl-NL" sz="1800" dirty="0" smtClean="0"/>
              <a:t>requests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10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Architectuur: Design Pattern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1" name="Afbeelding 10" descr="mv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98" y="1466883"/>
            <a:ext cx="7282772" cy="46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Design: User Management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  <a:endParaRPr lang="nl-N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0538" y="1989138"/>
            <a:ext cx="8529637" cy="40068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Gebruikers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Bezoekers</a:t>
            </a: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</a:t>
            </a:r>
            <a:r>
              <a:rPr lang="en-US" sz="1800" dirty="0" err="1" smtClean="0"/>
              <a:t>Publieke</a:t>
            </a:r>
            <a:r>
              <a:rPr lang="en-US" sz="1800" dirty="0" smtClean="0"/>
              <a:t> </a:t>
            </a:r>
            <a:r>
              <a:rPr lang="en-US" sz="1800" dirty="0" err="1" smtClean="0"/>
              <a:t>weergave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Ingelogde</a:t>
            </a:r>
            <a:r>
              <a:rPr lang="en-US" sz="1800" dirty="0" smtClean="0"/>
              <a:t> </a:t>
            </a:r>
            <a:r>
              <a:rPr lang="en-US" sz="1800" dirty="0" err="1" smtClean="0"/>
              <a:t>gebruikers</a:t>
            </a:r>
            <a:r>
              <a:rPr lang="en-US" sz="1800" dirty="0"/>
              <a:t>	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</a:t>
            </a:r>
            <a:r>
              <a:rPr lang="en-US" sz="1800" dirty="0" err="1"/>
              <a:t>Gepersonaliseerde</a:t>
            </a:r>
            <a:r>
              <a:rPr lang="en-US" sz="1800" dirty="0"/>
              <a:t> </a:t>
            </a:r>
            <a:r>
              <a:rPr lang="en-US" sz="1800" dirty="0" err="1" smtClean="0"/>
              <a:t>weergave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err="1" smtClean="0"/>
              <a:t>Voorkeuren</a:t>
            </a:r>
            <a:r>
              <a:rPr lang="en-US" sz="1400" dirty="0" smtClean="0"/>
              <a:t>: </a:t>
            </a:r>
            <a:r>
              <a:rPr lang="en-US" sz="1400" dirty="0" err="1" smtClean="0"/>
              <a:t>taal</a:t>
            </a:r>
            <a:r>
              <a:rPr lang="en-US" sz="1400" dirty="0" smtClean="0"/>
              <a:t>, </a:t>
            </a:r>
            <a:r>
              <a:rPr lang="en-US" sz="1400" dirty="0" err="1" smtClean="0"/>
              <a:t>thema</a:t>
            </a:r>
            <a:r>
              <a:rPr lang="en-US" sz="1400" dirty="0" smtClean="0"/>
              <a:t>, ….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err="1" smtClean="0"/>
              <a:t>Profielgegevens</a:t>
            </a:r>
            <a:r>
              <a:rPr lang="en-US" sz="1400" dirty="0" smtClean="0"/>
              <a:t>: </a:t>
            </a:r>
            <a:r>
              <a:rPr lang="en-US" sz="1400" dirty="0" err="1" smtClean="0"/>
              <a:t>naam</a:t>
            </a:r>
            <a:r>
              <a:rPr lang="en-US" sz="1400" dirty="0" smtClean="0"/>
              <a:t>, e-mail, 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5 </a:t>
            </a:r>
            <a:r>
              <a:rPr lang="en-US" sz="2400" dirty="0" err="1" smtClean="0"/>
              <a:t>categorieën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Externen</a:t>
            </a:r>
            <a:r>
              <a:rPr lang="en-US" sz="1800" dirty="0" smtClean="0"/>
              <a:t>, </a:t>
            </a:r>
            <a:r>
              <a:rPr lang="en-US" sz="1800" dirty="0" err="1" smtClean="0"/>
              <a:t>studenten</a:t>
            </a:r>
            <a:r>
              <a:rPr lang="en-US" sz="1800" dirty="0" smtClean="0"/>
              <a:t>, </a:t>
            </a:r>
            <a:r>
              <a:rPr lang="en-US" sz="1800" dirty="0" err="1" smtClean="0"/>
              <a:t>professoren</a:t>
            </a:r>
            <a:r>
              <a:rPr lang="en-US" sz="1800" dirty="0" smtClean="0"/>
              <a:t>, </a:t>
            </a:r>
            <a:r>
              <a:rPr lang="en-US" sz="1800" dirty="0" err="1" smtClean="0"/>
              <a:t>assistenten</a:t>
            </a:r>
            <a:r>
              <a:rPr lang="en-US" sz="1800" dirty="0"/>
              <a:t> </a:t>
            </a:r>
            <a:r>
              <a:rPr lang="en-US" sz="1800" dirty="0" smtClean="0"/>
              <a:t>&amp; </a:t>
            </a:r>
            <a:r>
              <a:rPr lang="en-US" sz="1800" dirty="0" err="1" smtClean="0"/>
              <a:t>programmabeheeders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>
                <a:sym typeface="Wingdings"/>
              </a:rPr>
              <a:t> NIET </a:t>
            </a:r>
            <a:r>
              <a:rPr lang="en-US" sz="1800" dirty="0" err="1" smtClean="0">
                <a:sym typeface="Wingdings"/>
              </a:rPr>
              <a:t>zichtbaar</a:t>
            </a:r>
            <a:r>
              <a:rPr lang="en-US" sz="1800" dirty="0" smtClean="0">
                <a:sym typeface="Wingdings"/>
              </a:rPr>
              <a:t> in </a:t>
            </a:r>
            <a:r>
              <a:rPr lang="en-US" sz="1800" dirty="0" err="1" smtClean="0">
                <a:sym typeface="Wingdings"/>
              </a:rPr>
              <a:t>gebruik</a:t>
            </a:r>
            <a:r>
              <a:rPr lang="en-US" sz="1800" dirty="0" smtClean="0">
                <a:sym typeface="Wingdings"/>
              </a:rPr>
              <a:t>, WEL al in databank</a:t>
            </a:r>
            <a:endParaRPr lang="en-US" sz="1800" dirty="0" smtClean="0"/>
          </a:p>
          <a:p>
            <a:pPr marL="457200" lvl="1" indent="0">
              <a:buNone/>
            </a:pP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9059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Design: Database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  <a:endParaRPr lang="nl-N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0538" y="1989138"/>
            <a:ext cx="8529637" cy="40068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DbConfig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Klasse</a:t>
            </a:r>
            <a:r>
              <a:rPr lang="en-US" sz="1800" dirty="0" smtClean="0"/>
              <a:t> die MySQL-server </a:t>
            </a:r>
            <a:r>
              <a:rPr lang="en-US" sz="1800" dirty="0" err="1" smtClean="0"/>
              <a:t>gegevens</a:t>
            </a:r>
            <a:r>
              <a:rPr lang="en-US" sz="1800" dirty="0" smtClean="0"/>
              <a:t> </a:t>
            </a:r>
            <a:r>
              <a:rPr lang="en-US" sz="1800" dirty="0" err="1" smtClean="0"/>
              <a:t>inlaad</a:t>
            </a:r>
            <a:r>
              <a:rPr lang="en-US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DbLink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Openen</a:t>
            </a:r>
            <a:r>
              <a:rPr lang="en-US" sz="1800" dirty="0" smtClean="0"/>
              <a:t>/</a:t>
            </a:r>
            <a:r>
              <a:rPr lang="en-US" sz="1800" dirty="0" err="1"/>
              <a:t>S</a:t>
            </a:r>
            <a:r>
              <a:rPr lang="en-US" sz="1800" dirty="0" err="1" smtClean="0"/>
              <a:t>luiten</a:t>
            </a:r>
            <a:r>
              <a:rPr lang="en-US" sz="1800" dirty="0" smtClean="0"/>
              <a:t> </a:t>
            </a:r>
            <a:r>
              <a:rPr lang="en-US" sz="1800" dirty="0"/>
              <a:t>van de </a:t>
            </a:r>
            <a:r>
              <a:rPr lang="en-US" sz="1800" dirty="0" err="1"/>
              <a:t>databankconnecties</a:t>
            </a:r>
            <a:r>
              <a:rPr lang="en-US" sz="1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S</a:t>
            </a:r>
            <a:r>
              <a:rPr lang="en-US" sz="1800" dirty="0" err="1" smtClean="0"/>
              <a:t>turen</a:t>
            </a:r>
            <a:r>
              <a:rPr lang="en-US" sz="1800" dirty="0" smtClean="0"/>
              <a:t> </a:t>
            </a:r>
            <a:r>
              <a:rPr lang="en-US" sz="1800" dirty="0"/>
              <a:t>van </a:t>
            </a:r>
            <a:r>
              <a:rPr lang="en-US" sz="1800" dirty="0" smtClean="0"/>
              <a:t>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O</a:t>
            </a:r>
            <a:r>
              <a:rPr lang="en-US" sz="1800" dirty="0" err="1" smtClean="0"/>
              <a:t>ntvangen</a:t>
            </a:r>
            <a:r>
              <a:rPr lang="en-US" sz="1800" dirty="0" smtClean="0"/>
              <a:t> </a:t>
            </a:r>
            <a:r>
              <a:rPr lang="en-US" sz="1800" dirty="0"/>
              <a:t>van </a:t>
            </a:r>
            <a:r>
              <a:rPr lang="en-US" sz="1800" dirty="0" err="1"/>
              <a:t>resultaten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DbTranslate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Methodes</a:t>
            </a:r>
            <a:r>
              <a:rPr lang="en-US" sz="1800" dirty="0" smtClean="0"/>
              <a:t> </a:t>
            </a:r>
            <a:r>
              <a:rPr lang="en-US" sz="1800" dirty="0" err="1" smtClean="0"/>
              <a:t>gemapt</a:t>
            </a:r>
            <a:r>
              <a:rPr lang="en-US" sz="1800" dirty="0" smtClean="0"/>
              <a:t> op </a:t>
            </a:r>
            <a:r>
              <a:rPr lang="en-US" sz="1800" dirty="0" err="1" smtClean="0"/>
              <a:t>DbLink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181" y="3411089"/>
            <a:ext cx="1245586" cy="124558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00" y="1661727"/>
            <a:ext cx="1439863" cy="1439863"/>
          </a:xfrm>
          <a:prstGeom prst="rect">
            <a:avLst/>
          </a:prstGeom>
        </p:spPr>
      </p:pic>
      <p:cxnSp>
        <p:nvCxnSpPr>
          <p:cNvPr id="12" name="Rechte verbindingslijn met pijl 11"/>
          <p:cNvCxnSpPr>
            <a:stCxn id="7" idx="1"/>
          </p:cNvCxnSpPr>
          <p:nvPr/>
        </p:nvCxnSpPr>
        <p:spPr>
          <a:xfrm flipH="1">
            <a:off x="6475110" y="2381659"/>
            <a:ext cx="106689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1422304" y="2777396"/>
            <a:ext cx="0" cy="4955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H="1">
            <a:off x="6475110" y="4125129"/>
            <a:ext cx="106689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/>
          <p:nvPr/>
        </p:nvCxnSpPr>
        <p:spPr>
          <a:xfrm flipH="1">
            <a:off x="6475110" y="5561551"/>
            <a:ext cx="106689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7758968" y="5278879"/>
            <a:ext cx="97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DAO</a:t>
            </a:r>
            <a:endParaRPr lang="nl-NL" sz="2800" dirty="0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1422304" y="4717382"/>
            <a:ext cx="0" cy="47775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Design: DAO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  <a:endParaRPr lang="nl-N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0538" y="1989138"/>
            <a:ext cx="8529637" cy="40068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 Access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Op basis van </a:t>
            </a:r>
            <a:r>
              <a:rPr lang="en-US" sz="1800" dirty="0" err="1" smtClean="0"/>
              <a:t>DbTranslate</a:t>
            </a:r>
            <a:r>
              <a:rPr lang="en-US" sz="1800" dirty="0"/>
              <a:t> </a:t>
            </a:r>
            <a:r>
              <a:rPr lang="en-US" sz="1800" dirty="0" err="1" smtClean="0"/>
              <a:t>methodes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Verberg</a:t>
            </a:r>
            <a:r>
              <a:rPr lang="en-US" sz="1800" dirty="0" smtClean="0"/>
              <a:t> data </a:t>
            </a:r>
            <a:r>
              <a:rPr lang="en-US" sz="1800" dirty="0" err="1" smtClean="0"/>
              <a:t>opslag</a:t>
            </a:r>
            <a:r>
              <a:rPr lang="en-US" sz="1800" dirty="0" smtClean="0"/>
              <a:t> van de rest van de </a:t>
            </a:r>
            <a:r>
              <a:rPr lang="en-US" sz="1800" dirty="0" err="1" smtClean="0"/>
              <a:t>applicatie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Bijv</a:t>
            </a:r>
            <a:r>
              <a:rPr lang="en-US" sz="1800" dirty="0" smtClean="0"/>
              <a:t>.: </a:t>
            </a:r>
            <a:r>
              <a:rPr lang="en-US" sz="1800" dirty="0" err="1" smtClean="0"/>
              <a:t>ActivationKeyDao</a:t>
            </a:r>
            <a:r>
              <a:rPr lang="en-US" sz="1800" dirty="0" smtClean="0"/>
              <a:t>, </a:t>
            </a:r>
            <a:r>
              <a:rPr lang="en-US" sz="1800" dirty="0" err="1" smtClean="0"/>
              <a:t>UserDao</a:t>
            </a:r>
            <a:r>
              <a:rPr lang="en-US" sz="1800" dirty="0" smtClean="0"/>
              <a:t>, </a:t>
            </a:r>
            <a:r>
              <a:rPr lang="en-US" sz="1800" dirty="0" err="1" smtClean="0"/>
              <a:t>SessionDao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10" y="3457968"/>
            <a:ext cx="1245586" cy="1245586"/>
          </a:xfrm>
          <a:prstGeom prst="rect">
            <a:avLst/>
          </a:prstGeom>
        </p:spPr>
      </p:pic>
      <p:cxnSp>
        <p:nvCxnSpPr>
          <p:cNvPr id="16" name="Rechte verbindingslijn met pijl 15"/>
          <p:cNvCxnSpPr/>
          <p:nvPr/>
        </p:nvCxnSpPr>
        <p:spPr>
          <a:xfrm flipH="1">
            <a:off x="5073301" y="4080761"/>
            <a:ext cx="106689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H="1">
            <a:off x="2455987" y="4072189"/>
            <a:ext cx="106689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3865528" y="3819151"/>
            <a:ext cx="97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DAO</a:t>
            </a:r>
            <a:endParaRPr lang="nl-NL" sz="2800" dirty="0"/>
          </a:p>
        </p:txBody>
      </p:sp>
      <p:sp>
        <p:nvSpPr>
          <p:cNvPr id="23" name="Tekstvak 22"/>
          <p:cNvSpPr txBox="1"/>
          <p:nvPr/>
        </p:nvSpPr>
        <p:spPr>
          <a:xfrm>
            <a:off x="6237876" y="3340299"/>
            <a:ext cx="2036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Business /</a:t>
            </a:r>
          </a:p>
          <a:p>
            <a:pPr algn="ctr"/>
            <a:r>
              <a:rPr lang="nl-NL" sz="2800" dirty="0" smtClean="0"/>
              <a:t>Application Logic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2011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  <a:endParaRPr lang="nl-N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0538" y="1989138"/>
            <a:ext cx="8529637" cy="40068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2400" dirty="0" smtClean="0"/>
              <a:t>Validators </a:t>
            </a:r>
            <a:r>
              <a:rPr lang="nl-BE" sz="2400" dirty="0" smtClean="0">
                <a:sym typeface="Wingdings"/>
              </a:rPr>
              <a:t>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 van </a:t>
            </a:r>
            <a:r>
              <a:rPr lang="en-US" sz="2400" dirty="0" err="1" smtClean="0"/>
              <a:t>geldigheid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Email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</a:t>
            </a:r>
            <a:r>
              <a:rPr lang="en-US" sz="1800" dirty="0" err="1" smtClean="0"/>
              <a:t>controle</a:t>
            </a:r>
            <a:r>
              <a:rPr lang="en-US" sz="1800" dirty="0" smtClean="0"/>
              <a:t> </a:t>
            </a:r>
            <a:r>
              <a:rPr lang="en-US" sz="1800" dirty="0"/>
              <a:t>op het </a:t>
            </a:r>
            <a:r>
              <a:rPr lang="en-US" sz="1800" dirty="0" err="1" smtClean="0"/>
              <a:t>emailadres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Gebruikers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err="1" smtClean="0"/>
              <a:t>controle</a:t>
            </a:r>
            <a:r>
              <a:rPr lang="en-US" sz="1800" dirty="0" smtClean="0"/>
              <a:t> </a:t>
            </a:r>
            <a:r>
              <a:rPr lang="en-US" sz="1800" dirty="0"/>
              <a:t>op de </a:t>
            </a:r>
            <a:r>
              <a:rPr lang="en-US" sz="1800" dirty="0" err="1"/>
              <a:t>gebruikersnaam</a:t>
            </a:r>
            <a:r>
              <a:rPr lang="en-US" sz="1800" dirty="0"/>
              <a:t> </a:t>
            </a:r>
            <a:r>
              <a:rPr lang="en-US" sz="1800" dirty="0" err="1"/>
              <a:t>om</a:t>
            </a:r>
            <a:r>
              <a:rPr lang="en-US" sz="1800" dirty="0"/>
              <a:t> </a:t>
            </a:r>
            <a:r>
              <a:rPr lang="en-US" sz="1800" dirty="0" err="1"/>
              <a:t>profiel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2400" dirty="0" smtClean="0"/>
              <a:t>Activatiekeys voor gebruikers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NIET </a:t>
            </a:r>
            <a:r>
              <a:rPr lang="en-US" sz="1800" dirty="0" err="1" smtClean="0"/>
              <a:t>geactiveerd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err="1" smtClean="0"/>
              <a:t>meerdere</a:t>
            </a:r>
            <a:r>
              <a:rPr lang="en-US" sz="1800" dirty="0" smtClean="0"/>
              <a:t> </a:t>
            </a:r>
            <a:r>
              <a:rPr lang="en-US" sz="1800" dirty="0" err="1" smtClean="0"/>
              <a:t>sleutels</a:t>
            </a:r>
            <a:r>
              <a:rPr lang="en-US" sz="1800" dirty="0" smtClean="0"/>
              <a:t> </a:t>
            </a:r>
            <a:r>
              <a:rPr lang="en-US" sz="1800" dirty="0" err="1" smtClean="0"/>
              <a:t>mogelijk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WEL  </a:t>
            </a:r>
            <a:r>
              <a:rPr lang="en-US" sz="1800" dirty="0" err="1" smtClean="0"/>
              <a:t>geactiveerd</a:t>
            </a:r>
            <a:r>
              <a:rPr lang="en-US" sz="1800" dirty="0" smtClean="0"/>
              <a:t> </a:t>
            </a:r>
            <a:r>
              <a:rPr lang="en-US" sz="1800" dirty="0">
                <a:sym typeface="Wingdings"/>
              </a:rPr>
              <a:t> </a:t>
            </a:r>
            <a:r>
              <a:rPr lang="en-US" sz="1800" dirty="0" err="1" smtClean="0"/>
              <a:t>kan</a:t>
            </a:r>
            <a:r>
              <a:rPr lang="en-US" sz="1800" dirty="0" smtClean="0"/>
              <a:t> </a:t>
            </a:r>
            <a:r>
              <a:rPr lang="en-US" sz="1800" dirty="0" err="1" smtClean="0"/>
              <a:t>inloggen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06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Werklast: 1</a:t>
            </a:r>
            <a:r>
              <a:rPr lang="nl-BE" baseline="30000" dirty="0" smtClean="0"/>
              <a:t>ste</a:t>
            </a:r>
            <a:r>
              <a:rPr lang="nl-BE" dirty="0" smtClean="0"/>
              <a:t> iteratie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sz="2400" dirty="0" smtClean="0"/>
                  <a:t>Geschat voor eerste iteratie (zie SPMP):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𝑡𝑜𝑡𝑎𝑎𝑙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𝑒𝑒𝑟𝑠𝑡𝑒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𝑖𝑡𝑒𝑟𝑎𝑡𝑖𝑒</m:t>
                          </m:r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=335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nl-BE" sz="1800" dirty="0" smtClean="0"/>
              </a:p>
              <a:p>
                <a:pPr marL="457200" lvl="1" indent="0">
                  <a:buNone/>
                </a:pPr>
                <a:endParaRPr lang="nl-BE" sz="10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𝑝𝑒𝑟𝑠𝑜𝑜𝑛</m:t>
                          </m:r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≈47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nl-BE" sz="1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sz="2400" dirty="0" smtClean="0"/>
                  <a:t>Gepresteerd tijdens eerste iteratie (zie Time tracking website):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𝑝𝑒𝑟𝑠𝑜𝑜𝑛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dirty="0" smtClean="0">
                          <a:latin typeface="Cambria Math" panose="02040503050406030204" pitchFamily="18" charset="0"/>
                        </a:rPr>
                        <m:t>82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Conclusie</a:t>
                </a:r>
                <a:r>
                  <a:rPr lang="en-US" sz="2400" dirty="0" smtClean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Project Management (</a:t>
                </a:r>
                <a:r>
                  <a:rPr lang="en-US" sz="1400" dirty="0" err="1" smtClean="0"/>
                  <a:t>vergadering</a:t>
                </a:r>
                <a:r>
                  <a:rPr lang="en-US" sz="1400" dirty="0" smtClean="0"/>
                  <a:t>, …) was </a:t>
                </a:r>
                <a:r>
                  <a:rPr lang="en-US" sz="1400" dirty="0" err="1" smtClean="0"/>
                  <a:t>niet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meegenomen</a:t>
                </a:r>
                <a:r>
                  <a:rPr lang="en-US" sz="1400" dirty="0" smtClean="0"/>
                  <a:t> in de </a:t>
                </a:r>
                <a:r>
                  <a:rPr lang="en-US" sz="1400" dirty="0" err="1" smtClean="0"/>
                  <a:t>schatting</a:t>
                </a:r>
                <a:endParaRPr lang="en-US" sz="14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400" dirty="0" err="1" smtClean="0"/>
                  <a:t>Moeilijk</a:t>
                </a:r>
                <a:r>
                  <a:rPr lang="en-US" sz="1400" dirty="0" smtClean="0"/>
                  <a:t> om taken efficient </a:t>
                </a:r>
                <a:r>
                  <a:rPr lang="en-US" sz="1400" dirty="0" err="1" smtClean="0"/>
                  <a:t>te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verdelen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onder</a:t>
                </a:r>
                <a:r>
                  <a:rPr lang="en-US" sz="1400" dirty="0" smtClean="0"/>
                  <a:t> de </a:t>
                </a:r>
                <a:r>
                  <a:rPr lang="en-US" sz="1400" dirty="0" err="1" smtClean="0"/>
                  <a:t>verschillende</a:t>
                </a:r>
                <a:r>
                  <a:rPr lang="en-US" sz="1400" dirty="0" smtClean="0"/>
                  <a:t> teams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2280" r="-3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</p:spTree>
    <p:extLst>
      <p:ext uri="{BB962C8B-B14F-4D97-AF65-F5344CB8AC3E}">
        <p14:creationId xmlns:p14="http://schemas.microsoft.com/office/powerpoint/2010/main" val="67022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Werklast: 1</a:t>
            </a:r>
            <a:r>
              <a:rPr lang="nl-BE" baseline="30000" dirty="0" smtClean="0"/>
              <a:t>ste</a:t>
            </a:r>
            <a:r>
              <a:rPr lang="nl-BE" dirty="0" smtClean="0"/>
              <a:t> iteratie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81" y="1439863"/>
            <a:ext cx="6723062" cy="45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Werklast: 2</a:t>
            </a:r>
            <a:r>
              <a:rPr lang="nl-BE" baseline="30000" dirty="0" smtClean="0"/>
              <a:t>de</a:t>
            </a:r>
            <a:r>
              <a:rPr lang="nl-BE" dirty="0" smtClean="0"/>
              <a:t> iteratie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Geschat </a:t>
                </a:r>
                <a:r>
                  <a:rPr lang="en-US" sz="2800" dirty="0" err="1"/>
                  <a:t>voor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tweede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iteratie</a:t>
                </a:r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𝑝𝑒𝑟𝑠𝑜𝑜𝑛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≈60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sz="2400" dirty="0" smtClean="0"/>
                  <a:t>2</a:t>
                </a:r>
                <a:r>
                  <a:rPr lang="nl-BE" sz="2400" baseline="30000" dirty="0" smtClean="0"/>
                  <a:t>de</a:t>
                </a:r>
                <a:r>
                  <a:rPr lang="nl-BE" sz="2400" dirty="0" smtClean="0"/>
                  <a:t> iteratie korter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sz="2400" dirty="0" smtClean="0"/>
                  <a:t>Team is reeds vertrouwd met elkaar</a:t>
                </a:r>
                <a:endParaRPr lang="nl-B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57" t="-27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</p:spTree>
    <p:extLst>
      <p:ext uri="{BB962C8B-B14F-4D97-AF65-F5344CB8AC3E}">
        <p14:creationId xmlns:p14="http://schemas.microsoft.com/office/powerpoint/2010/main" val="24108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Reflectie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/>
              <a:t>Eerste</a:t>
            </a:r>
            <a:r>
              <a:rPr lang="en-US" sz="2800" dirty="0" smtClean="0"/>
              <a:t> </a:t>
            </a:r>
            <a:r>
              <a:rPr lang="en-US" sz="2800" dirty="0" err="1" smtClean="0"/>
              <a:t>iteratie</a:t>
            </a:r>
            <a:r>
              <a:rPr lang="en-US" sz="2800" dirty="0" smtClean="0"/>
              <a:t> </a:t>
            </a:r>
            <a:r>
              <a:rPr lang="en-US" sz="2800" dirty="0" err="1" smtClean="0"/>
              <a:t>vrij</a:t>
            </a:r>
            <a:r>
              <a:rPr lang="en-US" sz="2800" dirty="0" smtClean="0"/>
              <a:t> </a:t>
            </a:r>
            <a:r>
              <a:rPr lang="en-US" sz="2800" dirty="0" err="1" smtClean="0"/>
              <a:t>beperkt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Verwacht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ingecalculeerd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Design </a:t>
            </a:r>
            <a:r>
              <a:rPr lang="en-US" sz="2800" dirty="0" err="1" smtClean="0"/>
              <a:t>gemaakt</a:t>
            </a:r>
            <a:r>
              <a:rPr lang="en-US" sz="2800" dirty="0" smtClean="0"/>
              <a:t> </a:t>
            </a:r>
            <a:r>
              <a:rPr lang="en-US" sz="2800" dirty="0" err="1" smtClean="0"/>
              <a:t>voordat</a:t>
            </a:r>
            <a:r>
              <a:rPr lang="en-US" sz="2800" dirty="0" smtClean="0"/>
              <a:t> we </a:t>
            </a:r>
            <a:r>
              <a:rPr lang="en-US" sz="2800" dirty="0" err="1" smtClean="0"/>
              <a:t>infrastructuur</a:t>
            </a:r>
            <a:r>
              <a:rPr lang="en-US" sz="2800" dirty="0"/>
              <a:t> </a:t>
            </a:r>
            <a:r>
              <a:rPr lang="en-US" sz="2800" dirty="0" err="1" smtClean="0"/>
              <a:t>onderzocht</a:t>
            </a:r>
            <a:r>
              <a:rPr lang="en-US" sz="2800" dirty="0" smtClean="0"/>
              <a:t> </a:t>
            </a:r>
            <a:r>
              <a:rPr lang="en-US" sz="2800" dirty="0" err="1" smtClean="0"/>
              <a:t>hebben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/>
              <a:t>Obstakels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GitHub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Applicatie</a:t>
            </a:r>
            <a:r>
              <a:rPr lang="en-US" sz="1800" dirty="0" smtClean="0"/>
              <a:t> </a:t>
            </a:r>
            <a:r>
              <a:rPr lang="en-US" sz="1800" dirty="0" err="1" smtClean="0"/>
              <a:t>deployen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Ontbreken</a:t>
            </a:r>
            <a:r>
              <a:rPr lang="en-US" sz="1800" dirty="0" smtClean="0"/>
              <a:t> van </a:t>
            </a:r>
            <a:r>
              <a:rPr lang="en-US" sz="1800" dirty="0" err="1" smtClean="0"/>
              <a:t>vaste</a:t>
            </a:r>
            <a:r>
              <a:rPr lang="en-US" sz="1800" dirty="0" smtClean="0"/>
              <a:t> </a:t>
            </a:r>
            <a:r>
              <a:rPr lang="en-US" sz="1800" dirty="0" err="1" smtClean="0"/>
              <a:t>werkuren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err="1" smtClean="0"/>
              <a:t>Lastig</a:t>
            </a:r>
            <a:r>
              <a:rPr lang="en-US" sz="1200" dirty="0" smtClean="0"/>
              <a:t> om </a:t>
            </a:r>
            <a:r>
              <a:rPr lang="en-US" sz="1200" dirty="0" err="1" smtClean="0"/>
              <a:t>vergaderingen</a:t>
            </a:r>
            <a:r>
              <a:rPr lang="en-US" sz="1200" dirty="0" smtClean="0"/>
              <a:t> </a:t>
            </a:r>
            <a:r>
              <a:rPr lang="en-US" sz="1200" dirty="0" err="1" smtClean="0"/>
              <a:t>te</a:t>
            </a:r>
            <a:r>
              <a:rPr lang="en-US" sz="1200" dirty="0" smtClean="0"/>
              <a:t> </a:t>
            </a:r>
            <a:r>
              <a:rPr lang="en-US" sz="1200" dirty="0" err="1" smtClean="0"/>
              <a:t>plannen</a:t>
            </a:r>
            <a:endParaRPr lang="en-US" sz="1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err="1" smtClean="0"/>
              <a:t>Bij</a:t>
            </a:r>
            <a:r>
              <a:rPr lang="en-US" sz="1200" dirty="0" smtClean="0"/>
              <a:t> </a:t>
            </a:r>
            <a:r>
              <a:rPr lang="en-US" sz="1200" dirty="0" err="1" smtClean="0"/>
              <a:t>andere</a:t>
            </a:r>
            <a:r>
              <a:rPr lang="en-US" sz="1200" dirty="0" smtClean="0"/>
              <a:t> </a:t>
            </a:r>
            <a:r>
              <a:rPr lang="en-US" sz="1200" dirty="0" err="1" smtClean="0"/>
              <a:t>projecten</a:t>
            </a:r>
            <a:r>
              <a:rPr lang="en-US" sz="1200" dirty="0" smtClean="0"/>
              <a:t> </a:t>
            </a:r>
            <a:r>
              <a:rPr lang="en-US" sz="1200" dirty="0" err="1" smtClean="0"/>
              <a:t>worden</a:t>
            </a:r>
            <a:r>
              <a:rPr lang="en-US" sz="1200" dirty="0" smtClean="0"/>
              <a:t> en </a:t>
            </a:r>
            <a:r>
              <a:rPr lang="en-US" sz="1200" dirty="0" err="1" smtClean="0"/>
              <a:t>er</a:t>
            </a:r>
            <a:r>
              <a:rPr lang="en-US" sz="1200" dirty="0" smtClean="0"/>
              <a:t> </a:t>
            </a:r>
            <a:r>
              <a:rPr lang="en-US" sz="1200" dirty="0" err="1" smtClean="0"/>
              <a:t>vaste</a:t>
            </a:r>
            <a:r>
              <a:rPr lang="en-US" sz="1200" dirty="0" smtClean="0"/>
              <a:t> </a:t>
            </a:r>
            <a:r>
              <a:rPr lang="en-US" sz="1200" dirty="0" err="1" smtClean="0"/>
              <a:t>uren</a:t>
            </a:r>
            <a:r>
              <a:rPr lang="en-US" sz="1200" dirty="0" smtClean="0"/>
              <a:t> </a:t>
            </a:r>
            <a:r>
              <a:rPr lang="en-US" sz="1200" dirty="0" err="1" smtClean="0"/>
              <a:t>wekelijks</a:t>
            </a:r>
            <a:r>
              <a:rPr lang="en-US" sz="1200" dirty="0" smtClean="0"/>
              <a:t> </a:t>
            </a:r>
            <a:r>
              <a:rPr lang="en-US" sz="1200" dirty="0" err="1" smtClean="0"/>
              <a:t>gereserveerd</a:t>
            </a:r>
            <a:endParaRPr lang="nl-BE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</p:spTree>
    <p:extLst>
      <p:ext uri="{BB962C8B-B14F-4D97-AF65-F5344CB8AC3E}">
        <p14:creationId xmlns:p14="http://schemas.microsoft.com/office/powerpoint/2010/main" val="993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Inhoudstafel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Introductie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Functionaliteit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Demo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Architectuur</a:t>
            </a:r>
            <a:r>
              <a:rPr lang="en-US" sz="2600" dirty="0" smtClean="0"/>
              <a:t> &amp; Design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Werklast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Reflectie</a:t>
            </a:r>
            <a:endParaRPr lang="en-US" sz="2600" dirty="0" smtClean="0"/>
          </a:p>
          <a:p>
            <a:endParaRPr lang="nl-BE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 smtClean="0"/>
              <a:t>Calzone: iteratie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1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Vooruitblik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Tijdsdruk lag in het eerste semester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Meer interne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Vergemakkelijkt de samenwerking en workflow</a:t>
            </a:r>
          </a:p>
          <a:p>
            <a:pPr>
              <a:buFont typeface="Arial" panose="020B0604020202020204" pitchFamily="34" charset="0"/>
              <a:buChar char="•"/>
            </a:pPr>
            <a:endParaRPr lang="nl-B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Teamspirit blijven stimuleren !</a:t>
            </a:r>
            <a:endParaRPr lang="nl-B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</p:spTree>
    <p:extLst>
      <p:ext uri="{BB962C8B-B14F-4D97-AF65-F5344CB8AC3E}">
        <p14:creationId xmlns:p14="http://schemas.microsoft.com/office/powerpoint/2010/main" val="42581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Vooruitblik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42" y="1696541"/>
            <a:ext cx="5807339" cy="43555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</p:spTree>
    <p:extLst>
      <p:ext uri="{BB962C8B-B14F-4D97-AF65-F5344CB8AC3E}">
        <p14:creationId xmlns:p14="http://schemas.microsoft.com/office/powerpoint/2010/main" val="13870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2000" dirty="0" smtClean="0"/>
              <a:t>Projectnaam: Calzone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Interne </a:t>
            </a:r>
            <a:r>
              <a:rPr lang="en-US" sz="2000" dirty="0" err="1" smtClean="0"/>
              <a:t>structuur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Project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MS Project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Gantt Chart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Work Breakdown Structures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Communicatie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Via </a:t>
            </a:r>
            <a:r>
              <a:rPr lang="en-US" sz="1400" dirty="0" err="1"/>
              <a:t>GitHub</a:t>
            </a:r>
            <a:r>
              <a:rPr lang="en-US" sz="1400" dirty="0"/>
              <a:t>, maar </a:t>
            </a:r>
            <a:r>
              <a:rPr lang="en-US" sz="1400" dirty="0" err="1"/>
              <a:t>wij</a:t>
            </a:r>
            <a:r>
              <a:rPr lang="en-US" sz="1400" dirty="0"/>
              <a:t> </a:t>
            </a:r>
            <a:r>
              <a:rPr lang="en-US" sz="1400" dirty="0" err="1"/>
              <a:t>verkiezen</a:t>
            </a:r>
            <a:r>
              <a:rPr lang="en-US" sz="1400" dirty="0"/>
              <a:t> </a:t>
            </a:r>
            <a:r>
              <a:rPr lang="en-US" sz="1400" dirty="0" err="1" smtClean="0"/>
              <a:t>BitBucket</a:t>
            </a:r>
            <a:endParaRPr lang="en-US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Via website </a:t>
            </a:r>
            <a:r>
              <a:rPr lang="en-US" sz="1400" dirty="0" err="1"/>
              <a:t>gekoppeld</a:t>
            </a:r>
            <a:r>
              <a:rPr lang="en-US" sz="1400" dirty="0"/>
              <a:t> </a:t>
            </a:r>
            <a:r>
              <a:rPr lang="en-US" sz="1400" dirty="0" err="1"/>
              <a:t>aan</a:t>
            </a:r>
            <a:r>
              <a:rPr lang="en-US" sz="1400" dirty="0"/>
              <a:t> </a:t>
            </a:r>
            <a:r>
              <a:rPr lang="en-US" sz="1400" dirty="0" err="1" smtClean="0"/>
              <a:t>mailinglijst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Requirements </a:t>
            </a:r>
            <a:r>
              <a:rPr lang="en-US" sz="1800" dirty="0" smtClean="0"/>
              <a:t>dashboard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Time Tracking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 smtClean="0"/>
              <a:t>kostberekening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</p:spTree>
    <p:extLst>
      <p:ext uri="{BB962C8B-B14F-4D97-AF65-F5344CB8AC3E}">
        <p14:creationId xmlns:p14="http://schemas.microsoft.com/office/powerpoint/2010/main" val="10154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" y="0"/>
            <a:ext cx="9140825" cy="1439863"/>
          </a:xfrm>
        </p:spPr>
        <p:txBody>
          <a:bodyPr/>
          <a:lstStyle/>
          <a:p>
            <a:r>
              <a:rPr lang="nl-BE" dirty="0" smtClean="0"/>
              <a:t>Functionaliteit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Voltooid: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FR 1.1: Profiel aanmaken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FR 1.2: Aanmelden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In Progressie:</a:t>
            </a:r>
            <a:endParaRPr lang="nl-BE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FR 1.3: Wachtwoord vergeten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FR 1.5: Taal aanpassen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FR 1.6: Afmelden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FR 1.7: Profiel gegevens aanpassen</a:t>
            </a:r>
            <a:endParaRPr lang="nl-B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</p:spTree>
    <p:extLst>
      <p:ext uri="{BB962C8B-B14F-4D97-AF65-F5344CB8AC3E}">
        <p14:creationId xmlns:p14="http://schemas.microsoft.com/office/powerpoint/2010/main" val="23259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Functionaliteit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Gepland voor tweede iteratie: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FR 1: User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FR 2: Vakken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200" dirty="0" smtClean="0"/>
              <a:t>Groep Requirements met alles omtrent ‘vakken’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FR 3: Lokalen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200" dirty="0" smtClean="0"/>
              <a:t>Groep Lokalen met alles omtrent ‘lokalen’</a:t>
            </a:r>
            <a:endParaRPr lang="nl-BE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 smtClean="0"/>
              <a:t>NRF1: Beveiliging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HTTPS, </a:t>
            </a:r>
            <a:r>
              <a:rPr lang="en-US" sz="1200" dirty="0" err="1" smtClean="0"/>
              <a:t>wachtwoorden</a:t>
            </a:r>
            <a:r>
              <a:rPr lang="en-US" sz="1200" dirty="0" smtClean="0"/>
              <a:t> </a:t>
            </a:r>
            <a:r>
              <a:rPr lang="en-US" sz="1200" dirty="0" err="1" smtClean="0"/>
              <a:t>hashen</a:t>
            </a:r>
            <a:r>
              <a:rPr lang="en-US" sz="1200" dirty="0"/>
              <a:t>.</a:t>
            </a:r>
            <a:endParaRPr lang="nl-BE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/>
              <a:t>Latere</a:t>
            </a:r>
            <a:r>
              <a:rPr lang="en-US" sz="2800" dirty="0" smtClean="0"/>
              <a:t> </a:t>
            </a:r>
            <a:r>
              <a:rPr lang="en-US" sz="2800" dirty="0" err="1" smtClean="0"/>
              <a:t>iteraties</a:t>
            </a:r>
            <a:r>
              <a:rPr lang="en-US" sz="28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/>
              <a:t>Schedular</a:t>
            </a:r>
            <a:r>
              <a:rPr lang="en-US" sz="1800" dirty="0" smtClean="0"/>
              <a:t>, </a:t>
            </a:r>
            <a:r>
              <a:rPr lang="en-US" sz="1800" dirty="0" err="1" smtClean="0"/>
              <a:t>lessenroosters</a:t>
            </a:r>
            <a:r>
              <a:rPr lang="en-US" sz="1800" dirty="0" smtClean="0"/>
              <a:t> </a:t>
            </a:r>
            <a:r>
              <a:rPr lang="en-US" sz="1800" dirty="0" err="1" smtClean="0"/>
              <a:t>bekijken</a:t>
            </a:r>
            <a:r>
              <a:rPr lang="en-US" sz="1800" dirty="0" smtClean="0"/>
              <a:t>, </a:t>
            </a:r>
            <a:r>
              <a:rPr lang="en-US" sz="1800" dirty="0" err="1" smtClean="0"/>
              <a:t>functionaliteit</a:t>
            </a:r>
            <a:r>
              <a:rPr lang="en-US" sz="1800" dirty="0" smtClean="0"/>
              <a:t> </a:t>
            </a:r>
            <a:r>
              <a:rPr lang="en-US" sz="1800" dirty="0" err="1" smtClean="0"/>
              <a:t>voor</a:t>
            </a:r>
            <a:r>
              <a:rPr lang="en-US" sz="1800" dirty="0" smtClean="0"/>
              <a:t> de </a:t>
            </a:r>
            <a:r>
              <a:rPr lang="en-US" sz="1800" dirty="0" err="1" smtClean="0"/>
              <a:t>programmabeheerder</a:t>
            </a:r>
            <a:r>
              <a:rPr lang="en-US" sz="1800" dirty="0" smtClean="0"/>
              <a:t>, …</a:t>
            </a:r>
            <a:endParaRPr lang="nl-B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</p:spTree>
    <p:extLst>
      <p:ext uri="{BB962C8B-B14F-4D97-AF65-F5344CB8AC3E}">
        <p14:creationId xmlns:p14="http://schemas.microsoft.com/office/powerpoint/2010/main" val="9888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u="sng" dirty="0" smtClean="0">
              <a:hlinkClick r:id="rId2"/>
            </a:endParaRPr>
          </a:p>
          <a:p>
            <a:endParaRPr lang="nl-BE" sz="3200" u="sng" dirty="0">
              <a:hlinkClick r:id="rId2"/>
            </a:endParaRPr>
          </a:p>
          <a:p>
            <a:endParaRPr lang="nl-BE" sz="3200" u="sng" dirty="0" smtClean="0">
              <a:hlinkClick r:id="rId2"/>
            </a:endParaRPr>
          </a:p>
          <a:p>
            <a:endParaRPr lang="nl-BE" sz="3200" u="sng" dirty="0">
              <a:hlinkClick r:id="rId2"/>
            </a:endParaRPr>
          </a:p>
          <a:p>
            <a:endParaRPr lang="nl-BE" sz="3200" u="sng" dirty="0" smtClean="0">
              <a:hlinkClick r:id="rId2"/>
            </a:endParaRPr>
          </a:p>
          <a:p>
            <a:r>
              <a:rPr lang="nl-BE" sz="2400" dirty="0">
                <a:hlinkClick r:id="rId3"/>
              </a:rPr>
              <a:t>https://wilma.vub.ac.be/~se2_1314/website/</a:t>
            </a:r>
            <a:endParaRPr lang="nl-B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53" y="1439863"/>
            <a:ext cx="5761717" cy="34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Java, JavaScript, HTML, CSS en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Spring </a:t>
            </a:r>
            <a:r>
              <a:rPr lang="en-US" sz="2400" dirty="0"/>
              <a:t>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Meest</a:t>
            </a:r>
            <a:r>
              <a:rPr lang="en-US" sz="1600" dirty="0"/>
              <a:t> </a:t>
            </a:r>
            <a:r>
              <a:rPr lang="en-US" sz="1600" dirty="0" err="1"/>
              <a:t>gebruikt</a:t>
            </a:r>
            <a:r>
              <a:rPr lang="en-US" sz="1600" dirty="0"/>
              <a:t> en </a:t>
            </a:r>
            <a:r>
              <a:rPr lang="en-US" sz="1600" dirty="0" err="1"/>
              <a:t>dus</a:t>
            </a:r>
            <a:r>
              <a:rPr lang="en-US" sz="1600" dirty="0"/>
              <a:t> </a:t>
            </a:r>
            <a:r>
              <a:rPr lang="en-US" sz="1600" dirty="0" err="1"/>
              <a:t>meeste</a:t>
            </a:r>
            <a:r>
              <a:rPr lang="en-US" sz="1600" dirty="0"/>
              <a:t> </a:t>
            </a:r>
            <a:r>
              <a:rPr lang="en-US" sz="1600" dirty="0" err="1" smtClean="0"/>
              <a:t>documentatie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 smtClean="0"/>
              <a:t>Vaste</a:t>
            </a:r>
            <a:r>
              <a:rPr lang="en-US" sz="1600" dirty="0" smtClean="0"/>
              <a:t> </a:t>
            </a:r>
            <a:r>
              <a:rPr lang="en-US" sz="1600" dirty="0" err="1" smtClean="0"/>
              <a:t>waarde</a:t>
            </a:r>
            <a:r>
              <a:rPr lang="en-US" sz="1600" dirty="0" smtClean="0"/>
              <a:t> in de </a:t>
            </a:r>
            <a:r>
              <a:rPr lang="en-US" sz="1600" dirty="0" err="1" smtClean="0"/>
              <a:t>bedrijfswereld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 smtClean="0"/>
              <a:t>Combineert</a:t>
            </a:r>
            <a:r>
              <a:rPr lang="en-US" sz="1600" dirty="0" smtClean="0"/>
              <a:t> </a:t>
            </a:r>
            <a:r>
              <a:rPr lang="en-US" sz="1600" dirty="0" err="1" smtClean="0"/>
              <a:t>verschillende</a:t>
            </a:r>
            <a:r>
              <a:rPr lang="en-US" sz="1600" dirty="0" smtClean="0"/>
              <a:t> API’s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Spring MVC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Spring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Tool </a:t>
            </a:r>
            <a:r>
              <a:rPr lang="en-US" sz="1600" dirty="0" err="1" smtClean="0"/>
              <a:t>voor</a:t>
            </a:r>
            <a:r>
              <a:rPr lang="en-US" sz="1600" dirty="0" smtClean="0"/>
              <a:t> het management en deployment van Java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Dit</a:t>
            </a:r>
            <a:r>
              <a:rPr lang="en-US" sz="2400" dirty="0" smtClean="0"/>
              <a:t> </a:t>
            </a:r>
            <a:r>
              <a:rPr lang="en-US" sz="2400" dirty="0" err="1" smtClean="0"/>
              <a:t>gebeurt</a:t>
            </a:r>
            <a:r>
              <a:rPr lang="en-US" sz="2400" dirty="0" smtClean="0"/>
              <a:t> </a:t>
            </a:r>
            <a:r>
              <a:rPr lang="en-US" sz="2400" dirty="0" err="1" smtClean="0"/>
              <a:t>allemaal</a:t>
            </a:r>
            <a:r>
              <a:rPr lang="en-US" sz="2400" dirty="0" smtClean="0"/>
              <a:t> in Eclipse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Met </a:t>
            </a:r>
            <a:r>
              <a:rPr lang="en-US" sz="1600" dirty="0" err="1" smtClean="0"/>
              <a:t>extensies</a:t>
            </a:r>
            <a:r>
              <a:rPr lang="en-US" sz="1600" dirty="0" smtClean="0"/>
              <a:t> </a:t>
            </a:r>
            <a:r>
              <a:rPr lang="en-US" sz="1600" dirty="0" err="1" smtClean="0"/>
              <a:t>voor</a:t>
            </a:r>
            <a:r>
              <a:rPr lang="en-US" sz="1600" dirty="0" smtClean="0"/>
              <a:t> Web Development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78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Architectuur</a:t>
            </a:r>
            <a:r>
              <a:rPr lang="en-US" dirty="0" smtClean="0"/>
              <a:t>: Design Pattern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MVC Design pattern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/>
              <a:t>Ondersteund</a:t>
            </a:r>
            <a:r>
              <a:rPr lang="en-US" sz="1800" dirty="0" smtClean="0"/>
              <a:t> door Spring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Access Objects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Validators</a:t>
            </a:r>
            <a:endParaRPr lang="en-US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B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1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Architectuur: Design Pattern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28C-910F-4CE7-95FB-2EB252DF8096}" type="datetime1">
              <a:rPr lang="nl-NL" smtClean="0"/>
              <a:pPr/>
              <a:t>18-12-2013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396BA-FCA3-4855-ACBD-0EFCE097EBB8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Calzone: iteratie 1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4" y="1601026"/>
            <a:ext cx="6800375" cy="45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UB-PPT">
  <a:themeElements>
    <a:clrScheme name="test kunstma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kunstma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st kunstma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kunstma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kunstma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VUB-PPT.thmx</Template>
  <TotalTime>804</TotalTime>
  <Words>778</Words>
  <Application>Microsoft Office PowerPoint</Application>
  <PresentationFormat>On-screen Show (4:3)</PresentationFormat>
  <Paragraphs>244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Verdana</vt:lpstr>
      <vt:lpstr>Wingdings</vt:lpstr>
      <vt:lpstr>VUB-PPT</vt:lpstr>
      <vt:lpstr>Calzone</vt:lpstr>
      <vt:lpstr>Inhoudstafel</vt:lpstr>
      <vt:lpstr>Introductie</vt:lpstr>
      <vt:lpstr>Functionaliteit</vt:lpstr>
      <vt:lpstr>Functionaliteit</vt:lpstr>
      <vt:lpstr>Demo</vt:lpstr>
      <vt:lpstr>Architectuur</vt:lpstr>
      <vt:lpstr>Architectuur: Design Pattern</vt:lpstr>
      <vt:lpstr>Architectuur: Design Pattern</vt:lpstr>
      <vt:lpstr>Architectuur: Design Pattern</vt:lpstr>
      <vt:lpstr>Architectuur: Design Pattern</vt:lpstr>
      <vt:lpstr>Design: User Management</vt:lpstr>
      <vt:lpstr>Design: Database</vt:lpstr>
      <vt:lpstr>Design: DAO</vt:lpstr>
      <vt:lpstr>Design</vt:lpstr>
      <vt:lpstr>Werklast: 1ste iteratie</vt:lpstr>
      <vt:lpstr>Werklast: 1ste iteratie</vt:lpstr>
      <vt:lpstr>Werklast: 2de iteratie</vt:lpstr>
      <vt:lpstr>Reflectie</vt:lpstr>
      <vt:lpstr>Vooruitblik</vt:lpstr>
      <vt:lpstr>Vooruitblik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Gerlinde Lefever</dc:creator>
  <cp:lastModifiedBy>Pieter Meiresone</cp:lastModifiedBy>
  <cp:revision>61</cp:revision>
  <dcterms:created xsi:type="dcterms:W3CDTF">2013-06-19T12:39:31Z</dcterms:created>
  <dcterms:modified xsi:type="dcterms:W3CDTF">2013-12-18T08:11:10Z</dcterms:modified>
</cp:coreProperties>
</file>