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15"/>
  </p:notesMasterIdLst>
  <p:handoutMasterIdLst>
    <p:handoutMasterId r:id="rId16"/>
  </p:handoutMasterIdLst>
  <p:sldIdLst>
    <p:sldId id="269" r:id="rId2"/>
    <p:sldId id="260" r:id="rId3"/>
    <p:sldId id="270" r:id="rId4"/>
    <p:sldId id="271" r:id="rId5"/>
    <p:sldId id="272" r:id="rId6"/>
    <p:sldId id="274" r:id="rId7"/>
    <p:sldId id="273" r:id="rId8"/>
    <p:sldId id="275" r:id="rId9"/>
    <p:sldId id="276" r:id="rId10"/>
    <p:sldId id="277" r:id="rId11"/>
    <p:sldId id="278" r:id="rId12"/>
    <p:sldId id="279" r:id="rId13"/>
    <p:sldId id="28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Сергей Калабонга" initials="СК" lastIdx="3" clrIdx="0">
    <p:extLst>
      <p:ext uri="{19B8F6BF-5375-455C-9EA6-DF929625EA0E}">
        <p15:presenceInfo xmlns:p15="http://schemas.microsoft.com/office/powerpoint/2012/main" userId="6b2f8b568b4803e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10D"/>
    <a:srgbClr val="007AFF"/>
    <a:srgbClr val="E47B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647" autoAdjust="0"/>
    <p:restoredTop sz="82064" autoAdjust="0"/>
  </p:normalViewPr>
  <p:slideViewPr>
    <p:cSldViewPr snapToGrid="0">
      <p:cViewPr varScale="1">
        <p:scale>
          <a:sx n="106" d="100"/>
          <a:sy n="106" d="100"/>
        </p:scale>
        <p:origin x="51" y="21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852" y="3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DF240B-3CA8-4045-B7C9-8B67F6FA2B5E}" type="datetimeFigureOut">
              <a:rPr lang="en-US" smtClean="0"/>
              <a:t>2019-03-13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E1DC99-F6C2-47A4-B1DB-95F87C8F3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694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B41A92-FFF7-46B1-92E3-CDB13879911B}" type="datetimeFigureOut">
              <a:rPr lang="en-US" smtClean="0"/>
              <a:t>2019-03-13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E466A1-AB78-4968-BEFB-E93872E40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435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466A1-AB78-4968-BEFB-E93872E4056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6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52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33B1-6C88-4DB6-8F59-77EBF0001DE5}" type="datetimeFigureOut">
              <a:rPr lang="en-US" smtClean="0"/>
              <a:t>2019-03-13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847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33B1-6C88-4DB6-8F59-77EBF0001DE5}" type="datetimeFigureOut">
              <a:rPr lang="en-US" smtClean="0"/>
              <a:t>2019-03-13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768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33B1-6C88-4DB6-8F59-77EBF0001DE5}" type="datetimeFigureOut">
              <a:rPr lang="en-US" smtClean="0"/>
              <a:t>2019-03-13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468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33B1-6C88-4DB6-8F59-77EBF0001DE5}" type="datetimeFigureOut">
              <a:rPr lang="en-US" smtClean="0"/>
              <a:t>2019-03-13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97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33B1-6C88-4DB6-8F59-77EBF0001DE5}" type="datetimeFigureOut">
              <a:rPr lang="en-US" smtClean="0"/>
              <a:t>2019-03-13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882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33B1-6C88-4DB6-8F59-77EBF0001DE5}" type="datetimeFigureOut">
              <a:rPr lang="en-US" smtClean="0"/>
              <a:t>2019-03-13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365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33B1-6C88-4DB6-8F59-77EBF0001DE5}" type="datetimeFigureOut">
              <a:rPr lang="en-US" smtClean="0"/>
              <a:t>2019-03-13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135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33B1-6C88-4DB6-8F59-77EBF0001DE5}" type="datetimeFigureOut">
              <a:rPr lang="en-US" smtClean="0"/>
              <a:t>2019-03-13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209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33B1-6C88-4DB6-8F59-77EBF0001DE5}" type="datetimeFigureOut">
              <a:rPr lang="en-US" smtClean="0"/>
              <a:t>2019-03-13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794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33B1-6C88-4DB6-8F59-77EBF0001DE5}" type="datetimeFigureOut">
              <a:rPr lang="en-US" smtClean="0"/>
              <a:t>2019-03-13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915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D33B1-6C88-4DB6-8F59-77EBF0001DE5}" type="datetimeFigureOut">
              <a:rPr lang="en-US" smtClean="0"/>
              <a:t>2019-03-13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0" y="6512777"/>
            <a:ext cx="1968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https://www.calabonga.net</a:t>
            </a:r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1032" y="6316485"/>
            <a:ext cx="425231" cy="40945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0" name="TextBox 9"/>
          <p:cNvSpPr txBox="1"/>
          <p:nvPr userDrawn="1"/>
        </p:nvSpPr>
        <p:spPr>
          <a:xfrm>
            <a:off x="10808744" y="6248522"/>
            <a:ext cx="905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710D"/>
                </a:solidFill>
                <a:latin typeface="Impact" panose="020B0806030902050204" pitchFamily="34" charset="0"/>
              </a:rPr>
              <a:t>CALABONGA</a:t>
            </a:r>
            <a:endParaRPr lang="en-US" sz="1800" dirty="0">
              <a:solidFill>
                <a:srgbClr val="FF710D"/>
              </a:solidFill>
              <a:latin typeface="Impact" panose="020B0806030902050204" pitchFamily="34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10594612" y="6360719"/>
            <a:ext cx="1140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spc="300" dirty="0">
                <a:solidFill>
                  <a:srgbClr val="007AFF"/>
                </a:solidFill>
                <a:latin typeface="Impact" panose="020B0806030902050204" pitchFamily="34" charset="0"/>
              </a:rPr>
              <a:t>SOFT</a:t>
            </a:r>
            <a:endParaRPr lang="en-US" sz="2800" spc="300" dirty="0">
              <a:solidFill>
                <a:srgbClr val="007AFF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5745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6" r:id="rId10"/>
    <p:sldLayoutId id="214748377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ru-RU" dirty="0"/>
              <a:t>.</a:t>
            </a:r>
            <a:r>
              <a:rPr lang="en-US" dirty="0"/>
              <a:t>O</a:t>
            </a:r>
            <a:r>
              <a:rPr lang="ru-RU" dirty="0"/>
              <a:t>.</a:t>
            </a:r>
            <a:r>
              <a:rPr lang="en-US" dirty="0"/>
              <a:t>L</a:t>
            </a:r>
            <a:r>
              <a:rPr lang="ru-RU" dirty="0"/>
              <a:t>.</a:t>
            </a:r>
            <a:r>
              <a:rPr lang="en-US" dirty="0"/>
              <a:t>I</a:t>
            </a:r>
            <a:r>
              <a:rPr lang="ru-RU" dirty="0"/>
              <a:t>.</a:t>
            </a:r>
            <a:r>
              <a:rPr lang="en-US" dirty="0"/>
              <a:t>D</a:t>
            </a:r>
            <a:r>
              <a:rPr lang="ru-RU" dirty="0"/>
              <a:t>.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z="1800" dirty="0"/>
              <a:t>Просто о сложном</a:t>
            </a:r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548668" y="2061549"/>
            <a:ext cx="8275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Пять основных принципов объектно-ориентированного  программирования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258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6B210DD-3C70-4225-BAC0-26F0709D6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Принцип разделения интерфейса</a:t>
            </a:r>
            <a:br>
              <a:rPr lang="en-US" b="1" dirty="0"/>
            </a:br>
            <a:r>
              <a:rPr lang="en-US" sz="3200" i="1" dirty="0"/>
              <a:t>The Interface Segregation Principle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89B25B-9262-482B-B152-3465DADD2017}"/>
              </a:ext>
            </a:extLst>
          </p:cNvPr>
          <p:cNvSpPr txBox="1"/>
          <p:nvPr/>
        </p:nvSpPr>
        <p:spPr>
          <a:xfrm>
            <a:off x="576263" y="2233613"/>
            <a:ext cx="98369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FFFF00"/>
                </a:solidFill>
              </a:rPr>
              <a:t>Вопрос «на засыпку»</a:t>
            </a:r>
          </a:p>
          <a:p>
            <a:endParaRPr lang="ru-RU" sz="2800" dirty="0">
              <a:solidFill>
                <a:srgbClr val="FFFF00"/>
              </a:solidFill>
            </a:endParaRPr>
          </a:p>
          <a:p>
            <a:r>
              <a:rPr lang="ru-RU" sz="2000" dirty="0"/>
              <a:t>Если бы вас спросили, а может ли </a:t>
            </a:r>
            <a:r>
              <a:rPr lang="en-US" sz="2000" dirty="0"/>
              <a:t>interface </a:t>
            </a:r>
            <a:r>
              <a:rPr lang="ru-RU" sz="2000" dirty="0"/>
              <a:t>иметь реализацию, то что бы вы ответили?</a:t>
            </a:r>
            <a:endParaRPr lang="en-US" sz="2000" dirty="0"/>
          </a:p>
        </p:txBody>
      </p:sp>
      <p:pic>
        <p:nvPicPr>
          <p:cNvPr id="28" name="Рисунок 27" descr="Галочка">
            <a:extLst>
              <a:ext uri="{FF2B5EF4-FFF2-40B4-BE49-F238E27FC236}">
                <a16:creationId xmlns:a16="http://schemas.microsoft.com/office/drawing/2014/main" id="{3A46C072-766D-48E8-8F14-A61196DA3A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17272" y="3852569"/>
            <a:ext cx="1554480" cy="1554480"/>
          </a:xfrm>
          <a:prstGeom prst="rect">
            <a:avLst/>
          </a:prstGeom>
        </p:spPr>
      </p:pic>
      <p:pic>
        <p:nvPicPr>
          <p:cNvPr id="30" name="Рисунок 29" descr="Закрыть">
            <a:extLst>
              <a:ext uri="{FF2B5EF4-FFF2-40B4-BE49-F238E27FC236}">
                <a16:creationId xmlns:a16="http://schemas.microsoft.com/office/drawing/2014/main" id="{1D683354-5B0E-4FB3-897E-FF2901BCF9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32144" y="3867749"/>
            <a:ext cx="1554480" cy="155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42323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250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1" dur="250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2" dur="250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250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27" dur="indefinite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5"/>
                                            </p:cond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6B210DD-3C70-4225-BAC0-26F0709D6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Принцип разделения интерфейса</a:t>
            </a:r>
            <a:br>
              <a:rPr lang="en-US" b="1" dirty="0"/>
            </a:br>
            <a:r>
              <a:rPr lang="en-US" sz="3200" i="1" dirty="0"/>
              <a:t>The Interface Segregation Principle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89B25B-9262-482B-B152-3465DADD2017}"/>
              </a:ext>
            </a:extLst>
          </p:cNvPr>
          <p:cNvSpPr txBox="1"/>
          <p:nvPr/>
        </p:nvSpPr>
        <p:spPr>
          <a:xfrm>
            <a:off x="576263" y="2233613"/>
            <a:ext cx="9836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FFFF00"/>
                </a:solidFill>
              </a:rPr>
              <a:t>Ответ на вопрос 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6B2B31F-2881-40AD-8AE4-42BDDC428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901" y="2756833"/>
            <a:ext cx="4943512" cy="238888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7ACD0CD-DF47-4363-87E6-45739E62DB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2248" y="3113674"/>
            <a:ext cx="5732186" cy="242317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0C05E6E-5C12-44AB-AB4E-D3B98BD4EF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6026" y="3346560"/>
            <a:ext cx="4991136" cy="2681307"/>
          </a:xfrm>
          <a:prstGeom prst="rect">
            <a:avLst/>
          </a:prstGeo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15C3F6B9-85A9-448F-B740-CAD89C377E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6808" y="2184979"/>
            <a:ext cx="6337981" cy="428056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F453DD6-54F6-4FA6-9C7D-B8EC2F834B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25330" y="2832034"/>
            <a:ext cx="8452547" cy="3829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14930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0044EC-6F2E-473C-897A-F5E42C7C6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Принцип разделения интерфейса</a:t>
            </a:r>
            <a:br>
              <a:rPr lang="en-US" b="1" dirty="0"/>
            </a:br>
            <a:r>
              <a:rPr lang="en-US" i="1" dirty="0"/>
              <a:t>The Interface Segregation Principle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7FDCDC-A782-4C02-875E-37D8EC179086}"/>
              </a:ext>
            </a:extLst>
          </p:cNvPr>
          <p:cNvSpPr txBox="1"/>
          <p:nvPr/>
        </p:nvSpPr>
        <p:spPr>
          <a:xfrm>
            <a:off x="576263" y="2233613"/>
            <a:ext cx="983698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FFFF00"/>
                </a:solidFill>
              </a:rPr>
              <a:t>Комментарии</a:t>
            </a:r>
          </a:p>
          <a:p>
            <a:endParaRPr lang="ru-RU" sz="2800" dirty="0">
              <a:solidFill>
                <a:srgbClr val="FFFF00"/>
              </a:solidFill>
            </a:endParaRPr>
          </a:p>
          <a:p>
            <a:r>
              <a:rPr lang="ru-RU" sz="2800" dirty="0"/>
              <a:t>Конечно, с точки зрения компилятора, интерфейс так и не обзавелся </a:t>
            </a:r>
            <a:r>
              <a:rPr lang="ru-RU" sz="2800" dirty="0" err="1"/>
              <a:t>реализацей</a:t>
            </a:r>
            <a:r>
              <a:rPr lang="ru-RU" sz="2800" dirty="0"/>
              <a:t>, а так и остался маркером (то есть не получил никаких сигнатур и тем более реализаций.</a:t>
            </a:r>
          </a:p>
          <a:p>
            <a:endParaRPr lang="ru-RU" sz="2800" dirty="0"/>
          </a:p>
          <a:p>
            <a:r>
              <a:rPr lang="ru-RU" sz="2800" dirty="0"/>
              <a:t>Но с другой стороны, без этого интерфейса, класс потеряет реализацию метода </a:t>
            </a:r>
            <a:r>
              <a:rPr lang="en-US" sz="2800" dirty="0"/>
              <a:t>Send()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292821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6B210DD-3C70-4225-BAC0-26F0709D6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Принцип разделения интерфейса</a:t>
            </a:r>
            <a:br>
              <a:rPr lang="en-US" b="1" dirty="0"/>
            </a:br>
            <a:r>
              <a:rPr lang="en-US" sz="3200" i="1" dirty="0"/>
              <a:t>The Interface Segregation Principle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5961E6-AF38-4100-8B63-BD9839E777E6}"/>
              </a:ext>
            </a:extLst>
          </p:cNvPr>
          <p:cNvSpPr txBox="1"/>
          <p:nvPr/>
        </p:nvSpPr>
        <p:spPr>
          <a:xfrm>
            <a:off x="568760" y="3226300"/>
            <a:ext cx="983698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>
                <a:solidFill>
                  <a:srgbClr val="FFFF00"/>
                </a:solidFill>
              </a:rPr>
              <a:t>КОНЕЦ ФИЛЬМА</a:t>
            </a:r>
          </a:p>
          <a:p>
            <a:pPr algn="ctr"/>
            <a:endParaRPr lang="ru-RU" sz="4400" dirty="0">
              <a:solidFill>
                <a:srgbClr val="FFFF00"/>
              </a:solidFill>
            </a:endParaRPr>
          </a:p>
          <a:p>
            <a:pPr algn="ctr"/>
            <a:r>
              <a:rPr lang="ru-RU" sz="2000" dirty="0"/>
              <a:t>Пишите комментарии, ставьте лайки, а чтобы получать уведомления о новых видео подписывайтесь на канал.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777786714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6B210DD-3C70-4225-BAC0-26F0709D6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Принцип разделения интерфейса</a:t>
            </a:r>
            <a:br>
              <a:rPr lang="en-US" b="1" dirty="0"/>
            </a:br>
            <a:r>
              <a:rPr lang="en-US" sz="3200" i="1" dirty="0"/>
              <a:t>The Interface Segregation Principle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5961E6-AF38-4100-8B63-BD9839E777E6}"/>
              </a:ext>
            </a:extLst>
          </p:cNvPr>
          <p:cNvSpPr txBox="1"/>
          <p:nvPr/>
        </p:nvSpPr>
        <p:spPr>
          <a:xfrm>
            <a:off x="576263" y="2233613"/>
            <a:ext cx="9836982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FFFF00"/>
                </a:solidFill>
              </a:rPr>
              <a:t>Много интерфейсов, специально предназначенных для клиентов, лучше, чем один интерфейс общего назначения.</a:t>
            </a:r>
          </a:p>
          <a:p>
            <a:endParaRPr lang="ru-RU" sz="2800" dirty="0"/>
          </a:p>
          <a:p>
            <a:r>
              <a:rPr lang="ru-RU" sz="2000" dirty="0"/>
              <a:t>Принцип разделения интерфейса (англ. </a:t>
            </a:r>
            <a:r>
              <a:rPr lang="ru-RU" sz="2000" dirty="0" err="1"/>
              <a:t>Interface</a:t>
            </a:r>
            <a:r>
              <a:rPr lang="ru-RU" sz="2000" dirty="0"/>
              <a:t> </a:t>
            </a:r>
            <a:r>
              <a:rPr lang="ru-RU" sz="2000" dirty="0" err="1"/>
              <a:t>Segregation</a:t>
            </a:r>
            <a:r>
              <a:rPr lang="ru-RU" sz="2000" dirty="0"/>
              <a:t> </a:t>
            </a:r>
            <a:r>
              <a:rPr lang="ru-RU" sz="2000" dirty="0" err="1"/>
              <a:t>Principle</a:t>
            </a:r>
            <a:r>
              <a:rPr lang="ru-RU" sz="2000" dirty="0"/>
              <a:t>, ISP) — один из пяти принципов проектирования классов «SOLID» в объектно-ориентированном программировании. Следование этому принципу помогает системе оставаться гибкой при внесении изменений в логику работы и пригодной для рефакторинга.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23811333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6B210DD-3C70-4225-BAC0-26F0709D6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Принцип разделения интерфейса</a:t>
            </a:r>
            <a:br>
              <a:rPr lang="en-US" b="1" dirty="0"/>
            </a:br>
            <a:r>
              <a:rPr lang="en-US" sz="3200" i="1" dirty="0"/>
              <a:t>The Interface Segregation Principle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5961E6-AF38-4100-8B63-BD9839E777E6}"/>
              </a:ext>
            </a:extLst>
          </p:cNvPr>
          <p:cNvSpPr txBox="1"/>
          <p:nvPr/>
        </p:nvSpPr>
        <p:spPr>
          <a:xfrm>
            <a:off x="576263" y="2233613"/>
            <a:ext cx="9836982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</a:rPr>
              <a:t>Interface </a:t>
            </a:r>
            <a:r>
              <a:rPr lang="ru-RU" sz="2800" dirty="0">
                <a:solidFill>
                  <a:srgbClr val="FFFF00"/>
                </a:solidFill>
              </a:rPr>
              <a:t>в </a:t>
            </a:r>
            <a:r>
              <a:rPr lang="en-US" sz="2800" dirty="0">
                <a:solidFill>
                  <a:srgbClr val="FFFF00"/>
                </a:solidFill>
              </a:rPr>
              <a:t>C#</a:t>
            </a:r>
            <a:endParaRPr lang="ru-RU" sz="2800" dirty="0">
              <a:solidFill>
                <a:srgbClr val="FFFF00"/>
              </a:solidFill>
            </a:endParaRPr>
          </a:p>
          <a:p>
            <a:endParaRPr lang="ru-RU" sz="2800" dirty="0"/>
          </a:p>
          <a:p>
            <a:r>
              <a:rPr lang="ru-RU" sz="2000" dirty="0"/>
              <a:t>Интерфейс содержит только сигнатуры </a:t>
            </a:r>
            <a:r>
              <a:rPr lang="ru-RU" sz="2000" i="1" dirty="0"/>
              <a:t>методов</a:t>
            </a:r>
            <a:r>
              <a:rPr lang="ru-RU" sz="2000" dirty="0"/>
              <a:t>, </a:t>
            </a:r>
            <a:r>
              <a:rPr lang="ru-RU" sz="2000" i="1" dirty="0"/>
              <a:t>свойств</a:t>
            </a:r>
            <a:r>
              <a:rPr lang="ru-RU" sz="2000" dirty="0"/>
              <a:t>, </a:t>
            </a:r>
            <a:r>
              <a:rPr lang="ru-RU" sz="2000" i="1" dirty="0"/>
              <a:t>событий</a:t>
            </a:r>
            <a:r>
              <a:rPr lang="ru-RU" sz="2000" dirty="0"/>
              <a:t> или </a:t>
            </a:r>
            <a:r>
              <a:rPr lang="ru-RU" sz="2000" i="1" dirty="0"/>
              <a:t>индексаторов</a:t>
            </a:r>
            <a:r>
              <a:rPr lang="ru-RU" sz="2000" dirty="0"/>
              <a:t>. Класс или структура, реализующие интерфейс, должны реализовать члены интерфейса, заданные в определении интерфейса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40752412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6B210DD-3C70-4225-BAC0-26F0709D6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Принцип разделения интерфейса</a:t>
            </a:r>
            <a:br>
              <a:rPr lang="en-US" b="1" dirty="0"/>
            </a:br>
            <a:r>
              <a:rPr lang="en-US" sz="3200" i="1" dirty="0"/>
              <a:t>The Interface Segregation Principle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5961E6-AF38-4100-8B63-BD9839E777E6}"/>
              </a:ext>
            </a:extLst>
          </p:cNvPr>
          <p:cNvSpPr txBox="1"/>
          <p:nvPr/>
        </p:nvSpPr>
        <p:spPr>
          <a:xfrm>
            <a:off x="576263" y="2233613"/>
            <a:ext cx="9836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FFFF00"/>
                </a:solidFill>
              </a:rPr>
              <a:t>Пример нарушения №1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1DE6153-A197-4DA8-9F18-F30777A49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5616" y="2865826"/>
            <a:ext cx="4947629" cy="3558739"/>
          </a:xfrm>
          <a:prstGeom prst="rect">
            <a:avLst/>
          </a:prstGeom>
        </p:spPr>
      </p:pic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5A7517D9-AFE5-4197-83A4-3617D812D265}"/>
              </a:ext>
            </a:extLst>
          </p:cNvPr>
          <p:cNvGrpSpPr/>
          <p:nvPr/>
        </p:nvGrpSpPr>
        <p:grpSpPr>
          <a:xfrm>
            <a:off x="576263" y="2865826"/>
            <a:ext cx="4490920" cy="3558739"/>
            <a:chOff x="576263" y="2865826"/>
            <a:chExt cx="4490920" cy="3558739"/>
          </a:xfrm>
        </p:grpSpPr>
        <p:sp>
          <p:nvSpPr>
            <p:cNvPr id="5" name="Прямоугольник 4">
              <a:extLst>
                <a:ext uri="{FF2B5EF4-FFF2-40B4-BE49-F238E27FC236}">
                  <a16:creationId xmlns:a16="http://schemas.microsoft.com/office/drawing/2014/main" id="{EBD2903A-4A67-4E2A-BAFE-80417A9F98D1}"/>
                </a:ext>
              </a:extLst>
            </p:cNvPr>
            <p:cNvSpPr/>
            <p:nvPr/>
          </p:nvSpPr>
          <p:spPr>
            <a:xfrm>
              <a:off x="576263" y="2865826"/>
              <a:ext cx="4490920" cy="355873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13A6B0C-F054-4537-8B4B-6FB8EA500229}"/>
                </a:ext>
              </a:extLst>
            </p:cNvPr>
            <p:cNvSpPr txBox="1"/>
            <p:nvPr/>
          </p:nvSpPr>
          <p:spPr>
            <a:xfrm>
              <a:off x="2270931" y="3007872"/>
              <a:ext cx="1101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Device</a:t>
              </a:r>
            </a:p>
          </p:txBody>
        </p:sp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76665BB6-3E7A-415D-8209-B47AF8E37890}"/>
                </a:ext>
              </a:extLst>
            </p:cNvPr>
            <p:cNvSpPr/>
            <p:nvPr/>
          </p:nvSpPr>
          <p:spPr>
            <a:xfrm>
              <a:off x="774547" y="3858480"/>
              <a:ext cx="1975757" cy="100148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Make Call</a:t>
              </a:r>
            </a:p>
          </p:txBody>
        </p:sp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C478F2AE-4263-46DA-B8ED-B9A86652D46A}"/>
                </a:ext>
              </a:extLst>
            </p:cNvPr>
            <p:cNvSpPr/>
            <p:nvPr/>
          </p:nvSpPr>
          <p:spPr>
            <a:xfrm>
              <a:off x="2897262" y="3858479"/>
              <a:ext cx="1975757" cy="100148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Send Fax</a:t>
              </a:r>
            </a:p>
          </p:txBody>
        </p:sp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19A2A3F5-EB28-4F9A-9B30-677870E78625}"/>
                </a:ext>
              </a:extLst>
            </p:cNvPr>
            <p:cNvSpPr/>
            <p:nvPr/>
          </p:nvSpPr>
          <p:spPr>
            <a:xfrm>
              <a:off x="774546" y="5034137"/>
              <a:ext cx="1975757" cy="100148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Scan Document</a:t>
              </a:r>
            </a:p>
          </p:txBody>
        </p:sp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89C5E47F-146B-45B5-BFA5-5C0238F904D2}"/>
                </a:ext>
              </a:extLst>
            </p:cNvPr>
            <p:cNvSpPr/>
            <p:nvPr/>
          </p:nvSpPr>
          <p:spPr>
            <a:xfrm>
              <a:off x="2897261" y="5034136"/>
              <a:ext cx="1975757" cy="100148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Copy Document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4483071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6B210DD-3C70-4225-BAC0-26F0709D6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Принцип разделения интерфейса</a:t>
            </a:r>
            <a:br>
              <a:rPr lang="en-US" b="1" dirty="0"/>
            </a:br>
            <a:r>
              <a:rPr lang="en-US" sz="3200" i="1" dirty="0"/>
              <a:t>The Interface Segregation Principle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5961E6-AF38-4100-8B63-BD9839E777E6}"/>
              </a:ext>
            </a:extLst>
          </p:cNvPr>
          <p:cNvSpPr txBox="1"/>
          <p:nvPr/>
        </p:nvSpPr>
        <p:spPr>
          <a:xfrm>
            <a:off x="576263" y="2233613"/>
            <a:ext cx="9836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FFFF00"/>
                </a:solidFill>
              </a:rPr>
              <a:t>Пример нарушения №</a:t>
            </a:r>
            <a:r>
              <a:rPr lang="en-US" sz="2800" dirty="0">
                <a:solidFill>
                  <a:srgbClr val="FFFF00"/>
                </a:solidFill>
              </a:rPr>
              <a:t>2</a:t>
            </a:r>
            <a:endParaRPr lang="ru-RU" sz="2800" dirty="0">
              <a:solidFill>
                <a:srgbClr val="FFFF00"/>
              </a:solidFill>
            </a:endParaRPr>
          </a:p>
        </p:txBody>
      </p: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5A7517D9-AFE5-4197-83A4-3617D812D265}"/>
              </a:ext>
            </a:extLst>
          </p:cNvPr>
          <p:cNvGrpSpPr/>
          <p:nvPr/>
        </p:nvGrpSpPr>
        <p:grpSpPr>
          <a:xfrm>
            <a:off x="576263" y="2865826"/>
            <a:ext cx="4490920" cy="3558739"/>
            <a:chOff x="576263" y="2865826"/>
            <a:chExt cx="4490920" cy="3558739"/>
          </a:xfrm>
        </p:grpSpPr>
        <p:sp>
          <p:nvSpPr>
            <p:cNvPr id="5" name="Прямоугольник 4">
              <a:extLst>
                <a:ext uri="{FF2B5EF4-FFF2-40B4-BE49-F238E27FC236}">
                  <a16:creationId xmlns:a16="http://schemas.microsoft.com/office/drawing/2014/main" id="{EBD2903A-4A67-4E2A-BAFE-80417A9F98D1}"/>
                </a:ext>
              </a:extLst>
            </p:cNvPr>
            <p:cNvSpPr/>
            <p:nvPr/>
          </p:nvSpPr>
          <p:spPr>
            <a:xfrm>
              <a:off x="576263" y="2865826"/>
              <a:ext cx="4490920" cy="355873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13A6B0C-F054-4537-8B4B-6FB8EA500229}"/>
                </a:ext>
              </a:extLst>
            </p:cNvPr>
            <p:cNvSpPr txBox="1"/>
            <p:nvPr/>
          </p:nvSpPr>
          <p:spPr>
            <a:xfrm>
              <a:off x="2270931" y="3007872"/>
              <a:ext cx="10021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Shape</a:t>
              </a:r>
            </a:p>
          </p:txBody>
        </p:sp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76665BB6-3E7A-415D-8209-B47AF8E37890}"/>
                </a:ext>
              </a:extLst>
            </p:cNvPr>
            <p:cNvSpPr/>
            <p:nvPr/>
          </p:nvSpPr>
          <p:spPr>
            <a:xfrm>
              <a:off x="774547" y="3858480"/>
              <a:ext cx="1975757" cy="100148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Draw Circle</a:t>
              </a:r>
            </a:p>
          </p:txBody>
        </p:sp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C478F2AE-4263-46DA-B8ED-B9A86652D46A}"/>
                </a:ext>
              </a:extLst>
            </p:cNvPr>
            <p:cNvSpPr/>
            <p:nvPr/>
          </p:nvSpPr>
          <p:spPr>
            <a:xfrm>
              <a:off x="2897262" y="3858479"/>
              <a:ext cx="1975757" cy="100148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Draw Square</a:t>
              </a:r>
            </a:p>
          </p:txBody>
        </p:sp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19A2A3F5-EB28-4F9A-9B30-677870E78625}"/>
                </a:ext>
              </a:extLst>
            </p:cNvPr>
            <p:cNvSpPr/>
            <p:nvPr/>
          </p:nvSpPr>
          <p:spPr>
            <a:xfrm>
              <a:off x="774546" y="5034137"/>
              <a:ext cx="1975757" cy="100148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Draw Rectangle</a:t>
              </a:r>
            </a:p>
          </p:txBody>
        </p:sp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89C5E47F-146B-45B5-BFA5-5C0238F904D2}"/>
                </a:ext>
              </a:extLst>
            </p:cNvPr>
            <p:cNvSpPr/>
            <p:nvPr/>
          </p:nvSpPr>
          <p:spPr>
            <a:xfrm>
              <a:off x="2897261" y="5034136"/>
              <a:ext cx="1975757" cy="100148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Draw Triangle</a:t>
              </a:r>
            </a:p>
          </p:txBody>
        </p:sp>
      </p:grp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51A39472-26BA-48D7-AC7A-BD7F56A56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7284" y="2850600"/>
            <a:ext cx="4815456" cy="3590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39149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6B210DD-3C70-4225-BAC0-26F0709D6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Принцип разделения интерфейса</a:t>
            </a:r>
            <a:br>
              <a:rPr lang="en-US" b="1" dirty="0"/>
            </a:br>
            <a:r>
              <a:rPr lang="en-US" sz="3200" i="1" dirty="0"/>
              <a:t>The Interface Segregation Principle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5961E6-AF38-4100-8B63-BD9839E777E6}"/>
              </a:ext>
            </a:extLst>
          </p:cNvPr>
          <p:cNvSpPr txBox="1"/>
          <p:nvPr/>
        </p:nvSpPr>
        <p:spPr>
          <a:xfrm>
            <a:off x="568760" y="3226300"/>
            <a:ext cx="98369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>
                <a:solidFill>
                  <a:srgbClr val="FFFF00"/>
                </a:solidFill>
              </a:rPr>
              <a:t>Практическая часть</a:t>
            </a:r>
            <a:endParaRPr lang="en-US" sz="4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0918097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6B210DD-3C70-4225-BAC0-26F0709D6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Принцип разделения интерфейса</a:t>
            </a:r>
            <a:br>
              <a:rPr lang="en-US" b="1" dirty="0"/>
            </a:br>
            <a:r>
              <a:rPr lang="en-US" sz="3200" i="1" dirty="0"/>
              <a:t>The Interface Segregation Principle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5961E6-AF38-4100-8B63-BD9839E777E6}"/>
              </a:ext>
            </a:extLst>
          </p:cNvPr>
          <p:cNvSpPr txBox="1"/>
          <p:nvPr/>
        </p:nvSpPr>
        <p:spPr>
          <a:xfrm>
            <a:off x="576263" y="2233613"/>
            <a:ext cx="983698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FFFF00"/>
                </a:solidFill>
              </a:rPr>
              <a:t>Типы интерфейсов</a:t>
            </a:r>
            <a:endParaRPr lang="en-US" sz="2800" dirty="0">
              <a:solidFill>
                <a:srgbClr val="FFFF00"/>
              </a:solidFill>
            </a:endParaRPr>
          </a:p>
          <a:p>
            <a:endParaRPr lang="en-US" sz="2800" dirty="0">
              <a:solidFill>
                <a:srgbClr val="FFFF00"/>
              </a:solidFill>
            </a:endParaRPr>
          </a:p>
          <a:p>
            <a:r>
              <a:rPr lang="ru-RU" sz="2000" dirty="0"/>
              <a:t>Интерфейсы по типу использования можно подразделить на следующие типы</a:t>
            </a:r>
            <a:r>
              <a:rPr lang="en-US" sz="2000" dirty="0"/>
              <a:t>:</a:t>
            </a:r>
            <a:endParaRPr lang="ru-RU" sz="2000" dirty="0"/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75C7402F-5914-441F-8C4C-44719809A743}"/>
              </a:ext>
            </a:extLst>
          </p:cNvPr>
          <p:cNvSpPr/>
          <p:nvPr/>
        </p:nvSpPr>
        <p:spPr>
          <a:xfrm>
            <a:off x="1202869" y="4202722"/>
            <a:ext cx="4027716" cy="1384038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</a:t>
            </a:r>
            <a:r>
              <a:rPr lang="ru-RU" dirty="0"/>
              <a:t>Маркер</a:t>
            </a:r>
            <a:r>
              <a:rPr lang="en-US" dirty="0"/>
              <a:t>”</a:t>
            </a:r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4BA7D071-31D7-4041-A8FC-131E6097EE8E}"/>
              </a:ext>
            </a:extLst>
          </p:cNvPr>
          <p:cNvSpPr/>
          <p:nvPr/>
        </p:nvSpPr>
        <p:spPr>
          <a:xfrm>
            <a:off x="5524503" y="4211220"/>
            <a:ext cx="4027716" cy="1384038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“Can Do”</a:t>
            </a:r>
          </a:p>
        </p:txBody>
      </p:sp>
    </p:spTree>
    <p:extLst>
      <p:ext uri="{BB962C8B-B14F-4D97-AF65-F5344CB8AC3E}">
        <p14:creationId xmlns:p14="http://schemas.microsoft.com/office/powerpoint/2010/main" val="232354219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6B210DD-3C70-4225-BAC0-26F0709D6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Принцип разделения интерфейса</a:t>
            </a:r>
            <a:br>
              <a:rPr lang="en-US" b="1" dirty="0"/>
            </a:br>
            <a:r>
              <a:rPr lang="en-US" sz="3200" i="1" dirty="0"/>
              <a:t>The Interface Segregation Principle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5961E6-AF38-4100-8B63-BD9839E777E6}"/>
              </a:ext>
            </a:extLst>
          </p:cNvPr>
          <p:cNvSpPr txBox="1"/>
          <p:nvPr/>
        </p:nvSpPr>
        <p:spPr>
          <a:xfrm>
            <a:off x="576263" y="2233613"/>
            <a:ext cx="9836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FFFF00"/>
                </a:solidFill>
              </a:rPr>
              <a:t>Тип интерфейса Маркер</a:t>
            </a:r>
            <a:endParaRPr lang="en-US" sz="2800" dirty="0">
              <a:solidFill>
                <a:srgbClr val="FFFF00"/>
              </a:solidFill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8A5C1F0-17D8-4FAB-90FA-B56947334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1" y="3156280"/>
            <a:ext cx="8075876" cy="202432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67045CB-5878-499E-83C3-599CE82652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1936" y="3622788"/>
            <a:ext cx="7181977" cy="2257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86726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6B210DD-3C70-4225-BAC0-26F0709D6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Принцип разделения интерфейса</a:t>
            </a:r>
            <a:br>
              <a:rPr lang="en-US" b="1" dirty="0"/>
            </a:br>
            <a:r>
              <a:rPr lang="en-US" sz="3200" i="1" dirty="0"/>
              <a:t>The Interface Segregation Principle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5961E6-AF38-4100-8B63-BD9839E777E6}"/>
              </a:ext>
            </a:extLst>
          </p:cNvPr>
          <p:cNvSpPr txBox="1"/>
          <p:nvPr/>
        </p:nvSpPr>
        <p:spPr>
          <a:xfrm>
            <a:off x="576263" y="2233613"/>
            <a:ext cx="9836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FFFF00"/>
                </a:solidFill>
              </a:rPr>
              <a:t>Тип интерфейс </a:t>
            </a:r>
            <a:r>
              <a:rPr lang="en-US" sz="2800" dirty="0">
                <a:solidFill>
                  <a:srgbClr val="FFFF00"/>
                </a:solidFill>
              </a:rPr>
              <a:t>“Can Do” </a:t>
            </a:r>
            <a:r>
              <a:rPr lang="ru-RU" sz="2800" dirty="0">
                <a:solidFill>
                  <a:srgbClr val="FFFF00"/>
                </a:solidFill>
              </a:rPr>
              <a:t>или </a:t>
            </a:r>
            <a:r>
              <a:rPr lang="en-US" sz="2800" dirty="0">
                <a:solidFill>
                  <a:srgbClr val="FFFF00"/>
                </a:solidFill>
              </a:rPr>
              <a:t>“</a:t>
            </a:r>
            <a:r>
              <a:rPr lang="en-US" sz="2800">
                <a:solidFill>
                  <a:srgbClr val="FFFF00"/>
                </a:solidFill>
              </a:rPr>
              <a:t>I Have”</a:t>
            </a:r>
            <a:endParaRPr lang="en-US" sz="2800" dirty="0">
              <a:solidFill>
                <a:srgbClr val="FFFF00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367826F-3ED9-4D38-B90C-865739C70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0" y="2932205"/>
            <a:ext cx="6640384" cy="255068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E93867B-6DB7-474C-A941-BFB1640EB5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0261" y="3429000"/>
            <a:ext cx="7012679" cy="242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02927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Берлин">
  <a:themeElements>
    <a:clrScheme name="Берлин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Берлин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Берли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alabongaSOFT.potx" id="{A09CD9DA-63C9-458A-8449-3677D8FAEB66}" vid="{0EEBC1E9-2DD7-4516-BABD-314FFA811D6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CalabongaSOFT</Template>
  <TotalTime>1218</TotalTime>
  <Words>300</Words>
  <Application>Microsoft Office PowerPoint</Application>
  <PresentationFormat>Широкоэкранный</PresentationFormat>
  <Paragraphs>54</Paragraphs>
  <Slides>13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Impact</vt:lpstr>
      <vt:lpstr>Trebuchet MS</vt:lpstr>
      <vt:lpstr>Берлин</vt:lpstr>
      <vt:lpstr>S.O.L.I.D.</vt:lpstr>
      <vt:lpstr>Принцип разделения интерфейса The Interface Segregation Principle</vt:lpstr>
      <vt:lpstr>Принцип разделения интерфейса The Interface Segregation Principle</vt:lpstr>
      <vt:lpstr>Принцип разделения интерфейса The Interface Segregation Principle</vt:lpstr>
      <vt:lpstr>Принцип разделения интерфейса The Interface Segregation Principle</vt:lpstr>
      <vt:lpstr>Принцип разделения интерфейса The Interface Segregation Principle</vt:lpstr>
      <vt:lpstr>Принцип разделения интерфейса The Interface Segregation Principle</vt:lpstr>
      <vt:lpstr>Принцип разделения интерфейса The Interface Segregation Principle</vt:lpstr>
      <vt:lpstr>Принцип разделения интерфейса The Interface Segregation Principle</vt:lpstr>
      <vt:lpstr>Принцип разделения интерфейса The Interface Segregation Principle</vt:lpstr>
      <vt:lpstr>Принцип разделения интерфейса The Interface Segregation Principle</vt:lpstr>
      <vt:lpstr>Принцип разделения интерфейса The Interface Segregation Principle</vt:lpstr>
      <vt:lpstr>Принцип разделения интерфейса The Interface Segregation Principle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S.O.L.I.D.</dc:title>
  <dc:creator>Сергей Калабонга</dc:creator>
  <cp:lastModifiedBy>Сергей Калабонга</cp:lastModifiedBy>
  <cp:revision>53</cp:revision>
  <dcterms:created xsi:type="dcterms:W3CDTF">2019-01-21T13:23:48Z</dcterms:created>
  <dcterms:modified xsi:type="dcterms:W3CDTF">2019-03-13T10:00:02Z</dcterms:modified>
</cp:coreProperties>
</file>