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5" r:id="rId4"/>
    <p:sldId id="266" r:id="rId5"/>
    <p:sldId id="257" r:id="rId6"/>
    <p:sldId id="263" r:id="rId7"/>
    <p:sldId id="264" r:id="rId8"/>
    <p:sldId id="269" r:id="rId9"/>
    <p:sldId id="258" r:id="rId10"/>
    <p:sldId id="270" r:id="rId11"/>
    <p:sldId id="267" r:id="rId12"/>
    <p:sldId id="26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3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47" autoAdjust="0"/>
    <p:restoredTop sz="82064" autoAdjust="0"/>
  </p:normalViewPr>
  <p:slideViewPr>
    <p:cSldViewPr snapToGrid="0">
      <p:cViewPr varScale="1">
        <p:scale>
          <a:sx n="106" d="100"/>
          <a:sy n="106" d="100"/>
        </p:scale>
        <p:origin x="51" y="53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1A92-FFF7-46B1-92E3-CDB13879911B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66A1-AB78-4968-BEFB-E93872E4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3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8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4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59422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Nuget</a:t>
            </a:r>
            <a:r>
              <a:rPr lang="en-US" sz="2800" dirty="0">
                <a:solidFill>
                  <a:srgbClr val="FFFF00"/>
                </a:solidFill>
              </a:rPr>
              <a:t>-packages</a:t>
            </a:r>
            <a:endParaRPr lang="ru-RU" sz="2800" dirty="0">
              <a:solidFill>
                <a:srgbClr val="FFFF00"/>
              </a:solidFill>
            </a:endParaRPr>
          </a:p>
          <a:p>
            <a:endParaRPr lang="ru-RU" sz="2800" dirty="0"/>
          </a:p>
          <a:p>
            <a:r>
              <a:rPr lang="ru-RU" sz="2000" dirty="0"/>
              <a:t>Хорошим примеров описываемого принципа может послужить свободно распространяемы сборки с сайта </a:t>
            </a:r>
            <a:r>
              <a:rPr lang="en-US" sz="2000" b="1" dirty="0"/>
              <a:t>nuget.org</a:t>
            </a:r>
          </a:p>
          <a:p>
            <a:endParaRPr lang="en-US" sz="2000" b="1" dirty="0"/>
          </a:p>
          <a:p>
            <a:r>
              <a:rPr lang="ru-RU" sz="2000" dirty="0"/>
              <a:t>В демонстрации я хочу показать как оптимизировать код, полагаясь на работу принципа </a:t>
            </a:r>
            <a:r>
              <a:rPr lang="en-US" sz="2000" dirty="0"/>
              <a:t>Open/Closed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DCA1E8-B7BA-493E-90DE-9F0421F1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33" y="2233614"/>
            <a:ext cx="3921737" cy="32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2837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98785" y="3251615"/>
            <a:ext cx="9836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FFFF00"/>
                </a:solidFill>
              </a:rPr>
              <a:t>Демонстрация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59149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98369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Nuget</a:t>
            </a:r>
            <a:r>
              <a:rPr lang="en-US" sz="2800" dirty="0">
                <a:solidFill>
                  <a:srgbClr val="FFFF00"/>
                </a:solidFill>
              </a:rPr>
              <a:t>-package </a:t>
            </a:r>
            <a:r>
              <a:rPr lang="ru-RU" sz="2800" dirty="0">
                <a:solidFill>
                  <a:srgbClr val="FFFF00"/>
                </a:solidFill>
              </a:rPr>
              <a:t>(обособленная сборка)</a:t>
            </a:r>
          </a:p>
          <a:p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Вы можете установить разные </a:t>
            </a:r>
            <a:r>
              <a:rPr lang="en-US" sz="2000" dirty="0" err="1"/>
              <a:t>nuget</a:t>
            </a:r>
            <a:r>
              <a:rPr lang="en-US" sz="2000" dirty="0"/>
              <a:t>-</a:t>
            </a:r>
            <a:r>
              <a:rPr lang="ru-RU" sz="2000" dirty="0"/>
              <a:t>пакеты в разные проекты и даже в разные платформы.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При этом менять сами </a:t>
            </a:r>
            <a:r>
              <a:rPr lang="en-US" sz="2000" dirty="0" err="1"/>
              <a:t>nuget</a:t>
            </a:r>
            <a:r>
              <a:rPr lang="en-US" sz="2000" dirty="0"/>
              <a:t>-</a:t>
            </a:r>
            <a:r>
              <a:rPr lang="ru-RU" sz="2000" dirty="0"/>
              <a:t>пакеты (вернее сборки лежащие в них) вам не требуется.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Вы можете использовать уже реализованный функционал и даже дополнить своими поведениями существующие сущности.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7617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9AEBE-4865-4BB1-9F1D-1582A462A55C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Объекты в программе должны быть заменяемыми на экземпляры их подтипов без изменения правильности выполнения программы.</a:t>
            </a:r>
          </a:p>
          <a:p>
            <a:endParaRPr lang="ru-RU" sz="2800" dirty="0"/>
          </a:p>
          <a:p>
            <a:r>
              <a:rPr lang="ru-RU" sz="2000" dirty="0"/>
              <a:t>Принцип подстановки Барбары Лисков (англ. </a:t>
            </a:r>
            <a:r>
              <a:rPr lang="ru-RU" sz="2000" dirty="0" err="1"/>
              <a:t>Liskov</a:t>
            </a:r>
            <a:r>
              <a:rPr lang="ru-RU" sz="2000" dirty="0"/>
              <a:t> </a:t>
            </a:r>
            <a:r>
              <a:rPr lang="ru-RU" sz="2000" dirty="0" err="1"/>
              <a:t>Substitution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LSP) в объектно-ориентированном программировании является специфичным определением подтипа, предложенным Барбарой Лисков в 1987 году на конференции в основном докладе под названием Абстракция данных и иерархия.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44136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Много интерфейсов, специально предназначенных для клиентов, лучше, чем один интерфейс общего назначения.</a:t>
            </a:r>
          </a:p>
          <a:p>
            <a:endParaRPr lang="ru-RU" sz="2800" dirty="0"/>
          </a:p>
          <a:p>
            <a:r>
              <a:rPr lang="ru-RU" sz="2000" dirty="0"/>
              <a:t>Принцип разделения интерфейса (англ.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Segregation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ISP) — один из пяти принципов проектирования классов «SOLID» в объектно-ориентированном программировании. Следование этому принципу помогает системе оставаться гибкой при внесении изменений в логику работы и пригодной для рефакторинга.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1133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  <a:p>
            <a:endParaRPr lang="ru-RU" sz="2800" dirty="0"/>
          </a:p>
          <a:p>
            <a:r>
              <a:rPr lang="ru-RU" sz="2000" dirty="0"/>
              <a:t>Принцип инверсии зависимостей (англ. </a:t>
            </a:r>
            <a:r>
              <a:rPr lang="ru-RU" sz="2000" dirty="0" err="1"/>
              <a:t>dependency</a:t>
            </a:r>
            <a:r>
              <a:rPr lang="ru-RU" sz="2000" dirty="0"/>
              <a:t> </a:t>
            </a:r>
            <a:r>
              <a:rPr lang="ru-RU" sz="2000" dirty="0" err="1"/>
              <a:t>inversion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DIP) — важный принцип объектно-ориентированного программирования, используемый для уменьшения зацепления в компьютерных программах. </a:t>
            </a:r>
            <a:r>
              <a:rPr lang="ru-RU" sz="2000"/>
              <a:t>Входит в пятёрку принципов SOLID.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79727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51366" y="5773043"/>
            <a:ext cx="9717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solidFill>
                  <a:schemeClr val="accent1"/>
                </a:solidFill>
              </a:rPr>
              <a:t>Источник: </a:t>
            </a:r>
            <a:r>
              <a:rPr lang="en-US" sz="1400" dirty="0">
                <a:solidFill>
                  <a:schemeClr val="accent1"/>
                </a:solidFill>
              </a:rPr>
              <a:t>https://ru.wikipedia.org/wiki/SOLID_(</a:t>
            </a:r>
            <a:r>
              <a:rPr lang="ru-RU" sz="1400" dirty="0">
                <a:solidFill>
                  <a:schemeClr val="accent1"/>
                </a:solidFill>
              </a:rPr>
              <a:t>объектно-</a:t>
            </a:r>
            <a:r>
              <a:rPr lang="ru-RU" sz="14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400" dirty="0">
                <a:solidFill>
                  <a:schemeClr val="accent1"/>
                </a:solidFill>
              </a:rPr>
              <a:t>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SOLID (</a:t>
            </a:r>
            <a:r>
              <a:rPr lang="ru-RU" sz="2000" dirty="0"/>
              <a:t>сокр. от англ.</a:t>
            </a:r>
            <a:r>
              <a:rPr lang="en-US" sz="2000" dirty="0"/>
              <a:t>) </a:t>
            </a:r>
            <a:r>
              <a:rPr lang="ru-RU" sz="2000" dirty="0"/>
              <a:t>в программировании — мнемонический акроним, введённый Майклом </a:t>
            </a:r>
            <a:r>
              <a:rPr lang="ru-RU" sz="2000" dirty="0" err="1"/>
              <a:t>Фэзерсом</a:t>
            </a:r>
            <a:r>
              <a:rPr lang="ru-RU" sz="2000" dirty="0"/>
              <a:t> (</a:t>
            </a:r>
            <a:r>
              <a:rPr lang="en-US" sz="2000" dirty="0"/>
              <a:t>Michael Feathers) </a:t>
            </a:r>
            <a:r>
              <a:rPr lang="ru-RU" sz="2000" dirty="0"/>
              <a:t>для первых пяти принципов, названных Робертом Мартином в начале 2000-х, которые означали пять основных принципов объектно-ориентированного программирования и проектирования.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7CC2D-E9B1-40DA-AA50-1686EDCE842E}"/>
              </a:ext>
            </a:extLst>
          </p:cNvPr>
          <p:cNvSpPr txBox="1"/>
          <p:nvPr/>
        </p:nvSpPr>
        <p:spPr>
          <a:xfrm>
            <a:off x="2608067" y="3864829"/>
            <a:ext cx="6815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</a:t>
            </a:r>
            <a:r>
              <a:rPr lang="en-US" sz="2400" dirty="0"/>
              <a:t>ingle Responsibility Principle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O</a:t>
            </a:r>
            <a:r>
              <a:rPr lang="en-US" sz="2400" dirty="0"/>
              <a:t>pen/Close Principle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L</a:t>
            </a:r>
            <a:r>
              <a:rPr lang="en-US" sz="2400" dirty="0" err="1"/>
              <a:t>iskov</a:t>
            </a:r>
            <a:r>
              <a:rPr lang="en-US" sz="2400" dirty="0"/>
              <a:t> Substitution Principle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I</a:t>
            </a:r>
            <a:r>
              <a:rPr lang="en-US" sz="2400" dirty="0"/>
              <a:t>nterface Segregation Principle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D</a:t>
            </a:r>
            <a:r>
              <a:rPr lang="en-US" sz="2400" dirty="0"/>
              <a:t>ependence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51872169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76263" y="3181451"/>
            <a:ext cx="971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solidFill>
                  <a:schemeClr val="accent1"/>
                </a:solidFill>
              </a:rPr>
              <a:t>Источник: </a:t>
            </a:r>
            <a:r>
              <a:rPr lang="en-US" sz="1600" dirty="0">
                <a:solidFill>
                  <a:schemeClr val="accent1"/>
                </a:solidFill>
              </a:rPr>
              <a:t>https://</a:t>
            </a:r>
            <a:r>
              <a:rPr lang="en-US" sz="1400" dirty="0">
                <a:solidFill>
                  <a:schemeClr val="accent1"/>
                </a:solidFill>
              </a:rPr>
              <a:t>ru.wikipedia.org/wiki/SOLID</a:t>
            </a:r>
            <a:r>
              <a:rPr lang="en-US" sz="1600" dirty="0">
                <a:solidFill>
                  <a:schemeClr val="accent1"/>
                </a:solidFill>
              </a:rPr>
              <a:t>_(</a:t>
            </a:r>
            <a:r>
              <a:rPr lang="ru-RU" sz="1600" dirty="0">
                <a:solidFill>
                  <a:schemeClr val="accent1"/>
                </a:solidFill>
              </a:rPr>
              <a:t>объектно-</a:t>
            </a:r>
            <a:r>
              <a:rPr lang="ru-RU" sz="16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Использование в совокупности данных принципов позволяет повысить вероятность того, что программист создаст систему, которую будет легко поддерживать и расширять в течение долгого времени.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263" y="3883068"/>
            <a:ext cx="9832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другой стороны надо понимать, что использование принципов существенно усложняет процесс разработки, хотя и дает неоспоримые плюсы. Другими словами – кода писать придется в разы больше.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8558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Unit-</a:t>
            </a:r>
            <a:r>
              <a:rPr lang="ru-RU" sz="2800" dirty="0">
                <a:solidFill>
                  <a:srgbClr val="FFFF00"/>
                </a:solidFill>
              </a:rPr>
              <a:t>тестирование</a:t>
            </a:r>
          </a:p>
        </p:txBody>
      </p:sp>
      <p:grpSp>
        <p:nvGrpSpPr>
          <p:cNvPr id="44" name="Группа 43"/>
          <p:cNvGrpSpPr/>
          <p:nvPr/>
        </p:nvGrpSpPr>
        <p:grpSpPr>
          <a:xfrm>
            <a:off x="680321" y="2756833"/>
            <a:ext cx="5857639" cy="3231716"/>
            <a:chOff x="680321" y="2968668"/>
            <a:chExt cx="5857639" cy="323171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680321" y="2968668"/>
              <a:ext cx="5857639" cy="32317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1121915" y="3360839"/>
              <a:ext cx="0" cy="257337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975360" y="5803413"/>
              <a:ext cx="4869180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0321" y="3033949"/>
              <a:ext cx="12859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rgbClr val="0070C0"/>
                  </a:solidFill>
                </a:rPr>
                <a:t>Количество кода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49428" y="5803413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rgbClr val="0070C0"/>
                  </a:solidFill>
                </a:rPr>
                <a:t>Время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1249680" y="3520440"/>
              <a:ext cx="4299748" cy="211836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Полилиния 39"/>
            <p:cNvSpPr/>
            <p:nvPr/>
          </p:nvSpPr>
          <p:spPr>
            <a:xfrm>
              <a:off x="1249680" y="4541520"/>
              <a:ext cx="4299748" cy="1104900"/>
            </a:xfrm>
            <a:custGeom>
              <a:avLst/>
              <a:gdLst>
                <a:gd name="connsiteX0" fmla="*/ 0 w 4495800"/>
                <a:gd name="connsiteY0" fmla="*/ 1691640 h 1691640"/>
                <a:gd name="connsiteX1" fmla="*/ 838200 w 4495800"/>
                <a:gd name="connsiteY1" fmla="*/ 563880 h 1691640"/>
                <a:gd name="connsiteX2" fmla="*/ 4495800 w 4495800"/>
                <a:gd name="connsiteY2" fmla="*/ 0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95800" h="1691640">
                  <a:moveTo>
                    <a:pt x="0" y="1691640"/>
                  </a:moveTo>
                  <a:cubicBezTo>
                    <a:pt x="44450" y="1268730"/>
                    <a:pt x="88900" y="845820"/>
                    <a:pt x="838200" y="563880"/>
                  </a:cubicBezTo>
                  <a:cubicBezTo>
                    <a:pt x="1587500" y="281940"/>
                    <a:pt x="3865880" y="87630"/>
                    <a:pt x="4495800" y="0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636797" y="2756832"/>
            <a:ext cx="3776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Использование </a:t>
            </a:r>
            <a:r>
              <a:rPr lang="en-US" sz="1600" dirty="0"/>
              <a:t>SOLID </a:t>
            </a:r>
            <a:r>
              <a:rPr lang="ru-RU" sz="1600" dirty="0"/>
              <a:t>позволяет написание </a:t>
            </a:r>
            <a:r>
              <a:rPr lang="en-US" sz="1600" dirty="0"/>
              <a:t>unit-</a:t>
            </a:r>
            <a:r>
              <a:rPr lang="ru-RU" sz="1600" dirty="0"/>
              <a:t>тестов. Без использования данного подхода существенно сокращает возможность покрытия кода тестами.</a:t>
            </a:r>
          </a:p>
          <a:p>
            <a:endParaRPr lang="ru-RU" sz="1600" dirty="0"/>
          </a:p>
          <a:p>
            <a:r>
              <a:rPr lang="ru-RU" sz="1600" dirty="0">
                <a:solidFill>
                  <a:srgbClr val="FFFF00"/>
                </a:solidFill>
              </a:rPr>
              <a:t>Код, написанный без использования шаблонов проектирования очень сложно, а порой и совсем невозможно, покрыть </a:t>
            </a:r>
            <a:r>
              <a:rPr lang="en-US" sz="1600" dirty="0">
                <a:solidFill>
                  <a:srgbClr val="FFFF00"/>
                </a:solidFill>
              </a:rPr>
              <a:t>unit-</a:t>
            </a:r>
            <a:r>
              <a:rPr lang="ru-RU" sz="1600" dirty="0">
                <a:solidFill>
                  <a:srgbClr val="FFFF00"/>
                </a:solidFill>
              </a:rPr>
              <a:t>тестами.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105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2233613"/>
            <a:ext cx="9836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Каждый класс выполняет лишь одну задачу.</a:t>
            </a:r>
          </a:p>
          <a:p>
            <a:endParaRPr lang="ru-RU" sz="2800" dirty="0"/>
          </a:p>
          <a:p>
            <a:r>
              <a:rPr lang="ru-RU" sz="2000" dirty="0"/>
              <a:t>Принцип единственной ответственности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Responsibility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SRP) — принцип ООП, обозначающий, что каждый объект должен иметь одну ответственность и эта ответственность должна быть полностью инкапсулирована в класс. Все его поведения должны быть направлены исключительно на обеспечение этой ответственности.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0399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3101831"/>
            <a:ext cx="98369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>
                <a:solidFill>
                  <a:srgbClr val="FFFF00"/>
                </a:solidFill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4189864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74" y="2385120"/>
            <a:ext cx="7249368" cy="4078309"/>
          </a:xfrm>
          <a:prstGeom prst="rect">
            <a:avLst/>
          </a:prstGeom>
          <a:effectLst/>
        </p:spPr>
      </p:pic>
      <p:sp>
        <p:nvSpPr>
          <p:cNvPr id="3" name="Стрелка вправо 2"/>
          <p:cNvSpPr/>
          <p:nvPr/>
        </p:nvSpPr>
        <p:spPr>
          <a:xfrm>
            <a:off x="680321" y="2385120"/>
            <a:ext cx="3027383" cy="1615857"/>
          </a:xfrm>
          <a:prstGeom prst="rightArrow">
            <a:avLst>
              <a:gd name="adj1" fmla="val 79538"/>
              <a:gd name="adj2" fmla="val 2789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/>
              <a:t>Концептуальные слои и договоренности по их использованию</a:t>
            </a:r>
          </a:p>
        </p:txBody>
      </p:sp>
    </p:spTree>
    <p:extLst>
      <p:ext uri="{BB962C8B-B14F-4D97-AF65-F5344CB8AC3E}">
        <p14:creationId xmlns:p14="http://schemas.microsoft.com/office/powerpoint/2010/main" val="262925212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Программные сущности должны быть открыты для расширения, но закрыты для модификации.</a:t>
            </a:r>
          </a:p>
          <a:p>
            <a:endParaRPr lang="ru-RU" sz="2800" dirty="0"/>
          </a:p>
          <a:p>
            <a:r>
              <a:rPr lang="ru-RU" sz="2000" dirty="0"/>
              <a:t>Принцип открытости/закрытости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Closed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OCP) — принцип ООП, устанавливающий следующее положение: «программные сущности (классы, модули, функции и т. п.) должны быть открыты для расширения, но закрыты для изменения.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22183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509</TotalTime>
  <Words>642</Words>
  <Application>Microsoft Office PowerPoint</Application>
  <PresentationFormat>Широкоэкранный</PresentationFormat>
  <Paragraphs>68</Paragraphs>
  <Slides>15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Impact</vt:lpstr>
      <vt:lpstr>Trebuchet MS</vt:lpstr>
      <vt:lpstr>Берлин</vt:lpstr>
      <vt:lpstr>S.O.L.I.D.</vt:lpstr>
      <vt:lpstr>Коротко про SOLID</vt:lpstr>
      <vt:lpstr>Коротко про SOLID</vt:lpstr>
      <vt:lpstr>Коротко про SOLID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S.O.L.I.D.</vt:lpstr>
      <vt:lpstr>Принцип открытости/закрытости The Open Closed Principle</vt:lpstr>
      <vt:lpstr>Принцип открытости/закрытости The Open Closed Principle</vt:lpstr>
      <vt:lpstr>Принцип открытости/закрытости The Open Closed Principle</vt:lpstr>
      <vt:lpstr>Принцип открытости/закрытости The Open Closed Principle</vt:lpstr>
      <vt:lpstr>Принцип подстановки Барбары Лисков The Liskov Substitution Principle</vt:lpstr>
      <vt:lpstr>Принцип разделения интерфейса The Interface Segregation Principle</vt:lpstr>
      <vt:lpstr>Принцип инверсии зависимостей The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Сергей Калабонга</cp:lastModifiedBy>
  <cp:revision>32</cp:revision>
  <dcterms:created xsi:type="dcterms:W3CDTF">2019-01-21T13:23:48Z</dcterms:created>
  <dcterms:modified xsi:type="dcterms:W3CDTF">2019-02-17T09:21:12Z</dcterms:modified>
</cp:coreProperties>
</file>